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activeX/activeX1.xml" ContentType="application/vnd.ms-office.activeX+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embeddings/oleObject1.bin" ContentType="application/vnd.openxmlformats-officedocument.oleObject"/>
  <Override PartName="/ppt/notesSlides/notesSlide115.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116.xml" ContentType="application/vnd.openxmlformats-officedocument.presentationml.notesSlide+xml"/>
  <Override PartName="/ppt/notesSlides/notesSlide117.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118.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tags/tag4.xml" ContentType="application/vnd.openxmlformats-officedocument.presentationml.tags+xml"/>
  <Override PartName="/ppt/notesSlides/notesSlide1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4"/>
  </p:notesMasterIdLst>
  <p:handoutMasterIdLst>
    <p:handoutMasterId r:id="rId145"/>
  </p:handoutMasterIdLst>
  <p:sldIdLst>
    <p:sldId id="553" r:id="rId2"/>
    <p:sldId id="543" r:id="rId3"/>
    <p:sldId id="544" r:id="rId4"/>
    <p:sldId id="379" r:id="rId5"/>
    <p:sldId id="382" r:id="rId6"/>
    <p:sldId id="384" r:id="rId7"/>
    <p:sldId id="385" r:id="rId8"/>
    <p:sldId id="386" r:id="rId9"/>
    <p:sldId id="387" r:id="rId10"/>
    <p:sldId id="389" r:id="rId11"/>
    <p:sldId id="391" r:id="rId12"/>
    <p:sldId id="394" r:id="rId13"/>
    <p:sldId id="395" r:id="rId14"/>
    <p:sldId id="396" r:id="rId15"/>
    <p:sldId id="397" r:id="rId16"/>
    <p:sldId id="398" r:id="rId17"/>
    <p:sldId id="554" r:id="rId18"/>
    <p:sldId id="545" r:id="rId19"/>
    <p:sldId id="399" r:id="rId20"/>
    <p:sldId id="400" r:id="rId21"/>
    <p:sldId id="401" r:id="rId22"/>
    <p:sldId id="402" r:id="rId23"/>
    <p:sldId id="542" r:id="rId24"/>
    <p:sldId id="403" r:id="rId25"/>
    <p:sldId id="404" r:id="rId26"/>
    <p:sldId id="405" r:id="rId27"/>
    <p:sldId id="406" r:id="rId28"/>
    <p:sldId id="407" r:id="rId29"/>
    <p:sldId id="409" r:id="rId30"/>
    <p:sldId id="410" r:id="rId31"/>
    <p:sldId id="412" r:id="rId32"/>
    <p:sldId id="413" r:id="rId33"/>
    <p:sldId id="414" r:id="rId34"/>
    <p:sldId id="415" r:id="rId35"/>
    <p:sldId id="416" r:id="rId36"/>
    <p:sldId id="417" r:id="rId37"/>
    <p:sldId id="555" r:id="rId38"/>
    <p:sldId id="546" r:id="rId39"/>
    <p:sldId id="420" r:id="rId40"/>
    <p:sldId id="421" r:id="rId41"/>
    <p:sldId id="422" r:id="rId42"/>
    <p:sldId id="423" r:id="rId43"/>
    <p:sldId id="424" r:id="rId44"/>
    <p:sldId id="425" r:id="rId45"/>
    <p:sldId id="556" r:id="rId46"/>
    <p:sldId id="547" r:id="rId47"/>
    <p:sldId id="426" r:id="rId48"/>
    <p:sldId id="430" r:id="rId49"/>
    <p:sldId id="431" r:id="rId50"/>
    <p:sldId id="433" r:id="rId51"/>
    <p:sldId id="435" r:id="rId52"/>
    <p:sldId id="434" r:id="rId53"/>
    <p:sldId id="436" r:id="rId54"/>
    <p:sldId id="437" r:id="rId55"/>
    <p:sldId id="438" r:id="rId56"/>
    <p:sldId id="439" r:id="rId57"/>
    <p:sldId id="440" r:id="rId58"/>
    <p:sldId id="442" r:id="rId59"/>
    <p:sldId id="443" r:id="rId60"/>
    <p:sldId id="444" r:id="rId61"/>
    <p:sldId id="445" r:id="rId62"/>
    <p:sldId id="557" r:id="rId63"/>
    <p:sldId id="548" r:id="rId64"/>
    <p:sldId id="448" r:id="rId65"/>
    <p:sldId id="450" r:id="rId66"/>
    <p:sldId id="451" r:id="rId67"/>
    <p:sldId id="453" r:id="rId68"/>
    <p:sldId id="455" r:id="rId69"/>
    <p:sldId id="457" r:id="rId70"/>
    <p:sldId id="458" r:id="rId71"/>
    <p:sldId id="459" r:id="rId72"/>
    <p:sldId id="462" r:id="rId73"/>
    <p:sldId id="463" r:id="rId74"/>
    <p:sldId id="464" r:id="rId75"/>
    <p:sldId id="465" r:id="rId76"/>
    <p:sldId id="466" r:id="rId77"/>
    <p:sldId id="467" r:id="rId78"/>
    <p:sldId id="468" r:id="rId79"/>
    <p:sldId id="469" r:id="rId80"/>
    <p:sldId id="470" r:id="rId81"/>
    <p:sldId id="471" r:id="rId82"/>
    <p:sldId id="472" r:id="rId83"/>
    <p:sldId id="474" r:id="rId84"/>
    <p:sldId id="478" r:id="rId85"/>
    <p:sldId id="476" r:id="rId86"/>
    <p:sldId id="477" r:id="rId87"/>
    <p:sldId id="479" r:id="rId88"/>
    <p:sldId id="480" r:id="rId89"/>
    <p:sldId id="482" r:id="rId90"/>
    <p:sldId id="483" r:id="rId91"/>
    <p:sldId id="484" r:id="rId92"/>
    <p:sldId id="485" r:id="rId93"/>
    <p:sldId id="558" r:id="rId94"/>
    <p:sldId id="549" r:id="rId95"/>
    <p:sldId id="486" r:id="rId96"/>
    <p:sldId id="487" r:id="rId97"/>
    <p:sldId id="488" r:id="rId98"/>
    <p:sldId id="489" r:id="rId99"/>
    <p:sldId id="490" r:id="rId100"/>
    <p:sldId id="491" r:id="rId101"/>
    <p:sldId id="559" r:id="rId102"/>
    <p:sldId id="550" r:id="rId103"/>
    <p:sldId id="494" r:id="rId104"/>
    <p:sldId id="495" r:id="rId105"/>
    <p:sldId id="497" r:id="rId106"/>
    <p:sldId id="499" r:id="rId107"/>
    <p:sldId id="501" r:id="rId108"/>
    <p:sldId id="503" r:id="rId109"/>
    <p:sldId id="504" r:id="rId110"/>
    <p:sldId id="505" r:id="rId111"/>
    <p:sldId id="507" r:id="rId112"/>
    <p:sldId id="512" r:id="rId113"/>
    <p:sldId id="509" r:id="rId114"/>
    <p:sldId id="511" r:id="rId115"/>
    <p:sldId id="514" r:id="rId116"/>
    <p:sldId id="515" r:id="rId117"/>
    <p:sldId id="516" r:id="rId118"/>
    <p:sldId id="517" r:id="rId119"/>
    <p:sldId id="518" r:id="rId120"/>
    <p:sldId id="519" r:id="rId121"/>
    <p:sldId id="520" r:id="rId122"/>
    <p:sldId id="521" r:id="rId123"/>
    <p:sldId id="523" r:id="rId124"/>
    <p:sldId id="522" r:id="rId125"/>
    <p:sldId id="524" r:id="rId126"/>
    <p:sldId id="525" r:id="rId127"/>
    <p:sldId id="526" r:id="rId128"/>
    <p:sldId id="527" r:id="rId129"/>
    <p:sldId id="528" r:id="rId130"/>
    <p:sldId id="529" r:id="rId131"/>
    <p:sldId id="560" r:id="rId132"/>
    <p:sldId id="551" r:id="rId133"/>
    <p:sldId id="530" r:id="rId134"/>
    <p:sldId id="531" r:id="rId135"/>
    <p:sldId id="534" r:id="rId136"/>
    <p:sldId id="535" r:id="rId137"/>
    <p:sldId id="536" r:id="rId138"/>
    <p:sldId id="541" r:id="rId139"/>
    <p:sldId id="540" r:id="rId140"/>
    <p:sldId id="539" r:id="rId141"/>
    <p:sldId id="561" r:id="rId142"/>
    <p:sldId id="552" r:id="rId143"/>
  </p:sldIdLst>
  <p:sldSz cx="12192000" cy="6858000"/>
  <p:notesSz cx="6858000" cy="9144000"/>
  <p:custDataLst>
    <p:tags r:id="rId146"/>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00CC"/>
    <a:srgbClr val="669900"/>
    <a:srgbClr val="CCFFFF"/>
    <a:srgbClr val="006600"/>
    <a:srgbClr val="FFCCFF"/>
    <a:srgbClr val="FF6600"/>
    <a:srgbClr val="66006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6"/>
    <p:restoredTop sz="94610"/>
  </p:normalViewPr>
  <p:slideViewPr>
    <p:cSldViewPr showGuides="1">
      <p:cViewPr varScale="1">
        <p:scale>
          <a:sx n="60" d="100"/>
          <a:sy n="60" d="100"/>
        </p:scale>
        <p:origin x="816" y="-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notesMaster" Target="notesMasters/notesMaster1.xml"/><Relationship Id="rId149"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1.wmf"/><Relationship Id="rId1" Type="http://schemas.openxmlformats.org/officeDocument/2006/relationships/image" Target="../media/image12.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页眉占位符 40961"/>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b="0" dirty="0"/>
          </a:p>
        </p:txBody>
      </p:sp>
      <p:sp>
        <p:nvSpPr>
          <p:cNvPr id="40963" name="日期占位符 40962"/>
          <p:cNvSpPr>
            <a:spLocks noGrp="1"/>
          </p:cNvSpPr>
          <p:nvPr>
            <p:ph type="dt" sz="quarter" idx="1"/>
          </p:nvPr>
        </p:nvSpPr>
        <p:spPr>
          <a:xfrm>
            <a:off x="3886200" y="0"/>
            <a:ext cx="2971800" cy="457200"/>
          </a:xfrm>
          <a:prstGeom prst="rect">
            <a:avLst/>
          </a:prstGeom>
          <a:noFill/>
          <a:ln w="9525">
            <a:noFill/>
          </a:ln>
        </p:spPr>
        <p:txBody>
          <a:bodyPr/>
          <a:lstStyle/>
          <a:p>
            <a:pPr lvl="0" algn="r"/>
            <a:endParaRPr lang="zh-CN" altLang="en-US" sz="1200" b="0" dirty="0"/>
          </a:p>
        </p:txBody>
      </p:sp>
      <p:sp>
        <p:nvSpPr>
          <p:cNvPr id="40964" name="页脚占位符 40963"/>
          <p:cNvSpPr>
            <a:spLocks noGrp="1"/>
          </p:cNvSpPr>
          <p:nvPr>
            <p:ph type="ftr" sz="quarter" idx="2"/>
          </p:nvPr>
        </p:nvSpPr>
        <p:spPr>
          <a:xfrm>
            <a:off x="0" y="8686800"/>
            <a:ext cx="2971800" cy="457200"/>
          </a:xfrm>
          <a:prstGeom prst="rect">
            <a:avLst/>
          </a:prstGeom>
          <a:noFill/>
          <a:ln w="9525">
            <a:noFill/>
          </a:ln>
        </p:spPr>
        <p:txBody>
          <a:bodyPr anchor="b"/>
          <a:lstStyle/>
          <a:p>
            <a:pPr lvl="0"/>
            <a:endParaRPr lang="zh-CN" altLang="en-US" sz="1200" b="0" dirty="0"/>
          </a:p>
        </p:txBody>
      </p:sp>
      <p:sp>
        <p:nvSpPr>
          <p:cNvPr id="40965" name="灯片编号占位符 40964"/>
          <p:cNvSpPr>
            <a:spLocks noGrp="1"/>
          </p:cNvSpPr>
          <p:nvPr>
            <p:ph type="sldNum" sz="quarter" idx="3"/>
          </p:nvPr>
        </p:nvSpPr>
        <p:spPr>
          <a:xfrm>
            <a:off x="3886200" y="8686800"/>
            <a:ext cx="2971800" cy="457200"/>
          </a:xfrm>
          <a:prstGeom prst="rect">
            <a:avLst/>
          </a:prstGeom>
          <a:noFill/>
          <a:ln w="9525">
            <a:noFill/>
          </a:ln>
        </p:spPr>
        <p:txBody>
          <a:bodyPr anchor="b"/>
          <a:lstStyle/>
          <a:p>
            <a:pPr lvl="0" algn="r"/>
            <a:fld id="{9A0DB2DC-4C9A-4742-B13C-FB6460FD3503}" type="slidenum">
              <a:rPr lang="zh-CN" altLang="en-US" sz="1200" b="0" dirty="0"/>
              <a:t>‹#›</a:t>
            </a:fld>
            <a:endParaRPr lang="zh-CN" altLang="en-US" sz="1200" b="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页眉占位符 53249"/>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b="0" dirty="0"/>
          </a:p>
        </p:txBody>
      </p:sp>
      <p:sp>
        <p:nvSpPr>
          <p:cNvPr id="53251" name="日期占位符 53250"/>
          <p:cNvSpPr>
            <a:spLocks noGrp="1"/>
          </p:cNvSpPr>
          <p:nvPr>
            <p:ph type="dt" idx="1"/>
          </p:nvPr>
        </p:nvSpPr>
        <p:spPr>
          <a:xfrm>
            <a:off x="3886200" y="0"/>
            <a:ext cx="2971800" cy="457200"/>
          </a:xfrm>
          <a:prstGeom prst="rect">
            <a:avLst/>
          </a:prstGeom>
          <a:noFill/>
          <a:ln w="9525">
            <a:noFill/>
          </a:ln>
        </p:spPr>
        <p:txBody>
          <a:bodyPr/>
          <a:lstStyle/>
          <a:p>
            <a:pPr lvl="0" algn="r"/>
            <a:endParaRPr lang="zh-CN" altLang="en-US" sz="1200" b="0" dirty="0"/>
          </a:p>
        </p:txBody>
      </p:sp>
      <p:sp>
        <p:nvSpPr>
          <p:cNvPr id="53252" name="幻灯片图像占位符 53251"/>
          <p:cNvSpPr>
            <a:spLocks noGrp="1" noRot="1" noChangeAspect="1" noTextEdit="1"/>
          </p:cNvSpPr>
          <p:nvPr>
            <p:ph type="sldImg" idx="2"/>
          </p:nvPr>
        </p:nvSpPr>
        <p:spPr>
          <a:xfrm>
            <a:off x="381000" y="685800"/>
            <a:ext cx="6096000" cy="3429000"/>
          </a:xfrm>
          <a:prstGeom prst="rect">
            <a:avLst/>
          </a:prstGeom>
          <a:ln w="9525" cap="flat" cmpd="sng">
            <a:solidFill>
              <a:srgbClr val="000000"/>
            </a:solidFill>
            <a:prstDash val="solid"/>
            <a:miter/>
            <a:headEnd type="none" w="med" len="med"/>
            <a:tailEnd type="none" w="med" len="med"/>
          </a:ln>
        </p:spPr>
      </p:sp>
      <p:sp>
        <p:nvSpPr>
          <p:cNvPr id="53253" name="文本占位符 53252"/>
          <p:cNvSpPr>
            <a:spLocks noGrp="1"/>
          </p:cNvSpPr>
          <p:nvPr>
            <p:ph type="body" sz="quarter" idx="3"/>
          </p:nvPr>
        </p:nvSpPr>
        <p:spPr>
          <a:xfrm>
            <a:off x="914400" y="4343400"/>
            <a:ext cx="50292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3254" name="页脚占位符 53253"/>
          <p:cNvSpPr>
            <a:spLocks noGrp="1"/>
          </p:cNvSpPr>
          <p:nvPr>
            <p:ph type="ftr" sz="quarter" idx="4"/>
          </p:nvPr>
        </p:nvSpPr>
        <p:spPr>
          <a:xfrm>
            <a:off x="0" y="8686800"/>
            <a:ext cx="2971800" cy="457200"/>
          </a:xfrm>
          <a:prstGeom prst="rect">
            <a:avLst/>
          </a:prstGeom>
          <a:noFill/>
          <a:ln w="9525">
            <a:noFill/>
          </a:ln>
        </p:spPr>
        <p:txBody>
          <a:bodyPr anchor="b"/>
          <a:lstStyle/>
          <a:p>
            <a:pPr lvl="0"/>
            <a:endParaRPr lang="zh-CN" altLang="en-US" sz="1200" b="0" dirty="0"/>
          </a:p>
        </p:txBody>
      </p:sp>
      <p:sp>
        <p:nvSpPr>
          <p:cNvPr id="53255" name="灯片编号占位符 53254"/>
          <p:cNvSpPr>
            <a:spLocks noGrp="1"/>
          </p:cNvSpPr>
          <p:nvPr>
            <p:ph type="sldNum" sz="quarter" idx="5"/>
          </p:nvPr>
        </p:nvSpPr>
        <p:spPr>
          <a:xfrm>
            <a:off x="3886200" y="8686800"/>
            <a:ext cx="2971800" cy="457200"/>
          </a:xfrm>
          <a:prstGeom prst="rect">
            <a:avLst/>
          </a:prstGeom>
          <a:noFill/>
          <a:ln w="9525">
            <a:noFill/>
          </a:ln>
        </p:spPr>
        <p:txBody>
          <a:bodyPr anchor="b"/>
          <a:lstStyle/>
          <a:p>
            <a:pPr lvl="0" algn="r"/>
            <a:fld id="{9A0DB2DC-4C9A-4742-B13C-FB6460FD3503}" type="slidenum">
              <a:rPr lang="zh-CN" altLang="en-US" sz="1200" b="0" dirty="0"/>
              <a:t>‹#›</a:t>
            </a:fld>
            <a:endParaRPr lang="zh-CN" altLang="en-US" sz="1200" b="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a:t>
            </a:fld>
            <a:endParaRPr lang="zh-CN" altLang="en-US" sz="1200" b="0" dirty="0"/>
          </a:p>
        </p:txBody>
      </p:sp>
      <p:sp>
        <p:nvSpPr>
          <p:cNvPr id="536578" name="幻灯片图像占位符 536577"/>
          <p:cNvSpPr>
            <a:spLocks noGrp="1" noRot="1" noChangeAspect="1" noTextEdit="1"/>
          </p:cNvSpPr>
          <p:nvPr>
            <p:ph type="sldImg"/>
          </p:nvPr>
        </p:nvSpPr>
        <p:spPr>
          <a:ln/>
        </p:spPr>
      </p:sp>
      <p:sp>
        <p:nvSpPr>
          <p:cNvPr id="536579" name="文本占位符 536578"/>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a:t>
            </a:fld>
            <a:endParaRPr lang="zh-CN" altLang="en-US" sz="1200" b="0" dirty="0"/>
          </a:p>
        </p:txBody>
      </p:sp>
      <p:sp>
        <p:nvSpPr>
          <p:cNvPr id="415746" name="幻灯片图像占位符 415745"/>
          <p:cNvSpPr>
            <a:spLocks noGrp="1" noRot="1" noChangeAspect="1" noTextEdit="1"/>
          </p:cNvSpPr>
          <p:nvPr>
            <p:ph type="sldImg"/>
          </p:nvPr>
        </p:nvSpPr>
        <p:spPr>
          <a:ln/>
        </p:spPr>
      </p:sp>
      <p:sp>
        <p:nvSpPr>
          <p:cNvPr id="415747" name="文本占位符 41574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100</a:t>
            </a:fld>
            <a:endParaRPr lang="zh-CN" altLang="en-US" sz="1200" b="0" dirty="0"/>
          </a:p>
        </p:txBody>
      </p:sp>
      <p:sp>
        <p:nvSpPr>
          <p:cNvPr id="497666" name="幻灯片图像占位符 497665"/>
          <p:cNvSpPr>
            <a:spLocks noGrp="1" noRot="1" noChangeAspect="1" noTextEdit="1"/>
          </p:cNvSpPr>
          <p:nvPr>
            <p:ph type="sldImg"/>
          </p:nvPr>
        </p:nvSpPr>
        <p:spPr>
          <a:ln/>
        </p:spPr>
      </p:sp>
      <p:sp>
        <p:nvSpPr>
          <p:cNvPr id="497667" name="文本占位符 49766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101</a:t>
            </a:fld>
            <a:endParaRPr lang="zh-CN" altLang="en-US" sz="1200" b="0" dirty="0"/>
          </a:p>
        </p:txBody>
      </p:sp>
      <p:sp>
        <p:nvSpPr>
          <p:cNvPr id="548866" name="幻灯片图像占位符 548865"/>
          <p:cNvSpPr>
            <a:spLocks noGrp="1" noRot="1" noChangeAspect="1" noTextEdit="1"/>
          </p:cNvSpPr>
          <p:nvPr>
            <p:ph type="sldImg"/>
          </p:nvPr>
        </p:nvSpPr>
        <p:spPr>
          <a:ln/>
        </p:spPr>
      </p:sp>
      <p:sp>
        <p:nvSpPr>
          <p:cNvPr id="548867" name="文本占位符 548866"/>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102</a:t>
            </a:fld>
            <a:endParaRPr lang="zh-CN" altLang="en-US" sz="1200" b="0" dirty="0"/>
          </a:p>
        </p:txBody>
      </p:sp>
      <p:sp>
        <p:nvSpPr>
          <p:cNvPr id="404482" name="幻灯片图像占位符 404481"/>
          <p:cNvSpPr>
            <a:spLocks noGrp="1" noRot="1" noChangeAspect="1" noTextEdit="1"/>
          </p:cNvSpPr>
          <p:nvPr>
            <p:ph type="sldImg"/>
          </p:nvPr>
        </p:nvSpPr>
        <p:spPr>
          <a:ln/>
        </p:spPr>
      </p:sp>
      <p:sp>
        <p:nvSpPr>
          <p:cNvPr id="404483" name="文本占位符 40448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103</a:t>
            </a:fld>
            <a:endParaRPr lang="zh-CN" altLang="en-US" sz="1200" b="0" dirty="0"/>
          </a:p>
        </p:txBody>
      </p:sp>
      <p:sp>
        <p:nvSpPr>
          <p:cNvPr id="498690" name="幻灯片图像占位符 498689"/>
          <p:cNvSpPr>
            <a:spLocks noGrp="1" noRot="1" noChangeAspect="1" noTextEdit="1"/>
          </p:cNvSpPr>
          <p:nvPr>
            <p:ph type="sldImg"/>
          </p:nvPr>
        </p:nvSpPr>
        <p:spPr>
          <a:ln/>
        </p:spPr>
      </p:sp>
      <p:sp>
        <p:nvSpPr>
          <p:cNvPr id="498691" name="文本占位符 49869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104</a:t>
            </a:fld>
            <a:endParaRPr lang="zh-CN" altLang="en-US" sz="1200" b="0" dirty="0"/>
          </a:p>
        </p:txBody>
      </p:sp>
      <p:sp>
        <p:nvSpPr>
          <p:cNvPr id="499714" name="幻灯片图像占位符 499713"/>
          <p:cNvSpPr>
            <a:spLocks noGrp="1" noRot="1" noChangeAspect="1" noTextEdit="1"/>
          </p:cNvSpPr>
          <p:nvPr>
            <p:ph type="sldImg"/>
          </p:nvPr>
        </p:nvSpPr>
        <p:spPr>
          <a:ln/>
        </p:spPr>
      </p:sp>
      <p:sp>
        <p:nvSpPr>
          <p:cNvPr id="499715" name="文本占位符 49971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105</a:t>
            </a:fld>
            <a:endParaRPr lang="zh-CN" altLang="en-US" sz="1200" b="0" dirty="0"/>
          </a:p>
        </p:txBody>
      </p:sp>
      <p:sp>
        <p:nvSpPr>
          <p:cNvPr id="500738" name="幻灯片图像占位符 500737"/>
          <p:cNvSpPr>
            <a:spLocks noGrp="1" noRot="1" noChangeAspect="1" noTextEdit="1"/>
          </p:cNvSpPr>
          <p:nvPr>
            <p:ph type="sldImg"/>
          </p:nvPr>
        </p:nvSpPr>
        <p:spPr>
          <a:ln/>
        </p:spPr>
      </p:sp>
      <p:sp>
        <p:nvSpPr>
          <p:cNvPr id="500739" name="文本占位符 50073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106</a:t>
            </a:fld>
            <a:endParaRPr lang="zh-CN" altLang="en-US" sz="1200" b="0" dirty="0"/>
          </a:p>
        </p:txBody>
      </p:sp>
      <p:sp>
        <p:nvSpPr>
          <p:cNvPr id="501762" name="幻灯片图像占位符 501761"/>
          <p:cNvSpPr>
            <a:spLocks noGrp="1" noRot="1" noChangeAspect="1" noTextEdit="1"/>
          </p:cNvSpPr>
          <p:nvPr>
            <p:ph type="sldImg"/>
          </p:nvPr>
        </p:nvSpPr>
        <p:spPr>
          <a:ln/>
        </p:spPr>
      </p:sp>
      <p:sp>
        <p:nvSpPr>
          <p:cNvPr id="501763" name="文本占位符 50176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107</a:t>
            </a:fld>
            <a:endParaRPr lang="zh-CN" altLang="en-US" sz="1200" b="0" dirty="0"/>
          </a:p>
        </p:txBody>
      </p:sp>
      <p:sp>
        <p:nvSpPr>
          <p:cNvPr id="502786" name="幻灯片图像占位符 502785"/>
          <p:cNvSpPr>
            <a:spLocks noGrp="1" noRot="1" noChangeAspect="1" noTextEdit="1"/>
          </p:cNvSpPr>
          <p:nvPr>
            <p:ph type="sldImg"/>
          </p:nvPr>
        </p:nvSpPr>
        <p:spPr>
          <a:ln/>
        </p:spPr>
      </p:sp>
      <p:sp>
        <p:nvSpPr>
          <p:cNvPr id="502787" name="文本占位符 50278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108</a:t>
            </a:fld>
            <a:endParaRPr lang="zh-CN" altLang="en-US" sz="1200" b="0" dirty="0"/>
          </a:p>
        </p:txBody>
      </p:sp>
      <p:sp>
        <p:nvSpPr>
          <p:cNvPr id="503810" name="幻灯片图像占位符 503809"/>
          <p:cNvSpPr>
            <a:spLocks noGrp="1" noRot="1" noChangeAspect="1" noTextEdit="1"/>
          </p:cNvSpPr>
          <p:nvPr>
            <p:ph type="sldImg"/>
          </p:nvPr>
        </p:nvSpPr>
        <p:spPr>
          <a:ln/>
        </p:spPr>
      </p:sp>
      <p:sp>
        <p:nvSpPr>
          <p:cNvPr id="503811" name="文本占位符 50381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109</a:t>
            </a:fld>
            <a:endParaRPr lang="zh-CN" altLang="en-US" sz="1200" b="0" dirty="0"/>
          </a:p>
        </p:txBody>
      </p:sp>
      <p:sp>
        <p:nvSpPr>
          <p:cNvPr id="504834" name="幻灯片图像占位符 504833"/>
          <p:cNvSpPr>
            <a:spLocks noGrp="1" noRot="1" noChangeAspect="1" noTextEdit="1"/>
          </p:cNvSpPr>
          <p:nvPr>
            <p:ph type="sldImg"/>
          </p:nvPr>
        </p:nvSpPr>
        <p:spPr>
          <a:ln/>
        </p:spPr>
      </p:sp>
      <p:sp>
        <p:nvSpPr>
          <p:cNvPr id="504835" name="文本占位符 50483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11</a:t>
            </a:fld>
            <a:endParaRPr lang="zh-CN" altLang="en-US" sz="1200" b="0" dirty="0"/>
          </a:p>
        </p:txBody>
      </p:sp>
      <p:sp>
        <p:nvSpPr>
          <p:cNvPr id="416770" name="幻灯片图像占位符 416769"/>
          <p:cNvSpPr>
            <a:spLocks noGrp="1" noRot="1" noChangeAspect="1" noTextEdit="1"/>
          </p:cNvSpPr>
          <p:nvPr>
            <p:ph type="sldImg"/>
          </p:nvPr>
        </p:nvSpPr>
        <p:spPr>
          <a:ln/>
        </p:spPr>
      </p:sp>
      <p:sp>
        <p:nvSpPr>
          <p:cNvPr id="416771" name="文本占位符 41677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110</a:t>
            </a:fld>
            <a:endParaRPr lang="zh-CN" altLang="en-US" sz="1200" b="0" dirty="0"/>
          </a:p>
        </p:txBody>
      </p:sp>
      <p:sp>
        <p:nvSpPr>
          <p:cNvPr id="505858" name="幻灯片图像占位符 505857"/>
          <p:cNvSpPr>
            <a:spLocks noGrp="1" noRot="1" noChangeAspect="1" noTextEdit="1"/>
          </p:cNvSpPr>
          <p:nvPr>
            <p:ph type="sldImg"/>
          </p:nvPr>
        </p:nvSpPr>
        <p:spPr>
          <a:ln/>
        </p:spPr>
      </p:sp>
      <p:sp>
        <p:nvSpPr>
          <p:cNvPr id="505859" name="文本占位符 50585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111</a:t>
            </a:fld>
            <a:endParaRPr lang="zh-CN" altLang="en-US" sz="1200" b="0" dirty="0"/>
          </a:p>
        </p:txBody>
      </p:sp>
      <p:sp>
        <p:nvSpPr>
          <p:cNvPr id="506882" name="幻灯片图像占位符 506881"/>
          <p:cNvSpPr>
            <a:spLocks noGrp="1" noRot="1" noChangeAspect="1" noTextEdit="1"/>
          </p:cNvSpPr>
          <p:nvPr>
            <p:ph type="sldImg"/>
          </p:nvPr>
        </p:nvSpPr>
        <p:spPr>
          <a:ln/>
        </p:spPr>
      </p:sp>
      <p:sp>
        <p:nvSpPr>
          <p:cNvPr id="506883" name="文本占位符 50688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112</a:t>
            </a:fld>
            <a:endParaRPr lang="zh-CN" altLang="en-US" sz="1200" b="0" dirty="0"/>
          </a:p>
        </p:txBody>
      </p:sp>
      <p:sp>
        <p:nvSpPr>
          <p:cNvPr id="507906" name="幻灯片图像占位符 507905"/>
          <p:cNvSpPr>
            <a:spLocks noGrp="1" noRot="1" noChangeAspect="1" noTextEdit="1"/>
          </p:cNvSpPr>
          <p:nvPr>
            <p:ph type="sldImg"/>
          </p:nvPr>
        </p:nvSpPr>
        <p:spPr>
          <a:ln/>
        </p:spPr>
      </p:sp>
      <p:sp>
        <p:nvSpPr>
          <p:cNvPr id="507907" name="文本占位符 50790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113</a:t>
            </a:fld>
            <a:endParaRPr lang="zh-CN" altLang="en-US" sz="1200" b="0" dirty="0"/>
          </a:p>
        </p:txBody>
      </p:sp>
      <p:sp>
        <p:nvSpPr>
          <p:cNvPr id="508930" name="幻灯片图像占位符 508929"/>
          <p:cNvSpPr>
            <a:spLocks noGrp="1" noRot="1" noChangeAspect="1" noTextEdit="1"/>
          </p:cNvSpPr>
          <p:nvPr>
            <p:ph type="sldImg"/>
          </p:nvPr>
        </p:nvSpPr>
        <p:spPr>
          <a:ln/>
        </p:spPr>
      </p:sp>
      <p:sp>
        <p:nvSpPr>
          <p:cNvPr id="508931" name="文本占位符 50893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114</a:t>
            </a:fld>
            <a:endParaRPr lang="zh-CN" altLang="en-US" sz="1200" b="0" dirty="0"/>
          </a:p>
        </p:txBody>
      </p:sp>
      <p:sp>
        <p:nvSpPr>
          <p:cNvPr id="509954" name="幻灯片图像占位符 509953"/>
          <p:cNvSpPr>
            <a:spLocks noGrp="1" noRot="1" noChangeAspect="1" noTextEdit="1"/>
          </p:cNvSpPr>
          <p:nvPr>
            <p:ph type="sldImg"/>
          </p:nvPr>
        </p:nvSpPr>
        <p:spPr>
          <a:ln/>
        </p:spPr>
      </p:sp>
      <p:sp>
        <p:nvSpPr>
          <p:cNvPr id="509955" name="文本占位符 50995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115</a:t>
            </a:fld>
            <a:endParaRPr lang="zh-CN" altLang="en-US" sz="1200" b="0" dirty="0"/>
          </a:p>
        </p:txBody>
      </p:sp>
      <p:sp>
        <p:nvSpPr>
          <p:cNvPr id="510978" name="幻灯片图像占位符 510977"/>
          <p:cNvSpPr>
            <a:spLocks noGrp="1" noRot="1" noChangeAspect="1" noTextEdit="1"/>
          </p:cNvSpPr>
          <p:nvPr>
            <p:ph type="sldImg"/>
          </p:nvPr>
        </p:nvSpPr>
        <p:spPr>
          <a:ln/>
        </p:spPr>
      </p:sp>
      <p:sp>
        <p:nvSpPr>
          <p:cNvPr id="510979" name="文本占位符 51097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116</a:t>
            </a:fld>
            <a:endParaRPr lang="zh-CN" altLang="en-US" sz="1200" b="0" dirty="0"/>
          </a:p>
        </p:txBody>
      </p:sp>
      <p:sp>
        <p:nvSpPr>
          <p:cNvPr id="512002" name="幻灯片图像占位符 512001"/>
          <p:cNvSpPr>
            <a:spLocks noGrp="1" noRot="1" noChangeAspect="1" noTextEdit="1"/>
          </p:cNvSpPr>
          <p:nvPr>
            <p:ph type="sldImg"/>
          </p:nvPr>
        </p:nvSpPr>
        <p:spPr>
          <a:ln/>
        </p:spPr>
      </p:sp>
      <p:sp>
        <p:nvSpPr>
          <p:cNvPr id="512003" name="文本占位符 51200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117</a:t>
            </a:fld>
            <a:endParaRPr lang="zh-CN" altLang="en-US" sz="1200" b="0" dirty="0"/>
          </a:p>
        </p:txBody>
      </p:sp>
      <p:sp>
        <p:nvSpPr>
          <p:cNvPr id="513026" name="幻灯片图像占位符 513025"/>
          <p:cNvSpPr>
            <a:spLocks noGrp="1" noRot="1" noChangeAspect="1" noTextEdit="1"/>
          </p:cNvSpPr>
          <p:nvPr>
            <p:ph type="sldImg"/>
          </p:nvPr>
        </p:nvSpPr>
        <p:spPr>
          <a:ln/>
        </p:spPr>
      </p:sp>
      <p:sp>
        <p:nvSpPr>
          <p:cNvPr id="513027" name="文本占位符 51302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118</a:t>
            </a:fld>
            <a:endParaRPr lang="zh-CN" altLang="en-US" sz="1200" b="0" dirty="0"/>
          </a:p>
        </p:txBody>
      </p:sp>
      <p:sp>
        <p:nvSpPr>
          <p:cNvPr id="514050" name="幻灯片图像占位符 514049"/>
          <p:cNvSpPr>
            <a:spLocks noGrp="1" noRot="1" noChangeAspect="1" noTextEdit="1"/>
          </p:cNvSpPr>
          <p:nvPr>
            <p:ph type="sldImg"/>
          </p:nvPr>
        </p:nvSpPr>
        <p:spPr>
          <a:ln/>
        </p:spPr>
      </p:sp>
      <p:sp>
        <p:nvSpPr>
          <p:cNvPr id="514051" name="文本占位符 51405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119</a:t>
            </a:fld>
            <a:endParaRPr lang="zh-CN" altLang="en-US" sz="1200" b="0" dirty="0"/>
          </a:p>
        </p:txBody>
      </p:sp>
      <p:sp>
        <p:nvSpPr>
          <p:cNvPr id="515074" name="幻灯片图像占位符 515073"/>
          <p:cNvSpPr>
            <a:spLocks noGrp="1" noRot="1" noChangeAspect="1" noTextEdit="1"/>
          </p:cNvSpPr>
          <p:nvPr>
            <p:ph type="sldImg"/>
          </p:nvPr>
        </p:nvSpPr>
        <p:spPr>
          <a:ln/>
        </p:spPr>
      </p:sp>
      <p:sp>
        <p:nvSpPr>
          <p:cNvPr id="515075" name="文本占位符 51507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12</a:t>
            </a:fld>
            <a:endParaRPr lang="zh-CN" altLang="en-US" sz="1200" b="0" dirty="0"/>
          </a:p>
        </p:txBody>
      </p:sp>
      <p:sp>
        <p:nvSpPr>
          <p:cNvPr id="417794" name="幻灯片图像占位符 417793"/>
          <p:cNvSpPr>
            <a:spLocks noGrp="1" noRot="1" noChangeAspect="1" noTextEdit="1"/>
          </p:cNvSpPr>
          <p:nvPr>
            <p:ph type="sldImg"/>
          </p:nvPr>
        </p:nvSpPr>
        <p:spPr>
          <a:ln/>
        </p:spPr>
      </p:sp>
      <p:sp>
        <p:nvSpPr>
          <p:cNvPr id="417795" name="文本占位符 41779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120</a:t>
            </a:fld>
            <a:endParaRPr lang="zh-CN" altLang="en-US" sz="1200" b="0" dirty="0"/>
          </a:p>
        </p:txBody>
      </p:sp>
      <p:sp>
        <p:nvSpPr>
          <p:cNvPr id="516098" name="幻灯片图像占位符 516097"/>
          <p:cNvSpPr>
            <a:spLocks noGrp="1" noRot="1" noChangeAspect="1" noTextEdit="1"/>
          </p:cNvSpPr>
          <p:nvPr>
            <p:ph type="sldImg"/>
          </p:nvPr>
        </p:nvSpPr>
        <p:spPr>
          <a:ln/>
        </p:spPr>
      </p:sp>
      <p:sp>
        <p:nvSpPr>
          <p:cNvPr id="516099" name="文本占位符 51609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121</a:t>
            </a:fld>
            <a:endParaRPr lang="zh-CN" altLang="en-US" sz="1200" b="0" dirty="0"/>
          </a:p>
        </p:txBody>
      </p:sp>
      <p:sp>
        <p:nvSpPr>
          <p:cNvPr id="517122" name="幻灯片图像占位符 517121"/>
          <p:cNvSpPr>
            <a:spLocks noGrp="1" noRot="1" noChangeAspect="1" noTextEdit="1"/>
          </p:cNvSpPr>
          <p:nvPr>
            <p:ph type="sldImg"/>
          </p:nvPr>
        </p:nvSpPr>
        <p:spPr>
          <a:ln/>
        </p:spPr>
      </p:sp>
      <p:sp>
        <p:nvSpPr>
          <p:cNvPr id="517123" name="文本占位符 51712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122</a:t>
            </a:fld>
            <a:endParaRPr lang="zh-CN" altLang="en-US" sz="1200" b="0" dirty="0"/>
          </a:p>
        </p:txBody>
      </p:sp>
      <p:sp>
        <p:nvSpPr>
          <p:cNvPr id="518146" name="幻灯片图像占位符 518145"/>
          <p:cNvSpPr>
            <a:spLocks noGrp="1" noRot="1" noChangeAspect="1" noTextEdit="1"/>
          </p:cNvSpPr>
          <p:nvPr>
            <p:ph type="sldImg"/>
          </p:nvPr>
        </p:nvSpPr>
        <p:spPr>
          <a:ln/>
        </p:spPr>
      </p:sp>
      <p:sp>
        <p:nvSpPr>
          <p:cNvPr id="518147" name="文本占位符 51814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123</a:t>
            </a:fld>
            <a:endParaRPr lang="zh-CN" altLang="en-US" sz="1200" b="0" dirty="0"/>
          </a:p>
        </p:txBody>
      </p:sp>
      <p:sp>
        <p:nvSpPr>
          <p:cNvPr id="519170" name="幻灯片图像占位符 519169"/>
          <p:cNvSpPr>
            <a:spLocks noGrp="1" noRot="1" noChangeAspect="1" noTextEdit="1"/>
          </p:cNvSpPr>
          <p:nvPr>
            <p:ph type="sldImg"/>
          </p:nvPr>
        </p:nvSpPr>
        <p:spPr>
          <a:ln/>
        </p:spPr>
      </p:sp>
      <p:sp>
        <p:nvSpPr>
          <p:cNvPr id="519171" name="文本占位符 51917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124</a:t>
            </a:fld>
            <a:endParaRPr lang="zh-CN" altLang="en-US" sz="1200" b="0" dirty="0"/>
          </a:p>
        </p:txBody>
      </p:sp>
      <p:sp>
        <p:nvSpPr>
          <p:cNvPr id="520194" name="幻灯片图像占位符 520193"/>
          <p:cNvSpPr>
            <a:spLocks noGrp="1" noRot="1" noChangeAspect="1" noTextEdit="1"/>
          </p:cNvSpPr>
          <p:nvPr>
            <p:ph type="sldImg"/>
          </p:nvPr>
        </p:nvSpPr>
        <p:spPr>
          <a:ln/>
        </p:spPr>
      </p:sp>
      <p:sp>
        <p:nvSpPr>
          <p:cNvPr id="520195" name="文本占位符 52019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125</a:t>
            </a:fld>
            <a:endParaRPr lang="zh-CN" altLang="en-US" sz="1200" b="0" dirty="0"/>
          </a:p>
        </p:txBody>
      </p:sp>
      <p:sp>
        <p:nvSpPr>
          <p:cNvPr id="521218" name="幻灯片图像占位符 521217"/>
          <p:cNvSpPr>
            <a:spLocks noGrp="1" noRot="1" noChangeAspect="1" noTextEdit="1"/>
          </p:cNvSpPr>
          <p:nvPr>
            <p:ph type="sldImg"/>
          </p:nvPr>
        </p:nvSpPr>
        <p:spPr>
          <a:ln/>
        </p:spPr>
      </p:sp>
      <p:sp>
        <p:nvSpPr>
          <p:cNvPr id="521219" name="文本占位符 52121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126</a:t>
            </a:fld>
            <a:endParaRPr lang="zh-CN" altLang="en-US" sz="1200" b="0" dirty="0"/>
          </a:p>
        </p:txBody>
      </p:sp>
      <p:sp>
        <p:nvSpPr>
          <p:cNvPr id="522242" name="幻灯片图像占位符 522241"/>
          <p:cNvSpPr>
            <a:spLocks noGrp="1" noRot="1" noChangeAspect="1" noTextEdit="1"/>
          </p:cNvSpPr>
          <p:nvPr>
            <p:ph type="sldImg"/>
          </p:nvPr>
        </p:nvSpPr>
        <p:spPr>
          <a:ln/>
        </p:spPr>
      </p:sp>
      <p:sp>
        <p:nvSpPr>
          <p:cNvPr id="522243" name="文本占位符 52224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127</a:t>
            </a:fld>
            <a:endParaRPr lang="zh-CN" altLang="en-US" sz="1200" b="0" dirty="0"/>
          </a:p>
        </p:txBody>
      </p:sp>
      <p:sp>
        <p:nvSpPr>
          <p:cNvPr id="523266" name="幻灯片图像占位符 523265"/>
          <p:cNvSpPr>
            <a:spLocks noGrp="1" noRot="1" noChangeAspect="1" noTextEdit="1"/>
          </p:cNvSpPr>
          <p:nvPr>
            <p:ph type="sldImg"/>
          </p:nvPr>
        </p:nvSpPr>
        <p:spPr>
          <a:ln/>
        </p:spPr>
      </p:sp>
      <p:sp>
        <p:nvSpPr>
          <p:cNvPr id="523267" name="文本占位符 52326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128</a:t>
            </a:fld>
            <a:endParaRPr lang="zh-CN" altLang="en-US" sz="1200" b="0" dirty="0"/>
          </a:p>
        </p:txBody>
      </p:sp>
      <p:sp>
        <p:nvSpPr>
          <p:cNvPr id="524290" name="幻灯片图像占位符 524289"/>
          <p:cNvSpPr>
            <a:spLocks noGrp="1" noRot="1" noChangeAspect="1" noTextEdit="1"/>
          </p:cNvSpPr>
          <p:nvPr>
            <p:ph type="sldImg"/>
          </p:nvPr>
        </p:nvSpPr>
        <p:spPr>
          <a:ln/>
        </p:spPr>
      </p:sp>
      <p:sp>
        <p:nvSpPr>
          <p:cNvPr id="524291" name="文本占位符 52429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129</a:t>
            </a:fld>
            <a:endParaRPr lang="zh-CN" altLang="en-US" sz="1200" b="0" dirty="0"/>
          </a:p>
        </p:txBody>
      </p:sp>
      <p:sp>
        <p:nvSpPr>
          <p:cNvPr id="525314" name="幻灯片图像占位符 525313"/>
          <p:cNvSpPr>
            <a:spLocks noGrp="1" noRot="1" noChangeAspect="1" noTextEdit="1"/>
          </p:cNvSpPr>
          <p:nvPr>
            <p:ph type="sldImg"/>
          </p:nvPr>
        </p:nvSpPr>
        <p:spPr>
          <a:ln/>
        </p:spPr>
      </p:sp>
      <p:sp>
        <p:nvSpPr>
          <p:cNvPr id="525315" name="文本占位符 52531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13</a:t>
            </a:fld>
            <a:endParaRPr lang="zh-CN" altLang="en-US" sz="1200" b="0" dirty="0"/>
          </a:p>
        </p:txBody>
      </p:sp>
      <p:sp>
        <p:nvSpPr>
          <p:cNvPr id="418818" name="幻灯片图像占位符 418817"/>
          <p:cNvSpPr>
            <a:spLocks noGrp="1" noRot="1" noChangeAspect="1" noTextEdit="1"/>
          </p:cNvSpPr>
          <p:nvPr>
            <p:ph type="sldImg"/>
          </p:nvPr>
        </p:nvSpPr>
        <p:spPr>
          <a:ln/>
        </p:spPr>
      </p:sp>
      <p:sp>
        <p:nvSpPr>
          <p:cNvPr id="418819" name="文本占位符 41881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130</a:t>
            </a:fld>
            <a:endParaRPr lang="zh-CN" altLang="en-US" sz="1200" b="0" dirty="0"/>
          </a:p>
        </p:txBody>
      </p:sp>
      <p:sp>
        <p:nvSpPr>
          <p:cNvPr id="526338" name="幻灯片图像占位符 526337"/>
          <p:cNvSpPr>
            <a:spLocks noGrp="1" noRot="1" noChangeAspect="1" noTextEdit="1"/>
          </p:cNvSpPr>
          <p:nvPr>
            <p:ph type="sldImg"/>
          </p:nvPr>
        </p:nvSpPr>
        <p:spPr>
          <a:ln/>
        </p:spPr>
      </p:sp>
      <p:sp>
        <p:nvSpPr>
          <p:cNvPr id="526339" name="文本占位符 52633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131</a:t>
            </a:fld>
            <a:endParaRPr lang="zh-CN" altLang="en-US" sz="1200" b="0" dirty="0"/>
          </a:p>
        </p:txBody>
      </p:sp>
      <p:sp>
        <p:nvSpPr>
          <p:cNvPr id="550914" name="幻灯片图像占位符 550913"/>
          <p:cNvSpPr>
            <a:spLocks noGrp="1" noRot="1" noChangeAspect="1" noTextEdit="1"/>
          </p:cNvSpPr>
          <p:nvPr>
            <p:ph type="sldImg"/>
          </p:nvPr>
        </p:nvSpPr>
        <p:spPr>
          <a:ln/>
        </p:spPr>
      </p:sp>
      <p:sp>
        <p:nvSpPr>
          <p:cNvPr id="550915" name="文本占位符 550914"/>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132</a:t>
            </a:fld>
            <a:endParaRPr lang="zh-CN" altLang="en-US" sz="1200" b="0" dirty="0"/>
          </a:p>
        </p:txBody>
      </p:sp>
      <p:sp>
        <p:nvSpPr>
          <p:cNvPr id="406530" name="幻灯片图像占位符 406529"/>
          <p:cNvSpPr>
            <a:spLocks noGrp="1" noRot="1" noChangeAspect="1" noTextEdit="1"/>
          </p:cNvSpPr>
          <p:nvPr>
            <p:ph type="sldImg"/>
          </p:nvPr>
        </p:nvSpPr>
        <p:spPr>
          <a:ln/>
        </p:spPr>
      </p:sp>
      <p:sp>
        <p:nvSpPr>
          <p:cNvPr id="406531" name="文本占位符 40653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133</a:t>
            </a:fld>
            <a:endParaRPr lang="zh-CN" altLang="en-US" sz="1200" b="0" dirty="0"/>
          </a:p>
        </p:txBody>
      </p:sp>
      <p:sp>
        <p:nvSpPr>
          <p:cNvPr id="527362" name="幻灯片图像占位符 527361"/>
          <p:cNvSpPr>
            <a:spLocks noGrp="1" noRot="1" noChangeAspect="1" noTextEdit="1"/>
          </p:cNvSpPr>
          <p:nvPr>
            <p:ph type="sldImg"/>
          </p:nvPr>
        </p:nvSpPr>
        <p:spPr>
          <a:ln/>
        </p:spPr>
      </p:sp>
      <p:sp>
        <p:nvSpPr>
          <p:cNvPr id="527363" name="文本占位符 52736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134</a:t>
            </a:fld>
            <a:endParaRPr lang="zh-CN" altLang="en-US" sz="1200" b="0" dirty="0"/>
          </a:p>
        </p:txBody>
      </p:sp>
      <p:sp>
        <p:nvSpPr>
          <p:cNvPr id="528386" name="幻灯片图像占位符 528385"/>
          <p:cNvSpPr>
            <a:spLocks noGrp="1" noRot="1" noChangeAspect="1" noTextEdit="1"/>
          </p:cNvSpPr>
          <p:nvPr>
            <p:ph type="sldImg"/>
          </p:nvPr>
        </p:nvSpPr>
        <p:spPr>
          <a:ln/>
        </p:spPr>
      </p:sp>
      <p:sp>
        <p:nvSpPr>
          <p:cNvPr id="528387" name="文本占位符 52838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135</a:t>
            </a:fld>
            <a:endParaRPr lang="zh-CN" altLang="en-US" sz="1200" b="0" dirty="0"/>
          </a:p>
        </p:txBody>
      </p:sp>
      <p:sp>
        <p:nvSpPr>
          <p:cNvPr id="529410" name="幻灯片图像占位符 529409"/>
          <p:cNvSpPr>
            <a:spLocks noGrp="1" noRot="1" noChangeAspect="1" noTextEdit="1"/>
          </p:cNvSpPr>
          <p:nvPr>
            <p:ph type="sldImg"/>
          </p:nvPr>
        </p:nvSpPr>
        <p:spPr>
          <a:ln/>
        </p:spPr>
      </p:sp>
      <p:sp>
        <p:nvSpPr>
          <p:cNvPr id="529411" name="文本占位符 52941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136</a:t>
            </a:fld>
            <a:endParaRPr lang="zh-CN" altLang="en-US" sz="1200" b="0" dirty="0"/>
          </a:p>
        </p:txBody>
      </p:sp>
      <p:sp>
        <p:nvSpPr>
          <p:cNvPr id="530434" name="幻灯片图像占位符 530433"/>
          <p:cNvSpPr>
            <a:spLocks noGrp="1" noRot="1" noChangeAspect="1" noTextEdit="1"/>
          </p:cNvSpPr>
          <p:nvPr>
            <p:ph type="sldImg"/>
          </p:nvPr>
        </p:nvSpPr>
        <p:spPr>
          <a:ln/>
        </p:spPr>
      </p:sp>
      <p:sp>
        <p:nvSpPr>
          <p:cNvPr id="530435" name="文本占位符 53043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137</a:t>
            </a:fld>
            <a:endParaRPr lang="zh-CN" altLang="en-US" sz="1200" b="0" dirty="0"/>
          </a:p>
        </p:txBody>
      </p:sp>
      <p:sp>
        <p:nvSpPr>
          <p:cNvPr id="531458" name="幻灯片图像占位符 531457"/>
          <p:cNvSpPr>
            <a:spLocks noGrp="1" noRot="1" noChangeAspect="1" noTextEdit="1"/>
          </p:cNvSpPr>
          <p:nvPr>
            <p:ph type="sldImg"/>
          </p:nvPr>
        </p:nvSpPr>
        <p:spPr>
          <a:ln/>
        </p:spPr>
      </p:sp>
      <p:sp>
        <p:nvSpPr>
          <p:cNvPr id="531459" name="文本占位符 53145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138</a:t>
            </a:fld>
            <a:endParaRPr lang="zh-CN" altLang="en-US" sz="1200" b="0" dirty="0"/>
          </a:p>
        </p:txBody>
      </p:sp>
      <p:sp>
        <p:nvSpPr>
          <p:cNvPr id="532482" name="幻灯片图像占位符 532481"/>
          <p:cNvSpPr>
            <a:spLocks noGrp="1" noRot="1" noChangeAspect="1" noTextEdit="1"/>
          </p:cNvSpPr>
          <p:nvPr>
            <p:ph type="sldImg"/>
          </p:nvPr>
        </p:nvSpPr>
        <p:spPr>
          <a:ln/>
        </p:spPr>
      </p:sp>
      <p:sp>
        <p:nvSpPr>
          <p:cNvPr id="532483" name="文本占位符 53248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139</a:t>
            </a:fld>
            <a:endParaRPr lang="zh-CN" altLang="en-US" sz="1200" b="0" dirty="0"/>
          </a:p>
        </p:txBody>
      </p:sp>
      <p:sp>
        <p:nvSpPr>
          <p:cNvPr id="533506" name="幻灯片图像占位符 533505"/>
          <p:cNvSpPr>
            <a:spLocks noGrp="1" noRot="1" noChangeAspect="1" noTextEdit="1"/>
          </p:cNvSpPr>
          <p:nvPr>
            <p:ph type="sldImg"/>
          </p:nvPr>
        </p:nvSpPr>
        <p:spPr>
          <a:ln/>
        </p:spPr>
      </p:sp>
      <p:sp>
        <p:nvSpPr>
          <p:cNvPr id="533507" name="文本占位符 53350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14</a:t>
            </a:fld>
            <a:endParaRPr lang="zh-CN" altLang="en-US" sz="1200" b="0" dirty="0"/>
          </a:p>
        </p:txBody>
      </p:sp>
      <p:sp>
        <p:nvSpPr>
          <p:cNvPr id="419842" name="幻灯片图像占位符 419841"/>
          <p:cNvSpPr>
            <a:spLocks noGrp="1" noRot="1" noChangeAspect="1" noTextEdit="1"/>
          </p:cNvSpPr>
          <p:nvPr>
            <p:ph type="sldImg"/>
          </p:nvPr>
        </p:nvSpPr>
        <p:spPr>
          <a:ln/>
        </p:spPr>
      </p:sp>
      <p:sp>
        <p:nvSpPr>
          <p:cNvPr id="419843" name="文本占位符 41984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140</a:t>
            </a:fld>
            <a:endParaRPr lang="zh-CN" altLang="en-US" sz="1200" b="0" dirty="0"/>
          </a:p>
        </p:txBody>
      </p:sp>
      <p:sp>
        <p:nvSpPr>
          <p:cNvPr id="534530" name="幻灯片图像占位符 534529"/>
          <p:cNvSpPr>
            <a:spLocks noGrp="1" noRot="1" noChangeAspect="1" noTextEdit="1"/>
          </p:cNvSpPr>
          <p:nvPr>
            <p:ph type="sldImg"/>
          </p:nvPr>
        </p:nvSpPr>
        <p:spPr>
          <a:ln/>
        </p:spPr>
      </p:sp>
      <p:sp>
        <p:nvSpPr>
          <p:cNvPr id="534531" name="文本占位符 53453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141</a:t>
            </a:fld>
            <a:endParaRPr lang="zh-CN" altLang="en-US" sz="1200" b="0" dirty="0"/>
          </a:p>
        </p:txBody>
      </p:sp>
      <p:sp>
        <p:nvSpPr>
          <p:cNvPr id="552962" name="幻灯片图像占位符 552961"/>
          <p:cNvSpPr>
            <a:spLocks noGrp="1" noRot="1" noChangeAspect="1" noTextEdit="1"/>
          </p:cNvSpPr>
          <p:nvPr>
            <p:ph type="sldImg"/>
          </p:nvPr>
        </p:nvSpPr>
        <p:spPr>
          <a:ln/>
        </p:spPr>
      </p:sp>
      <p:sp>
        <p:nvSpPr>
          <p:cNvPr id="552963" name="文本占位符 552962"/>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142</a:t>
            </a:fld>
            <a:endParaRPr lang="zh-CN" altLang="en-US" sz="1200" b="0" dirty="0"/>
          </a:p>
        </p:txBody>
      </p:sp>
      <p:sp>
        <p:nvSpPr>
          <p:cNvPr id="408578" name="幻灯片图像占位符 408577"/>
          <p:cNvSpPr>
            <a:spLocks noGrp="1" noRot="1" noChangeAspect="1" noTextEdit="1"/>
          </p:cNvSpPr>
          <p:nvPr>
            <p:ph type="sldImg"/>
          </p:nvPr>
        </p:nvSpPr>
        <p:spPr>
          <a:ln/>
        </p:spPr>
      </p:sp>
      <p:sp>
        <p:nvSpPr>
          <p:cNvPr id="408579" name="文本占位符 408578"/>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15</a:t>
            </a:fld>
            <a:endParaRPr lang="zh-CN" altLang="en-US" sz="1200" b="0" dirty="0"/>
          </a:p>
        </p:txBody>
      </p:sp>
      <p:sp>
        <p:nvSpPr>
          <p:cNvPr id="420866" name="幻灯片图像占位符 420865"/>
          <p:cNvSpPr>
            <a:spLocks noGrp="1" noRot="1" noChangeAspect="1" noTextEdit="1"/>
          </p:cNvSpPr>
          <p:nvPr>
            <p:ph type="sldImg"/>
          </p:nvPr>
        </p:nvSpPr>
        <p:spPr>
          <a:ln/>
        </p:spPr>
      </p:sp>
      <p:sp>
        <p:nvSpPr>
          <p:cNvPr id="420867" name="文本占位符 42086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16</a:t>
            </a:fld>
            <a:endParaRPr lang="zh-CN" altLang="en-US" sz="1200" b="0" dirty="0"/>
          </a:p>
        </p:txBody>
      </p:sp>
      <p:sp>
        <p:nvSpPr>
          <p:cNvPr id="421890" name="幻灯片图像占位符 421889"/>
          <p:cNvSpPr>
            <a:spLocks noGrp="1" noRot="1" noChangeAspect="1" noTextEdit="1"/>
          </p:cNvSpPr>
          <p:nvPr>
            <p:ph type="sldImg"/>
          </p:nvPr>
        </p:nvSpPr>
        <p:spPr>
          <a:ln/>
        </p:spPr>
      </p:sp>
      <p:sp>
        <p:nvSpPr>
          <p:cNvPr id="421891" name="文本占位符 42189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17</a:t>
            </a:fld>
            <a:endParaRPr lang="zh-CN" altLang="en-US" sz="1200" b="0" dirty="0"/>
          </a:p>
        </p:txBody>
      </p:sp>
      <p:sp>
        <p:nvSpPr>
          <p:cNvPr id="538626" name="幻灯片图像占位符 538625"/>
          <p:cNvSpPr>
            <a:spLocks noGrp="1" noRot="1" noChangeAspect="1" noTextEdit="1"/>
          </p:cNvSpPr>
          <p:nvPr>
            <p:ph type="sldImg"/>
          </p:nvPr>
        </p:nvSpPr>
        <p:spPr>
          <a:ln/>
        </p:spPr>
      </p:sp>
      <p:sp>
        <p:nvSpPr>
          <p:cNvPr id="538627" name="文本占位符 538626"/>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18</a:t>
            </a:fld>
            <a:endParaRPr lang="zh-CN" altLang="en-US" sz="1200" b="0" dirty="0"/>
          </a:p>
        </p:txBody>
      </p:sp>
      <p:sp>
        <p:nvSpPr>
          <p:cNvPr id="394242" name="幻灯片图像占位符 394241"/>
          <p:cNvSpPr>
            <a:spLocks noGrp="1" noRot="1" noChangeAspect="1" noTextEdit="1"/>
          </p:cNvSpPr>
          <p:nvPr>
            <p:ph type="sldImg"/>
          </p:nvPr>
        </p:nvSpPr>
        <p:spPr>
          <a:ln/>
        </p:spPr>
      </p:sp>
      <p:sp>
        <p:nvSpPr>
          <p:cNvPr id="394243" name="文本占位符 39424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19</a:t>
            </a:fld>
            <a:endParaRPr lang="zh-CN" altLang="en-US" sz="1200" b="0" dirty="0"/>
          </a:p>
        </p:txBody>
      </p:sp>
      <p:sp>
        <p:nvSpPr>
          <p:cNvPr id="422914" name="幻灯片图像占位符 422913"/>
          <p:cNvSpPr>
            <a:spLocks noGrp="1" noRot="1" noChangeAspect="1" noTextEdit="1"/>
          </p:cNvSpPr>
          <p:nvPr>
            <p:ph type="sldImg"/>
          </p:nvPr>
        </p:nvSpPr>
        <p:spPr>
          <a:ln/>
        </p:spPr>
      </p:sp>
      <p:sp>
        <p:nvSpPr>
          <p:cNvPr id="422915" name="文本占位符 42291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a:t>
            </a:fld>
            <a:endParaRPr lang="zh-CN" altLang="en-US" sz="1200" b="0" dirty="0"/>
          </a:p>
        </p:txBody>
      </p:sp>
      <p:sp>
        <p:nvSpPr>
          <p:cNvPr id="390146" name="幻灯片图像占位符 390145"/>
          <p:cNvSpPr>
            <a:spLocks noGrp="1" noRot="1" noChangeAspect="1" noTextEdit="1"/>
          </p:cNvSpPr>
          <p:nvPr>
            <p:ph type="sldImg"/>
          </p:nvPr>
        </p:nvSpPr>
        <p:spPr>
          <a:ln/>
        </p:spPr>
      </p:sp>
      <p:sp>
        <p:nvSpPr>
          <p:cNvPr id="390147" name="文本占位符 390146"/>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20</a:t>
            </a:fld>
            <a:endParaRPr lang="zh-CN" altLang="en-US" sz="1200" b="0" dirty="0"/>
          </a:p>
        </p:txBody>
      </p:sp>
      <p:sp>
        <p:nvSpPr>
          <p:cNvPr id="423938" name="幻灯片图像占位符 423937"/>
          <p:cNvSpPr>
            <a:spLocks noGrp="1" noRot="1" noChangeAspect="1" noTextEdit="1"/>
          </p:cNvSpPr>
          <p:nvPr>
            <p:ph type="sldImg"/>
          </p:nvPr>
        </p:nvSpPr>
        <p:spPr>
          <a:ln/>
        </p:spPr>
      </p:sp>
      <p:sp>
        <p:nvSpPr>
          <p:cNvPr id="423939" name="文本占位符 42393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21</a:t>
            </a:fld>
            <a:endParaRPr lang="zh-CN" altLang="en-US" sz="1200" b="0" dirty="0"/>
          </a:p>
        </p:txBody>
      </p:sp>
      <p:sp>
        <p:nvSpPr>
          <p:cNvPr id="424962" name="幻灯片图像占位符 424961"/>
          <p:cNvSpPr>
            <a:spLocks noGrp="1" noRot="1" noChangeAspect="1" noTextEdit="1"/>
          </p:cNvSpPr>
          <p:nvPr>
            <p:ph type="sldImg"/>
          </p:nvPr>
        </p:nvSpPr>
        <p:spPr>
          <a:ln/>
        </p:spPr>
      </p:sp>
      <p:sp>
        <p:nvSpPr>
          <p:cNvPr id="424963" name="文本占位符 42496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22</a:t>
            </a:fld>
            <a:endParaRPr lang="zh-CN" altLang="en-US" sz="1200" b="0" dirty="0"/>
          </a:p>
        </p:txBody>
      </p:sp>
      <p:sp>
        <p:nvSpPr>
          <p:cNvPr id="425986" name="幻灯片图像占位符 425985"/>
          <p:cNvSpPr>
            <a:spLocks noGrp="1" noRot="1" noChangeAspect="1" noTextEdit="1"/>
          </p:cNvSpPr>
          <p:nvPr>
            <p:ph type="sldImg"/>
          </p:nvPr>
        </p:nvSpPr>
        <p:spPr>
          <a:ln/>
        </p:spPr>
      </p:sp>
      <p:sp>
        <p:nvSpPr>
          <p:cNvPr id="425987" name="文本占位符 42598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23</a:t>
            </a:fld>
            <a:endParaRPr lang="zh-CN" altLang="en-US" sz="1200" b="0" dirty="0"/>
          </a:p>
        </p:txBody>
      </p:sp>
      <p:sp>
        <p:nvSpPr>
          <p:cNvPr id="427010" name="幻灯片图像占位符 427009"/>
          <p:cNvSpPr>
            <a:spLocks noGrp="1" noRot="1" noChangeAspect="1" noTextEdit="1"/>
          </p:cNvSpPr>
          <p:nvPr>
            <p:ph type="sldImg"/>
          </p:nvPr>
        </p:nvSpPr>
        <p:spPr>
          <a:ln/>
        </p:spPr>
      </p:sp>
      <p:sp>
        <p:nvSpPr>
          <p:cNvPr id="427011" name="文本占位符 42701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24</a:t>
            </a:fld>
            <a:endParaRPr lang="zh-CN" altLang="en-US" sz="1200" b="0" dirty="0"/>
          </a:p>
        </p:txBody>
      </p:sp>
      <p:sp>
        <p:nvSpPr>
          <p:cNvPr id="428034" name="幻灯片图像占位符 428033"/>
          <p:cNvSpPr>
            <a:spLocks noGrp="1" noRot="1" noChangeAspect="1" noTextEdit="1"/>
          </p:cNvSpPr>
          <p:nvPr>
            <p:ph type="sldImg"/>
          </p:nvPr>
        </p:nvSpPr>
        <p:spPr>
          <a:ln/>
        </p:spPr>
      </p:sp>
      <p:sp>
        <p:nvSpPr>
          <p:cNvPr id="428035" name="文本占位符 42803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25</a:t>
            </a:fld>
            <a:endParaRPr lang="zh-CN" altLang="en-US" sz="1200" b="0" dirty="0"/>
          </a:p>
        </p:txBody>
      </p:sp>
      <p:sp>
        <p:nvSpPr>
          <p:cNvPr id="429058" name="幻灯片图像占位符 429057"/>
          <p:cNvSpPr>
            <a:spLocks noGrp="1" noRot="1" noChangeAspect="1" noTextEdit="1"/>
          </p:cNvSpPr>
          <p:nvPr>
            <p:ph type="sldImg"/>
          </p:nvPr>
        </p:nvSpPr>
        <p:spPr>
          <a:ln/>
        </p:spPr>
      </p:sp>
      <p:sp>
        <p:nvSpPr>
          <p:cNvPr id="429059" name="文本占位符 42905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26</a:t>
            </a:fld>
            <a:endParaRPr lang="zh-CN" altLang="en-US" sz="1200" b="0" dirty="0"/>
          </a:p>
        </p:txBody>
      </p:sp>
      <p:sp>
        <p:nvSpPr>
          <p:cNvPr id="430082" name="幻灯片图像占位符 430081"/>
          <p:cNvSpPr>
            <a:spLocks noGrp="1" noRot="1" noChangeAspect="1" noTextEdit="1"/>
          </p:cNvSpPr>
          <p:nvPr>
            <p:ph type="sldImg"/>
          </p:nvPr>
        </p:nvSpPr>
        <p:spPr>
          <a:ln/>
        </p:spPr>
      </p:sp>
      <p:sp>
        <p:nvSpPr>
          <p:cNvPr id="430083" name="文本占位符 43008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27</a:t>
            </a:fld>
            <a:endParaRPr lang="zh-CN" altLang="en-US" sz="1200" b="0" dirty="0"/>
          </a:p>
        </p:txBody>
      </p:sp>
      <p:sp>
        <p:nvSpPr>
          <p:cNvPr id="431106" name="幻灯片图像占位符 431105"/>
          <p:cNvSpPr>
            <a:spLocks noGrp="1" noRot="1" noChangeAspect="1" noTextEdit="1"/>
          </p:cNvSpPr>
          <p:nvPr>
            <p:ph type="sldImg"/>
          </p:nvPr>
        </p:nvSpPr>
        <p:spPr>
          <a:ln/>
        </p:spPr>
      </p:sp>
      <p:sp>
        <p:nvSpPr>
          <p:cNvPr id="431107" name="文本占位符 43110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28</a:t>
            </a:fld>
            <a:endParaRPr lang="zh-CN" altLang="en-US" sz="1200" b="0" dirty="0"/>
          </a:p>
        </p:txBody>
      </p:sp>
      <p:sp>
        <p:nvSpPr>
          <p:cNvPr id="432130" name="幻灯片图像占位符 432129"/>
          <p:cNvSpPr>
            <a:spLocks noGrp="1" noRot="1" noChangeAspect="1" noTextEdit="1"/>
          </p:cNvSpPr>
          <p:nvPr>
            <p:ph type="sldImg"/>
          </p:nvPr>
        </p:nvSpPr>
        <p:spPr>
          <a:ln/>
        </p:spPr>
      </p:sp>
      <p:sp>
        <p:nvSpPr>
          <p:cNvPr id="432131" name="文本占位符 43213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29</a:t>
            </a:fld>
            <a:endParaRPr lang="zh-CN" altLang="en-US" sz="1200" b="0" dirty="0"/>
          </a:p>
        </p:txBody>
      </p:sp>
      <p:sp>
        <p:nvSpPr>
          <p:cNvPr id="433154" name="幻灯片图像占位符 433153"/>
          <p:cNvSpPr>
            <a:spLocks noGrp="1" noRot="1" noChangeAspect="1" noTextEdit="1"/>
          </p:cNvSpPr>
          <p:nvPr>
            <p:ph type="sldImg"/>
          </p:nvPr>
        </p:nvSpPr>
        <p:spPr>
          <a:ln/>
        </p:spPr>
      </p:sp>
      <p:sp>
        <p:nvSpPr>
          <p:cNvPr id="433155" name="文本占位符 43315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a:t>
            </a:fld>
            <a:endParaRPr lang="zh-CN" altLang="en-US" sz="1200" b="0" dirty="0"/>
          </a:p>
        </p:txBody>
      </p:sp>
      <p:sp>
        <p:nvSpPr>
          <p:cNvPr id="392194" name="幻灯片图像占位符 392193"/>
          <p:cNvSpPr>
            <a:spLocks noGrp="1" noRot="1" noChangeAspect="1" noTextEdit="1"/>
          </p:cNvSpPr>
          <p:nvPr>
            <p:ph type="sldImg"/>
          </p:nvPr>
        </p:nvSpPr>
        <p:spPr>
          <a:ln/>
        </p:spPr>
      </p:sp>
      <p:sp>
        <p:nvSpPr>
          <p:cNvPr id="392195" name="文本占位符 39219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30</a:t>
            </a:fld>
            <a:endParaRPr lang="zh-CN" altLang="en-US" sz="1200" b="0" dirty="0"/>
          </a:p>
        </p:txBody>
      </p:sp>
      <p:sp>
        <p:nvSpPr>
          <p:cNvPr id="434178" name="幻灯片图像占位符 434177"/>
          <p:cNvSpPr>
            <a:spLocks noGrp="1" noRot="1" noChangeAspect="1" noTextEdit="1"/>
          </p:cNvSpPr>
          <p:nvPr>
            <p:ph type="sldImg"/>
          </p:nvPr>
        </p:nvSpPr>
        <p:spPr>
          <a:ln/>
        </p:spPr>
      </p:sp>
      <p:sp>
        <p:nvSpPr>
          <p:cNvPr id="434179" name="文本占位符 43417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31</a:t>
            </a:fld>
            <a:endParaRPr lang="zh-CN" altLang="en-US" sz="1200" b="0" dirty="0"/>
          </a:p>
        </p:txBody>
      </p:sp>
      <p:sp>
        <p:nvSpPr>
          <p:cNvPr id="435202" name="幻灯片图像占位符 435201"/>
          <p:cNvSpPr>
            <a:spLocks noGrp="1" noRot="1" noChangeAspect="1" noTextEdit="1"/>
          </p:cNvSpPr>
          <p:nvPr>
            <p:ph type="sldImg"/>
          </p:nvPr>
        </p:nvSpPr>
        <p:spPr>
          <a:ln/>
        </p:spPr>
      </p:sp>
      <p:sp>
        <p:nvSpPr>
          <p:cNvPr id="435203" name="文本占位符 43520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32</a:t>
            </a:fld>
            <a:endParaRPr lang="zh-CN" altLang="en-US" sz="1200" b="0" dirty="0"/>
          </a:p>
        </p:txBody>
      </p:sp>
      <p:sp>
        <p:nvSpPr>
          <p:cNvPr id="436226" name="幻灯片图像占位符 436225"/>
          <p:cNvSpPr>
            <a:spLocks noGrp="1" noRot="1" noChangeAspect="1" noTextEdit="1"/>
          </p:cNvSpPr>
          <p:nvPr>
            <p:ph type="sldImg"/>
          </p:nvPr>
        </p:nvSpPr>
        <p:spPr>
          <a:ln/>
        </p:spPr>
      </p:sp>
      <p:sp>
        <p:nvSpPr>
          <p:cNvPr id="436227" name="文本占位符 43622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33</a:t>
            </a:fld>
            <a:endParaRPr lang="zh-CN" altLang="en-US" sz="1200" b="0" dirty="0"/>
          </a:p>
        </p:txBody>
      </p:sp>
      <p:sp>
        <p:nvSpPr>
          <p:cNvPr id="437250" name="幻灯片图像占位符 437249"/>
          <p:cNvSpPr>
            <a:spLocks noGrp="1" noRot="1" noChangeAspect="1" noTextEdit="1"/>
          </p:cNvSpPr>
          <p:nvPr>
            <p:ph type="sldImg"/>
          </p:nvPr>
        </p:nvSpPr>
        <p:spPr>
          <a:ln/>
        </p:spPr>
      </p:sp>
      <p:sp>
        <p:nvSpPr>
          <p:cNvPr id="437251" name="文本占位符 43725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34</a:t>
            </a:fld>
            <a:endParaRPr lang="zh-CN" altLang="en-US" sz="1200" b="0" dirty="0"/>
          </a:p>
        </p:txBody>
      </p:sp>
      <p:sp>
        <p:nvSpPr>
          <p:cNvPr id="438274" name="幻灯片图像占位符 438273"/>
          <p:cNvSpPr>
            <a:spLocks noGrp="1" noRot="1" noChangeAspect="1" noTextEdit="1"/>
          </p:cNvSpPr>
          <p:nvPr>
            <p:ph type="sldImg"/>
          </p:nvPr>
        </p:nvSpPr>
        <p:spPr>
          <a:ln/>
        </p:spPr>
      </p:sp>
      <p:sp>
        <p:nvSpPr>
          <p:cNvPr id="438275" name="文本占位符 43827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35</a:t>
            </a:fld>
            <a:endParaRPr lang="zh-CN" altLang="en-US" sz="1200" b="0" dirty="0"/>
          </a:p>
        </p:txBody>
      </p:sp>
      <p:sp>
        <p:nvSpPr>
          <p:cNvPr id="439298" name="幻灯片图像占位符 439297"/>
          <p:cNvSpPr>
            <a:spLocks noGrp="1" noRot="1" noChangeAspect="1" noTextEdit="1"/>
          </p:cNvSpPr>
          <p:nvPr>
            <p:ph type="sldImg"/>
          </p:nvPr>
        </p:nvSpPr>
        <p:spPr>
          <a:ln/>
        </p:spPr>
      </p:sp>
      <p:sp>
        <p:nvSpPr>
          <p:cNvPr id="439299" name="文本占位符 43929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36</a:t>
            </a:fld>
            <a:endParaRPr lang="zh-CN" altLang="en-US" sz="1200" b="0" dirty="0"/>
          </a:p>
        </p:txBody>
      </p:sp>
      <p:sp>
        <p:nvSpPr>
          <p:cNvPr id="440322" name="幻灯片图像占位符 440321"/>
          <p:cNvSpPr>
            <a:spLocks noGrp="1" noRot="1" noChangeAspect="1" noTextEdit="1"/>
          </p:cNvSpPr>
          <p:nvPr>
            <p:ph type="sldImg"/>
          </p:nvPr>
        </p:nvSpPr>
        <p:spPr>
          <a:ln/>
        </p:spPr>
      </p:sp>
      <p:sp>
        <p:nvSpPr>
          <p:cNvPr id="440323" name="文本占位符 44032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37</a:t>
            </a:fld>
            <a:endParaRPr lang="zh-CN" altLang="en-US" sz="1200" b="0" dirty="0"/>
          </a:p>
        </p:txBody>
      </p:sp>
      <p:sp>
        <p:nvSpPr>
          <p:cNvPr id="540674" name="幻灯片图像占位符 540673"/>
          <p:cNvSpPr>
            <a:spLocks noGrp="1" noRot="1" noChangeAspect="1" noTextEdit="1"/>
          </p:cNvSpPr>
          <p:nvPr>
            <p:ph type="sldImg"/>
          </p:nvPr>
        </p:nvSpPr>
        <p:spPr>
          <a:ln/>
        </p:spPr>
      </p:sp>
      <p:sp>
        <p:nvSpPr>
          <p:cNvPr id="540675" name="文本占位符 540674"/>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38</a:t>
            </a:fld>
            <a:endParaRPr lang="zh-CN" altLang="en-US" sz="1200" b="0" dirty="0"/>
          </a:p>
        </p:txBody>
      </p:sp>
      <p:sp>
        <p:nvSpPr>
          <p:cNvPr id="396290" name="幻灯片图像占位符 396289"/>
          <p:cNvSpPr>
            <a:spLocks noGrp="1" noRot="1" noChangeAspect="1" noTextEdit="1"/>
          </p:cNvSpPr>
          <p:nvPr>
            <p:ph type="sldImg"/>
          </p:nvPr>
        </p:nvSpPr>
        <p:spPr>
          <a:ln/>
        </p:spPr>
      </p:sp>
      <p:sp>
        <p:nvSpPr>
          <p:cNvPr id="396291" name="文本占位符 39629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39</a:t>
            </a:fld>
            <a:endParaRPr lang="zh-CN" altLang="en-US" sz="1200" b="0" dirty="0"/>
          </a:p>
        </p:txBody>
      </p:sp>
      <p:sp>
        <p:nvSpPr>
          <p:cNvPr id="441346" name="幻灯片图像占位符 441345"/>
          <p:cNvSpPr>
            <a:spLocks noGrp="1" noRot="1" noChangeAspect="1" noTextEdit="1"/>
          </p:cNvSpPr>
          <p:nvPr>
            <p:ph type="sldImg"/>
          </p:nvPr>
        </p:nvSpPr>
        <p:spPr>
          <a:ln/>
        </p:spPr>
      </p:sp>
      <p:sp>
        <p:nvSpPr>
          <p:cNvPr id="441347" name="文本占位符 44134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a:t>
            </a:fld>
            <a:endParaRPr lang="zh-CN" altLang="en-US" sz="1200" b="0" dirty="0"/>
          </a:p>
        </p:txBody>
      </p:sp>
      <p:sp>
        <p:nvSpPr>
          <p:cNvPr id="409602" name="幻灯片图像占位符 409601"/>
          <p:cNvSpPr>
            <a:spLocks noGrp="1" noRot="1" noChangeAspect="1" noTextEdit="1"/>
          </p:cNvSpPr>
          <p:nvPr>
            <p:ph type="sldImg"/>
          </p:nvPr>
        </p:nvSpPr>
        <p:spPr>
          <a:ln/>
        </p:spPr>
      </p:sp>
      <p:sp>
        <p:nvSpPr>
          <p:cNvPr id="409603" name="文本占位符 40960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40</a:t>
            </a:fld>
            <a:endParaRPr lang="zh-CN" altLang="en-US" sz="1200" b="0" dirty="0"/>
          </a:p>
        </p:txBody>
      </p:sp>
      <p:sp>
        <p:nvSpPr>
          <p:cNvPr id="442370" name="幻灯片图像占位符 442369"/>
          <p:cNvSpPr>
            <a:spLocks noGrp="1" noRot="1" noChangeAspect="1" noTextEdit="1"/>
          </p:cNvSpPr>
          <p:nvPr>
            <p:ph type="sldImg"/>
          </p:nvPr>
        </p:nvSpPr>
        <p:spPr>
          <a:ln/>
        </p:spPr>
      </p:sp>
      <p:sp>
        <p:nvSpPr>
          <p:cNvPr id="442371" name="文本占位符 44237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41</a:t>
            </a:fld>
            <a:endParaRPr lang="zh-CN" altLang="en-US" sz="1200" b="0" dirty="0"/>
          </a:p>
        </p:txBody>
      </p:sp>
      <p:sp>
        <p:nvSpPr>
          <p:cNvPr id="443394" name="幻灯片图像占位符 443393"/>
          <p:cNvSpPr>
            <a:spLocks noGrp="1" noRot="1" noChangeAspect="1" noTextEdit="1"/>
          </p:cNvSpPr>
          <p:nvPr>
            <p:ph type="sldImg"/>
          </p:nvPr>
        </p:nvSpPr>
        <p:spPr>
          <a:ln/>
        </p:spPr>
      </p:sp>
      <p:sp>
        <p:nvSpPr>
          <p:cNvPr id="443395" name="文本占位符 44339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42</a:t>
            </a:fld>
            <a:endParaRPr lang="zh-CN" altLang="en-US" sz="1200" b="0" dirty="0"/>
          </a:p>
        </p:txBody>
      </p:sp>
      <p:sp>
        <p:nvSpPr>
          <p:cNvPr id="444418" name="幻灯片图像占位符 444417"/>
          <p:cNvSpPr>
            <a:spLocks noGrp="1" noRot="1" noChangeAspect="1" noTextEdit="1"/>
          </p:cNvSpPr>
          <p:nvPr>
            <p:ph type="sldImg"/>
          </p:nvPr>
        </p:nvSpPr>
        <p:spPr>
          <a:ln/>
        </p:spPr>
      </p:sp>
      <p:sp>
        <p:nvSpPr>
          <p:cNvPr id="444419" name="文本占位符 44441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43</a:t>
            </a:fld>
            <a:endParaRPr lang="zh-CN" altLang="en-US" sz="1200" b="0" dirty="0"/>
          </a:p>
        </p:txBody>
      </p:sp>
      <p:sp>
        <p:nvSpPr>
          <p:cNvPr id="445442" name="幻灯片图像占位符 445441"/>
          <p:cNvSpPr>
            <a:spLocks noGrp="1" noRot="1" noChangeAspect="1" noTextEdit="1"/>
          </p:cNvSpPr>
          <p:nvPr>
            <p:ph type="sldImg"/>
          </p:nvPr>
        </p:nvSpPr>
        <p:spPr>
          <a:ln/>
        </p:spPr>
      </p:sp>
      <p:sp>
        <p:nvSpPr>
          <p:cNvPr id="445443" name="文本占位符 44544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44</a:t>
            </a:fld>
            <a:endParaRPr lang="zh-CN" altLang="en-US" sz="1200" b="0" dirty="0"/>
          </a:p>
        </p:txBody>
      </p:sp>
      <p:sp>
        <p:nvSpPr>
          <p:cNvPr id="446466" name="幻灯片图像占位符 446465"/>
          <p:cNvSpPr>
            <a:spLocks noGrp="1" noRot="1" noChangeAspect="1" noTextEdit="1"/>
          </p:cNvSpPr>
          <p:nvPr>
            <p:ph type="sldImg"/>
          </p:nvPr>
        </p:nvSpPr>
        <p:spPr>
          <a:ln/>
        </p:spPr>
      </p:sp>
      <p:sp>
        <p:nvSpPr>
          <p:cNvPr id="446467" name="文本占位符 44646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45</a:t>
            </a:fld>
            <a:endParaRPr lang="zh-CN" altLang="en-US" sz="1200" b="0" dirty="0"/>
          </a:p>
        </p:txBody>
      </p:sp>
      <p:sp>
        <p:nvSpPr>
          <p:cNvPr id="542722" name="幻灯片图像占位符 542721"/>
          <p:cNvSpPr>
            <a:spLocks noGrp="1" noRot="1" noChangeAspect="1" noTextEdit="1"/>
          </p:cNvSpPr>
          <p:nvPr>
            <p:ph type="sldImg"/>
          </p:nvPr>
        </p:nvSpPr>
        <p:spPr>
          <a:ln/>
        </p:spPr>
      </p:sp>
      <p:sp>
        <p:nvSpPr>
          <p:cNvPr id="542723" name="文本占位符 542722"/>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46</a:t>
            </a:fld>
            <a:endParaRPr lang="zh-CN" altLang="en-US" sz="1200" b="0" dirty="0"/>
          </a:p>
        </p:txBody>
      </p:sp>
      <p:sp>
        <p:nvSpPr>
          <p:cNvPr id="398338" name="幻灯片图像占位符 398337"/>
          <p:cNvSpPr>
            <a:spLocks noGrp="1" noRot="1" noChangeAspect="1" noTextEdit="1"/>
          </p:cNvSpPr>
          <p:nvPr>
            <p:ph type="sldImg"/>
          </p:nvPr>
        </p:nvSpPr>
        <p:spPr>
          <a:ln/>
        </p:spPr>
      </p:sp>
      <p:sp>
        <p:nvSpPr>
          <p:cNvPr id="398339" name="文本占位符 39833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47</a:t>
            </a:fld>
            <a:endParaRPr lang="zh-CN" altLang="en-US" sz="1200" b="0" dirty="0"/>
          </a:p>
        </p:txBody>
      </p:sp>
      <p:sp>
        <p:nvSpPr>
          <p:cNvPr id="447490" name="幻灯片图像占位符 447489"/>
          <p:cNvSpPr>
            <a:spLocks noGrp="1" noRot="1" noChangeAspect="1" noTextEdit="1"/>
          </p:cNvSpPr>
          <p:nvPr>
            <p:ph type="sldImg"/>
          </p:nvPr>
        </p:nvSpPr>
        <p:spPr>
          <a:ln/>
        </p:spPr>
      </p:sp>
      <p:sp>
        <p:nvSpPr>
          <p:cNvPr id="447491" name="文本占位符 44749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48</a:t>
            </a:fld>
            <a:endParaRPr lang="zh-CN" altLang="en-US" sz="1200" b="0" dirty="0"/>
          </a:p>
        </p:txBody>
      </p:sp>
      <p:sp>
        <p:nvSpPr>
          <p:cNvPr id="448514" name="幻灯片图像占位符 448513"/>
          <p:cNvSpPr>
            <a:spLocks noGrp="1" noRot="1" noChangeAspect="1" noTextEdit="1"/>
          </p:cNvSpPr>
          <p:nvPr>
            <p:ph type="sldImg"/>
          </p:nvPr>
        </p:nvSpPr>
        <p:spPr>
          <a:ln/>
        </p:spPr>
      </p:sp>
      <p:sp>
        <p:nvSpPr>
          <p:cNvPr id="448515" name="文本占位符 44851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49</a:t>
            </a:fld>
            <a:endParaRPr lang="zh-CN" altLang="en-US" sz="1200" b="0" dirty="0"/>
          </a:p>
        </p:txBody>
      </p:sp>
      <p:sp>
        <p:nvSpPr>
          <p:cNvPr id="449538" name="幻灯片图像占位符 449537"/>
          <p:cNvSpPr>
            <a:spLocks noGrp="1" noRot="1" noChangeAspect="1" noTextEdit="1"/>
          </p:cNvSpPr>
          <p:nvPr>
            <p:ph type="sldImg"/>
          </p:nvPr>
        </p:nvSpPr>
        <p:spPr>
          <a:ln/>
        </p:spPr>
      </p:sp>
      <p:sp>
        <p:nvSpPr>
          <p:cNvPr id="449539" name="文本占位符 44953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a:t>
            </a:fld>
            <a:endParaRPr lang="zh-CN" altLang="en-US" sz="1200" b="0" dirty="0"/>
          </a:p>
        </p:txBody>
      </p:sp>
      <p:sp>
        <p:nvSpPr>
          <p:cNvPr id="410626" name="幻灯片图像占位符 410625"/>
          <p:cNvSpPr>
            <a:spLocks noGrp="1" noRot="1" noChangeAspect="1" noTextEdit="1"/>
          </p:cNvSpPr>
          <p:nvPr>
            <p:ph type="sldImg"/>
          </p:nvPr>
        </p:nvSpPr>
        <p:spPr>
          <a:ln/>
        </p:spPr>
      </p:sp>
      <p:sp>
        <p:nvSpPr>
          <p:cNvPr id="410627" name="文本占位符 41062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50</a:t>
            </a:fld>
            <a:endParaRPr lang="zh-CN" altLang="en-US" sz="1200" b="0" dirty="0"/>
          </a:p>
        </p:txBody>
      </p:sp>
      <p:sp>
        <p:nvSpPr>
          <p:cNvPr id="450562" name="幻灯片图像占位符 450561"/>
          <p:cNvSpPr>
            <a:spLocks noGrp="1" noRot="1" noChangeAspect="1" noTextEdit="1"/>
          </p:cNvSpPr>
          <p:nvPr>
            <p:ph type="sldImg"/>
          </p:nvPr>
        </p:nvSpPr>
        <p:spPr>
          <a:ln/>
        </p:spPr>
      </p:sp>
      <p:sp>
        <p:nvSpPr>
          <p:cNvPr id="450563" name="文本占位符 45056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51</a:t>
            </a:fld>
            <a:endParaRPr lang="zh-CN" altLang="en-US" sz="1200" b="0" dirty="0"/>
          </a:p>
        </p:txBody>
      </p:sp>
      <p:sp>
        <p:nvSpPr>
          <p:cNvPr id="451586" name="幻灯片图像占位符 451585"/>
          <p:cNvSpPr>
            <a:spLocks noGrp="1" noRot="1" noChangeAspect="1" noTextEdit="1"/>
          </p:cNvSpPr>
          <p:nvPr>
            <p:ph type="sldImg"/>
          </p:nvPr>
        </p:nvSpPr>
        <p:spPr>
          <a:ln/>
        </p:spPr>
      </p:sp>
      <p:sp>
        <p:nvSpPr>
          <p:cNvPr id="451587" name="文本占位符 45158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52</a:t>
            </a:fld>
            <a:endParaRPr lang="zh-CN" altLang="en-US" sz="1200" b="0" dirty="0"/>
          </a:p>
        </p:txBody>
      </p:sp>
      <p:sp>
        <p:nvSpPr>
          <p:cNvPr id="452610" name="幻灯片图像占位符 452609"/>
          <p:cNvSpPr>
            <a:spLocks noGrp="1" noRot="1" noChangeAspect="1" noTextEdit="1"/>
          </p:cNvSpPr>
          <p:nvPr>
            <p:ph type="sldImg"/>
          </p:nvPr>
        </p:nvSpPr>
        <p:spPr>
          <a:ln/>
        </p:spPr>
      </p:sp>
      <p:sp>
        <p:nvSpPr>
          <p:cNvPr id="452611" name="文本占位符 45261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53</a:t>
            </a:fld>
            <a:endParaRPr lang="zh-CN" altLang="en-US" sz="1200" b="0" dirty="0"/>
          </a:p>
        </p:txBody>
      </p:sp>
      <p:sp>
        <p:nvSpPr>
          <p:cNvPr id="453634" name="幻灯片图像占位符 453633"/>
          <p:cNvSpPr>
            <a:spLocks noGrp="1" noRot="1" noChangeAspect="1" noTextEdit="1"/>
          </p:cNvSpPr>
          <p:nvPr>
            <p:ph type="sldImg"/>
          </p:nvPr>
        </p:nvSpPr>
        <p:spPr>
          <a:ln/>
        </p:spPr>
      </p:sp>
      <p:sp>
        <p:nvSpPr>
          <p:cNvPr id="453635" name="文本占位符 45363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54</a:t>
            </a:fld>
            <a:endParaRPr lang="zh-CN" altLang="en-US" sz="1200" b="0" dirty="0"/>
          </a:p>
        </p:txBody>
      </p:sp>
      <p:sp>
        <p:nvSpPr>
          <p:cNvPr id="454658" name="幻灯片图像占位符 454657"/>
          <p:cNvSpPr>
            <a:spLocks noGrp="1" noRot="1" noChangeAspect="1" noTextEdit="1"/>
          </p:cNvSpPr>
          <p:nvPr>
            <p:ph type="sldImg"/>
          </p:nvPr>
        </p:nvSpPr>
        <p:spPr>
          <a:ln/>
        </p:spPr>
      </p:sp>
      <p:sp>
        <p:nvSpPr>
          <p:cNvPr id="454659" name="文本占位符 45465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55</a:t>
            </a:fld>
            <a:endParaRPr lang="zh-CN" altLang="en-US" sz="1200" b="0" dirty="0"/>
          </a:p>
        </p:txBody>
      </p:sp>
      <p:sp>
        <p:nvSpPr>
          <p:cNvPr id="455682" name="幻灯片图像占位符 455681"/>
          <p:cNvSpPr>
            <a:spLocks noGrp="1" noRot="1" noChangeAspect="1" noTextEdit="1"/>
          </p:cNvSpPr>
          <p:nvPr>
            <p:ph type="sldImg"/>
          </p:nvPr>
        </p:nvSpPr>
        <p:spPr>
          <a:ln/>
        </p:spPr>
      </p:sp>
      <p:sp>
        <p:nvSpPr>
          <p:cNvPr id="455683" name="文本占位符 45568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56</a:t>
            </a:fld>
            <a:endParaRPr lang="zh-CN" altLang="en-US" sz="1200" b="0" dirty="0"/>
          </a:p>
        </p:txBody>
      </p:sp>
      <p:sp>
        <p:nvSpPr>
          <p:cNvPr id="456706" name="幻灯片图像占位符 456705"/>
          <p:cNvSpPr>
            <a:spLocks noGrp="1" noRot="1" noChangeAspect="1" noTextEdit="1"/>
          </p:cNvSpPr>
          <p:nvPr>
            <p:ph type="sldImg"/>
          </p:nvPr>
        </p:nvSpPr>
        <p:spPr>
          <a:ln/>
        </p:spPr>
      </p:sp>
      <p:sp>
        <p:nvSpPr>
          <p:cNvPr id="456707" name="文本占位符 45670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57</a:t>
            </a:fld>
            <a:endParaRPr lang="zh-CN" altLang="en-US" sz="1200" b="0" dirty="0"/>
          </a:p>
        </p:txBody>
      </p:sp>
      <p:sp>
        <p:nvSpPr>
          <p:cNvPr id="457730" name="幻灯片图像占位符 457729"/>
          <p:cNvSpPr>
            <a:spLocks noGrp="1" noRot="1" noChangeAspect="1" noTextEdit="1"/>
          </p:cNvSpPr>
          <p:nvPr>
            <p:ph type="sldImg"/>
          </p:nvPr>
        </p:nvSpPr>
        <p:spPr>
          <a:ln/>
        </p:spPr>
      </p:sp>
      <p:sp>
        <p:nvSpPr>
          <p:cNvPr id="457731" name="文本占位符 45773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58</a:t>
            </a:fld>
            <a:endParaRPr lang="zh-CN" altLang="en-US" sz="1200" b="0" dirty="0"/>
          </a:p>
        </p:txBody>
      </p:sp>
      <p:sp>
        <p:nvSpPr>
          <p:cNvPr id="458754" name="幻灯片图像占位符 458753"/>
          <p:cNvSpPr>
            <a:spLocks noGrp="1" noRot="1" noChangeAspect="1" noTextEdit="1"/>
          </p:cNvSpPr>
          <p:nvPr>
            <p:ph type="sldImg"/>
          </p:nvPr>
        </p:nvSpPr>
        <p:spPr>
          <a:ln/>
        </p:spPr>
      </p:sp>
      <p:sp>
        <p:nvSpPr>
          <p:cNvPr id="458755" name="文本占位符 45875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59</a:t>
            </a:fld>
            <a:endParaRPr lang="zh-CN" altLang="en-US" sz="1200" b="0" dirty="0"/>
          </a:p>
        </p:txBody>
      </p:sp>
      <p:sp>
        <p:nvSpPr>
          <p:cNvPr id="459778" name="幻灯片图像占位符 459777"/>
          <p:cNvSpPr>
            <a:spLocks noGrp="1" noRot="1" noChangeAspect="1" noTextEdit="1"/>
          </p:cNvSpPr>
          <p:nvPr>
            <p:ph type="sldImg"/>
          </p:nvPr>
        </p:nvSpPr>
        <p:spPr>
          <a:ln/>
        </p:spPr>
      </p:sp>
      <p:sp>
        <p:nvSpPr>
          <p:cNvPr id="459779" name="文本占位符 45977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a:t>
            </a:fld>
            <a:endParaRPr lang="zh-CN" altLang="en-US" sz="1200" b="0" dirty="0"/>
          </a:p>
        </p:txBody>
      </p:sp>
      <p:sp>
        <p:nvSpPr>
          <p:cNvPr id="411650" name="幻灯片图像占位符 411649"/>
          <p:cNvSpPr>
            <a:spLocks noGrp="1" noRot="1" noChangeAspect="1" noTextEdit="1"/>
          </p:cNvSpPr>
          <p:nvPr>
            <p:ph type="sldImg"/>
          </p:nvPr>
        </p:nvSpPr>
        <p:spPr>
          <a:ln/>
        </p:spPr>
      </p:sp>
      <p:sp>
        <p:nvSpPr>
          <p:cNvPr id="411651" name="文本占位符 41165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60</a:t>
            </a:fld>
            <a:endParaRPr lang="zh-CN" altLang="en-US" sz="1200" b="0" dirty="0"/>
          </a:p>
        </p:txBody>
      </p:sp>
      <p:sp>
        <p:nvSpPr>
          <p:cNvPr id="460802" name="幻灯片图像占位符 460801"/>
          <p:cNvSpPr>
            <a:spLocks noGrp="1" noRot="1" noChangeAspect="1" noTextEdit="1"/>
          </p:cNvSpPr>
          <p:nvPr>
            <p:ph type="sldImg"/>
          </p:nvPr>
        </p:nvSpPr>
        <p:spPr>
          <a:ln/>
        </p:spPr>
      </p:sp>
      <p:sp>
        <p:nvSpPr>
          <p:cNvPr id="460803" name="文本占位符 46080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61</a:t>
            </a:fld>
            <a:endParaRPr lang="zh-CN" altLang="en-US" sz="1200" b="0" dirty="0"/>
          </a:p>
        </p:txBody>
      </p:sp>
      <p:sp>
        <p:nvSpPr>
          <p:cNvPr id="461826" name="幻灯片图像占位符 461825"/>
          <p:cNvSpPr>
            <a:spLocks noGrp="1" noRot="1" noChangeAspect="1" noTextEdit="1"/>
          </p:cNvSpPr>
          <p:nvPr>
            <p:ph type="sldImg"/>
          </p:nvPr>
        </p:nvSpPr>
        <p:spPr>
          <a:ln/>
        </p:spPr>
      </p:sp>
      <p:sp>
        <p:nvSpPr>
          <p:cNvPr id="461827" name="文本占位符 46182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62</a:t>
            </a:fld>
            <a:endParaRPr lang="zh-CN" altLang="en-US" sz="1200" b="0" dirty="0"/>
          </a:p>
        </p:txBody>
      </p:sp>
      <p:sp>
        <p:nvSpPr>
          <p:cNvPr id="544770" name="幻灯片图像占位符 544769"/>
          <p:cNvSpPr>
            <a:spLocks noGrp="1" noRot="1" noChangeAspect="1" noTextEdit="1"/>
          </p:cNvSpPr>
          <p:nvPr>
            <p:ph type="sldImg"/>
          </p:nvPr>
        </p:nvSpPr>
        <p:spPr>
          <a:ln/>
        </p:spPr>
      </p:sp>
      <p:sp>
        <p:nvSpPr>
          <p:cNvPr id="544771" name="文本占位符 544770"/>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63</a:t>
            </a:fld>
            <a:endParaRPr lang="zh-CN" altLang="en-US" sz="1200" b="0" dirty="0"/>
          </a:p>
        </p:txBody>
      </p:sp>
      <p:sp>
        <p:nvSpPr>
          <p:cNvPr id="400386" name="幻灯片图像占位符 400385"/>
          <p:cNvSpPr>
            <a:spLocks noGrp="1" noRot="1" noChangeAspect="1" noTextEdit="1"/>
          </p:cNvSpPr>
          <p:nvPr>
            <p:ph type="sldImg"/>
          </p:nvPr>
        </p:nvSpPr>
        <p:spPr>
          <a:ln/>
        </p:spPr>
      </p:sp>
      <p:sp>
        <p:nvSpPr>
          <p:cNvPr id="400387" name="文本占位符 40038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64</a:t>
            </a:fld>
            <a:endParaRPr lang="zh-CN" altLang="en-US" sz="1200" b="0" dirty="0"/>
          </a:p>
        </p:txBody>
      </p:sp>
      <p:sp>
        <p:nvSpPr>
          <p:cNvPr id="462850" name="幻灯片图像占位符 462849"/>
          <p:cNvSpPr>
            <a:spLocks noGrp="1" noRot="1" noChangeAspect="1" noTextEdit="1"/>
          </p:cNvSpPr>
          <p:nvPr>
            <p:ph type="sldImg"/>
          </p:nvPr>
        </p:nvSpPr>
        <p:spPr>
          <a:ln/>
        </p:spPr>
      </p:sp>
      <p:sp>
        <p:nvSpPr>
          <p:cNvPr id="462851" name="文本占位符 46285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65</a:t>
            </a:fld>
            <a:endParaRPr lang="zh-CN" altLang="en-US" sz="1200" b="0" dirty="0"/>
          </a:p>
        </p:txBody>
      </p:sp>
      <p:sp>
        <p:nvSpPr>
          <p:cNvPr id="463874" name="幻灯片图像占位符 463873"/>
          <p:cNvSpPr>
            <a:spLocks noGrp="1" noRot="1" noChangeAspect="1" noTextEdit="1"/>
          </p:cNvSpPr>
          <p:nvPr>
            <p:ph type="sldImg"/>
          </p:nvPr>
        </p:nvSpPr>
        <p:spPr>
          <a:ln/>
        </p:spPr>
      </p:sp>
      <p:sp>
        <p:nvSpPr>
          <p:cNvPr id="463875" name="文本占位符 46387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66</a:t>
            </a:fld>
            <a:endParaRPr lang="zh-CN" altLang="en-US" sz="1200" b="0" dirty="0"/>
          </a:p>
        </p:txBody>
      </p:sp>
      <p:sp>
        <p:nvSpPr>
          <p:cNvPr id="464898" name="幻灯片图像占位符 464897"/>
          <p:cNvSpPr>
            <a:spLocks noGrp="1" noRot="1" noChangeAspect="1" noTextEdit="1"/>
          </p:cNvSpPr>
          <p:nvPr>
            <p:ph type="sldImg"/>
          </p:nvPr>
        </p:nvSpPr>
        <p:spPr>
          <a:ln/>
        </p:spPr>
      </p:sp>
      <p:sp>
        <p:nvSpPr>
          <p:cNvPr id="464899" name="文本占位符 46489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67</a:t>
            </a:fld>
            <a:endParaRPr lang="zh-CN" altLang="en-US" sz="1200" b="0" dirty="0"/>
          </a:p>
        </p:txBody>
      </p:sp>
      <p:sp>
        <p:nvSpPr>
          <p:cNvPr id="465922" name="幻灯片图像占位符 465921"/>
          <p:cNvSpPr>
            <a:spLocks noGrp="1" noRot="1" noChangeAspect="1" noTextEdit="1"/>
          </p:cNvSpPr>
          <p:nvPr>
            <p:ph type="sldImg"/>
          </p:nvPr>
        </p:nvSpPr>
        <p:spPr>
          <a:ln/>
        </p:spPr>
      </p:sp>
      <p:sp>
        <p:nvSpPr>
          <p:cNvPr id="465923" name="文本占位符 46592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68</a:t>
            </a:fld>
            <a:endParaRPr lang="zh-CN" altLang="en-US" sz="1200" b="0" dirty="0"/>
          </a:p>
        </p:txBody>
      </p:sp>
      <p:sp>
        <p:nvSpPr>
          <p:cNvPr id="466946" name="幻灯片图像占位符 466945"/>
          <p:cNvSpPr>
            <a:spLocks noGrp="1" noRot="1" noChangeAspect="1" noTextEdit="1"/>
          </p:cNvSpPr>
          <p:nvPr>
            <p:ph type="sldImg"/>
          </p:nvPr>
        </p:nvSpPr>
        <p:spPr>
          <a:ln/>
        </p:spPr>
      </p:sp>
      <p:sp>
        <p:nvSpPr>
          <p:cNvPr id="466947" name="文本占位符 46694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69</a:t>
            </a:fld>
            <a:endParaRPr lang="zh-CN" altLang="en-US" sz="1200" b="0" dirty="0"/>
          </a:p>
        </p:txBody>
      </p:sp>
      <p:sp>
        <p:nvSpPr>
          <p:cNvPr id="467970" name="幻灯片图像占位符 467969"/>
          <p:cNvSpPr>
            <a:spLocks noGrp="1" noRot="1" noChangeAspect="1" noTextEdit="1"/>
          </p:cNvSpPr>
          <p:nvPr>
            <p:ph type="sldImg"/>
          </p:nvPr>
        </p:nvSpPr>
        <p:spPr>
          <a:ln/>
        </p:spPr>
      </p:sp>
      <p:sp>
        <p:nvSpPr>
          <p:cNvPr id="467971" name="文本占位符 46797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a:t>
            </a:fld>
            <a:endParaRPr lang="zh-CN" altLang="en-US" sz="1200" b="0" dirty="0"/>
          </a:p>
        </p:txBody>
      </p:sp>
      <p:sp>
        <p:nvSpPr>
          <p:cNvPr id="412674" name="幻灯片图像占位符 412673"/>
          <p:cNvSpPr>
            <a:spLocks noGrp="1" noRot="1" noChangeAspect="1" noTextEdit="1"/>
          </p:cNvSpPr>
          <p:nvPr>
            <p:ph type="sldImg"/>
          </p:nvPr>
        </p:nvSpPr>
        <p:spPr>
          <a:ln/>
        </p:spPr>
      </p:sp>
      <p:sp>
        <p:nvSpPr>
          <p:cNvPr id="412675" name="文本占位符 41267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70</a:t>
            </a:fld>
            <a:endParaRPr lang="zh-CN" altLang="en-US" sz="1200" b="0" dirty="0"/>
          </a:p>
        </p:txBody>
      </p:sp>
      <p:sp>
        <p:nvSpPr>
          <p:cNvPr id="468994" name="幻灯片图像占位符 468993"/>
          <p:cNvSpPr>
            <a:spLocks noGrp="1" noRot="1" noChangeAspect="1" noTextEdit="1"/>
          </p:cNvSpPr>
          <p:nvPr>
            <p:ph type="sldImg"/>
          </p:nvPr>
        </p:nvSpPr>
        <p:spPr>
          <a:ln/>
        </p:spPr>
      </p:sp>
      <p:sp>
        <p:nvSpPr>
          <p:cNvPr id="468995" name="文本占位符 46899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71</a:t>
            </a:fld>
            <a:endParaRPr lang="zh-CN" altLang="en-US" sz="1200" b="0" dirty="0"/>
          </a:p>
        </p:txBody>
      </p:sp>
      <p:sp>
        <p:nvSpPr>
          <p:cNvPr id="470018" name="幻灯片图像占位符 470017"/>
          <p:cNvSpPr>
            <a:spLocks noGrp="1" noRot="1" noChangeAspect="1" noTextEdit="1"/>
          </p:cNvSpPr>
          <p:nvPr>
            <p:ph type="sldImg"/>
          </p:nvPr>
        </p:nvSpPr>
        <p:spPr>
          <a:ln/>
        </p:spPr>
      </p:sp>
      <p:sp>
        <p:nvSpPr>
          <p:cNvPr id="470019" name="文本占位符 47001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72</a:t>
            </a:fld>
            <a:endParaRPr lang="zh-CN" altLang="en-US" sz="1200" b="0" dirty="0"/>
          </a:p>
        </p:txBody>
      </p:sp>
      <p:sp>
        <p:nvSpPr>
          <p:cNvPr id="471042" name="幻灯片图像占位符 471041"/>
          <p:cNvSpPr>
            <a:spLocks noGrp="1" noRot="1" noChangeAspect="1" noTextEdit="1"/>
          </p:cNvSpPr>
          <p:nvPr>
            <p:ph type="sldImg"/>
          </p:nvPr>
        </p:nvSpPr>
        <p:spPr>
          <a:ln/>
        </p:spPr>
      </p:sp>
      <p:sp>
        <p:nvSpPr>
          <p:cNvPr id="471043" name="文本占位符 47104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73</a:t>
            </a:fld>
            <a:endParaRPr lang="zh-CN" altLang="en-US" sz="1200" b="0" dirty="0"/>
          </a:p>
        </p:txBody>
      </p:sp>
      <p:sp>
        <p:nvSpPr>
          <p:cNvPr id="472066" name="幻灯片图像占位符 472065"/>
          <p:cNvSpPr>
            <a:spLocks noGrp="1" noRot="1" noChangeAspect="1" noTextEdit="1"/>
          </p:cNvSpPr>
          <p:nvPr>
            <p:ph type="sldImg"/>
          </p:nvPr>
        </p:nvSpPr>
        <p:spPr>
          <a:ln/>
        </p:spPr>
      </p:sp>
      <p:sp>
        <p:nvSpPr>
          <p:cNvPr id="472067" name="文本占位符 47206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74</a:t>
            </a:fld>
            <a:endParaRPr lang="zh-CN" altLang="en-US" sz="1200" b="0" dirty="0"/>
          </a:p>
        </p:txBody>
      </p:sp>
      <p:sp>
        <p:nvSpPr>
          <p:cNvPr id="473090" name="幻灯片图像占位符 473089"/>
          <p:cNvSpPr>
            <a:spLocks noGrp="1" noRot="1" noChangeAspect="1" noTextEdit="1"/>
          </p:cNvSpPr>
          <p:nvPr>
            <p:ph type="sldImg"/>
          </p:nvPr>
        </p:nvSpPr>
        <p:spPr>
          <a:ln/>
        </p:spPr>
      </p:sp>
      <p:sp>
        <p:nvSpPr>
          <p:cNvPr id="473091" name="文本占位符 47309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75</a:t>
            </a:fld>
            <a:endParaRPr lang="zh-CN" altLang="en-US" sz="1200" b="0" dirty="0"/>
          </a:p>
        </p:txBody>
      </p:sp>
      <p:sp>
        <p:nvSpPr>
          <p:cNvPr id="474114" name="幻灯片图像占位符 474113"/>
          <p:cNvSpPr>
            <a:spLocks noGrp="1" noRot="1" noChangeAspect="1" noTextEdit="1"/>
          </p:cNvSpPr>
          <p:nvPr>
            <p:ph type="sldImg"/>
          </p:nvPr>
        </p:nvSpPr>
        <p:spPr>
          <a:ln/>
        </p:spPr>
      </p:sp>
      <p:sp>
        <p:nvSpPr>
          <p:cNvPr id="474115" name="文本占位符 47411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76</a:t>
            </a:fld>
            <a:endParaRPr lang="zh-CN" altLang="en-US" sz="1200" b="0" dirty="0"/>
          </a:p>
        </p:txBody>
      </p:sp>
      <p:sp>
        <p:nvSpPr>
          <p:cNvPr id="475138" name="幻灯片图像占位符 475137"/>
          <p:cNvSpPr>
            <a:spLocks noGrp="1" noRot="1" noChangeAspect="1" noTextEdit="1"/>
          </p:cNvSpPr>
          <p:nvPr>
            <p:ph type="sldImg"/>
          </p:nvPr>
        </p:nvSpPr>
        <p:spPr>
          <a:ln/>
        </p:spPr>
      </p:sp>
      <p:sp>
        <p:nvSpPr>
          <p:cNvPr id="475139" name="文本占位符 47513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77</a:t>
            </a:fld>
            <a:endParaRPr lang="zh-CN" altLang="en-US" sz="1200" b="0" dirty="0"/>
          </a:p>
        </p:txBody>
      </p:sp>
      <p:sp>
        <p:nvSpPr>
          <p:cNvPr id="476162" name="幻灯片图像占位符 476161"/>
          <p:cNvSpPr>
            <a:spLocks noGrp="1" noRot="1" noChangeAspect="1" noTextEdit="1"/>
          </p:cNvSpPr>
          <p:nvPr>
            <p:ph type="sldImg"/>
          </p:nvPr>
        </p:nvSpPr>
        <p:spPr>
          <a:ln/>
        </p:spPr>
      </p:sp>
      <p:sp>
        <p:nvSpPr>
          <p:cNvPr id="476163" name="文本占位符 47616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78</a:t>
            </a:fld>
            <a:endParaRPr lang="zh-CN" altLang="en-US" sz="1200" b="0" dirty="0"/>
          </a:p>
        </p:txBody>
      </p:sp>
      <p:sp>
        <p:nvSpPr>
          <p:cNvPr id="477186" name="幻灯片图像占位符 477185"/>
          <p:cNvSpPr>
            <a:spLocks noGrp="1" noRot="1" noChangeAspect="1" noTextEdit="1"/>
          </p:cNvSpPr>
          <p:nvPr>
            <p:ph type="sldImg"/>
          </p:nvPr>
        </p:nvSpPr>
        <p:spPr>
          <a:ln/>
        </p:spPr>
      </p:sp>
      <p:sp>
        <p:nvSpPr>
          <p:cNvPr id="477187" name="文本占位符 47718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79</a:t>
            </a:fld>
            <a:endParaRPr lang="zh-CN" altLang="en-US" sz="1200" b="0" dirty="0"/>
          </a:p>
        </p:txBody>
      </p:sp>
      <p:sp>
        <p:nvSpPr>
          <p:cNvPr id="478210" name="幻灯片图像占位符 478209"/>
          <p:cNvSpPr>
            <a:spLocks noGrp="1" noRot="1" noChangeAspect="1" noTextEdit="1"/>
          </p:cNvSpPr>
          <p:nvPr>
            <p:ph type="sldImg"/>
          </p:nvPr>
        </p:nvSpPr>
        <p:spPr>
          <a:ln/>
        </p:spPr>
      </p:sp>
      <p:sp>
        <p:nvSpPr>
          <p:cNvPr id="478211" name="文本占位符 47821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a:t>
            </a:fld>
            <a:endParaRPr lang="zh-CN" altLang="en-US" sz="1200" b="0" dirty="0"/>
          </a:p>
        </p:txBody>
      </p:sp>
      <p:sp>
        <p:nvSpPr>
          <p:cNvPr id="413698" name="幻灯片图像占位符 413697"/>
          <p:cNvSpPr>
            <a:spLocks noGrp="1" noRot="1" noChangeAspect="1" noTextEdit="1"/>
          </p:cNvSpPr>
          <p:nvPr>
            <p:ph type="sldImg"/>
          </p:nvPr>
        </p:nvSpPr>
        <p:spPr>
          <a:ln/>
        </p:spPr>
      </p:sp>
      <p:sp>
        <p:nvSpPr>
          <p:cNvPr id="413699" name="文本占位符 41369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80</a:t>
            </a:fld>
            <a:endParaRPr lang="zh-CN" altLang="en-US" sz="1200" b="0" dirty="0"/>
          </a:p>
        </p:txBody>
      </p:sp>
      <p:sp>
        <p:nvSpPr>
          <p:cNvPr id="479234" name="幻灯片图像占位符 479233"/>
          <p:cNvSpPr>
            <a:spLocks noGrp="1" noRot="1" noChangeAspect="1" noTextEdit="1"/>
          </p:cNvSpPr>
          <p:nvPr>
            <p:ph type="sldImg"/>
          </p:nvPr>
        </p:nvSpPr>
        <p:spPr>
          <a:ln/>
        </p:spPr>
      </p:sp>
      <p:sp>
        <p:nvSpPr>
          <p:cNvPr id="479235" name="文本占位符 47923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81</a:t>
            </a:fld>
            <a:endParaRPr lang="zh-CN" altLang="en-US" sz="1200" b="0" dirty="0"/>
          </a:p>
        </p:txBody>
      </p:sp>
      <p:sp>
        <p:nvSpPr>
          <p:cNvPr id="480258" name="幻灯片图像占位符 480257"/>
          <p:cNvSpPr>
            <a:spLocks noGrp="1" noRot="1" noChangeAspect="1" noTextEdit="1"/>
          </p:cNvSpPr>
          <p:nvPr>
            <p:ph type="sldImg"/>
          </p:nvPr>
        </p:nvSpPr>
        <p:spPr>
          <a:ln/>
        </p:spPr>
      </p:sp>
      <p:sp>
        <p:nvSpPr>
          <p:cNvPr id="480259" name="文本占位符 48025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82</a:t>
            </a:fld>
            <a:endParaRPr lang="zh-CN" altLang="en-US" sz="1200" b="0" dirty="0"/>
          </a:p>
        </p:txBody>
      </p:sp>
      <p:sp>
        <p:nvSpPr>
          <p:cNvPr id="481282" name="幻灯片图像占位符 481281"/>
          <p:cNvSpPr>
            <a:spLocks noGrp="1" noRot="1" noChangeAspect="1" noTextEdit="1"/>
          </p:cNvSpPr>
          <p:nvPr>
            <p:ph type="sldImg"/>
          </p:nvPr>
        </p:nvSpPr>
        <p:spPr>
          <a:ln/>
        </p:spPr>
      </p:sp>
      <p:sp>
        <p:nvSpPr>
          <p:cNvPr id="481283" name="文本占位符 48128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83</a:t>
            </a:fld>
            <a:endParaRPr lang="zh-CN" altLang="en-US" sz="1200" b="0" dirty="0"/>
          </a:p>
        </p:txBody>
      </p:sp>
      <p:sp>
        <p:nvSpPr>
          <p:cNvPr id="482306" name="幻灯片图像占位符 482305"/>
          <p:cNvSpPr>
            <a:spLocks noGrp="1" noRot="1" noChangeAspect="1" noTextEdit="1"/>
          </p:cNvSpPr>
          <p:nvPr>
            <p:ph type="sldImg"/>
          </p:nvPr>
        </p:nvSpPr>
        <p:spPr>
          <a:ln/>
        </p:spPr>
      </p:sp>
      <p:sp>
        <p:nvSpPr>
          <p:cNvPr id="482307" name="文本占位符 48230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84</a:t>
            </a:fld>
            <a:endParaRPr lang="zh-CN" altLang="en-US" sz="1200" b="0" dirty="0"/>
          </a:p>
        </p:txBody>
      </p:sp>
      <p:sp>
        <p:nvSpPr>
          <p:cNvPr id="483330" name="幻灯片图像占位符 483329"/>
          <p:cNvSpPr>
            <a:spLocks noGrp="1" noRot="1" noChangeAspect="1" noTextEdit="1"/>
          </p:cNvSpPr>
          <p:nvPr>
            <p:ph type="sldImg"/>
          </p:nvPr>
        </p:nvSpPr>
        <p:spPr>
          <a:ln/>
        </p:spPr>
      </p:sp>
      <p:sp>
        <p:nvSpPr>
          <p:cNvPr id="483331" name="文本占位符 48333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85</a:t>
            </a:fld>
            <a:endParaRPr lang="zh-CN" altLang="en-US" sz="1200" b="0" dirty="0"/>
          </a:p>
        </p:txBody>
      </p:sp>
      <p:sp>
        <p:nvSpPr>
          <p:cNvPr id="484354" name="幻灯片图像占位符 484353"/>
          <p:cNvSpPr>
            <a:spLocks noGrp="1" noRot="1" noChangeAspect="1" noTextEdit="1"/>
          </p:cNvSpPr>
          <p:nvPr>
            <p:ph type="sldImg"/>
          </p:nvPr>
        </p:nvSpPr>
        <p:spPr>
          <a:ln/>
        </p:spPr>
      </p:sp>
      <p:sp>
        <p:nvSpPr>
          <p:cNvPr id="484355" name="文本占位符 48435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86</a:t>
            </a:fld>
            <a:endParaRPr lang="zh-CN" altLang="en-US" sz="1200" b="0" dirty="0"/>
          </a:p>
        </p:txBody>
      </p:sp>
      <p:sp>
        <p:nvSpPr>
          <p:cNvPr id="485378" name="幻灯片图像占位符 485377"/>
          <p:cNvSpPr>
            <a:spLocks noGrp="1" noRot="1" noChangeAspect="1" noTextEdit="1"/>
          </p:cNvSpPr>
          <p:nvPr>
            <p:ph type="sldImg"/>
          </p:nvPr>
        </p:nvSpPr>
        <p:spPr>
          <a:ln/>
        </p:spPr>
      </p:sp>
      <p:sp>
        <p:nvSpPr>
          <p:cNvPr id="485379" name="文本占位符 48537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87</a:t>
            </a:fld>
            <a:endParaRPr lang="zh-CN" altLang="en-US" sz="1200" b="0" dirty="0"/>
          </a:p>
        </p:txBody>
      </p:sp>
      <p:sp>
        <p:nvSpPr>
          <p:cNvPr id="486402" name="幻灯片图像占位符 486401"/>
          <p:cNvSpPr>
            <a:spLocks noGrp="1" noRot="1" noChangeAspect="1" noTextEdit="1"/>
          </p:cNvSpPr>
          <p:nvPr>
            <p:ph type="sldImg"/>
          </p:nvPr>
        </p:nvSpPr>
        <p:spPr>
          <a:ln/>
        </p:spPr>
      </p:sp>
      <p:sp>
        <p:nvSpPr>
          <p:cNvPr id="486403" name="文本占位符 48640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88</a:t>
            </a:fld>
            <a:endParaRPr lang="zh-CN" altLang="en-US" sz="1200" b="0" dirty="0"/>
          </a:p>
        </p:txBody>
      </p:sp>
      <p:sp>
        <p:nvSpPr>
          <p:cNvPr id="487426" name="幻灯片图像占位符 487425"/>
          <p:cNvSpPr>
            <a:spLocks noGrp="1" noRot="1" noChangeAspect="1" noTextEdit="1"/>
          </p:cNvSpPr>
          <p:nvPr>
            <p:ph type="sldImg"/>
          </p:nvPr>
        </p:nvSpPr>
        <p:spPr>
          <a:ln/>
        </p:spPr>
      </p:sp>
      <p:sp>
        <p:nvSpPr>
          <p:cNvPr id="487427" name="文本占位符 48742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89</a:t>
            </a:fld>
            <a:endParaRPr lang="zh-CN" altLang="en-US" sz="1200" b="0" dirty="0"/>
          </a:p>
        </p:txBody>
      </p:sp>
      <p:sp>
        <p:nvSpPr>
          <p:cNvPr id="488450" name="幻灯片图像占位符 488449"/>
          <p:cNvSpPr>
            <a:spLocks noGrp="1" noRot="1" noChangeAspect="1" noTextEdit="1"/>
          </p:cNvSpPr>
          <p:nvPr>
            <p:ph type="sldImg"/>
          </p:nvPr>
        </p:nvSpPr>
        <p:spPr>
          <a:ln/>
        </p:spPr>
      </p:sp>
      <p:sp>
        <p:nvSpPr>
          <p:cNvPr id="488451" name="文本占位符 48845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a:t>
            </a:fld>
            <a:endParaRPr lang="zh-CN" altLang="en-US" sz="1200" b="0" dirty="0"/>
          </a:p>
        </p:txBody>
      </p:sp>
      <p:sp>
        <p:nvSpPr>
          <p:cNvPr id="414722" name="幻灯片图像占位符 414721"/>
          <p:cNvSpPr>
            <a:spLocks noGrp="1" noRot="1" noChangeAspect="1" noTextEdit="1"/>
          </p:cNvSpPr>
          <p:nvPr>
            <p:ph type="sldImg"/>
          </p:nvPr>
        </p:nvSpPr>
        <p:spPr>
          <a:ln/>
        </p:spPr>
      </p:sp>
      <p:sp>
        <p:nvSpPr>
          <p:cNvPr id="414723" name="文本占位符 41472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90</a:t>
            </a:fld>
            <a:endParaRPr lang="zh-CN" altLang="en-US" sz="1200" b="0" dirty="0"/>
          </a:p>
        </p:txBody>
      </p:sp>
      <p:sp>
        <p:nvSpPr>
          <p:cNvPr id="489474" name="幻灯片图像占位符 489473"/>
          <p:cNvSpPr>
            <a:spLocks noGrp="1" noRot="1" noChangeAspect="1" noTextEdit="1"/>
          </p:cNvSpPr>
          <p:nvPr>
            <p:ph type="sldImg"/>
          </p:nvPr>
        </p:nvSpPr>
        <p:spPr>
          <a:ln/>
        </p:spPr>
      </p:sp>
      <p:sp>
        <p:nvSpPr>
          <p:cNvPr id="489475" name="文本占位符 48947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91</a:t>
            </a:fld>
            <a:endParaRPr lang="zh-CN" altLang="en-US" sz="1200" b="0" dirty="0"/>
          </a:p>
        </p:txBody>
      </p:sp>
      <p:sp>
        <p:nvSpPr>
          <p:cNvPr id="490498" name="幻灯片图像占位符 490497"/>
          <p:cNvSpPr>
            <a:spLocks noGrp="1" noRot="1" noChangeAspect="1" noTextEdit="1"/>
          </p:cNvSpPr>
          <p:nvPr>
            <p:ph type="sldImg"/>
          </p:nvPr>
        </p:nvSpPr>
        <p:spPr>
          <a:ln/>
        </p:spPr>
      </p:sp>
      <p:sp>
        <p:nvSpPr>
          <p:cNvPr id="490499" name="文本占位符 49049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92</a:t>
            </a:fld>
            <a:endParaRPr lang="zh-CN" altLang="en-US" sz="1200" b="0" dirty="0"/>
          </a:p>
        </p:txBody>
      </p:sp>
      <p:sp>
        <p:nvSpPr>
          <p:cNvPr id="491522" name="幻灯片图像占位符 491521"/>
          <p:cNvSpPr>
            <a:spLocks noGrp="1" noRot="1" noChangeAspect="1" noTextEdit="1"/>
          </p:cNvSpPr>
          <p:nvPr>
            <p:ph type="sldImg"/>
          </p:nvPr>
        </p:nvSpPr>
        <p:spPr>
          <a:ln/>
        </p:spPr>
      </p:sp>
      <p:sp>
        <p:nvSpPr>
          <p:cNvPr id="491523" name="文本占位符 49152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93</a:t>
            </a:fld>
            <a:endParaRPr lang="zh-CN" altLang="en-US" sz="1200" b="0" dirty="0"/>
          </a:p>
        </p:txBody>
      </p:sp>
      <p:sp>
        <p:nvSpPr>
          <p:cNvPr id="546818" name="幻灯片图像占位符 546817"/>
          <p:cNvSpPr>
            <a:spLocks noGrp="1" noRot="1" noChangeAspect="1" noTextEdit="1"/>
          </p:cNvSpPr>
          <p:nvPr>
            <p:ph type="sldImg"/>
          </p:nvPr>
        </p:nvSpPr>
        <p:spPr>
          <a:ln/>
        </p:spPr>
      </p:sp>
      <p:sp>
        <p:nvSpPr>
          <p:cNvPr id="546819" name="文本占位符 546818"/>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94</a:t>
            </a:fld>
            <a:endParaRPr lang="zh-CN" altLang="en-US" sz="1200" b="0" dirty="0"/>
          </a:p>
        </p:txBody>
      </p:sp>
      <p:sp>
        <p:nvSpPr>
          <p:cNvPr id="402434" name="幻灯片图像占位符 402433"/>
          <p:cNvSpPr>
            <a:spLocks noGrp="1" noRot="1" noChangeAspect="1" noTextEdit="1"/>
          </p:cNvSpPr>
          <p:nvPr>
            <p:ph type="sldImg"/>
          </p:nvPr>
        </p:nvSpPr>
        <p:spPr>
          <a:ln/>
        </p:spPr>
      </p:sp>
      <p:sp>
        <p:nvSpPr>
          <p:cNvPr id="402435" name="文本占位符 40243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95</a:t>
            </a:fld>
            <a:endParaRPr lang="zh-CN" altLang="en-US" sz="1200" b="0" dirty="0"/>
          </a:p>
        </p:txBody>
      </p:sp>
      <p:sp>
        <p:nvSpPr>
          <p:cNvPr id="492546" name="幻灯片图像占位符 492545"/>
          <p:cNvSpPr>
            <a:spLocks noGrp="1" noRot="1" noChangeAspect="1" noTextEdit="1"/>
          </p:cNvSpPr>
          <p:nvPr>
            <p:ph type="sldImg"/>
          </p:nvPr>
        </p:nvSpPr>
        <p:spPr>
          <a:ln/>
        </p:spPr>
      </p:sp>
      <p:sp>
        <p:nvSpPr>
          <p:cNvPr id="492547" name="文本占位符 49254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96</a:t>
            </a:fld>
            <a:endParaRPr lang="zh-CN" altLang="en-US" sz="1200" b="0" dirty="0"/>
          </a:p>
        </p:txBody>
      </p:sp>
      <p:sp>
        <p:nvSpPr>
          <p:cNvPr id="493570" name="幻灯片图像占位符 493569"/>
          <p:cNvSpPr>
            <a:spLocks noGrp="1" noRot="1" noChangeAspect="1" noTextEdit="1"/>
          </p:cNvSpPr>
          <p:nvPr>
            <p:ph type="sldImg"/>
          </p:nvPr>
        </p:nvSpPr>
        <p:spPr>
          <a:ln/>
        </p:spPr>
      </p:sp>
      <p:sp>
        <p:nvSpPr>
          <p:cNvPr id="493571" name="文本占位符 49357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97</a:t>
            </a:fld>
            <a:endParaRPr lang="zh-CN" altLang="en-US" sz="1200" b="0" dirty="0"/>
          </a:p>
        </p:txBody>
      </p:sp>
      <p:sp>
        <p:nvSpPr>
          <p:cNvPr id="494594" name="幻灯片图像占位符 494593"/>
          <p:cNvSpPr>
            <a:spLocks noGrp="1" noRot="1" noChangeAspect="1" noTextEdit="1"/>
          </p:cNvSpPr>
          <p:nvPr>
            <p:ph type="sldImg"/>
          </p:nvPr>
        </p:nvSpPr>
        <p:spPr>
          <a:ln/>
        </p:spPr>
      </p:sp>
      <p:sp>
        <p:nvSpPr>
          <p:cNvPr id="494595" name="文本占位符 49459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98</a:t>
            </a:fld>
            <a:endParaRPr lang="zh-CN" altLang="en-US" sz="1200" b="0" dirty="0"/>
          </a:p>
        </p:txBody>
      </p:sp>
      <p:sp>
        <p:nvSpPr>
          <p:cNvPr id="495618" name="幻灯片图像占位符 495617"/>
          <p:cNvSpPr>
            <a:spLocks noGrp="1" noRot="1" noChangeAspect="1" noTextEdit="1"/>
          </p:cNvSpPr>
          <p:nvPr>
            <p:ph type="sldImg"/>
          </p:nvPr>
        </p:nvSpPr>
        <p:spPr>
          <a:ln/>
        </p:spPr>
      </p:sp>
      <p:sp>
        <p:nvSpPr>
          <p:cNvPr id="495619" name="文本占位符 49561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99</a:t>
            </a:fld>
            <a:endParaRPr lang="zh-CN" altLang="en-US" sz="1200" b="0" dirty="0"/>
          </a:p>
        </p:txBody>
      </p:sp>
      <p:sp>
        <p:nvSpPr>
          <p:cNvPr id="496642" name="幻灯片图像占位符 496641"/>
          <p:cNvSpPr>
            <a:spLocks noGrp="1" noRot="1" noChangeAspect="1" noTextEdit="1"/>
          </p:cNvSpPr>
          <p:nvPr>
            <p:ph type="sldImg"/>
          </p:nvPr>
        </p:nvSpPr>
        <p:spPr>
          <a:ln/>
        </p:spPr>
      </p:sp>
      <p:sp>
        <p:nvSpPr>
          <p:cNvPr id="496643" name="文本占位符 496642"/>
          <p:cNvSpPr>
            <a:spLocks noGrp="1"/>
          </p:cNvSpPr>
          <p:nvPr>
            <p:ph type="body" idx="1"/>
          </p:nvPr>
        </p:nvSpPr>
        <p:spPr>
          <a:ln/>
        </p:spPr>
        <p:txBody>
          <a:bodyPr/>
          <a:lstStyle/>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transition>
    <p:diamon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955"/>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diamon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35005" y="365125"/>
            <a:ext cx="2805113"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9667" y="365125"/>
            <a:ext cx="8252723"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diamon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72200" y="1825625"/>
            <a:ext cx="51816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72200" y="4076700"/>
            <a:ext cx="51816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diamon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a:t>单击此处编辑母版标题样式</a:t>
            </a:r>
          </a:p>
        </p:txBody>
      </p:sp>
      <p:sp>
        <p:nvSpPr>
          <p:cNvPr id="3" name="内容占位符 2"/>
          <p:cNvSpPr>
            <a:spLocks noGrp="1"/>
          </p:cNvSpPr>
          <p:nvPr>
            <p:ph sz="quarter" idx="1"/>
          </p:nvPr>
        </p:nvSpPr>
        <p:spPr>
          <a:xfrm>
            <a:off x="838200" y="1825625"/>
            <a:ext cx="51816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72200" y="1825625"/>
            <a:ext cx="51816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838200" y="4076700"/>
            <a:ext cx="51816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72200" y="4076700"/>
            <a:ext cx="51816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diamon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19667" y="1219200"/>
            <a:ext cx="11220451" cy="4532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diamon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955"/>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diamon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transition>
    <p:diamon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955"/>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719667" y="1219200"/>
            <a:ext cx="5498021" cy="4532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442097" y="1219200"/>
            <a:ext cx="5498021" cy="4532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diamon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diamon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955"/>
            <a:ext cx="10972800" cy="1143000"/>
          </a:xfrm>
          <a:prstGeom prst="rect">
            <a:avLst/>
          </a:prstGeom>
        </p:spPr>
        <p:txBody>
          <a:bodyPr/>
          <a:lstStyle/>
          <a:p>
            <a:r>
              <a:rPr lang="zh-CN" altLang="en-US"/>
              <a:t>单击此处编辑母版标题样式</a:t>
            </a:r>
          </a:p>
        </p:txBody>
      </p:sp>
    </p:spTree>
  </p:cSld>
  <p:clrMapOvr>
    <a:masterClrMapping/>
  </p:clrMapOvr>
  <p:transition>
    <p:diamon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diamon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transition>
    <p:diamon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transition>
    <p:diamon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control" Target="../activeX/activeX1.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82" name="文本占位符 54281"/>
          <p:cNvSpPr>
            <a:spLocks noGrp="1"/>
          </p:cNvSpPr>
          <p:nvPr>
            <p:ph type="body" idx="1"/>
          </p:nvPr>
        </p:nvSpPr>
        <p:spPr>
          <a:xfrm>
            <a:off x="719667" y="1219200"/>
            <a:ext cx="11220451" cy="453231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4320" name="Freeform 25"/>
          <p:cNvSpPr/>
          <p:nvPr userDrawn="1"/>
        </p:nvSpPr>
        <p:spPr>
          <a:xfrm>
            <a:off x="0" y="6257925"/>
            <a:ext cx="12192000" cy="504825"/>
          </a:xfrm>
          <a:custGeom>
            <a:avLst/>
            <a:gdLst/>
            <a:ahLst/>
            <a:cxnLst>
              <a:cxn ang="0">
                <a:pos x="4" y="198"/>
              </a:cxn>
              <a:cxn ang="0">
                <a:pos x="5651" y="198"/>
              </a:cxn>
              <a:cxn ang="0">
                <a:pos x="5646" y="94"/>
              </a:cxn>
              <a:cxn ang="0">
                <a:pos x="1491" y="94"/>
              </a:cxn>
              <a:cxn ang="0">
                <a:pos x="1343" y="2"/>
              </a:cxn>
              <a:cxn ang="0">
                <a:pos x="0" y="0"/>
              </a:cxn>
              <a:cxn ang="0">
                <a:pos x="4" y="198"/>
              </a:cxn>
            </a:cxnLst>
            <a:rect l="0" t="0" r="0" b="0"/>
            <a:pathLst>
              <a:path w="5651" h="198">
                <a:moveTo>
                  <a:pt x="4" y="198"/>
                </a:moveTo>
                <a:lnTo>
                  <a:pt x="5651" y="198"/>
                </a:lnTo>
                <a:lnTo>
                  <a:pt x="5646" y="94"/>
                </a:lnTo>
                <a:lnTo>
                  <a:pt x="1491" y="94"/>
                </a:lnTo>
                <a:lnTo>
                  <a:pt x="1343" y="2"/>
                </a:lnTo>
                <a:lnTo>
                  <a:pt x="0" y="0"/>
                </a:lnTo>
                <a:lnTo>
                  <a:pt x="4" y="198"/>
                </a:lnTo>
                <a:close/>
              </a:path>
            </a:pathLst>
          </a:custGeom>
          <a:solidFill>
            <a:srgbClr val="CCFF33">
              <a:alpha val="100000"/>
            </a:srgbClr>
          </a:solidFill>
          <a:ln w="9525">
            <a:noFill/>
          </a:ln>
        </p:spPr>
        <p:txBody>
          <a:bodyPr/>
          <a:lstStyle/>
          <a:p>
            <a:endParaRPr lang="zh-CN" altLang="en-US"/>
          </a:p>
        </p:txBody>
      </p:sp>
      <p:sp>
        <p:nvSpPr>
          <p:cNvPr id="54321" name="Freeform 26"/>
          <p:cNvSpPr/>
          <p:nvPr userDrawn="1"/>
        </p:nvSpPr>
        <p:spPr>
          <a:xfrm>
            <a:off x="0" y="6308725"/>
            <a:ext cx="12192000" cy="577850"/>
          </a:xfrm>
          <a:custGeom>
            <a:avLst/>
            <a:gdLst/>
            <a:ahLst/>
            <a:cxnLst>
              <a:cxn ang="0">
                <a:pos x="0" y="176"/>
              </a:cxn>
              <a:cxn ang="0">
                <a:pos x="5650" y="169"/>
              </a:cxn>
              <a:cxn ang="0">
                <a:pos x="5646" y="95"/>
              </a:cxn>
              <a:cxn ang="0">
                <a:pos x="1478" y="95"/>
              </a:cxn>
              <a:cxn ang="0">
                <a:pos x="1317" y="3"/>
              </a:cxn>
              <a:cxn ang="0">
                <a:pos x="0" y="0"/>
              </a:cxn>
              <a:cxn ang="0">
                <a:pos x="0" y="176"/>
              </a:cxn>
            </a:cxnLst>
            <a:rect l="0" t="0" r="0" b="0"/>
            <a:pathLst>
              <a:path w="5650" h="176">
                <a:moveTo>
                  <a:pt x="0" y="176"/>
                </a:moveTo>
                <a:lnTo>
                  <a:pt x="5650" y="169"/>
                </a:lnTo>
                <a:lnTo>
                  <a:pt x="5646" y="95"/>
                </a:lnTo>
                <a:lnTo>
                  <a:pt x="1478" y="95"/>
                </a:lnTo>
                <a:lnTo>
                  <a:pt x="1317" y="3"/>
                </a:lnTo>
                <a:lnTo>
                  <a:pt x="0" y="0"/>
                </a:lnTo>
                <a:lnTo>
                  <a:pt x="0" y="176"/>
                </a:lnTo>
                <a:close/>
              </a:path>
            </a:pathLst>
          </a:custGeom>
          <a:solidFill>
            <a:srgbClr val="009900">
              <a:alpha val="100000"/>
            </a:srgbClr>
          </a:solidFill>
          <a:ln w="9525">
            <a:noFill/>
          </a:ln>
        </p:spPr>
        <p:txBody>
          <a:bodyPr/>
          <a:lstStyle/>
          <a:p>
            <a:endParaRPr lang="zh-CN" altLang="en-US"/>
          </a:p>
        </p:txBody>
      </p:sp>
      <p:sp>
        <p:nvSpPr>
          <p:cNvPr id="54322" name="动作按钮: 后退或前一项 54321">
            <a:hlinkClick r:id="" action="ppaction://hlinkshowjump?jump=previousslide"/>
          </p:cNvPr>
          <p:cNvSpPr/>
          <p:nvPr userDrawn="1"/>
        </p:nvSpPr>
        <p:spPr>
          <a:xfrm>
            <a:off x="853017" y="6532563"/>
            <a:ext cx="431800" cy="252412"/>
          </a:xfrm>
          <a:prstGeom prst="actionButtonBackPrevious">
            <a:avLst/>
          </a:prstGeom>
          <a:solidFill>
            <a:srgbClr val="669900"/>
          </a:solidFill>
          <a:ln w="9525">
            <a:solidFill>
              <a:srgbClr val="669900"/>
            </a:solidFill>
          </a:ln>
          <a:effectLst>
            <a:prstShdw prst="shdw17" dist="17961" dir="2699999">
              <a:schemeClr val="bg1">
                <a:gamma/>
                <a:shade val="60000"/>
                <a:invGamma/>
              </a:schemeClr>
            </a:prstShdw>
          </a:effectLst>
        </p:spPr>
        <p:txBody>
          <a:bodyPr/>
          <a:lstStyle/>
          <a:p>
            <a:endParaRPr lang="zh-CN" altLang="en-US"/>
          </a:p>
        </p:txBody>
      </p:sp>
      <p:sp>
        <p:nvSpPr>
          <p:cNvPr id="54323" name="动作按钮: 前进或下一项 54322">
            <a:hlinkClick r:id="" action="ppaction://hlinkshowjump?jump=nextslide"/>
          </p:cNvPr>
          <p:cNvSpPr/>
          <p:nvPr userDrawn="1"/>
        </p:nvSpPr>
        <p:spPr>
          <a:xfrm>
            <a:off x="1507067" y="6532563"/>
            <a:ext cx="431800" cy="252412"/>
          </a:xfrm>
          <a:prstGeom prst="actionButtonForwardNext">
            <a:avLst/>
          </a:prstGeom>
          <a:solidFill>
            <a:srgbClr val="669900"/>
          </a:solidFill>
          <a:ln w="9525">
            <a:solidFill>
              <a:srgbClr val="669900"/>
            </a:solidFill>
          </a:ln>
          <a:effectLst>
            <a:prstShdw prst="shdw17" dist="17961" dir="2699999">
              <a:schemeClr val="bg1">
                <a:gamma/>
                <a:shade val="60000"/>
                <a:invGamma/>
              </a:schemeClr>
            </a:prstShdw>
          </a:effectLst>
        </p:spPr>
        <p:txBody>
          <a:bodyPr/>
          <a:lstStyle/>
          <a:p>
            <a:endParaRPr lang="zh-CN" altLang="en-US"/>
          </a:p>
        </p:txBody>
      </p:sp>
      <p:sp>
        <p:nvSpPr>
          <p:cNvPr id="54324" name="动作按钮: 开始 54323">
            <a:hlinkClick r:id="" action="ppaction://noaction"/>
          </p:cNvPr>
          <p:cNvSpPr/>
          <p:nvPr userDrawn="1"/>
        </p:nvSpPr>
        <p:spPr>
          <a:xfrm>
            <a:off x="141817" y="6532563"/>
            <a:ext cx="480483" cy="252412"/>
          </a:xfrm>
          <a:prstGeom prst="actionButtonBeginning">
            <a:avLst/>
          </a:prstGeom>
          <a:solidFill>
            <a:srgbClr val="669900"/>
          </a:solidFill>
          <a:ln w="9525">
            <a:solidFill>
              <a:srgbClr val="669900"/>
            </a:solidFill>
          </a:ln>
          <a:effectLst>
            <a:prstShdw prst="shdw17" dist="17961" dir="2699999">
              <a:schemeClr val="bg1">
                <a:gamma/>
                <a:shade val="60000"/>
                <a:invGamma/>
              </a:schemeClr>
            </a:prstShdw>
          </a:effectLst>
        </p:spPr>
        <p:txBody>
          <a:bodyPr/>
          <a:lstStyle/>
          <a:p>
            <a:endParaRPr lang="zh-CN" altLang="en-US"/>
          </a:p>
        </p:txBody>
      </p:sp>
      <p:sp>
        <p:nvSpPr>
          <p:cNvPr id="54325" name="动作按钮: 结束 54324">
            <a:hlinkClick r:id="" action="ppaction://hlinkshowjump?jump=lastslide"/>
          </p:cNvPr>
          <p:cNvSpPr/>
          <p:nvPr userDrawn="1"/>
        </p:nvSpPr>
        <p:spPr>
          <a:xfrm>
            <a:off x="2159000" y="6532563"/>
            <a:ext cx="480484" cy="252412"/>
          </a:xfrm>
          <a:prstGeom prst="actionButtonEnd">
            <a:avLst/>
          </a:prstGeom>
          <a:solidFill>
            <a:srgbClr val="669900"/>
          </a:solidFill>
          <a:ln w="9525">
            <a:solidFill>
              <a:srgbClr val="669900"/>
            </a:solidFill>
          </a:ln>
          <a:effectLst>
            <a:prstShdw prst="shdw17" dist="17961" dir="2699999">
              <a:schemeClr val="bg1">
                <a:gamma/>
                <a:shade val="60000"/>
                <a:invGamma/>
              </a:schemeClr>
            </a:prstShdw>
          </a:effectLst>
        </p:spPr>
        <p:txBody>
          <a:bodyPr/>
          <a:lstStyle/>
          <a:p>
            <a:endParaRPr lang="zh-CN" altLang="en-US"/>
          </a:p>
        </p:txBody>
      </p:sp>
      <p:sp>
        <p:nvSpPr>
          <p:cNvPr id="54327" name="Freeform 28"/>
          <p:cNvSpPr/>
          <p:nvPr userDrawn="1"/>
        </p:nvSpPr>
        <p:spPr>
          <a:xfrm>
            <a:off x="0" y="0"/>
            <a:ext cx="12192000" cy="863600"/>
          </a:xfrm>
          <a:custGeom>
            <a:avLst/>
            <a:gdLst/>
            <a:ahLst/>
            <a:cxnLst>
              <a:cxn ang="0">
                <a:pos x="5446" y="0"/>
              </a:cxn>
              <a:cxn ang="0">
                <a:pos x="0" y="0"/>
              </a:cxn>
              <a:cxn ang="0">
                <a:pos x="2" y="470"/>
              </a:cxn>
              <a:cxn ang="0">
                <a:pos x="4078" y="474"/>
              </a:cxn>
              <a:cxn ang="0">
                <a:pos x="4178" y="527"/>
              </a:cxn>
              <a:cxn ang="0">
                <a:pos x="5446" y="531"/>
              </a:cxn>
              <a:cxn ang="0">
                <a:pos x="5446" y="0"/>
              </a:cxn>
            </a:cxnLst>
            <a:rect l="0" t="0" r="0" b="0"/>
            <a:pathLst>
              <a:path w="5446" h="531">
                <a:moveTo>
                  <a:pt x="5446" y="0"/>
                </a:moveTo>
                <a:lnTo>
                  <a:pt x="0" y="0"/>
                </a:lnTo>
                <a:lnTo>
                  <a:pt x="2" y="470"/>
                </a:lnTo>
                <a:lnTo>
                  <a:pt x="4078" y="474"/>
                </a:lnTo>
                <a:lnTo>
                  <a:pt x="4178" y="527"/>
                </a:lnTo>
                <a:lnTo>
                  <a:pt x="5446" y="531"/>
                </a:lnTo>
                <a:lnTo>
                  <a:pt x="5446" y="0"/>
                </a:lnTo>
                <a:close/>
              </a:path>
            </a:pathLst>
          </a:custGeom>
          <a:solidFill>
            <a:srgbClr val="FBB561">
              <a:alpha val="100000"/>
            </a:srgbClr>
          </a:solidFill>
          <a:ln w="9525">
            <a:noFill/>
          </a:ln>
        </p:spPr>
        <p:txBody>
          <a:bodyPr/>
          <a:lstStyle/>
          <a:p>
            <a:endParaRPr lang="zh-CN" altLang="en-US"/>
          </a:p>
        </p:txBody>
      </p:sp>
      <p:sp>
        <p:nvSpPr>
          <p:cNvPr id="54328" name="Freeform 29"/>
          <p:cNvSpPr/>
          <p:nvPr userDrawn="1"/>
        </p:nvSpPr>
        <p:spPr>
          <a:xfrm>
            <a:off x="0" y="0"/>
            <a:ext cx="12192000" cy="795337"/>
          </a:xfrm>
          <a:custGeom>
            <a:avLst/>
            <a:gdLst/>
            <a:ahLst/>
            <a:cxnLst>
              <a:cxn ang="0">
                <a:pos x="5446" y="0"/>
              </a:cxn>
              <a:cxn ang="0">
                <a:pos x="0" y="0"/>
              </a:cxn>
              <a:cxn ang="0">
                <a:pos x="2" y="470"/>
              </a:cxn>
              <a:cxn ang="0">
                <a:pos x="4078" y="474"/>
              </a:cxn>
              <a:cxn ang="0">
                <a:pos x="4178" y="527"/>
              </a:cxn>
              <a:cxn ang="0">
                <a:pos x="5446" y="531"/>
              </a:cxn>
              <a:cxn ang="0">
                <a:pos x="5446" y="0"/>
              </a:cxn>
            </a:cxnLst>
            <a:rect l="0" t="0" r="0" b="0"/>
            <a:pathLst>
              <a:path w="5446" h="531">
                <a:moveTo>
                  <a:pt x="5446" y="0"/>
                </a:moveTo>
                <a:lnTo>
                  <a:pt x="0" y="0"/>
                </a:lnTo>
                <a:lnTo>
                  <a:pt x="2" y="470"/>
                </a:lnTo>
                <a:lnTo>
                  <a:pt x="4078" y="474"/>
                </a:lnTo>
                <a:lnTo>
                  <a:pt x="4178" y="527"/>
                </a:lnTo>
                <a:lnTo>
                  <a:pt x="5446" y="531"/>
                </a:lnTo>
                <a:lnTo>
                  <a:pt x="5446" y="0"/>
                </a:lnTo>
                <a:close/>
              </a:path>
            </a:pathLst>
          </a:custGeom>
          <a:solidFill>
            <a:srgbClr val="0F690B">
              <a:alpha val="100000"/>
            </a:srgbClr>
          </a:solidFill>
          <a:ln w="9525">
            <a:noFill/>
          </a:ln>
        </p:spPr>
        <p:txBody>
          <a:bodyPr/>
          <a:lstStyle/>
          <a:p>
            <a:endParaRPr lang="zh-CN" altLang="en-US"/>
          </a:p>
        </p:txBody>
      </p:sp>
      <p:sp>
        <p:nvSpPr>
          <p:cNvPr id="54329" name="Freeform 35"/>
          <p:cNvSpPr/>
          <p:nvPr userDrawn="1"/>
        </p:nvSpPr>
        <p:spPr>
          <a:xfrm>
            <a:off x="9194800" y="858837"/>
            <a:ext cx="2874433" cy="52388"/>
          </a:xfrm>
          <a:custGeom>
            <a:avLst/>
            <a:gdLst/>
            <a:ahLst/>
            <a:cxnLst>
              <a:cxn ang="0">
                <a:pos x="0" y="2"/>
              </a:cxn>
              <a:cxn ang="0">
                <a:pos x="1358" y="0"/>
              </a:cxn>
              <a:cxn ang="0">
                <a:pos x="1356" y="32"/>
              </a:cxn>
              <a:cxn ang="0">
                <a:pos x="60" y="33"/>
              </a:cxn>
              <a:cxn ang="0">
                <a:pos x="0" y="2"/>
              </a:cxn>
            </a:cxnLst>
            <a:rect l="0" t="0" r="0" b="0"/>
            <a:pathLst>
              <a:path w="1358" h="33">
                <a:moveTo>
                  <a:pt x="0" y="2"/>
                </a:moveTo>
                <a:lnTo>
                  <a:pt x="1358" y="0"/>
                </a:lnTo>
                <a:lnTo>
                  <a:pt x="1356" y="32"/>
                </a:lnTo>
                <a:lnTo>
                  <a:pt x="60" y="33"/>
                </a:lnTo>
                <a:lnTo>
                  <a:pt x="0" y="2"/>
                </a:lnTo>
                <a:close/>
              </a:path>
            </a:pathLst>
          </a:custGeom>
          <a:solidFill>
            <a:srgbClr val="FFFFFF">
              <a:alpha val="30196"/>
            </a:srgbClr>
          </a:solidFill>
          <a:ln w="9525">
            <a:noFill/>
          </a:ln>
        </p:spPr>
        <p:txBody>
          <a:bodyPr/>
          <a:lstStyle/>
          <a:p>
            <a:endParaRPr lang="zh-CN" altLang="en-US"/>
          </a:p>
        </p:txBody>
      </p:sp>
      <p:sp>
        <p:nvSpPr>
          <p:cNvPr id="3" name="文本框 2">
            <a:extLst>
              <a:ext uri="{FF2B5EF4-FFF2-40B4-BE49-F238E27FC236}">
                <a16:creationId xmlns:a16="http://schemas.microsoft.com/office/drawing/2014/main" id="{E6D8C439-A476-4220-96CD-51B4FD1A2A1E}"/>
              </a:ext>
            </a:extLst>
          </p:cNvPr>
          <p:cNvSpPr txBox="1"/>
          <p:nvPr userDrawn="1"/>
        </p:nvSpPr>
        <p:spPr>
          <a:xfrm>
            <a:off x="5086070" y="6587413"/>
            <a:ext cx="2666114" cy="338554"/>
          </a:xfrm>
          <a:prstGeom prst="rect">
            <a:avLst/>
          </a:prstGeom>
          <a:noFill/>
        </p:spPr>
        <p:txBody>
          <a:bodyPr wrap="none" rtlCol="0">
            <a:spAutoFit/>
          </a:bodyPr>
          <a:lstStyle/>
          <a:p>
            <a:r>
              <a:rPr lang="zh-CN" altLang="en-US" sz="1600" dirty="0">
                <a:solidFill>
                  <a:schemeClr val="accent3"/>
                </a:solidFill>
              </a:rPr>
              <a:t>中南林业科技大学涉外学院</a:t>
            </a:r>
          </a:p>
        </p:txBody>
      </p:sp>
    </p:spTree>
    <p:controls>
      <mc:AlternateContent xmlns:mc="http://schemas.openxmlformats.org/markup-compatibility/2006">
        <mc:Choice xmlns:v="urn:schemas-microsoft-com:vml" Requires="v">
          <p:control spid="54347" r:id="rId17" imgW="3810000" imgH="234950"/>
        </mc:Choice>
        <mc:Fallback>
          <p:control r:id="rId17" imgW="3810000" imgH="234950">
            <p:pic>
              <p:nvPicPr>
                <p:cNvPr id="2" name="ShockwaveFlash1"/>
                <p:cNvPicPr/>
                <p:nvPr/>
              </p:nvPicPr>
              <p:blipFill>
                <a:blip r:embed="rId18"/>
                <a:stretch>
                  <a:fillRect/>
                </a:stretch>
              </p:blipFill>
              <p:spPr>
                <a:xfrm>
                  <a:off x="9120336" y="6622498"/>
                  <a:ext cx="3065222" cy="234950"/>
                </a:xfrm>
                <a:prstGeom prst="rect">
                  <a:avLst/>
                </a:prstGeom>
              </p:spPr>
            </p:pic>
          </p:control>
        </mc:Fallback>
      </mc:AlternateContent>
    </p:controls>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diamond/>
  </p:transition>
  <p:hf hdr="0" ftr="0"/>
  <p:txStyles>
    <p:titleStyle>
      <a:lvl1pPr marL="0" lvl="0" indent="0" algn="ctr" defTabSz="914400" rtl="0" eaLnBrk="1" fontAlgn="base" latinLnBrk="0" hangingPunct="1">
        <a:lnSpc>
          <a:spcPct val="100000"/>
        </a:lnSpc>
        <a:spcBef>
          <a:spcPct val="0"/>
        </a:spcBef>
        <a:spcAft>
          <a:spcPct val="0"/>
        </a:spcAft>
        <a:buNone/>
        <a:defRPr sz="4400" b="1" i="0" u="none" kern="1200" baseline="0">
          <a:solidFill>
            <a:srgbClr val="000099"/>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SzPct val="80000"/>
        <a:buBlip>
          <a:blip r:embed="rId19"/>
        </a:buBlip>
        <a:defRPr sz="36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20"/>
        </a:buBlip>
        <a:defRPr sz="3200" b="1" i="0" u="none" kern="1200" baseline="0">
          <a:solidFill>
            <a:srgbClr val="000099"/>
          </a:solidFill>
          <a:latin typeface="Tahoma" panose="020B0604030504040204" pitchFamily="34" charset="0"/>
          <a:ea typeface="+mn-ea"/>
          <a:cs typeface="+mn-cs"/>
        </a:defRPr>
      </a:lvl2pPr>
      <a:lvl3pPr marL="1143000" lvl="2" indent="-228600" algn="l" defTabSz="914400" rtl="0" eaLnBrk="1" fontAlgn="base" latinLnBrk="0" hangingPunct="1">
        <a:lnSpc>
          <a:spcPct val="100000"/>
        </a:lnSpc>
        <a:spcBef>
          <a:spcPct val="20000"/>
        </a:spcBef>
        <a:spcAft>
          <a:spcPct val="0"/>
        </a:spcAft>
        <a:buClr>
          <a:srgbClr val="990000"/>
        </a:buClr>
        <a:buSzPct val="50000"/>
        <a:buFont typeface="Wingdings" panose="05000000000000000000" pitchFamily="2" charset="2"/>
        <a:buChar char="n"/>
        <a:defRPr sz="2800" b="0" i="0" u="none" kern="1200" baseline="0">
          <a:solidFill>
            <a:srgbClr val="0033CC"/>
          </a:solidFill>
          <a:latin typeface="Tahoma" panose="020B0604030504040204" pitchFamily="34" charset="0"/>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400" b="0" i="0" u="none" kern="1200" baseline="0">
          <a:solidFill>
            <a:srgbClr val="006699"/>
          </a:solidFill>
          <a:latin typeface="Tahoma" panose="020B0604030504040204" pitchFamily="34" charset="0"/>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rgbClr val="008080"/>
          </a:solidFill>
          <a:latin typeface="Tahoma" panose="020B0604030504040204" pitchFamily="34" charset="0"/>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rgbClr val="008080"/>
          </a:solidFill>
          <a:latin typeface="Tahoma" panose="020B0604030504040204" pitchFamily="34" charset="0"/>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rgbClr val="008080"/>
          </a:solidFill>
          <a:latin typeface="Tahoma" panose="020B0604030504040204" pitchFamily="34" charset="0"/>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rgbClr val="008080"/>
          </a:solidFill>
          <a:latin typeface="Tahoma" panose="020B0604030504040204" pitchFamily="34" charset="0"/>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rgbClr val="008080"/>
          </a:solidFill>
          <a:latin typeface="Tahoma" panose="020B0604030504040204" pitchFamily="34" charset="0"/>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slide" Target="slide120.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7" Type="http://schemas.openxmlformats.org/officeDocument/2006/relationships/image" Target="../media/image11.wmf"/><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12.wmf"/><Relationship Id="rId4" Type="http://schemas.openxmlformats.org/officeDocument/2006/relationships/oleObject" Target="../embeddings/oleObject2.bin"/></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7.xml"/><Relationship Id="rId7" Type="http://schemas.openxmlformats.org/officeDocument/2006/relationships/image" Target="../media/image11.wmf"/><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2.wmf"/><Relationship Id="rId4" Type="http://schemas.openxmlformats.org/officeDocument/2006/relationships/oleObject" Target="../embeddings/oleObject4.bin"/></Relationships>
</file>

<file path=ppt/slides/_rels/slide118.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5.wmf"/><Relationship Id="rId3" Type="http://schemas.openxmlformats.org/officeDocument/2006/relationships/notesSlide" Target="../notesSlides/notesSlide118.xml"/><Relationship Id="rId7" Type="http://schemas.openxmlformats.org/officeDocument/2006/relationships/image" Target="../media/image11.wmf"/><Relationship Id="rId12" Type="http://schemas.openxmlformats.org/officeDocument/2006/relationships/oleObject" Target="../embeddings/oleObject10.bin"/><Relationship Id="rId2" Type="http://schemas.openxmlformats.org/officeDocument/2006/relationships/slideLayout" Target="../slideLayouts/slideLayout14.xml"/><Relationship Id="rId16" Type="http://schemas.openxmlformats.org/officeDocument/2006/relationships/oleObject" Target="../embeddings/oleObject12.bin"/><Relationship Id="rId1" Type="http://schemas.openxmlformats.org/officeDocument/2006/relationships/vmlDrawing" Target="../drawings/vmlDrawing5.vml"/><Relationship Id="rId6" Type="http://schemas.openxmlformats.org/officeDocument/2006/relationships/oleObject" Target="../embeddings/oleObject7.bin"/><Relationship Id="rId11" Type="http://schemas.openxmlformats.org/officeDocument/2006/relationships/image" Target="../media/image14.wmf"/><Relationship Id="rId5" Type="http://schemas.openxmlformats.org/officeDocument/2006/relationships/image" Target="../media/image12.wmf"/><Relationship Id="rId15" Type="http://schemas.openxmlformats.org/officeDocument/2006/relationships/image" Target="../media/image16.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3.wmf"/><Relationship Id="rId14" Type="http://schemas.openxmlformats.org/officeDocument/2006/relationships/oleObject" Target="../embeddings/oleObject11.bin"/></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2.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4.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6.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8.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slide" Target="slide133.xml"/><Relationship Id="rId2" Type="http://schemas.openxmlformats.org/officeDocument/2006/relationships/notesSlide" Target="../notesSlides/notesSlide132.xml"/><Relationship Id="rId1" Type="http://schemas.openxmlformats.org/officeDocument/2006/relationships/slideLayout" Target="../slideLayouts/slideLayout2.xml"/><Relationship Id="rId4" Type="http://schemas.openxmlformats.org/officeDocument/2006/relationships/slide" Target="slide13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19.xml"/><Relationship Id="rId4" Type="http://schemas.openxmlformats.org/officeDocument/2006/relationships/slide" Target="slide30.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2.xml"/><Relationship Id="rId7" Type="http://schemas.openxmlformats.org/officeDocument/2006/relationships/slide" Target="slide63.xml"/><Relationship Id="rId12" Type="http://schemas.openxmlformats.org/officeDocument/2006/relationships/slide" Target="slide132.xml"/><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slide" Target="slide46.xml"/><Relationship Id="rId11" Type="http://schemas.openxmlformats.org/officeDocument/2006/relationships/slide" Target="slide102.xml"/><Relationship Id="rId5" Type="http://schemas.openxmlformats.org/officeDocument/2006/relationships/slide" Target="slide18.xml"/><Relationship Id="rId10" Type="http://schemas.openxmlformats.org/officeDocument/2006/relationships/slide" Target="slide94.xml"/><Relationship Id="rId4" Type="http://schemas.openxmlformats.org/officeDocument/2006/relationships/slide" Target="slide3.xml"/><Relationship Id="rId9" Type="http://schemas.openxmlformats.org/officeDocument/2006/relationships/slide" Target="slide3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11.xml"/><Relationship Id="rId4" Type="http://schemas.openxmlformats.org/officeDocument/2006/relationships/slide" Target="slide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6.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slide" Target="slide41.xml"/><Relationship Id="rId4" Type="http://schemas.openxmlformats.org/officeDocument/2006/relationships/slide" Target="slide3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slide" Target="slide49.xml"/><Relationship Id="rId5" Type="http://schemas.openxmlformats.org/officeDocument/2006/relationships/slide" Target="slide47.xml"/><Relationship Id="rId4" Type="http://schemas.openxmlformats.org/officeDocument/2006/relationships/slide" Target="slide5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slide" Target="slide75.xml"/><Relationship Id="rId7" Type="http://schemas.openxmlformats.org/officeDocument/2006/relationships/slide" Target="slide72.xml"/><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slide" Target="slide64.xml"/><Relationship Id="rId5" Type="http://schemas.openxmlformats.org/officeDocument/2006/relationships/slide" Target="slide83.xml"/><Relationship Id="rId4" Type="http://schemas.openxmlformats.org/officeDocument/2006/relationships/slide" Target="slide7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slide" Target="slide95.xml"/><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slide" Target="slide99.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AutoShape 5"/>
          <p:cNvSpPr/>
          <p:nvPr/>
        </p:nvSpPr>
        <p:spPr>
          <a:xfrm>
            <a:off x="1270372" y="1749202"/>
            <a:ext cx="939800" cy="788988"/>
          </a:xfrm>
          <a:prstGeom prst="curvedRightArrow">
            <a:avLst>
              <a:gd name="adj1" fmla="val 19584"/>
              <a:gd name="adj2" fmla="val 44676"/>
              <a:gd name="adj3" fmla="val 33627"/>
            </a:avLst>
          </a:prstGeom>
          <a:gradFill rotWithShape="1">
            <a:gsLst>
              <a:gs pos="0">
                <a:srgbClr val="03D4A8">
                  <a:alpha val="100000"/>
                </a:srgbClr>
              </a:gs>
              <a:gs pos="25000">
                <a:srgbClr val="21D6E0">
                  <a:alpha val="100000"/>
                </a:srgbClr>
              </a:gs>
              <a:gs pos="75000">
                <a:srgbClr val="0087E6">
                  <a:alpha val="100000"/>
                </a:srgbClr>
              </a:gs>
              <a:gs pos="100000">
                <a:srgbClr val="005CBF">
                  <a:alpha val="100000"/>
                </a:srgbClr>
              </a:gs>
            </a:gsLst>
            <a:lin ang="0" scaled="1"/>
            <a:tileRect/>
          </a:gradFill>
          <a:ln w="9525">
            <a:noFill/>
          </a:ln>
        </p:spPr>
        <p:txBody>
          <a:bodyPr wrap="none" anchor="ctr"/>
          <a:lstStyle/>
          <a:p>
            <a:endParaRPr lang="zh-CN" altLang="en-US" sz="1800" b="0" dirty="0">
              <a:latin typeface="Arial" panose="020B0604020202020204" pitchFamily="34" charset="0"/>
            </a:endParaRPr>
          </a:p>
        </p:txBody>
      </p:sp>
      <p:grpSp>
        <p:nvGrpSpPr>
          <p:cNvPr id="535555" name="Group 6"/>
          <p:cNvGrpSpPr/>
          <p:nvPr/>
        </p:nvGrpSpPr>
        <p:grpSpPr>
          <a:xfrm>
            <a:off x="1775197" y="2971577"/>
            <a:ext cx="2835275" cy="2617788"/>
            <a:chOff x="862" y="713"/>
            <a:chExt cx="3780" cy="3490"/>
          </a:xfrm>
        </p:grpSpPr>
        <p:grpSp>
          <p:nvGrpSpPr>
            <p:cNvPr id="535556" name="Group 7"/>
            <p:cNvGrpSpPr/>
            <p:nvPr/>
          </p:nvGrpSpPr>
          <p:grpSpPr>
            <a:xfrm>
              <a:off x="1082" y="2210"/>
              <a:ext cx="3406" cy="1993"/>
              <a:chOff x="1082" y="2355"/>
              <a:chExt cx="3406" cy="1993"/>
            </a:xfrm>
          </p:grpSpPr>
          <p:sp>
            <p:nvSpPr>
              <p:cNvPr id="535557" name="Freeform 8"/>
              <p:cNvSpPr/>
              <p:nvPr/>
            </p:nvSpPr>
            <p:spPr>
              <a:xfrm>
                <a:off x="1082" y="3026"/>
                <a:ext cx="1338" cy="1322"/>
              </a:xfrm>
              <a:custGeom>
                <a:avLst/>
                <a:gdLst/>
                <a:ahLst/>
                <a:cxnLst>
                  <a:cxn ang="0">
                    <a:pos x="51" y="367"/>
                  </a:cxn>
                  <a:cxn ang="0">
                    <a:pos x="1323" y="1322"/>
                  </a:cxn>
                  <a:cxn ang="0">
                    <a:pos x="1323" y="974"/>
                  </a:cxn>
                  <a:cxn ang="0">
                    <a:pos x="0" y="0"/>
                  </a:cxn>
                  <a:cxn ang="0">
                    <a:pos x="51" y="367"/>
                  </a:cxn>
                </a:cxnLst>
                <a:rect l="0" t="0" r="0" b="0"/>
                <a:pathLst>
                  <a:path w="1323" h="1322">
                    <a:moveTo>
                      <a:pt x="51" y="367"/>
                    </a:moveTo>
                    <a:lnTo>
                      <a:pt x="1323" y="1322"/>
                    </a:lnTo>
                    <a:lnTo>
                      <a:pt x="1323" y="974"/>
                    </a:lnTo>
                    <a:lnTo>
                      <a:pt x="0" y="0"/>
                    </a:lnTo>
                    <a:lnTo>
                      <a:pt x="51" y="367"/>
                    </a:lnTo>
                    <a:close/>
                  </a:path>
                </a:pathLst>
              </a:custGeom>
              <a:solidFill>
                <a:srgbClr val="808080">
                  <a:alpha val="100000"/>
                </a:srgbClr>
              </a:solidFill>
              <a:ln w="9525">
                <a:noFill/>
              </a:ln>
            </p:spPr>
            <p:txBody>
              <a:bodyPr/>
              <a:lstStyle/>
              <a:p>
                <a:endParaRPr lang="zh-CN" altLang="en-US"/>
              </a:p>
            </p:txBody>
          </p:sp>
          <p:sp>
            <p:nvSpPr>
              <p:cNvPr id="535558" name="Freeform 9"/>
              <p:cNvSpPr/>
              <p:nvPr/>
            </p:nvSpPr>
            <p:spPr>
              <a:xfrm>
                <a:off x="2405" y="2924"/>
                <a:ext cx="2083" cy="1418"/>
              </a:xfrm>
              <a:custGeom>
                <a:avLst/>
                <a:gdLst/>
                <a:ahLst/>
                <a:cxnLst>
                  <a:cxn ang="0">
                    <a:pos x="0" y="1070"/>
                  </a:cxn>
                  <a:cxn ang="0">
                    <a:pos x="2083" y="0"/>
                  </a:cxn>
                  <a:cxn ang="0">
                    <a:pos x="2045" y="355"/>
                  </a:cxn>
                  <a:cxn ang="0">
                    <a:pos x="7" y="1418"/>
                  </a:cxn>
                  <a:cxn ang="0">
                    <a:pos x="0" y="1070"/>
                  </a:cxn>
                </a:cxnLst>
                <a:rect l="0" t="0" r="0" b="0"/>
                <a:pathLst>
                  <a:path w="2083" h="1418">
                    <a:moveTo>
                      <a:pt x="0" y="1070"/>
                    </a:moveTo>
                    <a:lnTo>
                      <a:pt x="2083" y="0"/>
                    </a:lnTo>
                    <a:lnTo>
                      <a:pt x="2045" y="355"/>
                    </a:lnTo>
                    <a:lnTo>
                      <a:pt x="7" y="1418"/>
                    </a:lnTo>
                    <a:lnTo>
                      <a:pt x="0" y="1070"/>
                    </a:lnTo>
                    <a:close/>
                  </a:path>
                </a:pathLst>
              </a:custGeom>
              <a:solidFill>
                <a:schemeClr val="hlink">
                  <a:alpha val="100000"/>
                </a:schemeClr>
              </a:solidFill>
              <a:ln w="9525">
                <a:noFill/>
              </a:ln>
            </p:spPr>
            <p:txBody>
              <a:bodyPr/>
              <a:lstStyle/>
              <a:p>
                <a:endParaRPr lang="zh-CN" altLang="en-US"/>
              </a:p>
            </p:txBody>
          </p:sp>
          <p:sp>
            <p:nvSpPr>
              <p:cNvPr id="535559" name="Freeform 10"/>
              <p:cNvSpPr/>
              <p:nvPr/>
            </p:nvSpPr>
            <p:spPr>
              <a:xfrm>
                <a:off x="1082" y="2355"/>
                <a:ext cx="3406" cy="1639"/>
              </a:xfrm>
              <a:custGeom>
                <a:avLst/>
                <a:gdLst/>
                <a:ahLst/>
                <a:cxnLst>
                  <a:cxn ang="0">
                    <a:pos x="1323" y="1639"/>
                  </a:cxn>
                  <a:cxn ang="0">
                    <a:pos x="0" y="671"/>
                  </a:cxn>
                  <a:cxn ang="0">
                    <a:pos x="1969" y="0"/>
                  </a:cxn>
                  <a:cxn ang="0">
                    <a:pos x="3406" y="569"/>
                  </a:cxn>
                  <a:cxn ang="0">
                    <a:pos x="1323" y="1639"/>
                  </a:cxn>
                </a:cxnLst>
                <a:rect l="0" t="0" r="0" b="0"/>
                <a:pathLst>
                  <a:path w="3406" h="1639">
                    <a:moveTo>
                      <a:pt x="1323" y="1639"/>
                    </a:moveTo>
                    <a:lnTo>
                      <a:pt x="0" y="671"/>
                    </a:lnTo>
                    <a:lnTo>
                      <a:pt x="1969" y="0"/>
                    </a:lnTo>
                    <a:lnTo>
                      <a:pt x="3406" y="569"/>
                    </a:lnTo>
                    <a:lnTo>
                      <a:pt x="1323" y="1639"/>
                    </a:lnTo>
                    <a:close/>
                  </a:path>
                </a:pathLst>
              </a:custGeom>
              <a:solidFill>
                <a:srgbClr val="969696">
                  <a:alpha val="100000"/>
                </a:srgbClr>
              </a:solidFill>
              <a:ln w="9525">
                <a:noFill/>
              </a:ln>
            </p:spPr>
            <p:txBody>
              <a:bodyPr/>
              <a:lstStyle/>
              <a:p>
                <a:endParaRPr lang="zh-CN" altLang="en-US"/>
              </a:p>
            </p:txBody>
          </p:sp>
        </p:grpSp>
        <p:grpSp>
          <p:nvGrpSpPr>
            <p:cNvPr id="535560" name="Group 11"/>
            <p:cNvGrpSpPr/>
            <p:nvPr/>
          </p:nvGrpSpPr>
          <p:grpSpPr>
            <a:xfrm>
              <a:off x="1009" y="1723"/>
              <a:ext cx="3527" cy="1993"/>
              <a:chOff x="1082" y="2355"/>
              <a:chExt cx="3406" cy="1993"/>
            </a:xfrm>
          </p:grpSpPr>
          <p:sp>
            <p:nvSpPr>
              <p:cNvPr id="535561" name="Freeform 12"/>
              <p:cNvSpPr/>
              <p:nvPr/>
            </p:nvSpPr>
            <p:spPr>
              <a:xfrm>
                <a:off x="1082" y="3026"/>
                <a:ext cx="1338" cy="1322"/>
              </a:xfrm>
              <a:custGeom>
                <a:avLst/>
                <a:gdLst/>
                <a:ahLst/>
                <a:cxnLst>
                  <a:cxn ang="0">
                    <a:pos x="51" y="367"/>
                  </a:cxn>
                  <a:cxn ang="0">
                    <a:pos x="1323" y="1322"/>
                  </a:cxn>
                  <a:cxn ang="0">
                    <a:pos x="1323" y="974"/>
                  </a:cxn>
                  <a:cxn ang="0">
                    <a:pos x="0" y="0"/>
                  </a:cxn>
                  <a:cxn ang="0">
                    <a:pos x="51" y="367"/>
                  </a:cxn>
                </a:cxnLst>
                <a:rect l="0" t="0" r="0" b="0"/>
                <a:pathLst>
                  <a:path w="1323" h="1322">
                    <a:moveTo>
                      <a:pt x="51" y="367"/>
                    </a:moveTo>
                    <a:lnTo>
                      <a:pt x="1323" y="1322"/>
                    </a:lnTo>
                    <a:lnTo>
                      <a:pt x="1323" y="974"/>
                    </a:lnTo>
                    <a:lnTo>
                      <a:pt x="0" y="0"/>
                    </a:lnTo>
                    <a:lnTo>
                      <a:pt x="51" y="367"/>
                    </a:lnTo>
                    <a:close/>
                  </a:path>
                </a:pathLst>
              </a:custGeom>
              <a:solidFill>
                <a:srgbClr val="B2B2B2">
                  <a:alpha val="100000"/>
                </a:srgbClr>
              </a:solidFill>
              <a:ln w="9525">
                <a:noFill/>
              </a:ln>
            </p:spPr>
            <p:txBody>
              <a:bodyPr/>
              <a:lstStyle/>
              <a:p>
                <a:endParaRPr lang="zh-CN" altLang="en-US"/>
              </a:p>
            </p:txBody>
          </p:sp>
          <p:sp>
            <p:nvSpPr>
              <p:cNvPr id="535562" name="Freeform 13"/>
              <p:cNvSpPr/>
              <p:nvPr/>
            </p:nvSpPr>
            <p:spPr>
              <a:xfrm>
                <a:off x="2405" y="2924"/>
                <a:ext cx="2083" cy="1418"/>
              </a:xfrm>
              <a:custGeom>
                <a:avLst/>
                <a:gdLst/>
                <a:ahLst/>
                <a:cxnLst>
                  <a:cxn ang="0">
                    <a:pos x="0" y="1070"/>
                  </a:cxn>
                  <a:cxn ang="0">
                    <a:pos x="2083" y="0"/>
                  </a:cxn>
                  <a:cxn ang="0">
                    <a:pos x="2045" y="355"/>
                  </a:cxn>
                  <a:cxn ang="0">
                    <a:pos x="7" y="1418"/>
                  </a:cxn>
                  <a:cxn ang="0">
                    <a:pos x="0" y="1070"/>
                  </a:cxn>
                </a:cxnLst>
                <a:rect l="0" t="0" r="0" b="0"/>
                <a:pathLst>
                  <a:path w="2083" h="1418">
                    <a:moveTo>
                      <a:pt x="0" y="1070"/>
                    </a:moveTo>
                    <a:lnTo>
                      <a:pt x="2083" y="0"/>
                    </a:lnTo>
                    <a:lnTo>
                      <a:pt x="2045" y="355"/>
                    </a:lnTo>
                    <a:lnTo>
                      <a:pt x="7" y="1418"/>
                    </a:lnTo>
                    <a:lnTo>
                      <a:pt x="0" y="1070"/>
                    </a:lnTo>
                    <a:close/>
                  </a:path>
                </a:pathLst>
              </a:custGeom>
              <a:solidFill>
                <a:schemeClr val="accent1">
                  <a:alpha val="100000"/>
                </a:schemeClr>
              </a:solidFill>
              <a:ln w="9525">
                <a:noFill/>
              </a:ln>
            </p:spPr>
            <p:txBody>
              <a:bodyPr/>
              <a:lstStyle/>
              <a:p>
                <a:endParaRPr lang="zh-CN" altLang="en-US"/>
              </a:p>
            </p:txBody>
          </p:sp>
          <p:sp>
            <p:nvSpPr>
              <p:cNvPr id="535563" name="Freeform 14"/>
              <p:cNvSpPr/>
              <p:nvPr/>
            </p:nvSpPr>
            <p:spPr>
              <a:xfrm>
                <a:off x="1082" y="2355"/>
                <a:ext cx="3406" cy="1639"/>
              </a:xfrm>
              <a:custGeom>
                <a:avLst/>
                <a:gdLst/>
                <a:ahLst/>
                <a:cxnLst>
                  <a:cxn ang="0">
                    <a:pos x="1323" y="1639"/>
                  </a:cxn>
                  <a:cxn ang="0">
                    <a:pos x="0" y="671"/>
                  </a:cxn>
                  <a:cxn ang="0">
                    <a:pos x="1969" y="0"/>
                  </a:cxn>
                  <a:cxn ang="0">
                    <a:pos x="3406" y="569"/>
                  </a:cxn>
                  <a:cxn ang="0">
                    <a:pos x="1323" y="1639"/>
                  </a:cxn>
                </a:cxnLst>
                <a:rect l="0" t="0" r="0" b="0"/>
                <a:pathLst>
                  <a:path w="3406" h="1639">
                    <a:moveTo>
                      <a:pt x="1323" y="1639"/>
                    </a:moveTo>
                    <a:lnTo>
                      <a:pt x="0" y="671"/>
                    </a:lnTo>
                    <a:lnTo>
                      <a:pt x="1969" y="0"/>
                    </a:lnTo>
                    <a:lnTo>
                      <a:pt x="3406" y="569"/>
                    </a:lnTo>
                    <a:lnTo>
                      <a:pt x="1323" y="1639"/>
                    </a:lnTo>
                    <a:close/>
                  </a:path>
                </a:pathLst>
              </a:custGeom>
              <a:solidFill>
                <a:srgbClr val="B4B4B4">
                  <a:alpha val="100000"/>
                </a:srgbClr>
              </a:solidFill>
              <a:ln w="9525">
                <a:noFill/>
              </a:ln>
            </p:spPr>
            <p:txBody>
              <a:bodyPr/>
              <a:lstStyle/>
              <a:p>
                <a:endParaRPr lang="zh-CN" altLang="en-US"/>
              </a:p>
            </p:txBody>
          </p:sp>
        </p:grpSp>
        <p:grpSp>
          <p:nvGrpSpPr>
            <p:cNvPr id="535564" name="Group 15"/>
            <p:cNvGrpSpPr/>
            <p:nvPr/>
          </p:nvGrpSpPr>
          <p:grpSpPr>
            <a:xfrm>
              <a:off x="935" y="1219"/>
              <a:ext cx="3653" cy="1993"/>
              <a:chOff x="1082" y="2355"/>
              <a:chExt cx="3406" cy="1993"/>
            </a:xfrm>
          </p:grpSpPr>
          <p:sp>
            <p:nvSpPr>
              <p:cNvPr id="535565" name="Freeform 16"/>
              <p:cNvSpPr/>
              <p:nvPr/>
            </p:nvSpPr>
            <p:spPr>
              <a:xfrm>
                <a:off x="1082" y="3026"/>
                <a:ext cx="1338" cy="1322"/>
              </a:xfrm>
              <a:custGeom>
                <a:avLst/>
                <a:gdLst/>
                <a:ahLst/>
                <a:cxnLst>
                  <a:cxn ang="0">
                    <a:pos x="51" y="367"/>
                  </a:cxn>
                  <a:cxn ang="0">
                    <a:pos x="1323" y="1322"/>
                  </a:cxn>
                  <a:cxn ang="0">
                    <a:pos x="1323" y="974"/>
                  </a:cxn>
                  <a:cxn ang="0">
                    <a:pos x="0" y="0"/>
                  </a:cxn>
                  <a:cxn ang="0">
                    <a:pos x="51" y="367"/>
                  </a:cxn>
                </a:cxnLst>
                <a:rect l="0" t="0" r="0" b="0"/>
                <a:pathLst>
                  <a:path w="1323" h="1322">
                    <a:moveTo>
                      <a:pt x="51" y="367"/>
                    </a:moveTo>
                    <a:lnTo>
                      <a:pt x="1323" y="1322"/>
                    </a:lnTo>
                    <a:lnTo>
                      <a:pt x="1323" y="974"/>
                    </a:lnTo>
                    <a:lnTo>
                      <a:pt x="0" y="0"/>
                    </a:lnTo>
                    <a:lnTo>
                      <a:pt x="51" y="367"/>
                    </a:lnTo>
                    <a:close/>
                  </a:path>
                </a:pathLst>
              </a:custGeom>
              <a:solidFill>
                <a:srgbClr val="C0C0C0">
                  <a:alpha val="100000"/>
                </a:srgbClr>
              </a:solidFill>
              <a:ln w="9525">
                <a:noFill/>
              </a:ln>
            </p:spPr>
            <p:txBody>
              <a:bodyPr/>
              <a:lstStyle/>
              <a:p>
                <a:endParaRPr lang="zh-CN" altLang="en-US"/>
              </a:p>
            </p:txBody>
          </p:sp>
          <p:sp>
            <p:nvSpPr>
              <p:cNvPr id="535566" name="Freeform 17"/>
              <p:cNvSpPr/>
              <p:nvPr/>
            </p:nvSpPr>
            <p:spPr>
              <a:xfrm>
                <a:off x="2405" y="2924"/>
                <a:ext cx="2083" cy="1418"/>
              </a:xfrm>
              <a:custGeom>
                <a:avLst/>
                <a:gdLst/>
                <a:ahLst/>
                <a:cxnLst>
                  <a:cxn ang="0">
                    <a:pos x="0" y="1070"/>
                  </a:cxn>
                  <a:cxn ang="0">
                    <a:pos x="2083" y="0"/>
                  </a:cxn>
                  <a:cxn ang="0">
                    <a:pos x="2045" y="355"/>
                  </a:cxn>
                  <a:cxn ang="0">
                    <a:pos x="7" y="1418"/>
                  </a:cxn>
                  <a:cxn ang="0">
                    <a:pos x="0" y="1070"/>
                  </a:cxn>
                </a:cxnLst>
                <a:rect l="0" t="0" r="0" b="0"/>
                <a:pathLst>
                  <a:path w="2083" h="1418">
                    <a:moveTo>
                      <a:pt x="0" y="1070"/>
                    </a:moveTo>
                    <a:lnTo>
                      <a:pt x="2083" y="0"/>
                    </a:lnTo>
                    <a:lnTo>
                      <a:pt x="2045" y="355"/>
                    </a:lnTo>
                    <a:lnTo>
                      <a:pt x="7" y="1418"/>
                    </a:lnTo>
                    <a:lnTo>
                      <a:pt x="0" y="1070"/>
                    </a:lnTo>
                    <a:close/>
                  </a:path>
                </a:pathLst>
              </a:custGeom>
              <a:solidFill>
                <a:schemeClr val="folHlink">
                  <a:alpha val="100000"/>
                </a:schemeClr>
              </a:solidFill>
              <a:ln w="9525">
                <a:noFill/>
              </a:ln>
            </p:spPr>
            <p:txBody>
              <a:bodyPr/>
              <a:lstStyle/>
              <a:p>
                <a:endParaRPr lang="zh-CN" altLang="en-US"/>
              </a:p>
            </p:txBody>
          </p:sp>
          <p:sp>
            <p:nvSpPr>
              <p:cNvPr id="535567" name="Freeform 18"/>
              <p:cNvSpPr/>
              <p:nvPr/>
            </p:nvSpPr>
            <p:spPr>
              <a:xfrm>
                <a:off x="1082" y="2355"/>
                <a:ext cx="3406" cy="1639"/>
              </a:xfrm>
              <a:custGeom>
                <a:avLst/>
                <a:gdLst/>
                <a:ahLst/>
                <a:cxnLst>
                  <a:cxn ang="0">
                    <a:pos x="1323" y="1639"/>
                  </a:cxn>
                  <a:cxn ang="0">
                    <a:pos x="0" y="671"/>
                  </a:cxn>
                  <a:cxn ang="0">
                    <a:pos x="1969" y="0"/>
                  </a:cxn>
                  <a:cxn ang="0">
                    <a:pos x="3406" y="569"/>
                  </a:cxn>
                  <a:cxn ang="0">
                    <a:pos x="1323" y="1639"/>
                  </a:cxn>
                </a:cxnLst>
                <a:rect l="0" t="0" r="0" b="0"/>
                <a:pathLst>
                  <a:path w="3406" h="1639">
                    <a:moveTo>
                      <a:pt x="1323" y="1639"/>
                    </a:moveTo>
                    <a:lnTo>
                      <a:pt x="0" y="671"/>
                    </a:lnTo>
                    <a:lnTo>
                      <a:pt x="1969" y="0"/>
                    </a:lnTo>
                    <a:lnTo>
                      <a:pt x="3406" y="569"/>
                    </a:lnTo>
                    <a:lnTo>
                      <a:pt x="1323" y="1639"/>
                    </a:lnTo>
                    <a:close/>
                  </a:path>
                </a:pathLst>
              </a:custGeom>
              <a:solidFill>
                <a:srgbClr val="DDDDDD">
                  <a:alpha val="100000"/>
                </a:srgbClr>
              </a:solidFill>
              <a:ln w="9525">
                <a:noFill/>
              </a:ln>
            </p:spPr>
            <p:txBody>
              <a:bodyPr/>
              <a:lstStyle/>
              <a:p>
                <a:endParaRPr lang="zh-CN" altLang="en-US"/>
              </a:p>
            </p:txBody>
          </p:sp>
        </p:grpSp>
        <p:grpSp>
          <p:nvGrpSpPr>
            <p:cNvPr id="535568" name="Group 19"/>
            <p:cNvGrpSpPr/>
            <p:nvPr/>
          </p:nvGrpSpPr>
          <p:grpSpPr>
            <a:xfrm>
              <a:off x="862" y="713"/>
              <a:ext cx="3780" cy="1993"/>
              <a:chOff x="1082" y="2355"/>
              <a:chExt cx="3406" cy="1993"/>
            </a:xfrm>
          </p:grpSpPr>
          <p:sp>
            <p:nvSpPr>
              <p:cNvPr id="535569" name="Freeform 20"/>
              <p:cNvSpPr/>
              <p:nvPr/>
            </p:nvSpPr>
            <p:spPr>
              <a:xfrm>
                <a:off x="1082" y="3026"/>
                <a:ext cx="1338" cy="1322"/>
              </a:xfrm>
              <a:custGeom>
                <a:avLst/>
                <a:gdLst/>
                <a:ahLst/>
                <a:cxnLst>
                  <a:cxn ang="0">
                    <a:pos x="51" y="367"/>
                  </a:cxn>
                  <a:cxn ang="0">
                    <a:pos x="1323" y="1322"/>
                  </a:cxn>
                  <a:cxn ang="0">
                    <a:pos x="1323" y="974"/>
                  </a:cxn>
                  <a:cxn ang="0">
                    <a:pos x="0" y="0"/>
                  </a:cxn>
                  <a:cxn ang="0">
                    <a:pos x="51" y="367"/>
                  </a:cxn>
                </a:cxnLst>
                <a:rect l="0" t="0" r="0" b="0"/>
                <a:pathLst>
                  <a:path w="1323" h="1322">
                    <a:moveTo>
                      <a:pt x="51" y="367"/>
                    </a:moveTo>
                    <a:lnTo>
                      <a:pt x="1323" y="1322"/>
                    </a:lnTo>
                    <a:lnTo>
                      <a:pt x="1323" y="974"/>
                    </a:lnTo>
                    <a:lnTo>
                      <a:pt x="0" y="0"/>
                    </a:lnTo>
                    <a:lnTo>
                      <a:pt x="51" y="367"/>
                    </a:lnTo>
                    <a:close/>
                  </a:path>
                </a:pathLst>
              </a:custGeom>
              <a:solidFill>
                <a:srgbClr val="DDDDDD">
                  <a:alpha val="100000"/>
                </a:srgbClr>
              </a:solidFill>
              <a:ln w="9525">
                <a:noFill/>
              </a:ln>
            </p:spPr>
            <p:txBody>
              <a:bodyPr/>
              <a:lstStyle/>
              <a:p>
                <a:endParaRPr lang="zh-CN" altLang="en-US"/>
              </a:p>
            </p:txBody>
          </p:sp>
          <p:sp>
            <p:nvSpPr>
              <p:cNvPr id="535570" name="Freeform 21"/>
              <p:cNvSpPr/>
              <p:nvPr/>
            </p:nvSpPr>
            <p:spPr>
              <a:xfrm>
                <a:off x="2405" y="2924"/>
                <a:ext cx="2083" cy="1418"/>
              </a:xfrm>
              <a:custGeom>
                <a:avLst/>
                <a:gdLst/>
                <a:ahLst/>
                <a:cxnLst>
                  <a:cxn ang="0">
                    <a:pos x="0" y="1070"/>
                  </a:cxn>
                  <a:cxn ang="0">
                    <a:pos x="2083" y="0"/>
                  </a:cxn>
                  <a:cxn ang="0">
                    <a:pos x="2045" y="355"/>
                  </a:cxn>
                  <a:cxn ang="0">
                    <a:pos x="7" y="1418"/>
                  </a:cxn>
                  <a:cxn ang="0">
                    <a:pos x="0" y="1070"/>
                  </a:cxn>
                </a:cxnLst>
                <a:rect l="0" t="0" r="0" b="0"/>
                <a:pathLst>
                  <a:path w="2083" h="1418">
                    <a:moveTo>
                      <a:pt x="0" y="1070"/>
                    </a:moveTo>
                    <a:lnTo>
                      <a:pt x="2083" y="0"/>
                    </a:lnTo>
                    <a:lnTo>
                      <a:pt x="2045" y="355"/>
                    </a:lnTo>
                    <a:lnTo>
                      <a:pt x="7" y="1418"/>
                    </a:lnTo>
                    <a:lnTo>
                      <a:pt x="0" y="1070"/>
                    </a:lnTo>
                    <a:close/>
                  </a:path>
                </a:pathLst>
              </a:custGeom>
              <a:solidFill>
                <a:schemeClr val="accent2">
                  <a:alpha val="100000"/>
                </a:schemeClr>
              </a:solidFill>
              <a:ln w="9525">
                <a:noFill/>
              </a:ln>
            </p:spPr>
            <p:txBody>
              <a:bodyPr/>
              <a:lstStyle/>
              <a:p>
                <a:endParaRPr lang="zh-CN" altLang="en-US"/>
              </a:p>
            </p:txBody>
          </p:sp>
          <p:sp>
            <p:nvSpPr>
              <p:cNvPr id="535571" name="Freeform 22"/>
              <p:cNvSpPr/>
              <p:nvPr/>
            </p:nvSpPr>
            <p:spPr>
              <a:xfrm>
                <a:off x="1082" y="2355"/>
                <a:ext cx="3406" cy="1639"/>
              </a:xfrm>
              <a:custGeom>
                <a:avLst/>
                <a:gdLst/>
                <a:ahLst/>
                <a:cxnLst>
                  <a:cxn ang="0">
                    <a:pos x="1323" y="1639"/>
                  </a:cxn>
                  <a:cxn ang="0">
                    <a:pos x="0" y="671"/>
                  </a:cxn>
                  <a:cxn ang="0">
                    <a:pos x="1969" y="0"/>
                  </a:cxn>
                  <a:cxn ang="0">
                    <a:pos x="3406" y="569"/>
                  </a:cxn>
                  <a:cxn ang="0">
                    <a:pos x="1323" y="1639"/>
                  </a:cxn>
                </a:cxnLst>
                <a:rect l="0" t="0" r="0" b="0"/>
                <a:pathLst>
                  <a:path w="3406" h="1639">
                    <a:moveTo>
                      <a:pt x="1323" y="1639"/>
                    </a:moveTo>
                    <a:lnTo>
                      <a:pt x="0" y="671"/>
                    </a:lnTo>
                    <a:lnTo>
                      <a:pt x="1969" y="0"/>
                    </a:lnTo>
                    <a:lnTo>
                      <a:pt x="3406" y="569"/>
                    </a:lnTo>
                    <a:lnTo>
                      <a:pt x="1323" y="1639"/>
                    </a:lnTo>
                    <a:close/>
                  </a:path>
                </a:pathLst>
              </a:custGeom>
              <a:gradFill rotWithShape="1">
                <a:gsLst>
                  <a:gs pos="0">
                    <a:srgbClr val="D6D6D6">
                      <a:alpha val="100000"/>
                    </a:srgbClr>
                  </a:gs>
                  <a:gs pos="100000">
                    <a:srgbClr val="F8F8F8">
                      <a:alpha val="100000"/>
                    </a:srgbClr>
                  </a:gs>
                </a:gsLst>
                <a:lin ang="5400000" scaled="1"/>
                <a:tileRect/>
              </a:gradFill>
              <a:ln w="9525">
                <a:noFill/>
              </a:ln>
            </p:spPr>
            <p:txBody>
              <a:bodyPr/>
              <a:lstStyle/>
              <a:p>
                <a:endParaRPr lang="zh-CN" altLang="en-US"/>
              </a:p>
            </p:txBody>
          </p:sp>
        </p:grpSp>
      </p:grpSp>
      <p:sp>
        <p:nvSpPr>
          <p:cNvPr id="535572" name="AutoShape 2"/>
          <p:cNvSpPr/>
          <p:nvPr/>
        </p:nvSpPr>
        <p:spPr>
          <a:xfrm>
            <a:off x="6298036" y="1550894"/>
            <a:ext cx="4494212" cy="3600450"/>
          </a:xfrm>
          <a:prstGeom prst="roundRect">
            <a:avLst>
              <a:gd name="adj" fmla="val 5856"/>
            </a:avLst>
          </a:prstGeom>
          <a:solidFill>
            <a:srgbClr val="FFFFFF"/>
          </a:solidFill>
          <a:ln w="12700" cap="flat" cmpd="sng">
            <a:solidFill>
              <a:srgbClr val="000000"/>
            </a:solidFill>
            <a:prstDash val="dash"/>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35573" name="AutoShape 23"/>
          <p:cNvSpPr/>
          <p:nvPr/>
        </p:nvSpPr>
        <p:spPr>
          <a:xfrm>
            <a:off x="6355186" y="1766794"/>
            <a:ext cx="4359275" cy="476250"/>
          </a:xfrm>
          <a:prstGeom prst="callout2">
            <a:avLst>
              <a:gd name="adj1" fmla="val 24000"/>
              <a:gd name="adj2" fmla="val -1750"/>
              <a:gd name="adj3" fmla="val 24000"/>
              <a:gd name="adj4" fmla="val -14273"/>
              <a:gd name="adj5" fmla="val 379086"/>
              <a:gd name="adj6" fmla="val -41457"/>
            </a:avLst>
          </a:prstGeom>
          <a:noFill/>
          <a:ln w="9525" cap="flat" cmpd="sng">
            <a:solidFill>
              <a:srgbClr val="000000"/>
            </a:solidFill>
            <a:prstDash val="solid"/>
            <a:miter/>
            <a:headEnd type="diamond" w="med" len="med"/>
            <a:tailEnd type="none" w="med" len="med"/>
          </a:ln>
        </p:spPr>
        <p:txBody>
          <a:bodyPr anchor="ctr"/>
          <a:lstStyle/>
          <a:p>
            <a:r>
              <a:rPr lang="zh-CN" altLang="en-US" sz="1800" dirty="0">
                <a:solidFill>
                  <a:srgbClr val="5631F3"/>
                </a:solidFill>
                <a:latin typeface="Arial" panose="020B0604020202020204" pitchFamily="34" charset="0"/>
                <a:cs typeface="Arial" panose="020B0604020202020204" pitchFamily="34" charset="0"/>
              </a:rPr>
              <a:t>着重理解</a:t>
            </a:r>
            <a:r>
              <a:rPr lang="en-US" altLang="zh-CN" sz="1800">
                <a:solidFill>
                  <a:srgbClr val="5631F3"/>
                </a:solidFill>
                <a:latin typeface="Arial" panose="020B0604020202020204" pitchFamily="34" charset="0"/>
                <a:cs typeface="Arial" panose="020B0604020202020204" pitchFamily="34" charset="0"/>
              </a:rPr>
              <a:t>I/O</a:t>
            </a:r>
            <a:r>
              <a:rPr lang="zh-CN" altLang="en-US" sz="1800" dirty="0">
                <a:solidFill>
                  <a:srgbClr val="5631F3"/>
                </a:solidFill>
                <a:latin typeface="Arial" panose="020B0604020202020204" pitchFamily="34" charset="0"/>
                <a:cs typeface="Arial" panose="020B0604020202020204" pitchFamily="34" charset="0"/>
              </a:rPr>
              <a:t>系统的原理及实现、设备管理的功能和方法。</a:t>
            </a:r>
            <a:endParaRPr lang="zh-CN" altLang="en-US" sz="1800">
              <a:solidFill>
                <a:srgbClr val="5631F3"/>
              </a:solidFill>
              <a:latin typeface="Arial" panose="020B0604020202020204" pitchFamily="34" charset="0"/>
              <a:ea typeface="Arial" panose="020B0604020202020204" pitchFamily="34" charset="0"/>
            </a:endParaRPr>
          </a:p>
        </p:txBody>
      </p:sp>
      <p:sp>
        <p:nvSpPr>
          <p:cNvPr id="535574" name="AutoShape 24"/>
          <p:cNvSpPr/>
          <p:nvPr/>
        </p:nvSpPr>
        <p:spPr>
          <a:xfrm>
            <a:off x="6369473" y="2487519"/>
            <a:ext cx="4291013" cy="482600"/>
          </a:xfrm>
          <a:prstGeom prst="callout2">
            <a:avLst>
              <a:gd name="adj1" fmla="val 23685"/>
              <a:gd name="adj2" fmla="val -1778"/>
              <a:gd name="adj3" fmla="val 23685"/>
              <a:gd name="adj4" fmla="val -15352"/>
              <a:gd name="adj5" fmla="val 298479"/>
              <a:gd name="adj6" fmla="val -43003"/>
            </a:avLst>
          </a:prstGeom>
          <a:noFill/>
          <a:ln w="9525" cap="flat" cmpd="sng">
            <a:solidFill>
              <a:srgbClr val="000000"/>
            </a:solidFill>
            <a:prstDash val="solid"/>
            <a:miter/>
            <a:headEnd type="diamond" w="med" len="med"/>
            <a:tailEnd type="none" w="med" len="med"/>
          </a:ln>
        </p:spPr>
        <p:txBody>
          <a:bodyPr anchor="ctr"/>
          <a:lstStyle/>
          <a:p>
            <a:pPr eaLnBrk="0" hangingPunct="0"/>
            <a:r>
              <a:rPr lang="zh-CN" altLang="en-US" sz="1800" dirty="0">
                <a:solidFill>
                  <a:srgbClr val="A50021"/>
                </a:solidFill>
                <a:latin typeface="Arial" panose="020B0604020202020204" pitchFamily="34" charset="0"/>
                <a:cs typeface="Arial" panose="020B0604020202020204" pitchFamily="34" charset="0"/>
              </a:rPr>
              <a:t>理解</a:t>
            </a:r>
            <a:r>
              <a:rPr lang="en-US" altLang="zh-CN" sz="1800">
                <a:solidFill>
                  <a:srgbClr val="A50021"/>
                </a:solidFill>
                <a:latin typeface="Arial" panose="020B0604020202020204" pitchFamily="34" charset="0"/>
                <a:cs typeface="Arial" panose="020B0604020202020204" pitchFamily="34" charset="0"/>
              </a:rPr>
              <a:t>I/O</a:t>
            </a:r>
            <a:r>
              <a:rPr lang="zh-CN" altLang="en-US" sz="1800" dirty="0">
                <a:solidFill>
                  <a:srgbClr val="A50021"/>
                </a:solidFill>
                <a:latin typeface="Arial" panose="020B0604020202020204" pitchFamily="34" charset="0"/>
                <a:cs typeface="Arial" panose="020B0604020202020204" pitchFamily="34" charset="0"/>
              </a:rPr>
              <a:t>传输的各种控制方式及其应用， 掌握设备驱动程序工作的原理。</a:t>
            </a:r>
            <a:endParaRPr lang="zh-CN" altLang="en-US" sz="1800">
              <a:solidFill>
                <a:srgbClr val="A50021"/>
              </a:solidFill>
              <a:latin typeface="Arial" panose="020B0604020202020204" pitchFamily="34" charset="0"/>
              <a:ea typeface="Arial" panose="020B0604020202020204" pitchFamily="34" charset="0"/>
            </a:endParaRPr>
          </a:p>
        </p:txBody>
      </p:sp>
      <p:sp>
        <p:nvSpPr>
          <p:cNvPr id="535575" name="AutoShape 25"/>
          <p:cNvSpPr/>
          <p:nvPr/>
        </p:nvSpPr>
        <p:spPr>
          <a:xfrm>
            <a:off x="6361536" y="4511581"/>
            <a:ext cx="4210050" cy="412750"/>
          </a:xfrm>
          <a:prstGeom prst="callout2">
            <a:avLst>
              <a:gd name="adj1" fmla="val 27694"/>
              <a:gd name="adj2" fmla="val -1810"/>
              <a:gd name="adj3" fmla="val 27694"/>
              <a:gd name="adj4" fmla="val -16329"/>
              <a:gd name="adj5" fmla="val 49294"/>
              <a:gd name="adj6" fmla="val -45291"/>
            </a:avLst>
          </a:prstGeom>
          <a:noFill/>
          <a:ln w="9525" cap="flat" cmpd="sng">
            <a:solidFill>
              <a:srgbClr val="000000"/>
            </a:solidFill>
            <a:prstDash val="solid"/>
            <a:miter/>
            <a:headEnd type="diamond" w="med" len="med"/>
            <a:tailEnd type="none" w="med" len="med"/>
          </a:ln>
        </p:spPr>
        <p:txBody>
          <a:bodyPr anchor="ctr"/>
          <a:lstStyle/>
          <a:p>
            <a:pPr eaLnBrk="0" hangingPunct="0"/>
            <a:r>
              <a:rPr lang="zh-CN" altLang="en-US" sz="1800" dirty="0">
                <a:solidFill>
                  <a:srgbClr val="FF0000"/>
                </a:solidFill>
                <a:latin typeface="Arial" panose="020B0604020202020204" pitchFamily="34" charset="0"/>
                <a:cs typeface="Arial" panose="020B0604020202020204" pitchFamily="34" charset="0"/>
              </a:rPr>
              <a:t>了解磁盘空间管理的原理，掌握磁盘调度算法和</a:t>
            </a:r>
            <a:r>
              <a:rPr lang="en-US" altLang="zh-CN" sz="1800" dirty="0">
                <a:solidFill>
                  <a:srgbClr val="FF0000"/>
                </a:solidFill>
                <a:latin typeface="Arial" panose="020B0604020202020204" pitchFamily="34" charset="0"/>
                <a:cs typeface="Arial" panose="020B0604020202020204" pitchFamily="34" charset="0"/>
              </a:rPr>
              <a:t>RAID</a:t>
            </a:r>
            <a:r>
              <a:rPr lang="zh-CN" altLang="en-US" sz="1800" dirty="0">
                <a:solidFill>
                  <a:srgbClr val="FF0000"/>
                </a:solidFill>
                <a:latin typeface="Arial" panose="020B0604020202020204" pitchFamily="34" charset="0"/>
                <a:cs typeface="Arial" panose="020B0604020202020204" pitchFamily="34" charset="0"/>
              </a:rPr>
              <a:t>技术。</a:t>
            </a:r>
            <a:endParaRPr lang="zh-CN" altLang="en-US" b="0" dirty="0">
              <a:solidFill>
                <a:srgbClr val="FF0000"/>
              </a:solidFill>
            </a:endParaRPr>
          </a:p>
        </p:txBody>
      </p:sp>
      <p:sp>
        <p:nvSpPr>
          <p:cNvPr id="535576" name="AutoShape 26"/>
          <p:cNvSpPr/>
          <p:nvPr/>
        </p:nvSpPr>
        <p:spPr>
          <a:xfrm>
            <a:off x="6369473" y="3424144"/>
            <a:ext cx="4281488" cy="444500"/>
          </a:xfrm>
          <a:prstGeom prst="callout2">
            <a:avLst>
              <a:gd name="adj1" fmla="val 25713"/>
              <a:gd name="adj2" fmla="val -1778"/>
              <a:gd name="adj3" fmla="val 25713"/>
              <a:gd name="adj4" fmla="val -15981"/>
              <a:gd name="adj5" fmla="val 201954"/>
              <a:gd name="adj6" fmla="val -43391"/>
            </a:avLst>
          </a:prstGeom>
          <a:noFill/>
          <a:ln w="9525" cap="flat" cmpd="sng">
            <a:solidFill>
              <a:srgbClr val="000000"/>
            </a:solidFill>
            <a:prstDash val="solid"/>
            <a:miter/>
            <a:headEnd type="diamond" w="med" len="med"/>
            <a:tailEnd type="none" w="med" len="med"/>
          </a:ln>
        </p:spPr>
        <p:txBody>
          <a:bodyPr anchor="ctr"/>
          <a:lstStyle/>
          <a:p>
            <a:pPr eaLnBrk="0" hangingPunct="0"/>
            <a:r>
              <a:rPr lang="zh-CN" altLang="en-US" sz="1800" dirty="0">
                <a:solidFill>
                  <a:schemeClr val="accent4"/>
                </a:solidFill>
                <a:latin typeface="Arial" panose="020B0604020202020204" pitchFamily="34" charset="0"/>
                <a:cs typeface="Arial" panose="020B0604020202020204" pitchFamily="34" charset="0"/>
              </a:rPr>
              <a:t>掌握缓冲技术的概念及原理、能用缓冲技术解决实际问题。</a:t>
            </a:r>
            <a:endParaRPr lang="zh-CN" altLang="en-US" sz="1800" dirty="0">
              <a:solidFill>
                <a:schemeClr val="accent4"/>
              </a:solidFill>
              <a:latin typeface="Arial" panose="020B0604020202020204" pitchFamily="34" charset="0"/>
              <a:ea typeface="Arial" panose="020B0604020202020204" pitchFamily="34" charset="0"/>
            </a:endParaRPr>
          </a:p>
        </p:txBody>
      </p:sp>
      <p:sp>
        <p:nvSpPr>
          <p:cNvPr id="535577" name="AutoShape 27"/>
          <p:cNvSpPr/>
          <p:nvPr/>
        </p:nvSpPr>
        <p:spPr>
          <a:xfrm rot="4859777">
            <a:off x="4289797" y="4290790"/>
            <a:ext cx="371475" cy="1657350"/>
          </a:xfrm>
          <a:prstGeom prst="upArrow">
            <a:avLst>
              <a:gd name="adj1" fmla="val 50194"/>
              <a:gd name="adj2" fmla="val 68534"/>
            </a:avLst>
          </a:prstGeom>
          <a:gradFill rotWithShape="1">
            <a:gsLst>
              <a:gs pos="0">
                <a:schemeClr val="accent2"/>
              </a:gs>
              <a:gs pos="100000">
                <a:srgbClr val="FFFFFF">
                  <a:alpha val="0"/>
                </a:srgbClr>
              </a:gs>
            </a:gsLst>
            <a:lin ang="5400000" scaled="1"/>
            <a:tileRect/>
          </a:gradFill>
          <a:ln w="9525">
            <a:noFill/>
          </a:ln>
        </p:spPr>
        <p:txBody>
          <a:bodyPr rot="10800000" vert="eaVert" wrap="none" anchor="ctr"/>
          <a:lstStyle/>
          <a:p>
            <a:endParaRPr lang="zh-CN" altLang="en-US" sz="1800" b="0" dirty="0">
              <a:latin typeface="Arial" panose="020B0604020202020204" pitchFamily="34" charset="0"/>
            </a:endParaRPr>
          </a:p>
        </p:txBody>
      </p:sp>
      <p:sp>
        <p:nvSpPr>
          <p:cNvPr id="535578" name="Rectangle 28"/>
          <p:cNvSpPr/>
          <p:nvPr/>
        </p:nvSpPr>
        <p:spPr>
          <a:xfrm>
            <a:off x="2569741" y="5810690"/>
            <a:ext cx="2808287" cy="349250"/>
          </a:xfrm>
          <a:prstGeom prst="rect">
            <a:avLst/>
          </a:prstGeom>
          <a:noFill/>
          <a:ln w="9525">
            <a:noFill/>
          </a:ln>
        </p:spPr>
        <p:txBody>
          <a:bodyPr>
            <a:spAutoFit/>
          </a:bodyPr>
          <a:lstStyle/>
          <a:p>
            <a:pPr algn="ctr">
              <a:lnSpc>
                <a:spcPct val="70000"/>
              </a:lnSpc>
              <a:buFont typeface="Wingdings" panose="05000000000000000000" pitchFamily="2" charset="2"/>
            </a:pPr>
            <a:r>
              <a:rPr lang="zh-CN" altLang="en-US" dirty="0">
                <a:solidFill>
                  <a:srgbClr val="FF0000"/>
                </a:solidFill>
                <a:effectLst>
                  <a:outerShdw blurRad="38100" dist="38100" dir="2700000">
                    <a:srgbClr val="C0C0C0"/>
                  </a:outerShdw>
                </a:effectLst>
                <a:latin typeface="Arial" panose="020B0604020202020204" pitchFamily="34" charset="0"/>
                <a:cs typeface="Arial" panose="020B0604020202020204" pitchFamily="34" charset="0"/>
              </a:rPr>
              <a:t>学习目标与要求</a:t>
            </a:r>
            <a:endParaRPr lang="zh-CN" altLang="en-US" dirty="0">
              <a:solidFill>
                <a:srgbClr val="FF0000"/>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535579" name="矩形 535578"/>
          <p:cNvSpPr/>
          <p:nvPr/>
        </p:nvSpPr>
        <p:spPr>
          <a:xfrm>
            <a:off x="2135560" y="1196752"/>
            <a:ext cx="1511300" cy="2519363"/>
          </a:xfrm>
          <a:prstGeom prst="rect">
            <a:avLst/>
          </a:prstGeom>
        </p:spPr>
        <p:txBody>
          <a:bodyPr wrap="none" fromWordArt="1">
            <a:prstTxWarp prst="textPlain">
              <a:avLst>
                <a:gd name="adj" fmla="val 50000"/>
              </a:avLst>
            </a:prstTxWarp>
            <a:normAutofit/>
            <a:scene3d>
              <a:camera prst="legacyObliqueTopRight">
                <a:rot lat="0" lon="0" rev="0"/>
              </a:camera>
              <a:lightRig rig="legacyFlat3" dir="b"/>
            </a:scene3d>
            <a:sp3d extrusionH="430200" prstMaterial="legacyMatte">
              <a:extrusionClr>
                <a:srgbClr val="FFFF00"/>
              </a:extrusionClr>
            </a:sp3d>
          </a:bodyPr>
          <a:lstStyle/>
          <a:p>
            <a:pPr algn="ctr"/>
            <a:r>
              <a:rPr lang="zh-CN" altLang="en-US" sz="7200" b="1">
                <a:gradFill rotWithShape="0">
                  <a:gsLst>
                    <a:gs pos="0">
                      <a:srgbClr val="FFFF00"/>
                    </a:gs>
                    <a:gs pos="100000">
                      <a:srgbClr val="FF9933"/>
                    </a:gs>
                  </a:gsLst>
                  <a:path path="rect">
                    <a:fillToRect l="50000" t="50000" r="50000" b="50000"/>
                  </a:path>
                  <a:tileRect/>
                </a:gradFill>
                <a:latin typeface="宋体" panose="02010600030101010101" pitchFamily="2" charset="-122"/>
                <a:ea typeface="宋体" panose="02010600030101010101" pitchFamily="2" charset="-122"/>
              </a:rPr>
              <a:t>5</a:t>
            </a:r>
          </a:p>
        </p:txBody>
      </p:sp>
      <p:sp>
        <p:nvSpPr>
          <p:cNvPr id="535580" name="AutoShape 4"/>
          <p:cNvSpPr/>
          <p:nvPr/>
        </p:nvSpPr>
        <p:spPr>
          <a:xfrm flipH="1">
            <a:off x="3572024" y="1749202"/>
            <a:ext cx="939800" cy="787400"/>
          </a:xfrm>
          <a:prstGeom prst="curvedRightArrow">
            <a:avLst>
              <a:gd name="adj1" fmla="val 16541"/>
              <a:gd name="adj2" fmla="val 38977"/>
              <a:gd name="adj3" fmla="val 33889"/>
            </a:avLst>
          </a:prstGeom>
          <a:gradFill rotWithShape="1">
            <a:gsLst>
              <a:gs pos="0">
                <a:srgbClr val="03D4A8">
                  <a:alpha val="100000"/>
                </a:srgbClr>
              </a:gs>
              <a:gs pos="25000">
                <a:srgbClr val="21D6E0">
                  <a:alpha val="100000"/>
                </a:srgbClr>
              </a:gs>
              <a:gs pos="75000">
                <a:srgbClr val="0087E6">
                  <a:alpha val="100000"/>
                </a:srgbClr>
              </a:gs>
              <a:gs pos="100000">
                <a:srgbClr val="005CBF">
                  <a:alpha val="100000"/>
                </a:srgbClr>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535581" name="矩形 535580"/>
          <p:cNvSpPr/>
          <p:nvPr/>
        </p:nvSpPr>
        <p:spPr>
          <a:xfrm>
            <a:off x="434975" y="115863"/>
            <a:ext cx="4752975" cy="504825"/>
          </a:xfrm>
          <a:prstGeom prst="rect">
            <a:avLst/>
          </a:prstGeom>
        </p:spPr>
        <p:txBody>
          <a:bodyPr wrap="none" fromWordArt="1">
            <a:prstTxWarp prst="textPlain">
              <a:avLst>
                <a:gd name="adj" fmla="val 50000"/>
              </a:avLst>
            </a:prstTxWarp>
            <a:normAutofit fontScale="85000" lnSpcReduction="20000"/>
          </a:bodyPr>
          <a:lstStyle/>
          <a:p>
            <a:pPr algn="ctr"/>
            <a:r>
              <a:rPr lang="zh-CN" altLang="en-US" sz="3600" b="0" dirty="0">
                <a:ln w="19050" cap="flat" cmpd="sng">
                  <a:solidFill>
                    <a:schemeClr val="accent3"/>
                  </a:solidFill>
                  <a:prstDash val="solid"/>
                  <a:headEnd type="none" w="med" len="med"/>
                  <a:tailEnd type="none" w="med" len="med"/>
                </a:ln>
                <a:solidFill>
                  <a:schemeClr val="accent3"/>
                </a:solidFill>
                <a:effectLst>
                  <a:outerShdw dist="35921" dir="2699999" algn="ctr" rotWithShape="0">
                    <a:srgbClr val="990000"/>
                  </a:outerShdw>
                </a:effectLst>
                <a:latin typeface="宋体" panose="02010600030101010101" pitchFamily="2" charset="-122"/>
                <a:ea typeface="宋体" panose="02010600030101010101" pitchFamily="2" charset="-122"/>
              </a:rPr>
              <a:t>第5章 设备与I/O管理</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35581"/>
                                        </p:tgtEl>
                                        <p:attrNameLst>
                                          <p:attrName>style.visibility</p:attrName>
                                        </p:attrNameLst>
                                      </p:cBhvr>
                                      <p:to>
                                        <p:strVal val="visible"/>
                                      </p:to>
                                    </p:set>
                                    <p:anim calcmode="lin" valueType="num">
                                      <p:cBhvr additive="base">
                                        <p:cTn id="7" dur="500" fill="hold"/>
                                        <p:tgtEl>
                                          <p:spTgt spid="535581"/>
                                        </p:tgtEl>
                                        <p:attrNameLst>
                                          <p:attrName>ppt_x</p:attrName>
                                        </p:attrNameLst>
                                      </p:cBhvr>
                                      <p:tavLst>
                                        <p:tav tm="0">
                                          <p:val>
                                            <p:strVal val="#ppt_x"/>
                                          </p:val>
                                        </p:tav>
                                        <p:tav tm="100000">
                                          <p:val>
                                            <p:strVal val="#ppt_x"/>
                                          </p:val>
                                        </p:tav>
                                      </p:tavLst>
                                    </p:anim>
                                    <p:anim calcmode="lin" valueType="num">
                                      <p:cBhvr additive="base">
                                        <p:cTn id="8" dur="500" fill="hold"/>
                                        <p:tgtEl>
                                          <p:spTgt spid="535581"/>
                                        </p:tgtEl>
                                        <p:attrNameLst>
                                          <p:attrName>ppt_y</p:attrName>
                                        </p:attrNameLst>
                                      </p:cBhvr>
                                      <p:tavLst>
                                        <p:tav tm="0">
                                          <p:val>
                                            <p:strVal val="1+#ppt_h/2"/>
                                          </p:val>
                                        </p:tav>
                                        <p:tav tm="100000">
                                          <p:val>
                                            <p:strVal val="#ppt_y"/>
                                          </p:val>
                                        </p:tav>
                                      </p:tavLst>
                                    </p:anim>
                                  </p:childTnLst>
                                </p:cTn>
                              </p:par>
                              <p:par>
                                <p:cTn id="9" presetID="8" presetClass="entr" presetSubtype="16" fill="hold" nodeType="withEffect">
                                  <p:stCondLst>
                                    <p:cond delay="0"/>
                                  </p:stCondLst>
                                  <p:childTnLst>
                                    <p:set>
                                      <p:cBhvr>
                                        <p:cTn id="10" dur="1" fill="hold">
                                          <p:stCondLst>
                                            <p:cond delay="0"/>
                                          </p:stCondLst>
                                        </p:cTn>
                                        <p:tgtEl>
                                          <p:spTgt spid="535555"/>
                                        </p:tgtEl>
                                        <p:attrNameLst>
                                          <p:attrName>style.visibility</p:attrName>
                                        </p:attrNameLst>
                                      </p:cBhvr>
                                      <p:to>
                                        <p:strVal val="visible"/>
                                      </p:to>
                                    </p:set>
                                    <p:animEffect transition="in" filter="diamond(in)">
                                      <p:cBhvr>
                                        <p:cTn id="11" dur="2000"/>
                                        <p:tgtEl>
                                          <p:spTgt spid="535555"/>
                                        </p:tgtEl>
                                      </p:cBhvr>
                                    </p:animEffect>
                                  </p:childTnLst>
                                </p:cTn>
                              </p:par>
                              <p:par>
                                <p:cTn id="12" presetID="49" presetClass="entr" presetSubtype="0" decel="100000" fill="hold" nodeType="withEffect">
                                  <p:stCondLst>
                                    <p:cond delay="0"/>
                                  </p:stCondLst>
                                  <p:childTnLst>
                                    <p:set>
                                      <p:cBhvr>
                                        <p:cTn id="13" dur="1" fill="hold">
                                          <p:stCondLst>
                                            <p:cond delay="0"/>
                                          </p:stCondLst>
                                        </p:cTn>
                                        <p:tgtEl>
                                          <p:spTgt spid="535579"/>
                                        </p:tgtEl>
                                        <p:attrNameLst>
                                          <p:attrName>style.visibility</p:attrName>
                                        </p:attrNameLst>
                                      </p:cBhvr>
                                      <p:to>
                                        <p:strVal val="visible"/>
                                      </p:to>
                                    </p:set>
                                    <p:anim calcmode="lin" valueType="num">
                                      <p:cBhvr>
                                        <p:cTn id="14" dur="500" fill="hold"/>
                                        <p:tgtEl>
                                          <p:spTgt spid="535579"/>
                                        </p:tgtEl>
                                        <p:attrNameLst>
                                          <p:attrName>ppt_w</p:attrName>
                                        </p:attrNameLst>
                                      </p:cBhvr>
                                      <p:tavLst>
                                        <p:tav tm="0">
                                          <p:val>
                                            <p:fltVal val="0"/>
                                          </p:val>
                                        </p:tav>
                                        <p:tav tm="100000">
                                          <p:val>
                                            <p:strVal val="#ppt_w"/>
                                          </p:val>
                                        </p:tav>
                                      </p:tavLst>
                                    </p:anim>
                                    <p:anim calcmode="lin" valueType="num">
                                      <p:cBhvr>
                                        <p:cTn id="15" dur="500" fill="hold"/>
                                        <p:tgtEl>
                                          <p:spTgt spid="535579"/>
                                        </p:tgtEl>
                                        <p:attrNameLst>
                                          <p:attrName>ppt_h</p:attrName>
                                        </p:attrNameLst>
                                      </p:cBhvr>
                                      <p:tavLst>
                                        <p:tav tm="0">
                                          <p:val>
                                            <p:fltVal val="0"/>
                                          </p:val>
                                        </p:tav>
                                        <p:tav tm="100000">
                                          <p:val>
                                            <p:strVal val="#ppt_h"/>
                                          </p:val>
                                        </p:tav>
                                      </p:tavLst>
                                    </p:anim>
                                    <p:anim calcmode="lin" valueType="num">
                                      <p:cBhvr>
                                        <p:cTn id="16" dur="500" fill="hold"/>
                                        <p:tgtEl>
                                          <p:spTgt spid="535579"/>
                                        </p:tgtEl>
                                        <p:attrNameLst>
                                          <p:attrName>style.rotation</p:attrName>
                                        </p:attrNameLst>
                                      </p:cBhvr>
                                      <p:tavLst>
                                        <p:tav tm="0">
                                          <p:val>
                                            <p:fltVal val="360"/>
                                          </p:val>
                                        </p:tav>
                                        <p:tav tm="100000">
                                          <p:val>
                                            <p:fltVal val="0"/>
                                          </p:val>
                                        </p:tav>
                                      </p:tavLst>
                                    </p:anim>
                                    <p:animEffect transition="in" filter="fade">
                                      <p:cBhvr>
                                        <p:cTn id="17" dur="500"/>
                                        <p:tgtEl>
                                          <p:spTgt spid="535579"/>
                                        </p:tgtEl>
                                      </p:cBhvr>
                                    </p:animEffect>
                                  </p:childTnLst>
                                </p:cTn>
                              </p:par>
                              <p:par>
                                <p:cTn id="18" presetID="45" presetClass="entr" presetSubtype="0" fill="hold" grpId="0" nodeType="withEffect">
                                  <p:stCondLst>
                                    <p:cond delay="0"/>
                                  </p:stCondLst>
                                  <p:iterate type="lt">
                                    <p:tmPct val="10000"/>
                                  </p:iterate>
                                  <p:childTnLst>
                                    <p:set>
                                      <p:cBhvr>
                                        <p:cTn id="19" dur="1" fill="hold">
                                          <p:stCondLst>
                                            <p:cond delay="0"/>
                                          </p:stCondLst>
                                        </p:cTn>
                                        <p:tgtEl>
                                          <p:spTgt spid="535580"/>
                                        </p:tgtEl>
                                        <p:attrNameLst>
                                          <p:attrName>style.visibility</p:attrName>
                                        </p:attrNameLst>
                                      </p:cBhvr>
                                      <p:to>
                                        <p:strVal val="visible"/>
                                      </p:to>
                                    </p:set>
                                    <p:animEffect transition="in" filter="fade">
                                      <p:cBhvr>
                                        <p:cTn id="20" dur="2000"/>
                                        <p:tgtEl>
                                          <p:spTgt spid="535580"/>
                                        </p:tgtEl>
                                      </p:cBhvr>
                                    </p:animEffect>
                                    <p:anim calcmode="lin" valueType="num">
                                      <p:cBhvr>
                                        <p:cTn id="21" dur="2000" fill="hold"/>
                                        <p:tgtEl>
                                          <p:spTgt spid="535580"/>
                                        </p:tgtEl>
                                        <p:attrNameLst>
                                          <p:attrName>ppt_w</p:attrName>
                                        </p:attrNameLst>
                                      </p:cBhvr>
                                      <p:tavLst>
                                        <p:tav tm="0" fmla="#ppt_w*sin(2.5*pi*$)">
                                          <p:val>
                                            <p:fltVal val="0"/>
                                          </p:val>
                                        </p:tav>
                                        <p:tav tm="100000">
                                          <p:val>
                                            <p:fltVal val="1"/>
                                          </p:val>
                                        </p:tav>
                                      </p:tavLst>
                                    </p:anim>
                                    <p:anim calcmode="lin" valueType="num">
                                      <p:cBhvr>
                                        <p:cTn id="22" dur="2000" fill="hold"/>
                                        <p:tgtEl>
                                          <p:spTgt spid="535580"/>
                                        </p:tgtEl>
                                        <p:attrNameLst>
                                          <p:attrName>ppt_h</p:attrName>
                                        </p:attrNameLst>
                                      </p:cBhvr>
                                      <p:tavLst>
                                        <p:tav tm="0">
                                          <p:val>
                                            <p:strVal val="#ppt_h"/>
                                          </p:val>
                                        </p:tav>
                                        <p:tav tm="100000">
                                          <p:val>
                                            <p:strVal val="#ppt_h"/>
                                          </p:val>
                                        </p:tav>
                                      </p:tavLst>
                                    </p:anim>
                                  </p:childTnLst>
                                </p:cTn>
                              </p:par>
                              <p:par>
                                <p:cTn id="23" presetID="45" presetClass="entr" presetSubtype="0" fill="hold" grpId="0" nodeType="withEffect">
                                  <p:stCondLst>
                                    <p:cond delay="0"/>
                                  </p:stCondLst>
                                  <p:iterate type="lt">
                                    <p:tmPct val="10000"/>
                                  </p:iterate>
                                  <p:childTnLst>
                                    <p:set>
                                      <p:cBhvr>
                                        <p:cTn id="24" dur="1" fill="hold">
                                          <p:stCondLst>
                                            <p:cond delay="0"/>
                                          </p:stCondLst>
                                        </p:cTn>
                                        <p:tgtEl>
                                          <p:spTgt spid="535554"/>
                                        </p:tgtEl>
                                        <p:attrNameLst>
                                          <p:attrName>style.visibility</p:attrName>
                                        </p:attrNameLst>
                                      </p:cBhvr>
                                      <p:to>
                                        <p:strVal val="visible"/>
                                      </p:to>
                                    </p:set>
                                    <p:animEffect transition="in" filter="fade">
                                      <p:cBhvr>
                                        <p:cTn id="25" dur="2000"/>
                                        <p:tgtEl>
                                          <p:spTgt spid="535554"/>
                                        </p:tgtEl>
                                      </p:cBhvr>
                                    </p:animEffect>
                                    <p:anim calcmode="lin" valueType="num">
                                      <p:cBhvr>
                                        <p:cTn id="26" dur="2000" fill="hold"/>
                                        <p:tgtEl>
                                          <p:spTgt spid="535554"/>
                                        </p:tgtEl>
                                        <p:attrNameLst>
                                          <p:attrName>ppt_w</p:attrName>
                                        </p:attrNameLst>
                                      </p:cBhvr>
                                      <p:tavLst>
                                        <p:tav tm="0" fmla="#ppt_w*sin(2.5*pi*$)">
                                          <p:val>
                                            <p:fltVal val="0"/>
                                          </p:val>
                                        </p:tav>
                                        <p:tav tm="100000">
                                          <p:val>
                                            <p:fltVal val="1"/>
                                          </p:val>
                                        </p:tav>
                                      </p:tavLst>
                                    </p:anim>
                                    <p:anim calcmode="lin" valueType="num">
                                      <p:cBhvr>
                                        <p:cTn id="27" dur="2000" fill="hold"/>
                                        <p:tgtEl>
                                          <p:spTgt spid="535554"/>
                                        </p:tgtEl>
                                        <p:attrNameLst>
                                          <p:attrName>ppt_h</p:attrName>
                                        </p:attrNameLst>
                                      </p:cBhvr>
                                      <p:tavLst>
                                        <p:tav tm="0">
                                          <p:val>
                                            <p:strVal val="#ppt_h"/>
                                          </p:val>
                                        </p:tav>
                                        <p:tav tm="100000">
                                          <p:val>
                                            <p:strVal val="#ppt_h"/>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35578"/>
                                        </p:tgtEl>
                                        <p:attrNameLst>
                                          <p:attrName>style.visibility</p:attrName>
                                        </p:attrNameLst>
                                      </p:cBhvr>
                                      <p:to>
                                        <p:strVal val="visible"/>
                                      </p:to>
                                    </p:set>
                                    <p:anim calcmode="lin" valueType="num">
                                      <p:cBhvr additive="base">
                                        <p:cTn id="30" dur="500" fill="hold"/>
                                        <p:tgtEl>
                                          <p:spTgt spid="535578"/>
                                        </p:tgtEl>
                                        <p:attrNameLst>
                                          <p:attrName>ppt_x</p:attrName>
                                        </p:attrNameLst>
                                      </p:cBhvr>
                                      <p:tavLst>
                                        <p:tav tm="0">
                                          <p:val>
                                            <p:strVal val="#ppt_x"/>
                                          </p:val>
                                        </p:tav>
                                        <p:tav tm="100000">
                                          <p:val>
                                            <p:strVal val="#ppt_x"/>
                                          </p:val>
                                        </p:tav>
                                      </p:tavLst>
                                    </p:anim>
                                    <p:anim calcmode="lin" valueType="num">
                                      <p:cBhvr additive="base">
                                        <p:cTn id="31" dur="500" fill="hold"/>
                                        <p:tgtEl>
                                          <p:spTgt spid="535578"/>
                                        </p:tgtEl>
                                        <p:attrNameLst>
                                          <p:attrName>ppt_y</p:attrName>
                                        </p:attrNameLst>
                                      </p:cBhvr>
                                      <p:tavLst>
                                        <p:tav tm="0">
                                          <p:val>
                                            <p:strVal val="1+#ppt_h/2"/>
                                          </p:val>
                                        </p:tav>
                                        <p:tav tm="100000">
                                          <p:val>
                                            <p:strVal val="#ppt_y"/>
                                          </p:val>
                                        </p:tav>
                                      </p:tavLst>
                                    </p:anim>
                                  </p:childTnLst>
                                </p:cTn>
                              </p:par>
                              <p:par>
                                <p:cTn id="32" presetID="4" presetClass="entr" presetSubtype="16" fill="hold" grpId="0" nodeType="withEffect">
                                  <p:stCondLst>
                                    <p:cond delay="0"/>
                                  </p:stCondLst>
                                  <p:childTnLst>
                                    <p:set>
                                      <p:cBhvr>
                                        <p:cTn id="33" dur="1" fill="hold">
                                          <p:stCondLst>
                                            <p:cond delay="0"/>
                                          </p:stCondLst>
                                        </p:cTn>
                                        <p:tgtEl>
                                          <p:spTgt spid="535577"/>
                                        </p:tgtEl>
                                        <p:attrNameLst>
                                          <p:attrName>style.visibility</p:attrName>
                                        </p:attrNameLst>
                                      </p:cBhvr>
                                      <p:to>
                                        <p:strVal val="visible"/>
                                      </p:to>
                                    </p:set>
                                    <p:animEffect transition="in" filter="box(in)">
                                      <p:cBhvr>
                                        <p:cTn id="34" dur="500"/>
                                        <p:tgtEl>
                                          <p:spTgt spid="535577"/>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535572"/>
                                        </p:tgtEl>
                                        <p:attrNameLst>
                                          <p:attrName>style.visibility</p:attrName>
                                        </p:attrNameLst>
                                      </p:cBhvr>
                                      <p:to>
                                        <p:strVal val="visible"/>
                                      </p:to>
                                    </p:set>
                                    <p:animEffect transition="in" filter="box(in)">
                                      <p:cBhvr>
                                        <p:cTn id="37" dur="500"/>
                                        <p:tgtEl>
                                          <p:spTgt spid="535572"/>
                                        </p:tgtEl>
                                      </p:cBhvr>
                                    </p:animEffect>
                                  </p:childTnLst>
                                </p:cTn>
                              </p:par>
                              <p:par>
                                <p:cTn id="38" presetID="2" presetClass="entr" presetSubtype="4" fill="hold" grpId="0" nodeType="withEffect">
                                  <p:stCondLst>
                                    <p:cond delay="0"/>
                                  </p:stCondLst>
                                  <p:childTnLst>
                                    <p:set>
                                      <p:cBhvr>
                                        <p:cTn id="39" dur="1" fill="hold">
                                          <p:stCondLst>
                                            <p:cond delay="0"/>
                                          </p:stCondLst>
                                        </p:cTn>
                                        <p:tgtEl>
                                          <p:spTgt spid="535573"/>
                                        </p:tgtEl>
                                        <p:attrNameLst>
                                          <p:attrName>style.visibility</p:attrName>
                                        </p:attrNameLst>
                                      </p:cBhvr>
                                      <p:to>
                                        <p:strVal val="visible"/>
                                      </p:to>
                                    </p:set>
                                    <p:anim calcmode="lin" valueType="num">
                                      <p:cBhvr additive="base">
                                        <p:cTn id="40" dur="500" fill="hold"/>
                                        <p:tgtEl>
                                          <p:spTgt spid="535573"/>
                                        </p:tgtEl>
                                        <p:attrNameLst>
                                          <p:attrName>ppt_x</p:attrName>
                                        </p:attrNameLst>
                                      </p:cBhvr>
                                      <p:tavLst>
                                        <p:tav tm="0">
                                          <p:val>
                                            <p:strVal val="#ppt_x"/>
                                          </p:val>
                                        </p:tav>
                                        <p:tav tm="100000">
                                          <p:val>
                                            <p:strVal val="#ppt_x"/>
                                          </p:val>
                                        </p:tav>
                                      </p:tavLst>
                                    </p:anim>
                                    <p:anim calcmode="lin" valueType="num">
                                      <p:cBhvr additive="base">
                                        <p:cTn id="41" dur="500" fill="hold"/>
                                        <p:tgtEl>
                                          <p:spTgt spid="535573"/>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535574"/>
                                        </p:tgtEl>
                                        <p:attrNameLst>
                                          <p:attrName>style.visibility</p:attrName>
                                        </p:attrNameLst>
                                      </p:cBhvr>
                                      <p:to>
                                        <p:strVal val="visible"/>
                                      </p:to>
                                    </p:set>
                                    <p:anim calcmode="lin" valueType="num">
                                      <p:cBhvr additive="base">
                                        <p:cTn id="44" dur="500" fill="hold"/>
                                        <p:tgtEl>
                                          <p:spTgt spid="535574"/>
                                        </p:tgtEl>
                                        <p:attrNameLst>
                                          <p:attrName>ppt_x</p:attrName>
                                        </p:attrNameLst>
                                      </p:cBhvr>
                                      <p:tavLst>
                                        <p:tav tm="0">
                                          <p:val>
                                            <p:strVal val="#ppt_x"/>
                                          </p:val>
                                        </p:tav>
                                        <p:tav tm="100000">
                                          <p:val>
                                            <p:strVal val="#ppt_x"/>
                                          </p:val>
                                        </p:tav>
                                      </p:tavLst>
                                    </p:anim>
                                    <p:anim calcmode="lin" valueType="num">
                                      <p:cBhvr additive="base">
                                        <p:cTn id="45" dur="500" fill="hold"/>
                                        <p:tgtEl>
                                          <p:spTgt spid="535574"/>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535576"/>
                                        </p:tgtEl>
                                        <p:attrNameLst>
                                          <p:attrName>style.visibility</p:attrName>
                                        </p:attrNameLst>
                                      </p:cBhvr>
                                      <p:to>
                                        <p:strVal val="visible"/>
                                      </p:to>
                                    </p:set>
                                    <p:anim calcmode="lin" valueType="num">
                                      <p:cBhvr additive="base">
                                        <p:cTn id="48" dur="500" fill="hold"/>
                                        <p:tgtEl>
                                          <p:spTgt spid="535576"/>
                                        </p:tgtEl>
                                        <p:attrNameLst>
                                          <p:attrName>ppt_x</p:attrName>
                                        </p:attrNameLst>
                                      </p:cBhvr>
                                      <p:tavLst>
                                        <p:tav tm="0">
                                          <p:val>
                                            <p:strVal val="#ppt_x"/>
                                          </p:val>
                                        </p:tav>
                                        <p:tav tm="100000">
                                          <p:val>
                                            <p:strVal val="#ppt_x"/>
                                          </p:val>
                                        </p:tav>
                                      </p:tavLst>
                                    </p:anim>
                                    <p:anim calcmode="lin" valueType="num">
                                      <p:cBhvr additive="base">
                                        <p:cTn id="49" dur="500" fill="hold"/>
                                        <p:tgtEl>
                                          <p:spTgt spid="53557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535575"/>
                                        </p:tgtEl>
                                        <p:attrNameLst>
                                          <p:attrName>style.visibility</p:attrName>
                                        </p:attrNameLst>
                                      </p:cBhvr>
                                      <p:to>
                                        <p:strVal val="visible"/>
                                      </p:to>
                                    </p:set>
                                    <p:anim calcmode="lin" valueType="num">
                                      <p:cBhvr additive="base">
                                        <p:cTn id="52" dur="500" fill="hold"/>
                                        <p:tgtEl>
                                          <p:spTgt spid="535575"/>
                                        </p:tgtEl>
                                        <p:attrNameLst>
                                          <p:attrName>ppt_x</p:attrName>
                                        </p:attrNameLst>
                                      </p:cBhvr>
                                      <p:tavLst>
                                        <p:tav tm="0">
                                          <p:val>
                                            <p:strVal val="#ppt_x"/>
                                          </p:val>
                                        </p:tav>
                                        <p:tav tm="100000">
                                          <p:val>
                                            <p:strVal val="#ppt_x"/>
                                          </p:val>
                                        </p:tav>
                                      </p:tavLst>
                                    </p:anim>
                                    <p:anim calcmode="lin" valueType="num">
                                      <p:cBhvr additive="base">
                                        <p:cTn id="53" dur="500" fill="hold"/>
                                        <p:tgtEl>
                                          <p:spTgt spid="5355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4" grpId="0" bldLvl="0" animBg="1"/>
      <p:bldP spid="535572" grpId="0" bldLvl="0" animBg="1"/>
      <p:bldP spid="535573" grpId="0" bldLvl="0" animBg="1"/>
      <p:bldP spid="535574" grpId="0" bldLvl="0" animBg="1"/>
      <p:bldP spid="535575" grpId="0" bldLvl="0" animBg="1"/>
      <p:bldP spid="535576" grpId="0" bldLvl="0" animBg="1"/>
      <p:bldP spid="535577" grpId="0" bldLvl="0" animBg="1"/>
      <p:bldP spid="535578" grpId="0"/>
      <p:bldP spid="53558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矩形 206849"/>
          <p:cNvSpPr/>
          <p:nvPr/>
        </p:nvSpPr>
        <p:spPr>
          <a:xfrm>
            <a:off x="646882" y="3356769"/>
            <a:ext cx="9144000" cy="0"/>
          </a:xfrm>
          <a:prstGeom prst="rect">
            <a:avLst/>
          </a:prstGeom>
          <a:noFill/>
          <a:ln w="9525">
            <a:noFill/>
          </a:ln>
        </p:spPr>
        <p:txBody>
          <a:bodyPr/>
          <a:lstStyle/>
          <a:p>
            <a:endParaRPr lang="zh-CN" altLang="en-US"/>
          </a:p>
        </p:txBody>
      </p:sp>
      <p:sp>
        <p:nvSpPr>
          <p:cNvPr id="206855" name="文本框 206854"/>
          <p:cNvSpPr txBox="1"/>
          <p:nvPr/>
        </p:nvSpPr>
        <p:spPr>
          <a:xfrm>
            <a:off x="1415480" y="1956752"/>
            <a:ext cx="4537075" cy="583565"/>
          </a:xfrm>
          <a:prstGeom prst="rect">
            <a:avLst/>
          </a:prstGeom>
          <a:noFill/>
          <a:ln w="9525">
            <a:noFill/>
          </a:ln>
        </p:spPr>
        <p:txBody>
          <a:bodyPr>
            <a:spAutoFit/>
          </a:bodyPr>
          <a:lstStyle/>
          <a:p>
            <a:pPr>
              <a:spcBef>
                <a:spcPct val="20000"/>
              </a:spcBef>
              <a:buSzPct val="80000"/>
            </a:pPr>
            <a:r>
              <a:rPr lang="zh-CN" altLang="en-US" sz="2800" dirty="0">
                <a:solidFill>
                  <a:srgbClr val="800000"/>
                </a:solidFill>
                <a:effectLst>
                  <a:outerShdw blurRad="38100" dist="38100" dir="2700000">
                    <a:srgbClr val="C0C0C0"/>
                  </a:outerShdw>
                </a:effectLst>
                <a:latin typeface="Tahoma" panose="020B0604030504040204" pitchFamily="34" charset="0"/>
              </a:rPr>
              <a:t> </a:t>
            </a:r>
            <a:r>
              <a:rPr lang="en-US" altLang="zh-CN" sz="2800" dirty="0">
                <a:solidFill>
                  <a:srgbClr val="800000"/>
                </a:solidFill>
                <a:effectLst>
                  <a:outerShdw blurRad="38100" dist="38100" dir="2700000">
                    <a:srgbClr val="C0C0C0"/>
                  </a:outerShdw>
                </a:effectLst>
                <a:latin typeface="Tahoma" panose="020B0604030504040204" pitchFamily="34" charset="0"/>
              </a:rPr>
              <a:t>3</a:t>
            </a:r>
            <a:r>
              <a:rPr lang="zh-CN" altLang="en-US" sz="2800" dirty="0">
                <a:solidFill>
                  <a:srgbClr val="800000"/>
                </a:solidFill>
                <a:effectLst>
                  <a:outerShdw blurRad="38100" dist="38100" dir="2700000">
                    <a:srgbClr val="C0C0C0"/>
                  </a:outerShdw>
                </a:effectLst>
                <a:latin typeface="Tahoma" panose="020B0604030504040204" pitchFamily="34" charset="0"/>
              </a:rPr>
              <a:t>、系统设备与用户设备</a:t>
            </a:r>
            <a:r>
              <a:rPr lang="zh-CN" altLang="en-US" sz="3200" b="0" dirty="0">
                <a:latin typeface="Tahoma" panose="020B0604030504040204" pitchFamily="34" charset="0"/>
              </a:rPr>
              <a:t> </a:t>
            </a:r>
          </a:p>
        </p:txBody>
      </p:sp>
      <p:sp>
        <p:nvSpPr>
          <p:cNvPr id="206856" name="文本框 206855"/>
          <p:cNvSpPr txBox="1"/>
          <p:nvPr/>
        </p:nvSpPr>
        <p:spPr>
          <a:xfrm>
            <a:off x="2279576" y="2774632"/>
            <a:ext cx="8424936" cy="1308735"/>
          </a:xfrm>
          <a:prstGeom prst="rect">
            <a:avLst/>
          </a:prstGeom>
          <a:noFill/>
          <a:ln w="9525">
            <a:noFill/>
          </a:ln>
        </p:spPr>
        <p:txBody>
          <a:bodyPr wrap="square">
            <a:spAutoFit/>
          </a:bodyPr>
          <a:lstStyle/>
          <a:p>
            <a:pPr>
              <a:lnSpc>
                <a:spcPct val="110000"/>
              </a:lnSpc>
              <a:spcBef>
                <a:spcPct val="50000"/>
              </a:spcBef>
              <a:buClr>
                <a:srgbClr val="FF6600"/>
              </a:buClr>
              <a:buFont typeface="Wingdings" panose="05000000000000000000" pitchFamily="2" charset="2"/>
              <a:buChar char="n"/>
            </a:pPr>
            <a:r>
              <a:rPr lang="zh-CN" altLang="en-US" dirty="0">
                <a:latin typeface="Tahoma" panose="020B0604030504040204" pitchFamily="34" charset="0"/>
              </a:rPr>
              <a:t> 系统设备（标准设备）；系统设备是指那些在操作系统生成时就已配置好的各种标准设备。例如，键盘、打印机以及文件存储设备等。 </a:t>
            </a:r>
          </a:p>
        </p:txBody>
      </p:sp>
      <p:sp>
        <p:nvSpPr>
          <p:cNvPr id="206858" name="文本框 206857"/>
          <p:cNvSpPr txBox="1"/>
          <p:nvPr/>
        </p:nvSpPr>
        <p:spPr>
          <a:xfrm>
            <a:off x="2281162" y="4317682"/>
            <a:ext cx="8423349" cy="1714500"/>
          </a:xfrm>
          <a:prstGeom prst="rect">
            <a:avLst/>
          </a:prstGeom>
          <a:noFill/>
          <a:ln w="9525">
            <a:noFill/>
          </a:ln>
        </p:spPr>
        <p:txBody>
          <a:bodyPr wrap="square">
            <a:spAutoFit/>
          </a:bodyPr>
          <a:lstStyle/>
          <a:p>
            <a:pPr>
              <a:lnSpc>
                <a:spcPct val="110000"/>
              </a:lnSpc>
              <a:spcBef>
                <a:spcPct val="50000"/>
              </a:spcBef>
              <a:buClr>
                <a:srgbClr val="FF6600"/>
              </a:buClr>
              <a:buFont typeface="Wingdings" panose="05000000000000000000" pitchFamily="2" charset="2"/>
              <a:buChar char="n"/>
            </a:pPr>
            <a:r>
              <a:rPr lang="zh-CN" altLang="en-US" dirty="0">
                <a:latin typeface="Tahoma" panose="020B0604030504040204" pitchFamily="34" charset="0"/>
              </a:rPr>
              <a:t> 用户设备（非标准设备）；用户设备则是那些在系统生成时没有配置，而由用户自己安装配置后由操作系统统一管理的设备。例如，实时系统中的</a:t>
            </a:r>
            <a:r>
              <a:rPr lang="en-US" altLang="zh-CN" dirty="0">
                <a:latin typeface="Tahoma" panose="020B0604030504040204" pitchFamily="34" charset="0"/>
              </a:rPr>
              <a:t>A/D</a:t>
            </a:r>
            <a:r>
              <a:rPr lang="zh-CN" altLang="en-US" dirty="0">
                <a:latin typeface="Tahoma" panose="020B0604030504040204" pitchFamily="34" charset="0"/>
              </a:rPr>
              <a:t>、</a:t>
            </a:r>
            <a:r>
              <a:rPr lang="en-US" altLang="zh-CN" dirty="0">
                <a:latin typeface="Tahoma" panose="020B0604030504040204" pitchFamily="34" charset="0"/>
              </a:rPr>
              <a:t>D/A</a:t>
            </a:r>
            <a:r>
              <a:rPr lang="zh-CN" altLang="en-US" dirty="0">
                <a:latin typeface="Tahoma" panose="020B0604030504040204" pitchFamily="34" charset="0"/>
              </a:rPr>
              <a:t>变换器、现场监控的数码显示等。 </a:t>
            </a:r>
          </a:p>
        </p:txBody>
      </p:sp>
      <p:sp>
        <p:nvSpPr>
          <p:cNvPr id="206862" name="AutoShape 5"/>
          <p:cNvSpPr/>
          <p:nvPr/>
        </p:nvSpPr>
        <p:spPr>
          <a:xfrm>
            <a:off x="983432" y="1124744"/>
            <a:ext cx="40195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06863" name="Text Box 38"/>
          <p:cNvSpPr txBox="1"/>
          <p:nvPr/>
        </p:nvSpPr>
        <p:spPr>
          <a:xfrm>
            <a:off x="1115195" y="1151731"/>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一、设备的类别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10" name="矩形 9">
            <a:extLst>
              <a:ext uri="{FF2B5EF4-FFF2-40B4-BE49-F238E27FC236}">
                <a16:creationId xmlns:a16="http://schemas.microsoft.com/office/drawing/2014/main" id="{0EBA9208-E63C-4C9F-94A4-9DDCA1889416}"/>
              </a:ext>
            </a:extLst>
          </p:cNvPr>
          <p:cNvSpPr/>
          <p:nvPr/>
        </p:nvSpPr>
        <p:spPr>
          <a:xfrm>
            <a:off x="551384" y="188640"/>
            <a:ext cx="2376488" cy="419100"/>
          </a:xfrm>
          <a:prstGeom prst="rect">
            <a:avLst/>
          </a:prstGeom>
        </p:spPr>
        <p:txBody>
          <a:bodyPr wrap="none" fromWordArt="1">
            <a:prstTxWarp prst="textPlain">
              <a:avLst>
                <a:gd name="adj" fmla="val 49560"/>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5.1 I/O系统</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6862"/>
                                        </p:tgtEl>
                                        <p:attrNameLst>
                                          <p:attrName>style.visibility</p:attrName>
                                        </p:attrNameLst>
                                      </p:cBhvr>
                                      <p:to>
                                        <p:strVal val="visible"/>
                                      </p:to>
                                    </p:set>
                                    <p:anim calcmode="lin" valueType="num">
                                      <p:cBhvr additive="base">
                                        <p:cTn id="7" dur="500" fill="hold"/>
                                        <p:tgtEl>
                                          <p:spTgt spid="206862"/>
                                        </p:tgtEl>
                                        <p:attrNameLst>
                                          <p:attrName>ppt_x</p:attrName>
                                        </p:attrNameLst>
                                      </p:cBhvr>
                                      <p:tavLst>
                                        <p:tav tm="0">
                                          <p:val>
                                            <p:strVal val="#ppt_x"/>
                                          </p:val>
                                        </p:tav>
                                        <p:tav tm="100000">
                                          <p:val>
                                            <p:strVal val="#ppt_x"/>
                                          </p:val>
                                        </p:tav>
                                      </p:tavLst>
                                    </p:anim>
                                    <p:anim calcmode="lin" valueType="num">
                                      <p:cBhvr additive="base">
                                        <p:cTn id="8" dur="500" fill="hold"/>
                                        <p:tgtEl>
                                          <p:spTgt spid="20686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6863"/>
                                        </p:tgtEl>
                                        <p:attrNameLst>
                                          <p:attrName>style.visibility</p:attrName>
                                        </p:attrNameLst>
                                      </p:cBhvr>
                                      <p:to>
                                        <p:strVal val="visible"/>
                                      </p:to>
                                    </p:set>
                                    <p:anim calcmode="lin" valueType="num">
                                      <p:cBhvr additive="base">
                                        <p:cTn id="12" dur="500" fill="hold"/>
                                        <p:tgtEl>
                                          <p:spTgt spid="206863"/>
                                        </p:tgtEl>
                                        <p:attrNameLst>
                                          <p:attrName>ppt_x</p:attrName>
                                        </p:attrNameLst>
                                      </p:cBhvr>
                                      <p:tavLst>
                                        <p:tav tm="0">
                                          <p:val>
                                            <p:strVal val="#ppt_x"/>
                                          </p:val>
                                        </p:tav>
                                        <p:tav tm="100000">
                                          <p:val>
                                            <p:strVal val="#ppt_x"/>
                                          </p:val>
                                        </p:tav>
                                      </p:tavLst>
                                    </p:anim>
                                    <p:anim calcmode="lin" valueType="num">
                                      <p:cBhvr additive="base">
                                        <p:cTn id="13" dur="500" fill="hold"/>
                                        <p:tgtEl>
                                          <p:spTgt spid="20686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06855"/>
                                        </p:tgtEl>
                                        <p:attrNameLst>
                                          <p:attrName>style.visibility</p:attrName>
                                        </p:attrNameLst>
                                      </p:cBhvr>
                                      <p:to>
                                        <p:strVal val="visible"/>
                                      </p:to>
                                    </p:set>
                                    <p:anim calcmode="lin" valueType="num">
                                      <p:cBhvr additive="base">
                                        <p:cTn id="17" dur="500" fill="hold"/>
                                        <p:tgtEl>
                                          <p:spTgt spid="206855"/>
                                        </p:tgtEl>
                                        <p:attrNameLst>
                                          <p:attrName>ppt_x</p:attrName>
                                        </p:attrNameLst>
                                      </p:cBhvr>
                                      <p:tavLst>
                                        <p:tav tm="0">
                                          <p:val>
                                            <p:strVal val="0-#ppt_w/2"/>
                                          </p:val>
                                        </p:tav>
                                        <p:tav tm="100000">
                                          <p:val>
                                            <p:strVal val="#ppt_x"/>
                                          </p:val>
                                        </p:tav>
                                      </p:tavLst>
                                    </p:anim>
                                    <p:anim calcmode="lin" valueType="num">
                                      <p:cBhvr additive="base">
                                        <p:cTn id="18" dur="500" fill="hold"/>
                                        <p:tgtEl>
                                          <p:spTgt spid="20685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06856"/>
                                        </p:tgtEl>
                                        <p:attrNameLst>
                                          <p:attrName>style.visibility</p:attrName>
                                        </p:attrNameLst>
                                      </p:cBhvr>
                                      <p:to>
                                        <p:strVal val="visible"/>
                                      </p:to>
                                    </p:set>
                                    <p:anim calcmode="lin" valueType="num">
                                      <p:cBhvr additive="base">
                                        <p:cTn id="22" dur="500" fill="hold"/>
                                        <p:tgtEl>
                                          <p:spTgt spid="206856"/>
                                        </p:tgtEl>
                                        <p:attrNameLst>
                                          <p:attrName>ppt_x</p:attrName>
                                        </p:attrNameLst>
                                      </p:cBhvr>
                                      <p:tavLst>
                                        <p:tav tm="0">
                                          <p:val>
                                            <p:strVal val="0-#ppt_w/2"/>
                                          </p:val>
                                        </p:tav>
                                        <p:tav tm="100000">
                                          <p:val>
                                            <p:strVal val="#ppt_x"/>
                                          </p:val>
                                        </p:tav>
                                      </p:tavLst>
                                    </p:anim>
                                    <p:anim calcmode="lin" valueType="num">
                                      <p:cBhvr additive="base">
                                        <p:cTn id="23" dur="500" fill="hold"/>
                                        <p:tgtEl>
                                          <p:spTgt spid="20685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06858"/>
                                        </p:tgtEl>
                                        <p:attrNameLst>
                                          <p:attrName>style.visibility</p:attrName>
                                        </p:attrNameLst>
                                      </p:cBhvr>
                                      <p:to>
                                        <p:strVal val="visible"/>
                                      </p:to>
                                    </p:set>
                                    <p:anim calcmode="lin" valueType="num">
                                      <p:cBhvr additive="base">
                                        <p:cTn id="27" dur="500" fill="hold"/>
                                        <p:tgtEl>
                                          <p:spTgt spid="206858"/>
                                        </p:tgtEl>
                                        <p:attrNameLst>
                                          <p:attrName>ppt_x</p:attrName>
                                        </p:attrNameLst>
                                      </p:cBhvr>
                                      <p:tavLst>
                                        <p:tav tm="0">
                                          <p:val>
                                            <p:strVal val="0-#ppt_w/2"/>
                                          </p:val>
                                        </p:tav>
                                        <p:tav tm="100000">
                                          <p:val>
                                            <p:strVal val="#ppt_x"/>
                                          </p:val>
                                        </p:tav>
                                      </p:tavLst>
                                    </p:anim>
                                    <p:anim calcmode="lin" valueType="num">
                                      <p:cBhvr additive="base">
                                        <p:cTn id="28" dur="500" fill="hold"/>
                                        <p:tgtEl>
                                          <p:spTgt spid="2068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5" grpId="0"/>
      <p:bldP spid="206856" grpId="0"/>
      <p:bldP spid="206858" grpId="0"/>
      <p:bldP spid="206862" grpId="0" bldLvl="0" animBg="1"/>
      <p:bldP spid="20686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6" name="文本框 327685"/>
          <p:cNvSpPr txBox="1"/>
          <p:nvPr/>
        </p:nvSpPr>
        <p:spPr>
          <a:xfrm>
            <a:off x="1487488" y="1791465"/>
            <a:ext cx="8990670" cy="521970"/>
          </a:xfrm>
          <a:prstGeom prst="rect">
            <a:avLst/>
          </a:prstGeom>
          <a:noFill/>
          <a:ln w="9525">
            <a:noFill/>
          </a:ln>
        </p:spPr>
        <p:txBody>
          <a:bodyPr wrap="square">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4</a:t>
            </a:r>
            <a:r>
              <a:rPr lang="zh-CN" altLang="en-US" sz="2800" dirty="0">
                <a:solidFill>
                  <a:srgbClr val="800000"/>
                </a:solidFill>
                <a:effectLst>
                  <a:outerShdw blurRad="38100" dist="38100" dir="2700000">
                    <a:srgbClr val="C0C0C0"/>
                  </a:outerShdw>
                </a:effectLst>
                <a:latin typeface="Tahoma" panose="020B0604030504040204" pitchFamily="34" charset="0"/>
              </a:rPr>
              <a:t>、传送必要的参数</a:t>
            </a:r>
          </a:p>
        </p:txBody>
      </p:sp>
      <p:sp>
        <p:nvSpPr>
          <p:cNvPr id="327687" name="文本框 327686"/>
          <p:cNvSpPr txBox="1"/>
          <p:nvPr/>
        </p:nvSpPr>
        <p:spPr>
          <a:xfrm>
            <a:off x="2135188" y="2337565"/>
            <a:ext cx="8281292" cy="829945"/>
          </a:xfrm>
          <a:prstGeom prst="rect">
            <a:avLst/>
          </a:prstGeom>
          <a:noFill/>
          <a:ln w="9525">
            <a:noFill/>
          </a:ln>
        </p:spPr>
        <p:txBody>
          <a:bodyPr wrap="square">
            <a:spAutoFit/>
          </a:bodyPr>
          <a:lstStyle/>
          <a:p>
            <a:pPr>
              <a:spcBef>
                <a:spcPct val="50000"/>
              </a:spcBef>
              <a:buClr>
                <a:srgbClr val="0000FF"/>
              </a:buClr>
              <a:buSzPct val="70000"/>
              <a:buFont typeface="Wingdings" panose="05000000000000000000" pitchFamily="2" charset="2"/>
            </a:pPr>
            <a:r>
              <a:rPr lang="zh-CN" altLang="en-US" dirty="0">
                <a:solidFill>
                  <a:srgbClr val="0000CC"/>
                </a:solidFill>
                <a:latin typeface="Tahoma" panose="020B0604030504040204" pitchFamily="34" charset="0"/>
              </a:rPr>
              <a:t>块设备需要传送必要的参数；如传送字节数、主存地址等送入控制器相应寄存器。</a:t>
            </a:r>
            <a:r>
              <a:rPr lang="zh-CN" altLang="en-US" b="0" dirty="0">
                <a:latin typeface="Tahoma" panose="020B0604030504040204" pitchFamily="34" charset="0"/>
              </a:rPr>
              <a:t> </a:t>
            </a:r>
          </a:p>
        </p:txBody>
      </p:sp>
      <p:sp>
        <p:nvSpPr>
          <p:cNvPr id="327688" name="文本框 327687"/>
          <p:cNvSpPr txBox="1"/>
          <p:nvPr/>
        </p:nvSpPr>
        <p:spPr>
          <a:xfrm>
            <a:off x="1487487" y="3159890"/>
            <a:ext cx="7808373" cy="583565"/>
          </a:xfrm>
          <a:prstGeom prst="rect">
            <a:avLst/>
          </a:prstGeom>
          <a:noFill/>
          <a:ln w="9525">
            <a:noFill/>
          </a:ln>
        </p:spPr>
        <p:txBody>
          <a:bodyPr wrap="square">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5</a:t>
            </a:r>
            <a:r>
              <a:rPr lang="zh-CN" altLang="en-US" sz="2800" dirty="0">
                <a:solidFill>
                  <a:srgbClr val="800000"/>
                </a:solidFill>
                <a:effectLst>
                  <a:outerShdw blurRad="38100" dist="38100" dir="2700000">
                    <a:srgbClr val="C0C0C0"/>
                  </a:outerShdw>
                </a:effectLst>
                <a:latin typeface="Tahoma" panose="020B0604030504040204" pitchFamily="34" charset="0"/>
              </a:rPr>
              <a:t>、启动</a:t>
            </a:r>
            <a:r>
              <a:rPr lang="en-US" altLang="zh-CN" sz="2800">
                <a:solidFill>
                  <a:srgbClr val="800000"/>
                </a:solidFill>
                <a:effectLst>
                  <a:outerShdw blurRad="38100" dist="38100" dir="2700000">
                    <a:srgbClr val="C0C0C0"/>
                  </a:outerShdw>
                </a:effectLst>
                <a:latin typeface="Tahoma" panose="020B0604030504040204" pitchFamily="34" charset="0"/>
              </a:rPr>
              <a:t>I/O</a:t>
            </a:r>
            <a:r>
              <a:rPr lang="zh-CN" altLang="en-US" sz="2800" dirty="0">
                <a:solidFill>
                  <a:srgbClr val="800000"/>
                </a:solidFill>
                <a:effectLst>
                  <a:outerShdw blurRad="38100" dist="38100" dir="2700000">
                    <a:srgbClr val="C0C0C0"/>
                  </a:outerShdw>
                </a:effectLst>
                <a:latin typeface="Tahoma" panose="020B0604030504040204" pitchFamily="34" charset="0"/>
              </a:rPr>
              <a:t>设备</a:t>
            </a:r>
            <a:r>
              <a:rPr lang="zh-CN" altLang="en-US" sz="3200" b="0" dirty="0">
                <a:latin typeface="Tahoma" panose="020B0604030504040204" pitchFamily="34" charset="0"/>
              </a:rPr>
              <a:t> </a:t>
            </a:r>
          </a:p>
        </p:txBody>
      </p:sp>
      <p:sp>
        <p:nvSpPr>
          <p:cNvPr id="327689" name="文本框 327688"/>
          <p:cNvSpPr txBox="1"/>
          <p:nvPr/>
        </p:nvSpPr>
        <p:spPr>
          <a:xfrm>
            <a:off x="2135188" y="3736152"/>
            <a:ext cx="8281292" cy="829945"/>
          </a:xfrm>
          <a:prstGeom prst="rect">
            <a:avLst/>
          </a:prstGeom>
          <a:noFill/>
          <a:ln w="9525">
            <a:noFill/>
          </a:ln>
        </p:spPr>
        <p:txBody>
          <a:bodyPr wrap="square">
            <a:spAutoFit/>
          </a:bodyPr>
          <a:lstStyle/>
          <a:p>
            <a:pPr>
              <a:spcBef>
                <a:spcPct val="50000"/>
              </a:spcBef>
              <a:buClr>
                <a:srgbClr val="0000FF"/>
              </a:buClr>
              <a:buSzPct val="70000"/>
              <a:buFont typeface="Wingdings" panose="05000000000000000000" pitchFamily="2" charset="2"/>
            </a:pPr>
            <a:r>
              <a:rPr lang="zh-CN" altLang="en-US" dirty="0">
                <a:solidFill>
                  <a:srgbClr val="0000CC"/>
                </a:solidFill>
                <a:latin typeface="Tahoma" panose="020B0604030504040204" pitchFamily="34" charset="0"/>
              </a:rPr>
              <a:t>前面工作完成后，向控制器的控制</a:t>
            </a:r>
            <a:r>
              <a:rPr lang="en-US" altLang="zh-CN">
                <a:solidFill>
                  <a:srgbClr val="0000CC"/>
                </a:solidFill>
                <a:latin typeface="Tahoma" panose="020B0604030504040204" pitchFamily="34" charset="0"/>
              </a:rPr>
              <a:t>/</a:t>
            </a:r>
            <a:r>
              <a:rPr lang="zh-CN" altLang="en-US" dirty="0">
                <a:solidFill>
                  <a:srgbClr val="0000CC"/>
                </a:solidFill>
                <a:latin typeface="Tahoma" panose="020B0604030504040204" pitchFamily="34" charset="0"/>
              </a:rPr>
              <a:t>命令寄存器传送相应的控制命令（读</a:t>
            </a:r>
            <a:r>
              <a:rPr lang="en-US" altLang="zh-CN">
                <a:solidFill>
                  <a:srgbClr val="0000CC"/>
                </a:solidFill>
                <a:latin typeface="Tahoma" panose="020B0604030504040204" pitchFamily="34" charset="0"/>
              </a:rPr>
              <a:t>/</a:t>
            </a:r>
            <a:r>
              <a:rPr lang="zh-CN" altLang="en-US" dirty="0">
                <a:solidFill>
                  <a:srgbClr val="0000CC"/>
                </a:solidFill>
                <a:latin typeface="Tahoma" panose="020B0604030504040204" pitchFamily="34" charset="0"/>
              </a:rPr>
              <a:t>写）。</a:t>
            </a:r>
          </a:p>
        </p:txBody>
      </p:sp>
      <p:grpSp>
        <p:nvGrpSpPr>
          <p:cNvPr id="327693" name="组合 327692"/>
          <p:cNvGrpSpPr/>
          <p:nvPr/>
        </p:nvGrpSpPr>
        <p:grpSpPr>
          <a:xfrm>
            <a:off x="1560512" y="4744215"/>
            <a:ext cx="9576048" cy="1296987"/>
            <a:chOff x="521" y="1570"/>
            <a:chExt cx="4899" cy="953"/>
          </a:xfrm>
        </p:grpSpPr>
        <p:sp>
          <p:nvSpPr>
            <p:cNvPr id="327694" name="圆角矩形 327693"/>
            <p:cNvSpPr/>
            <p:nvPr/>
          </p:nvSpPr>
          <p:spPr>
            <a:xfrm>
              <a:off x="521" y="1570"/>
              <a:ext cx="4899" cy="953"/>
            </a:xfrm>
            <a:prstGeom prst="roundRect">
              <a:avLst>
                <a:gd name="adj" fmla="val 16667"/>
              </a:avLst>
            </a:prstGeom>
            <a:solidFill>
              <a:schemeClr val="bg1">
                <a:alpha val="60001"/>
              </a:schemeClr>
            </a:solidFill>
            <a:ln w="9525" cap="flat" cmpd="sng">
              <a:solidFill>
                <a:schemeClr val="tx1"/>
              </a:solidFill>
              <a:prstDash val="solid"/>
              <a:miter/>
              <a:headEnd type="none" w="med" len="med"/>
              <a:tailEnd type="none" w="med" len="med"/>
            </a:ln>
          </p:spPr>
          <p:txBody>
            <a:bodyPr wrap="none" anchor="ctr"/>
            <a:lstStyle/>
            <a:p>
              <a:pPr algn="ctr"/>
              <a:endParaRPr lang="zh-CN" altLang="en-US" dirty="0">
                <a:solidFill>
                  <a:srgbClr val="0000CC"/>
                </a:solidFill>
                <a:latin typeface="Tahoma" panose="020B0604030504040204" pitchFamily="34" charset="0"/>
              </a:endParaRPr>
            </a:p>
          </p:txBody>
        </p:sp>
        <p:sp>
          <p:nvSpPr>
            <p:cNvPr id="327695" name="文本框 327694"/>
            <p:cNvSpPr txBox="1"/>
            <p:nvPr/>
          </p:nvSpPr>
          <p:spPr>
            <a:xfrm>
              <a:off x="523" y="1693"/>
              <a:ext cx="4847" cy="707"/>
            </a:xfrm>
            <a:prstGeom prst="rect">
              <a:avLst/>
            </a:prstGeom>
            <a:noFill/>
            <a:ln w="9525">
              <a:noFill/>
            </a:ln>
          </p:spPr>
          <p:txBody>
            <a:bodyPr wrap="square">
              <a:spAutoFit/>
            </a:bodyPr>
            <a:lstStyle/>
            <a:p>
              <a:pPr>
                <a:lnSpc>
                  <a:spcPct val="125000"/>
                </a:lnSpc>
              </a:pPr>
              <a:r>
                <a:rPr lang="zh-CN" altLang="en-US" dirty="0">
                  <a:solidFill>
                    <a:srgbClr val="D60093"/>
                  </a:solidFill>
                  <a:effectLst>
                    <a:outerShdw blurRad="38100" dist="38100" dir="2700000">
                      <a:srgbClr val="C0C0C0"/>
                    </a:outerShdw>
                  </a:effectLst>
                  <a:latin typeface="Tahoma" panose="020B0604030504040204" pitchFamily="34" charset="0"/>
                </a:rPr>
                <a:t>      驱动程序发出</a:t>
              </a:r>
              <a:r>
                <a:rPr lang="en-US" altLang="zh-CN" dirty="0">
                  <a:solidFill>
                    <a:srgbClr val="D60093"/>
                  </a:solidFill>
                  <a:effectLst>
                    <a:outerShdw blurRad="38100" dist="38100" dir="2700000">
                      <a:srgbClr val="C0C0C0"/>
                    </a:outerShdw>
                  </a:effectLst>
                  <a:latin typeface="Tahoma" panose="020B0604030504040204" pitchFamily="34" charset="0"/>
                </a:rPr>
                <a:t>I/O</a:t>
              </a:r>
              <a:r>
                <a:rPr lang="zh-CN" altLang="en-US" dirty="0">
                  <a:solidFill>
                    <a:srgbClr val="D60093"/>
                  </a:solidFill>
                  <a:effectLst>
                    <a:outerShdw blurRad="38100" dist="38100" dir="2700000">
                      <a:srgbClr val="C0C0C0"/>
                    </a:outerShdw>
                  </a:effectLst>
                  <a:latin typeface="Tahoma" panose="020B0604030504040204" pitchFamily="34" charset="0"/>
                </a:rPr>
                <a:t>命令后，</a:t>
              </a:r>
              <a:r>
                <a:rPr lang="en-US" altLang="zh-CN" dirty="0">
                  <a:solidFill>
                    <a:srgbClr val="D60093"/>
                  </a:solidFill>
                  <a:effectLst>
                    <a:outerShdw blurRad="38100" dist="38100" dir="2700000">
                      <a:srgbClr val="C0C0C0"/>
                    </a:outerShdw>
                  </a:effectLst>
                  <a:latin typeface="Tahoma" panose="020B0604030504040204" pitchFamily="34" charset="0"/>
                </a:rPr>
                <a:t>I/O</a:t>
              </a:r>
              <a:r>
                <a:rPr lang="zh-CN" altLang="en-US" dirty="0">
                  <a:solidFill>
                    <a:srgbClr val="D60093"/>
                  </a:solidFill>
                  <a:effectLst>
                    <a:outerShdw blurRad="38100" dist="38100" dir="2700000">
                      <a:srgbClr val="C0C0C0"/>
                    </a:outerShdw>
                  </a:effectLst>
                  <a:latin typeface="Tahoma" panose="020B0604030504040204" pitchFamily="34" charset="0"/>
                </a:rPr>
                <a:t>操作是在控制器下控制进行的，驱动程序多半会将自己阻塞，等到中断到达被唤醒。</a:t>
              </a:r>
            </a:p>
          </p:txBody>
        </p:sp>
      </p:grpSp>
      <p:sp>
        <p:nvSpPr>
          <p:cNvPr id="327697" name="AutoShape 5"/>
          <p:cNvSpPr/>
          <p:nvPr/>
        </p:nvSpPr>
        <p:spPr>
          <a:xfrm>
            <a:off x="1055440" y="1052736"/>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27698" name="Text Box 38"/>
          <p:cNvSpPr txBox="1"/>
          <p:nvPr/>
        </p:nvSpPr>
        <p:spPr>
          <a:xfrm>
            <a:off x="1111003" y="1092424"/>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二、其处理过程</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2" name="矩形 11">
            <a:extLst>
              <a:ext uri="{FF2B5EF4-FFF2-40B4-BE49-F238E27FC236}">
                <a16:creationId xmlns:a16="http://schemas.microsoft.com/office/drawing/2014/main" id="{5D5D78A0-CC2E-451E-B2A0-8C03AEA00995}"/>
              </a:ext>
            </a:extLst>
          </p:cNvPr>
          <p:cNvSpPr/>
          <p:nvPr/>
        </p:nvSpPr>
        <p:spPr>
          <a:xfrm>
            <a:off x="407368" y="124460"/>
            <a:ext cx="3887788"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5.6 设备驱动程序</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27697"/>
                                        </p:tgtEl>
                                        <p:attrNameLst>
                                          <p:attrName>style.visibility</p:attrName>
                                        </p:attrNameLst>
                                      </p:cBhvr>
                                      <p:to>
                                        <p:strVal val="visible"/>
                                      </p:to>
                                    </p:set>
                                    <p:anim calcmode="lin" valueType="num">
                                      <p:cBhvr additive="base">
                                        <p:cTn id="7" dur="500" fill="hold"/>
                                        <p:tgtEl>
                                          <p:spTgt spid="327697"/>
                                        </p:tgtEl>
                                        <p:attrNameLst>
                                          <p:attrName>ppt_x</p:attrName>
                                        </p:attrNameLst>
                                      </p:cBhvr>
                                      <p:tavLst>
                                        <p:tav tm="0">
                                          <p:val>
                                            <p:strVal val="#ppt_x"/>
                                          </p:val>
                                        </p:tav>
                                        <p:tav tm="100000">
                                          <p:val>
                                            <p:strVal val="#ppt_x"/>
                                          </p:val>
                                        </p:tav>
                                      </p:tavLst>
                                    </p:anim>
                                    <p:anim calcmode="lin" valueType="num">
                                      <p:cBhvr additive="base">
                                        <p:cTn id="8" dur="500" fill="hold"/>
                                        <p:tgtEl>
                                          <p:spTgt spid="32769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27698"/>
                                        </p:tgtEl>
                                        <p:attrNameLst>
                                          <p:attrName>style.visibility</p:attrName>
                                        </p:attrNameLst>
                                      </p:cBhvr>
                                      <p:to>
                                        <p:strVal val="visible"/>
                                      </p:to>
                                    </p:set>
                                    <p:anim calcmode="lin" valueType="num">
                                      <p:cBhvr additive="base">
                                        <p:cTn id="12" dur="500" fill="hold"/>
                                        <p:tgtEl>
                                          <p:spTgt spid="327698"/>
                                        </p:tgtEl>
                                        <p:attrNameLst>
                                          <p:attrName>ppt_x</p:attrName>
                                        </p:attrNameLst>
                                      </p:cBhvr>
                                      <p:tavLst>
                                        <p:tav tm="0">
                                          <p:val>
                                            <p:strVal val="#ppt_x"/>
                                          </p:val>
                                        </p:tav>
                                        <p:tav tm="100000">
                                          <p:val>
                                            <p:strVal val="#ppt_x"/>
                                          </p:val>
                                        </p:tav>
                                      </p:tavLst>
                                    </p:anim>
                                    <p:anim calcmode="lin" valueType="num">
                                      <p:cBhvr additive="base">
                                        <p:cTn id="13" dur="500" fill="hold"/>
                                        <p:tgtEl>
                                          <p:spTgt spid="32769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27686"/>
                                        </p:tgtEl>
                                        <p:attrNameLst>
                                          <p:attrName>style.visibility</p:attrName>
                                        </p:attrNameLst>
                                      </p:cBhvr>
                                      <p:to>
                                        <p:strVal val="visible"/>
                                      </p:to>
                                    </p:set>
                                    <p:anim calcmode="lin" valueType="num">
                                      <p:cBhvr additive="base">
                                        <p:cTn id="17" dur="500" fill="hold"/>
                                        <p:tgtEl>
                                          <p:spTgt spid="327686"/>
                                        </p:tgtEl>
                                        <p:attrNameLst>
                                          <p:attrName>ppt_x</p:attrName>
                                        </p:attrNameLst>
                                      </p:cBhvr>
                                      <p:tavLst>
                                        <p:tav tm="0">
                                          <p:val>
                                            <p:strVal val="#ppt_x"/>
                                          </p:val>
                                        </p:tav>
                                        <p:tav tm="100000">
                                          <p:val>
                                            <p:strVal val="#ppt_x"/>
                                          </p:val>
                                        </p:tav>
                                      </p:tavLst>
                                    </p:anim>
                                    <p:anim calcmode="lin" valueType="num">
                                      <p:cBhvr additive="base">
                                        <p:cTn id="18" dur="500" fill="hold"/>
                                        <p:tgtEl>
                                          <p:spTgt spid="32768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27687"/>
                                        </p:tgtEl>
                                        <p:attrNameLst>
                                          <p:attrName>style.visibility</p:attrName>
                                        </p:attrNameLst>
                                      </p:cBhvr>
                                      <p:to>
                                        <p:strVal val="visible"/>
                                      </p:to>
                                    </p:set>
                                    <p:anim calcmode="lin" valueType="num">
                                      <p:cBhvr additive="base">
                                        <p:cTn id="22" dur="500" fill="hold"/>
                                        <p:tgtEl>
                                          <p:spTgt spid="327687"/>
                                        </p:tgtEl>
                                        <p:attrNameLst>
                                          <p:attrName>ppt_x</p:attrName>
                                        </p:attrNameLst>
                                      </p:cBhvr>
                                      <p:tavLst>
                                        <p:tav tm="0">
                                          <p:val>
                                            <p:strVal val="#ppt_x"/>
                                          </p:val>
                                        </p:tav>
                                        <p:tav tm="100000">
                                          <p:val>
                                            <p:strVal val="#ppt_x"/>
                                          </p:val>
                                        </p:tav>
                                      </p:tavLst>
                                    </p:anim>
                                    <p:anim calcmode="lin" valueType="num">
                                      <p:cBhvr additive="base">
                                        <p:cTn id="23" dur="500" fill="hold"/>
                                        <p:tgtEl>
                                          <p:spTgt spid="32768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27688"/>
                                        </p:tgtEl>
                                        <p:attrNameLst>
                                          <p:attrName>style.visibility</p:attrName>
                                        </p:attrNameLst>
                                      </p:cBhvr>
                                      <p:to>
                                        <p:strVal val="visible"/>
                                      </p:to>
                                    </p:set>
                                    <p:anim calcmode="lin" valueType="num">
                                      <p:cBhvr additive="base">
                                        <p:cTn id="27" dur="500" fill="hold"/>
                                        <p:tgtEl>
                                          <p:spTgt spid="327688"/>
                                        </p:tgtEl>
                                        <p:attrNameLst>
                                          <p:attrName>ppt_x</p:attrName>
                                        </p:attrNameLst>
                                      </p:cBhvr>
                                      <p:tavLst>
                                        <p:tav tm="0">
                                          <p:val>
                                            <p:strVal val="#ppt_x"/>
                                          </p:val>
                                        </p:tav>
                                        <p:tav tm="100000">
                                          <p:val>
                                            <p:strVal val="#ppt_x"/>
                                          </p:val>
                                        </p:tav>
                                      </p:tavLst>
                                    </p:anim>
                                    <p:anim calcmode="lin" valueType="num">
                                      <p:cBhvr additive="base">
                                        <p:cTn id="28" dur="500" fill="hold"/>
                                        <p:tgtEl>
                                          <p:spTgt spid="32768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27689"/>
                                        </p:tgtEl>
                                        <p:attrNameLst>
                                          <p:attrName>style.visibility</p:attrName>
                                        </p:attrNameLst>
                                      </p:cBhvr>
                                      <p:to>
                                        <p:strVal val="visible"/>
                                      </p:to>
                                    </p:set>
                                    <p:anim calcmode="lin" valueType="num">
                                      <p:cBhvr additive="base">
                                        <p:cTn id="32" dur="500" fill="hold"/>
                                        <p:tgtEl>
                                          <p:spTgt spid="327689"/>
                                        </p:tgtEl>
                                        <p:attrNameLst>
                                          <p:attrName>ppt_x</p:attrName>
                                        </p:attrNameLst>
                                      </p:cBhvr>
                                      <p:tavLst>
                                        <p:tav tm="0">
                                          <p:val>
                                            <p:strVal val="#ppt_x"/>
                                          </p:val>
                                        </p:tav>
                                        <p:tav tm="100000">
                                          <p:val>
                                            <p:strVal val="#ppt_x"/>
                                          </p:val>
                                        </p:tav>
                                      </p:tavLst>
                                    </p:anim>
                                    <p:anim calcmode="lin" valueType="num">
                                      <p:cBhvr additive="base">
                                        <p:cTn id="33" dur="500" fill="hold"/>
                                        <p:tgtEl>
                                          <p:spTgt spid="327689"/>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9" presetClass="entr" presetSubtype="0" fill="hold" nodeType="afterEffect">
                                  <p:stCondLst>
                                    <p:cond delay="0"/>
                                  </p:stCondLst>
                                  <p:childTnLst>
                                    <p:set>
                                      <p:cBhvr>
                                        <p:cTn id="36" dur="1" fill="hold">
                                          <p:stCondLst>
                                            <p:cond delay="0"/>
                                          </p:stCondLst>
                                        </p:cTn>
                                        <p:tgtEl>
                                          <p:spTgt spid="327693"/>
                                        </p:tgtEl>
                                        <p:attrNameLst>
                                          <p:attrName>style.visibility</p:attrName>
                                        </p:attrNameLst>
                                      </p:cBhvr>
                                      <p:to>
                                        <p:strVal val="visible"/>
                                      </p:to>
                                    </p:set>
                                    <p:anim calcmode="lin" valueType="num">
                                      <p:cBhvr>
                                        <p:cTn id="37" dur="1000" fill="hold"/>
                                        <p:tgtEl>
                                          <p:spTgt spid="327693"/>
                                        </p:tgtEl>
                                        <p:attrNameLst>
                                          <p:attrName>ppt_x</p:attrName>
                                        </p:attrNameLst>
                                      </p:cBhvr>
                                      <p:tavLst>
                                        <p:tav tm="0">
                                          <p:val>
                                            <p:strVal val="#ppt_x-.2"/>
                                          </p:val>
                                        </p:tav>
                                        <p:tav tm="100000">
                                          <p:val>
                                            <p:strVal val="#ppt_x"/>
                                          </p:val>
                                        </p:tav>
                                      </p:tavLst>
                                    </p:anim>
                                    <p:anim calcmode="lin" valueType="num">
                                      <p:cBhvr>
                                        <p:cTn id="38" dur="1000" fill="hold"/>
                                        <p:tgtEl>
                                          <p:spTgt spid="327693"/>
                                        </p:tgtEl>
                                        <p:attrNameLst>
                                          <p:attrName>ppt_y</p:attrName>
                                        </p:attrNameLst>
                                      </p:cBhvr>
                                      <p:tavLst>
                                        <p:tav tm="0">
                                          <p:val>
                                            <p:strVal val="#ppt_y"/>
                                          </p:val>
                                        </p:tav>
                                        <p:tav tm="100000">
                                          <p:val>
                                            <p:strVal val="#ppt_y"/>
                                          </p:val>
                                        </p:tav>
                                      </p:tavLst>
                                    </p:anim>
                                    <p:animEffect transition="in" filter="wipe(right)" prLst="gradientSize: 0.1">
                                      <p:cBhvr>
                                        <p:cTn id="39" dur="1000"/>
                                        <p:tgtEl>
                                          <p:spTgt spid="327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6" grpId="0"/>
      <p:bldP spid="327687" grpId="0"/>
      <p:bldP spid="327688" grpId="0"/>
      <p:bldP spid="327689" grpId="0"/>
      <p:bldP spid="327697" grpId="0" bldLvl="0" animBg="1"/>
      <p:bldP spid="327698"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endParaRPr lang="zh-CN" altLang="en-US" sz="1800" b="0" dirty="0">
              <a:solidFill>
                <a:srgbClr val="0000CC"/>
              </a:solidFill>
              <a:latin typeface="Arial" panose="020B0604020202020204" pitchFamily="34" charset="0"/>
            </a:endParaRPr>
          </a:p>
        </p:txBody>
      </p:sp>
      <p:cxnSp>
        <p:nvCxnSpPr>
          <p:cNvPr id="547843" name="AutoShape 3"/>
          <p:cNvCxnSpPr>
            <a:cxnSpLocks/>
            <a:endCxn id="547842" idx="1"/>
          </p:cNvCxnSpPr>
          <p:nvPr/>
        </p:nvCxnSpPr>
        <p:spPr>
          <a:xfrm>
            <a:off x="1812132" y="4296277"/>
            <a:ext cx="1924843" cy="1379830"/>
          </a:xfrm>
          <a:prstGeom prst="bentConnector3">
            <a:avLst>
              <a:gd name="adj1" fmla="val -33963"/>
            </a:avLst>
          </a:prstGeom>
          <a:ln w="28575" cap="rnd" cmpd="sng">
            <a:solidFill>
              <a:srgbClr val="336699"/>
            </a:solidFill>
            <a:prstDash val="sysDot"/>
            <a:miter/>
            <a:headEnd type="none" w="med" len="med"/>
            <a:tailEnd type="none" w="med" len="med"/>
          </a:ln>
        </p:spPr>
      </p:cxnSp>
      <p:cxnSp>
        <p:nvCxnSpPr>
          <p:cNvPr id="547844" name="AutoShape 4"/>
          <p:cNvCxnSpPr>
            <a:cxnSpLocks/>
            <a:endCxn id="547842" idx="3"/>
          </p:cNvCxnSpPr>
          <p:nvPr/>
        </p:nvCxnSpPr>
        <p:spPr>
          <a:xfrm rot="10800000" flipV="1">
            <a:off x="8347076" y="4261351"/>
            <a:ext cx="1930477" cy="1414756"/>
          </a:xfrm>
          <a:prstGeom prst="bentConnector3">
            <a:avLst>
              <a:gd name="adj1" fmla="val -29311"/>
            </a:avLst>
          </a:prstGeom>
          <a:ln w="28575" cap="rnd" cmpd="sng">
            <a:solidFill>
              <a:srgbClr val="336699"/>
            </a:solidFill>
            <a:prstDash val="sysDot"/>
            <a:miter/>
            <a:headEnd type="none" w="med" len="med"/>
            <a:tailEnd type="none" w="med" len="med"/>
          </a:ln>
        </p:spPr>
      </p:cxnSp>
      <p:sp>
        <p:nvSpPr>
          <p:cNvPr id="547845"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dirty="0">
                <a:solidFill>
                  <a:srgbClr val="0000CC"/>
                </a:solidFill>
                <a:effectLst>
                  <a:outerShdw blurRad="38100" dist="38100" dir="2700000">
                    <a:srgbClr val="C0C0C0"/>
                  </a:outerShdw>
                </a:effectLst>
                <a:latin typeface="Arial" panose="020B0604020202020204" pitchFamily="34" charset="0"/>
              </a:rPr>
              <a:t>本节小结</a:t>
            </a:r>
          </a:p>
        </p:txBody>
      </p:sp>
      <p:sp>
        <p:nvSpPr>
          <p:cNvPr id="547846" name="AutoShape 6"/>
          <p:cNvSpPr/>
          <p:nvPr/>
        </p:nvSpPr>
        <p:spPr>
          <a:xfrm>
            <a:off x="1812132" y="3780340"/>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547847" name="Oval 7"/>
          <p:cNvSpPr/>
          <p:nvPr/>
        </p:nvSpPr>
        <p:spPr>
          <a:xfrm>
            <a:off x="1812132" y="3804152"/>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47848" name="Oval 8"/>
          <p:cNvSpPr/>
          <p:nvPr/>
        </p:nvSpPr>
        <p:spPr>
          <a:xfrm>
            <a:off x="1905794" y="3808915"/>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47849" name="Rectangle 9"/>
          <p:cNvSpPr/>
          <p:nvPr/>
        </p:nvSpPr>
        <p:spPr>
          <a:xfrm>
            <a:off x="1915319" y="1483227"/>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547850" name="Rectangle 10"/>
          <p:cNvSpPr/>
          <p:nvPr/>
        </p:nvSpPr>
        <p:spPr>
          <a:xfrm>
            <a:off x="2055019" y="1997577"/>
            <a:ext cx="1873250" cy="181483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003300"/>
                </a:solidFill>
                <a:effectLst>
                  <a:outerShdw blurRad="38100" dist="38100" dir="2700000">
                    <a:srgbClr val="C0C0C0"/>
                  </a:outerShdw>
                </a:effectLst>
                <a:latin typeface="Arial" panose="020B0604020202020204" pitchFamily="34" charset="0"/>
              </a:rPr>
              <a:t>什么是设备驱动程序。</a:t>
            </a:r>
          </a:p>
          <a:p>
            <a:pPr marL="116205" indent="-116205">
              <a:lnSpc>
                <a:spcPct val="80000"/>
              </a:lnSpc>
              <a:buAutoNum type="arabicPeriod"/>
            </a:pPr>
            <a:endParaRPr lang="zh-CN" altLang="en-US" sz="2000" dirty="0">
              <a:solidFill>
                <a:srgbClr val="0033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003300"/>
                </a:solidFill>
                <a:effectLst>
                  <a:outerShdw blurRad="38100" dist="38100" dir="2700000">
                    <a:srgbClr val="C0C0C0"/>
                  </a:outerShdw>
                </a:effectLst>
                <a:latin typeface="Arial" panose="020B0604020202020204" pitchFamily="34" charset="0"/>
              </a:rPr>
              <a:t>设备驱动程序的环境。</a:t>
            </a:r>
          </a:p>
          <a:p>
            <a:pPr marL="116205" indent="-116205">
              <a:lnSpc>
                <a:spcPct val="80000"/>
              </a:lnSpc>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pPr>
            <a:endParaRPr lang="zh-CN" altLang="en-US" sz="2000" dirty="0">
              <a:solidFill>
                <a:srgbClr val="660066"/>
              </a:solidFill>
              <a:effectLst>
                <a:outerShdw blurRad="38100" dist="38100" dir="2700000">
                  <a:srgbClr val="C0C0C0"/>
                </a:outerShdw>
              </a:effectLst>
              <a:latin typeface="Arial" panose="020B0604020202020204" pitchFamily="34" charset="0"/>
            </a:endParaRPr>
          </a:p>
        </p:txBody>
      </p:sp>
      <p:sp>
        <p:nvSpPr>
          <p:cNvPr id="547851"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endParaRPr lang="zh-CN" altLang="en-US" sz="1800" b="0" dirty="0">
              <a:latin typeface="Arial" panose="020B0604020202020204" pitchFamily="34" charset="0"/>
            </a:endParaRPr>
          </a:p>
        </p:txBody>
      </p:sp>
      <p:grpSp>
        <p:nvGrpSpPr>
          <p:cNvPr id="547852" name="Group 12"/>
          <p:cNvGrpSpPr/>
          <p:nvPr/>
        </p:nvGrpSpPr>
        <p:grpSpPr>
          <a:xfrm>
            <a:off x="4927600" y="3835400"/>
            <a:ext cx="2303463" cy="412750"/>
            <a:chOff x="2029" y="2178"/>
            <a:chExt cx="1600" cy="474"/>
          </a:xfrm>
        </p:grpSpPr>
        <p:sp>
          <p:nvSpPr>
            <p:cNvPr id="547853"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47854"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sp>
        <p:nvSpPr>
          <p:cNvPr id="547855"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547856" name="Rectangle 16"/>
          <p:cNvSpPr/>
          <p:nvPr/>
        </p:nvSpPr>
        <p:spPr>
          <a:xfrm>
            <a:off x="5181600" y="1844675"/>
            <a:ext cx="1922463" cy="206121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设备驱动程序的功能。</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设备驱动程序的处理方式。</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设备驱动程序的特点。</a:t>
            </a:r>
          </a:p>
        </p:txBody>
      </p:sp>
      <p:sp>
        <p:nvSpPr>
          <p:cNvPr id="547857" name="AutoShape 17"/>
          <p:cNvSpPr/>
          <p:nvPr/>
        </p:nvSpPr>
        <p:spPr>
          <a:xfrm>
            <a:off x="8043937" y="3762877"/>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547858" name="Oval 18"/>
          <p:cNvSpPr/>
          <p:nvPr/>
        </p:nvSpPr>
        <p:spPr>
          <a:xfrm>
            <a:off x="8043937" y="3799390"/>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nvGrpSpPr>
          <p:cNvPr id="547859" name="Group 19"/>
          <p:cNvGrpSpPr/>
          <p:nvPr/>
        </p:nvGrpSpPr>
        <p:grpSpPr>
          <a:xfrm>
            <a:off x="8196337" y="1418140"/>
            <a:ext cx="1952625" cy="2765425"/>
            <a:chOff x="3017" y="856"/>
            <a:chExt cx="1052" cy="1906"/>
          </a:xfrm>
        </p:grpSpPr>
        <p:sp>
          <p:nvSpPr>
            <p:cNvPr id="547860"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47861"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grpSp>
      <p:sp>
        <p:nvSpPr>
          <p:cNvPr id="547862" name="Rectangle 22"/>
          <p:cNvSpPr/>
          <p:nvPr/>
        </p:nvSpPr>
        <p:spPr>
          <a:xfrm>
            <a:off x="8345562" y="1957890"/>
            <a:ext cx="1786695" cy="1815882"/>
          </a:xfrm>
          <a:prstGeom prst="rect">
            <a:avLst/>
          </a:prstGeom>
          <a:noFill/>
          <a:ln w="9525">
            <a:noFill/>
          </a:ln>
        </p:spPr>
        <p:txBody>
          <a:bodyPr wrap="square">
            <a:spAutoFit/>
          </a:bodyPr>
          <a:lstStyle/>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设备设备驱动的原理。</a:t>
            </a:r>
          </a:p>
          <a:p>
            <a:pPr marL="116205" indent="-116205">
              <a:lnSpc>
                <a:spcPct val="80000"/>
              </a:lnSpc>
              <a:buAutoNum type="arabicPeriod"/>
            </a:pPr>
            <a:endParaRPr lang="zh-CN" altLang="en-US" sz="2000" dirty="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设备驱动程序的工作过程。</a:t>
            </a:r>
          </a:p>
          <a:p>
            <a:pPr marL="116205" indent="-116205">
              <a:lnSpc>
                <a:spcPct val="80000"/>
              </a:lnSpc>
              <a:buAutoNum type="arabicPeriod"/>
            </a:pPr>
            <a:endParaRPr lang="zh-CN" altLang="en-US" sz="2000" dirty="0">
              <a:solidFill>
                <a:srgbClr val="1C1C1C"/>
              </a:solidFill>
              <a:effectLst>
                <a:outerShdw blurRad="38100" dist="38100" dir="2700000">
                  <a:srgbClr val="C0C0C0"/>
                </a:outerShdw>
              </a:effectLst>
              <a:latin typeface="Arial" panose="020B0604020202020204" pitchFamily="34" charset="0"/>
            </a:endParaRPr>
          </a:p>
        </p:txBody>
      </p:sp>
      <p:sp>
        <p:nvSpPr>
          <p:cNvPr id="547863" name="Text Box 29"/>
          <p:cNvSpPr txBox="1"/>
          <p:nvPr/>
        </p:nvSpPr>
        <p:spPr>
          <a:xfrm>
            <a:off x="1983582" y="4334377"/>
            <a:ext cx="1943100" cy="706755"/>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设备驱动程序有概念</a:t>
            </a:r>
          </a:p>
        </p:txBody>
      </p:sp>
      <p:sp>
        <p:nvSpPr>
          <p:cNvPr id="547864" name="Text Box 30"/>
          <p:cNvSpPr txBox="1"/>
          <p:nvPr/>
        </p:nvSpPr>
        <p:spPr>
          <a:xfrm>
            <a:off x="5016500" y="4365625"/>
            <a:ext cx="2232025" cy="706755"/>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设备驱动程序的功能与特征</a:t>
            </a:r>
          </a:p>
        </p:txBody>
      </p:sp>
      <p:sp>
        <p:nvSpPr>
          <p:cNvPr id="547865" name="Text Box 31"/>
          <p:cNvSpPr txBox="1"/>
          <p:nvPr/>
        </p:nvSpPr>
        <p:spPr>
          <a:xfrm>
            <a:off x="8132837" y="4334377"/>
            <a:ext cx="2016125" cy="706755"/>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设备驱动程序的工作过程</a:t>
            </a:r>
          </a:p>
        </p:txBody>
      </p:sp>
      <p:sp>
        <p:nvSpPr>
          <p:cNvPr id="27" name="矩形 26">
            <a:extLst>
              <a:ext uri="{FF2B5EF4-FFF2-40B4-BE49-F238E27FC236}">
                <a16:creationId xmlns:a16="http://schemas.microsoft.com/office/drawing/2014/main" id="{03586C03-3D1D-4BA0-AA03-EA967635CCBB}"/>
              </a:ext>
            </a:extLst>
          </p:cNvPr>
          <p:cNvSpPr/>
          <p:nvPr/>
        </p:nvSpPr>
        <p:spPr>
          <a:xfrm>
            <a:off x="407368" y="124460"/>
            <a:ext cx="3887788"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5.6 设备驱动程序</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47844"/>
                                        </p:tgtEl>
                                        <p:attrNameLst>
                                          <p:attrName>style.visibility</p:attrName>
                                        </p:attrNameLst>
                                      </p:cBhvr>
                                      <p:to>
                                        <p:strVal val="visible"/>
                                      </p:to>
                                    </p:set>
                                    <p:anim calcmode="lin" valueType="num">
                                      <p:cBhvr additive="base">
                                        <p:cTn id="7" dur="500" fill="hold"/>
                                        <p:tgtEl>
                                          <p:spTgt spid="547844"/>
                                        </p:tgtEl>
                                        <p:attrNameLst>
                                          <p:attrName>ppt_x</p:attrName>
                                        </p:attrNameLst>
                                      </p:cBhvr>
                                      <p:tavLst>
                                        <p:tav tm="0">
                                          <p:val>
                                            <p:strVal val="#ppt_x"/>
                                          </p:val>
                                        </p:tav>
                                        <p:tav tm="100000">
                                          <p:val>
                                            <p:strVal val="#ppt_x"/>
                                          </p:val>
                                        </p:tav>
                                      </p:tavLst>
                                    </p:anim>
                                    <p:anim calcmode="lin" valueType="num">
                                      <p:cBhvr additive="base">
                                        <p:cTn id="8" dur="500" fill="hold"/>
                                        <p:tgtEl>
                                          <p:spTgt spid="54784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47842"/>
                                        </p:tgtEl>
                                        <p:attrNameLst>
                                          <p:attrName>style.visibility</p:attrName>
                                        </p:attrNameLst>
                                      </p:cBhvr>
                                      <p:to>
                                        <p:strVal val="visible"/>
                                      </p:to>
                                    </p:set>
                                    <p:anim calcmode="lin" valueType="num">
                                      <p:cBhvr additive="base">
                                        <p:cTn id="12" dur="500" fill="hold"/>
                                        <p:tgtEl>
                                          <p:spTgt spid="547842"/>
                                        </p:tgtEl>
                                        <p:attrNameLst>
                                          <p:attrName>ppt_x</p:attrName>
                                        </p:attrNameLst>
                                      </p:cBhvr>
                                      <p:tavLst>
                                        <p:tav tm="0">
                                          <p:val>
                                            <p:strVal val="#ppt_x"/>
                                          </p:val>
                                        </p:tav>
                                        <p:tav tm="100000">
                                          <p:val>
                                            <p:strVal val="#ppt_x"/>
                                          </p:val>
                                        </p:tav>
                                      </p:tavLst>
                                    </p:anim>
                                    <p:anim calcmode="lin" valueType="num">
                                      <p:cBhvr additive="base">
                                        <p:cTn id="13" dur="500" fill="hold"/>
                                        <p:tgtEl>
                                          <p:spTgt spid="54784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47843"/>
                                        </p:tgtEl>
                                        <p:attrNameLst>
                                          <p:attrName>style.visibility</p:attrName>
                                        </p:attrNameLst>
                                      </p:cBhvr>
                                      <p:to>
                                        <p:strVal val="visible"/>
                                      </p:to>
                                    </p:set>
                                    <p:anim calcmode="lin" valueType="num">
                                      <p:cBhvr additive="base">
                                        <p:cTn id="17" dur="500" fill="hold"/>
                                        <p:tgtEl>
                                          <p:spTgt spid="547843"/>
                                        </p:tgtEl>
                                        <p:attrNameLst>
                                          <p:attrName>ppt_x</p:attrName>
                                        </p:attrNameLst>
                                      </p:cBhvr>
                                      <p:tavLst>
                                        <p:tav tm="0">
                                          <p:val>
                                            <p:strVal val="#ppt_x"/>
                                          </p:val>
                                        </p:tav>
                                        <p:tav tm="100000">
                                          <p:val>
                                            <p:strVal val="#ppt_x"/>
                                          </p:val>
                                        </p:tav>
                                      </p:tavLst>
                                    </p:anim>
                                    <p:anim calcmode="lin" valueType="num">
                                      <p:cBhvr additive="base">
                                        <p:cTn id="18" dur="500" fill="hold"/>
                                        <p:tgtEl>
                                          <p:spTgt spid="54784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47845"/>
                                        </p:tgtEl>
                                        <p:attrNameLst>
                                          <p:attrName>style.visibility</p:attrName>
                                        </p:attrNameLst>
                                      </p:cBhvr>
                                      <p:to>
                                        <p:strVal val="visible"/>
                                      </p:to>
                                    </p:set>
                                    <p:anim calcmode="lin" valueType="num">
                                      <p:cBhvr additive="base">
                                        <p:cTn id="22" dur="500" fill="hold"/>
                                        <p:tgtEl>
                                          <p:spTgt spid="547845"/>
                                        </p:tgtEl>
                                        <p:attrNameLst>
                                          <p:attrName>ppt_x</p:attrName>
                                        </p:attrNameLst>
                                      </p:cBhvr>
                                      <p:tavLst>
                                        <p:tav tm="0">
                                          <p:val>
                                            <p:strVal val="#ppt_x"/>
                                          </p:val>
                                        </p:tav>
                                        <p:tav tm="100000">
                                          <p:val>
                                            <p:strVal val="#ppt_x"/>
                                          </p:val>
                                        </p:tav>
                                      </p:tavLst>
                                    </p:anim>
                                    <p:anim calcmode="lin" valueType="num">
                                      <p:cBhvr additive="base">
                                        <p:cTn id="23" dur="500" fill="hold"/>
                                        <p:tgtEl>
                                          <p:spTgt spid="54784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47846"/>
                                        </p:tgtEl>
                                        <p:attrNameLst>
                                          <p:attrName>style.visibility</p:attrName>
                                        </p:attrNameLst>
                                      </p:cBhvr>
                                      <p:to>
                                        <p:strVal val="visible"/>
                                      </p:to>
                                    </p:set>
                                    <p:anim calcmode="lin" valueType="num">
                                      <p:cBhvr additive="base">
                                        <p:cTn id="27" dur="500" fill="hold"/>
                                        <p:tgtEl>
                                          <p:spTgt spid="547846"/>
                                        </p:tgtEl>
                                        <p:attrNameLst>
                                          <p:attrName>ppt_x</p:attrName>
                                        </p:attrNameLst>
                                      </p:cBhvr>
                                      <p:tavLst>
                                        <p:tav tm="0">
                                          <p:val>
                                            <p:strVal val="#ppt_x"/>
                                          </p:val>
                                        </p:tav>
                                        <p:tav tm="100000">
                                          <p:val>
                                            <p:strVal val="#ppt_x"/>
                                          </p:val>
                                        </p:tav>
                                      </p:tavLst>
                                    </p:anim>
                                    <p:anim calcmode="lin" valueType="num">
                                      <p:cBhvr additive="base">
                                        <p:cTn id="28" dur="500" fill="hold"/>
                                        <p:tgtEl>
                                          <p:spTgt spid="54784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47863"/>
                                        </p:tgtEl>
                                        <p:attrNameLst>
                                          <p:attrName>style.visibility</p:attrName>
                                        </p:attrNameLst>
                                      </p:cBhvr>
                                      <p:to>
                                        <p:strVal val="visible"/>
                                      </p:to>
                                    </p:set>
                                    <p:anim calcmode="lin" valueType="num">
                                      <p:cBhvr additive="base">
                                        <p:cTn id="32" dur="500" fill="hold"/>
                                        <p:tgtEl>
                                          <p:spTgt spid="547863"/>
                                        </p:tgtEl>
                                        <p:attrNameLst>
                                          <p:attrName>ppt_x</p:attrName>
                                        </p:attrNameLst>
                                      </p:cBhvr>
                                      <p:tavLst>
                                        <p:tav tm="0">
                                          <p:val>
                                            <p:strVal val="#ppt_x"/>
                                          </p:val>
                                        </p:tav>
                                        <p:tav tm="100000">
                                          <p:val>
                                            <p:strVal val="#ppt_x"/>
                                          </p:val>
                                        </p:tav>
                                      </p:tavLst>
                                    </p:anim>
                                    <p:anim calcmode="lin" valueType="num">
                                      <p:cBhvr additive="base">
                                        <p:cTn id="33" dur="500" fill="hold"/>
                                        <p:tgtEl>
                                          <p:spTgt spid="54786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47847"/>
                                        </p:tgtEl>
                                        <p:attrNameLst>
                                          <p:attrName>style.visibility</p:attrName>
                                        </p:attrNameLst>
                                      </p:cBhvr>
                                      <p:to>
                                        <p:strVal val="visible"/>
                                      </p:to>
                                    </p:set>
                                    <p:anim calcmode="lin" valueType="num">
                                      <p:cBhvr additive="base">
                                        <p:cTn id="37" dur="500" fill="hold"/>
                                        <p:tgtEl>
                                          <p:spTgt spid="547847"/>
                                        </p:tgtEl>
                                        <p:attrNameLst>
                                          <p:attrName>ppt_x</p:attrName>
                                        </p:attrNameLst>
                                      </p:cBhvr>
                                      <p:tavLst>
                                        <p:tav tm="0">
                                          <p:val>
                                            <p:strVal val="#ppt_x"/>
                                          </p:val>
                                        </p:tav>
                                        <p:tav tm="100000">
                                          <p:val>
                                            <p:strVal val="#ppt_x"/>
                                          </p:val>
                                        </p:tav>
                                      </p:tavLst>
                                    </p:anim>
                                    <p:anim calcmode="lin" valueType="num">
                                      <p:cBhvr additive="base">
                                        <p:cTn id="38" dur="500" fill="hold"/>
                                        <p:tgtEl>
                                          <p:spTgt spid="547847"/>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47848"/>
                                        </p:tgtEl>
                                        <p:attrNameLst>
                                          <p:attrName>style.visibility</p:attrName>
                                        </p:attrNameLst>
                                      </p:cBhvr>
                                      <p:to>
                                        <p:strVal val="visible"/>
                                      </p:to>
                                    </p:set>
                                    <p:anim calcmode="lin" valueType="num">
                                      <p:cBhvr additive="base">
                                        <p:cTn id="42" dur="500" fill="hold"/>
                                        <p:tgtEl>
                                          <p:spTgt spid="547848"/>
                                        </p:tgtEl>
                                        <p:attrNameLst>
                                          <p:attrName>ppt_x</p:attrName>
                                        </p:attrNameLst>
                                      </p:cBhvr>
                                      <p:tavLst>
                                        <p:tav tm="0">
                                          <p:val>
                                            <p:strVal val="#ppt_x"/>
                                          </p:val>
                                        </p:tav>
                                        <p:tav tm="100000">
                                          <p:val>
                                            <p:strVal val="#ppt_x"/>
                                          </p:val>
                                        </p:tav>
                                      </p:tavLst>
                                    </p:anim>
                                    <p:anim calcmode="lin" valueType="num">
                                      <p:cBhvr additive="base">
                                        <p:cTn id="43" dur="500" fill="hold"/>
                                        <p:tgtEl>
                                          <p:spTgt spid="547848"/>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547849"/>
                                        </p:tgtEl>
                                        <p:attrNameLst>
                                          <p:attrName>style.visibility</p:attrName>
                                        </p:attrNameLst>
                                      </p:cBhvr>
                                      <p:to>
                                        <p:strVal val="visible"/>
                                      </p:to>
                                    </p:set>
                                    <p:anim calcmode="lin" valueType="num">
                                      <p:cBhvr additive="base">
                                        <p:cTn id="47" dur="500" fill="hold"/>
                                        <p:tgtEl>
                                          <p:spTgt spid="547849"/>
                                        </p:tgtEl>
                                        <p:attrNameLst>
                                          <p:attrName>ppt_x</p:attrName>
                                        </p:attrNameLst>
                                      </p:cBhvr>
                                      <p:tavLst>
                                        <p:tav tm="0">
                                          <p:val>
                                            <p:strVal val="#ppt_x"/>
                                          </p:val>
                                        </p:tav>
                                        <p:tav tm="100000">
                                          <p:val>
                                            <p:strVal val="#ppt_x"/>
                                          </p:val>
                                        </p:tav>
                                      </p:tavLst>
                                    </p:anim>
                                    <p:anim calcmode="lin" valueType="num">
                                      <p:cBhvr additive="base">
                                        <p:cTn id="48" dur="500" fill="hold"/>
                                        <p:tgtEl>
                                          <p:spTgt spid="547849"/>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547850"/>
                                        </p:tgtEl>
                                        <p:attrNameLst>
                                          <p:attrName>style.visibility</p:attrName>
                                        </p:attrNameLst>
                                      </p:cBhvr>
                                      <p:to>
                                        <p:strVal val="visible"/>
                                      </p:to>
                                    </p:set>
                                    <p:anim calcmode="lin" valueType="num">
                                      <p:cBhvr additive="base">
                                        <p:cTn id="52" dur="500" fill="hold"/>
                                        <p:tgtEl>
                                          <p:spTgt spid="547850"/>
                                        </p:tgtEl>
                                        <p:attrNameLst>
                                          <p:attrName>ppt_x</p:attrName>
                                        </p:attrNameLst>
                                      </p:cBhvr>
                                      <p:tavLst>
                                        <p:tav tm="0">
                                          <p:val>
                                            <p:strVal val="#ppt_x"/>
                                          </p:val>
                                        </p:tav>
                                        <p:tav tm="100000">
                                          <p:val>
                                            <p:strVal val="#ppt_x"/>
                                          </p:val>
                                        </p:tav>
                                      </p:tavLst>
                                    </p:anim>
                                    <p:anim calcmode="lin" valueType="num">
                                      <p:cBhvr additive="base">
                                        <p:cTn id="53" dur="500" fill="hold"/>
                                        <p:tgtEl>
                                          <p:spTgt spid="547850"/>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547851"/>
                                        </p:tgtEl>
                                        <p:attrNameLst>
                                          <p:attrName>style.visibility</p:attrName>
                                        </p:attrNameLst>
                                      </p:cBhvr>
                                      <p:to>
                                        <p:strVal val="visible"/>
                                      </p:to>
                                    </p:set>
                                    <p:anim calcmode="lin" valueType="num">
                                      <p:cBhvr additive="base">
                                        <p:cTn id="57" dur="500" fill="hold"/>
                                        <p:tgtEl>
                                          <p:spTgt spid="547851"/>
                                        </p:tgtEl>
                                        <p:attrNameLst>
                                          <p:attrName>ppt_x</p:attrName>
                                        </p:attrNameLst>
                                      </p:cBhvr>
                                      <p:tavLst>
                                        <p:tav tm="0">
                                          <p:val>
                                            <p:strVal val="#ppt_x"/>
                                          </p:val>
                                        </p:tav>
                                        <p:tav tm="100000">
                                          <p:val>
                                            <p:strVal val="#ppt_x"/>
                                          </p:val>
                                        </p:tav>
                                      </p:tavLst>
                                    </p:anim>
                                    <p:anim calcmode="lin" valueType="num">
                                      <p:cBhvr additive="base">
                                        <p:cTn id="58" dur="500" fill="hold"/>
                                        <p:tgtEl>
                                          <p:spTgt spid="547851"/>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547864"/>
                                        </p:tgtEl>
                                        <p:attrNameLst>
                                          <p:attrName>style.visibility</p:attrName>
                                        </p:attrNameLst>
                                      </p:cBhvr>
                                      <p:to>
                                        <p:strVal val="visible"/>
                                      </p:to>
                                    </p:set>
                                    <p:anim calcmode="lin" valueType="num">
                                      <p:cBhvr additive="base">
                                        <p:cTn id="62" dur="500" fill="hold"/>
                                        <p:tgtEl>
                                          <p:spTgt spid="547864"/>
                                        </p:tgtEl>
                                        <p:attrNameLst>
                                          <p:attrName>ppt_x</p:attrName>
                                        </p:attrNameLst>
                                      </p:cBhvr>
                                      <p:tavLst>
                                        <p:tav tm="0">
                                          <p:val>
                                            <p:strVal val="#ppt_x"/>
                                          </p:val>
                                        </p:tav>
                                        <p:tav tm="100000">
                                          <p:val>
                                            <p:strVal val="#ppt_x"/>
                                          </p:val>
                                        </p:tav>
                                      </p:tavLst>
                                    </p:anim>
                                    <p:anim calcmode="lin" valueType="num">
                                      <p:cBhvr additive="base">
                                        <p:cTn id="63" dur="500" fill="hold"/>
                                        <p:tgtEl>
                                          <p:spTgt spid="547864"/>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547852"/>
                                        </p:tgtEl>
                                        <p:attrNameLst>
                                          <p:attrName>style.visibility</p:attrName>
                                        </p:attrNameLst>
                                      </p:cBhvr>
                                      <p:to>
                                        <p:strVal val="visible"/>
                                      </p:to>
                                    </p:set>
                                    <p:anim calcmode="lin" valueType="num">
                                      <p:cBhvr additive="base">
                                        <p:cTn id="67" dur="500" fill="hold"/>
                                        <p:tgtEl>
                                          <p:spTgt spid="547852"/>
                                        </p:tgtEl>
                                        <p:attrNameLst>
                                          <p:attrName>ppt_x</p:attrName>
                                        </p:attrNameLst>
                                      </p:cBhvr>
                                      <p:tavLst>
                                        <p:tav tm="0">
                                          <p:val>
                                            <p:strVal val="#ppt_x"/>
                                          </p:val>
                                        </p:tav>
                                        <p:tav tm="100000">
                                          <p:val>
                                            <p:strVal val="#ppt_x"/>
                                          </p:val>
                                        </p:tav>
                                      </p:tavLst>
                                    </p:anim>
                                    <p:anim calcmode="lin" valueType="num">
                                      <p:cBhvr additive="base">
                                        <p:cTn id="68" dur="500" fill="hold"/>
                                        <p:tgtEl>
                                          <p:spTgt spid="547852"/>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547855"/>
                                        </p:tgtEl>
                                        <p:attrNameLst>
                                          <p:attrName>style.visibility</p:attrName>
                                        </p:attrNameLst>
                                      </p:cBhvr>
                                      <p:to>
                                        <p:strVal val="visible"/>
                                      </p:to>
                                    </p:set>
                                    <p:anim calcmode="lin" valueType="num">
                                      <p:cBhvr additive="base">
                                        <p:cTn id="72" dur="500" fill="hold"/>
                                        <p:tgtEl>
                                          <p:spTgt spid="547855"/>
                                        </p:tgtEl>
                                        <p:attrNameLst>
                                          <p:attrName>ppt_x</p:attrName>
                                        </p:attrNameLst>
                                      </p:cBhvr>
                                      <p:tavLst>
                                        <p:tav tm="0">
                                          <p:val>
                                            <p:strVal val="#ppt_x"/>
                                          </p:val>
                                        </p:tav>
                                        <p:tav tm="100000">
                                          <p:val>
                                            <p:strVal val="#ppt_x"/>
                                          </p:val>
                                        </p:tav>
                                      </p:tavLst>
                                    </p:anim>
                                    <p:anim calcmode="lin" valueType="num">
                                      <p:cBhvr additive="base">
                                        <p:cTn id="73" dur="500" fill="hold"/>
                                        <p:tgtEl>
                                          <p:spTgt spid="547855"/>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547856"/>
                                        </p:tgtEl>
                                        <p:attrNameLst>
                                          <p:attrName>style.visibility</p:attrName>
                                        </p:attrNameLst>
                                      </p:cBhvr>
                                      <p:to>
                                        <p:strVal val="visible"/>
                                      </p:to>
                                    </p:set>
                                    <p:anim calcmode="lin" valueType="num">
                                      <p:cBhvr additive="base">
                                        <p:cTn id="77" dur="500" fill="hold"/>
                                        <p:tgtEl>
                                          <p:spTgt spid="547856"/>
                                        </p:tgtEl>
                                        <p:attrNameLst>
                                          <p:attrName>ppt_x</p:attrName>
                                        </p:attrNameLst>
                                      </p:cBhvr>
                                      <p:tavLst>
                                        <p:tav tm="0">
                                          <p:val>
                                            <p:strVal val="#ppt_x"/>
                                          </p:val>
                                        </p:tav>
                                        <p:tav tm="100000">
                                          <p:val>
                                            <p:strVal val="#ppt_x"/>
                                          </p:val>
                                        </p:tav>
                                      </p:tavLst>
                                    </p:anim>
                                    <p:anim calcmode="lin" valueType="num">
                                      <p:cBhvr additive="base">
                                        <p:cTn id="78" dur="500" fill="hold"/>
                                        <p:tgtEl>
                                          <p:spTgt spid="547856"/>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547857"/>
                                        </p:tgtEl>
                                        <p:attrNameLst>
                                          <p:attrName>style.visibility</p:attrName>
                                        </p:attrNameLst>
                                      </p:cBhvr>
                                      <p:to>
                                        <p:strVal val="visible"/>
                                      </p:to>
                                    </p:set>
                                    <p:anim calcmode="lin" valueType="num">
                                      <p:cBhvr additive="base">
                                        <p:cTn id="82" dur="500" fill="hold"/>
                                        <p:tgtEl>
                                          <p:spTgt spid="547857"/>
                                        </p:tgtEl>
                                        <p:attrNameLst>
                                          <p:attrName>ppt_x</p:attrName>
                                        </p:attrNameLst>
                                      </p:cBhvr>
                                      <p:tavLst>
                                        <p:tav tm="0">
                                          <p:val>
                                            <p:strVal val="#ppt_x"/>
                                          </p:val>
                                        </p:tav>
                                        <p:tav tm="100000">
                                          <p:val>
                                            <p:strVal val="#ppt_x"/>
                                          </p:val>
                                        </p:tav>
                                      </p:tavLst>
                                    </p:anim>
                                    <p:anim calcmode="lin" valueType="num">
                                      <p:cBhvr additive="base">
                                        <p:cTn id="83" dur="500" fill="hold"/>
                                        <p:tgtEl>
                                          <p:spTgt spid="547857"/>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547865"/>
                                        </p:tgtEl>
                                        <p:attrNameLst>
                                          <p:attrName>style.visibility</p:attrName>
                                        </p:attrNameLst>
                                      </p:cBhvr>
                                      <p:to>
                                        <p:strVal val="visible"/>
                                      </p:to>
                                    </p:set>
                                    <p:anim calcmode="lin" valueType="num">
                                      <p:cBhvr additive="base">
                                        <p:cTn id="87" dur="500" fill="hold"/>
                                        <p:tgtEl>
                                          <p:spTgt spid="547865"/>
                                        </p:tgtEl>
                                        <p:attrNameLst>
                                          <p:attrName>ppt_x</p:attrName>
                                        </p:attrNameLst>
                                      </p:cBhvr>
                                      <p:tavLst>
                                        <p:tav tm="0">
                                          <p:val>
                                            <p:strVal val="#ppt_x"/>
                                          </p:val>
                                        </p:tav>
                                        <p:tav tm="100000">
                                          <p:val>
                                            <p:strVal val="#ppt_x"/>
                                          </p:val>
                                        </p:tav>
                                      </p:tavLst>
                                    </p:anim>
                                    <p:anim calcmode="lin" valueType="num">
                                      <p:cBhvr additive="base">
                                        <p:cTn id="88" dur="500" fill="hold"/>
                                        <p:tgtEl>
                                          <p:spTgt spid="547865"/>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547858"/>
                                        </p:tgtEl>
                                        <p:attrNameLst>
                                          <p:attrName>style.visibility</p:attrName>
                                        </p:attrNameLst>
                                      </p:cBhvr>
                                      <p:to>
                                        <p:strVal val="visible"/>
                                      </p:to>
                                    </p:set>
                                    <p:anim calcmode="lin" valueType="num">
                                      <p:cBhvr additive="base">
                                        <p:cTn id="92" dur="500" fill="hold"/>
                                        <p:tgtEl>
                                          <p:spTgt spid="547858"/>
                                        </p:tgtEl>
                                        <p:attrNameLst>
                                          <p:attrName>ppt_x</p:attrName>
                                        </p:attrNameLst>
                                      </p:cBhvr>
                                      <p:tavLst>
                                        <p:tav tm="0">
                                          <p:val>
                                            <p:strVal val="#ppt_x"/>
                                          </p:val>
                                        </p:tav>
                                        <p:tav tm="100000">
                                          <p:val>
                                            <p:strVal val="#ppt_x"/>
                                          </p:val>
                                        </p:tav>
                                      </p:tavLst>
                                    </p:anim>
                                    <p:anim calcmode="lin" valueType="num">
                                      <p:cBhvr additive="base">
                                        <p:cTn id="93" dur="500" fill="hold"/>
                                        <p:tgtEl>
                                          <p:spTgt spid="547858"/>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547859"/>
                                        </p:tgtEl>
                                        <p:attrNameLst>
                                          <p:attrName>style.visibility</p:attrName>
                                        </p:attrNameLst>
                                      </p:cBhvr>
                                      <p:to>
                                        <p:strVal val="visible"/>
                                      </p:to>
                                    </p:set>
                                    <p:anim calcmode="lin" valueType="num">
                                      <p:cBhvr additive="base">
                                        <p:cTn id="97" dur="500" fill="hold"/>
                                        <p:tgtEl>
                                          <p:spTgt spid="547859"/>
                                        </p:tgtEl>
                                        <p:attrNameLst>
                                          <p:attrName>ppt_x</p:attrName>
                                        </p:attrNameLst>
                                      </p:cBhvr>
                                      <p:tavLst>
                                        <p:tav tm="0">
                                          <p:val>
                                            <p:strVal val="#ppt_x"/>
                                          </p:val>
                                        </p:tav>
                                        <p:tav tm="100000">
                                          <p:val>
                                            <p:strVal val="#ppt_x"/>
                                          </p:val>
                                        </p:tav>
                                      </p:tavLst>
                                    </p:anim>
                                    <p:anim calcmode="lin" valueType="num">
                                      <p:cBhvr additive="base">
                                        <p:cTn id="98" dur="500" fill="hold"/>
                                        <p:tgtEl>
                                          <p:spTgt spid="547859"/>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547862"/>
                                        </p:tgtEl>
                                        <p:attrNameLst>
                                          <p:attrName>style.visibility</p:attrName>
                                        </p:attrNameLst>
                                      </p:cBhvr>
                                      <p:to>
                                        <p:strVal val="visible"/>
                                      </p:to>
                                    </p:set>
                                    <p:anim calcmode="lin" valueType="num">
                                      <p:cBhvr additive="base">
                                        <p:cTn id="102" dur="500" fill="hold"/>
                                        <p:tgtEl>
                                          <p:spTgt spid="547862"/>
                                        </p:tgtEl>
                                        <p:attrNameLst>
                                          <p:attrName>ppt_x</p:attrName>
                                        </p:attrNameLst>
                                      </p:cBhvr>
                                      <p:tavLst>
                                        <p:tav tm="0">
                                          <p:val>
                                            <p:strVal val="#ppt_x"/>
                                          </p:val>
                                        </p:tav>
                                        <p:tav tm="100000">
                                          <p:val>
                                            <p:strVal val="#ppt_x"/>
                                          </p:val>
                                        </p:tav>
                                      </p:tavLst>
                                    </p:anim>
                                    <p:anim calcmode="lin" valueType="num">
                                      <p:cBhvr additive="base">
                                        <p:cTn id="103" dur="500" fill="hold"/>
                                        <p:tgtEl>
                                          <p:spTgt spid="5478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2" grpId="0" bldLvl="0" animBg="1"/>
      <p:bldP spid="547845" grpId="0"/>
      <p:bldP spid="547846" grpId="0" bldLvl="0" animBg="1"/>
      <p:bldP spid="547847" grpId="0" bldLvl="0" animBg="1"/>
      <p:bldP spid="547848" grpId="0" bldLvl="0" animBg="1"/>
      <p:bldP spid="547849" grpId="0" bldLvl="0" animBg="1"/>
      <p:bldP spid="547850" grpId="0"/>
      <p:bldP spid="547851" grpId="0" bldLvl="0" animBg="1"/>
      <p:bldP spid="547855" grpId="0" bldLvl="0" animBg="1"/>
      <p:bldP spid="547856" grpId="0"/>
      <p:bldP spid="547857" grpId="0" bldLvl="0" animBg="1"/>
      <p:bldP spid="547858" grpId="0" bldLvl="0" animBg="1"/>
      <p:bldP spid="547862" grpId="0"/>
      <p:bldP spid="547863" grpId="0"/>
      <p:bldP spid="547864" grpId="0"/>
      <p:bldP spid="54786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任意多边形 403457"/>
          <p:cNvSpPr/>
          <p:nvPr/>
        </p:nvSpPr>
        <p:spPr>
          <a:xfrm rot="5400000">
            <a:off x="-2413000" y="1100387"/>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sp>
        <p:nvSpPr>
          <p:cNvPr id="403477" name="任意多边形 403476"/>
          <p:cNvSpPr/>
          <p:nvPr/>
        </p:nvSpPr>
        <p:spPr>
          <a:xfrm rot="-16200000" flipH="1">
            <a:off x="-2016125" y="1608387"/>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403487" name="组合 403486"/>
          <p:cNvGrpSpPr/>
          <p:nvPr/>
        </p:nvGrpSpPr>
        <p:grpSpPr>
          <a:xfrm>
            <a:off x="2051050" y="2267833"/>
            <a:ext cx="3979863" cy="385763"/>
            <a:chOff x="1338" y="2387"/>
            <a:chExt cx="2790" cy="320"/>
          </a:xfrm>
        </p:grpSpPr>
        <p:sp>
          <p:nvSpPr>
            <p:cNvPr id="403488" name="圆角矩形 403487">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一、磁盘</a:t>
              </a:r>
              <a:r>
                <a:rPr lang="en-US" altLang="zh-CN">
                  <a:solidFill>
                    <a:srgbClr val="CC00CC"/>
                  </a:solidFill>
                  <a:effectLst>
                    <a:outerShdw blurRad="38100" dist="38100" dir="2700000">
                      <a:srgbClr val="C0C0C0"/>
                    </a:outerShdw>
                  </a:effectLst>
                  <a:latin typeface="Arial" panose="020B0604020202020204" pitchFamily="34" charset="0"/>
                  <a:ea typeface="华文新魏" pitchFamily="2" charset="-122"/>
                </a:rPr>
                <a:t>I/O</a:t>
              </a:r>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403489" name="组合 403488"/>
            <p:cNvGrpSpPr/>
            <p:nvPr/>
          </p:nvGrpSpPr>
          <p:grpSpPr>
            <a:xfrm>
              <a:off x="1338" y="2432"/>
              <a:ext cx="240" cy="240"/>
              <a:chOff x="2078" y="1680"/>
              <a:chExt cx="1615" cy="1615"/>
            </a:xfrm>
          </p:grpSpPr>
          <p:sp>
            <p:nvSpPr>
              <p:cNvPr id="403490" name="椭圆 403489"/>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403491" name="椭圆 403490"/>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403492" name="椭圆 403491"/>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403493" name="椭圆 403492"/>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403494" name="椭圆 403493"/>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403495" name="椭圆 403494"/>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grpSp>
        <p:nvGrpSpPr>
          <p:cNvPr id="403496" name="组合 403495"/>
          <p:cNvGrpSpPr/>
          <p:nvPr/>
        </p:nvGrpSpPr>
        <p:grpSpPr>
          <a:xfrm>
            <a:off x="2070553" y="4080442"/>
            <a:ext cx="4051300" cy="390525"/>
            <a:chOff x="1092" y="3168"/>
            <a:chExt cx="3084" cy="320"/>
          </a:xfrm>
        </p:grpSpPr>
        <p:sp>
          <p:nvSpPr>
            <p:cNvPr id="403497" name="圆角矩形 403496">
              <a:hlinkClick r:id="rId4"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二、磁盘调度算法</a:t>
              </a:r>
            </a:p>
          </p:txBody>
        </p:sp>
        <p:grpSp>
          <p:nvGrpSpPr>
            <p:cNvPr id="403498" name="组合 403497"/>
            <p:cNvGrpSpPr/>
            <p:nvPr/>
          </p:nvGrpSpPr>
          <p:grpSpPr>
            <a:xfrm>
              <a:off x="1092" y="3232"/>
              <a:ext cx="240" cy="240"/>
              <a:chOff x="2078" y="1680"/>
              <a:chExt cx="1615" cy="1615"/>
            </a:xfrm>
          </p:grpSpPr>
          <p:sp>
            <p:nvSpPr>
              <p:cNvPr id="403499" name="椭圆 403498"/>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403500" name="椭圆 403499"/>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403501" name="椭圆 403500"/>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403502" name="椭圆 403501"/>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403503" name="椭圆 403502"/>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403504" name="椭圆 403503"/>
              <p:cNvSpPr/>
              <p:nvPr/>
            </p:nvSpPr>
            <p:spPr>
              <a:xfrm>
                <a:off x="2337" y="1939"/>
                <a:ext cx="1096" cy="1098"/>
              </a:xfrm>
              <a:prstGeom prst="ellipse">
                <a:avLst/>
              </a:prstGeom>
              <a:gradFill rotWithShape="1">
                <a:gsLst>
                  <a:gs pos="0">
                    <a:srgbClr val="8D67E1"/>
                  </a:gs>
                  <a:gs pos="100000">
                    <a:srgbClr val="8D67E1">
                      <a:gamma/>
                      <a:shade val="48627"/>
                      <a:invGamma/>
                    </a:srgbClr>
                  </a:gs>
                </a:gsLst>
                <a:lin ang="2700000" scaled="1"/>
                <a:tileRect/>
              </a:gradFill>
              <a:ln w="38100">
                <a:noFill/>
              </a:ln>
            </p:spPr>
            <p:txBody>
              <a:bodyPr/>
              <a:lstStyle/>
              <a:p>
                <a:endParaRPr lang="zh-CN" altLang="en-US"/>
              </a:p>
            </p:txBody>
          </p:sp>
        </p:grpSp>
      </p:grpSp>
      <p:sp>
        <p:nvSpPr>
          <p:cNvPr id="403506" name="矩形 403505"/>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6" name="文本框 330755"/>
          <p:cNvSpPr txBox="1"/>
          <p:nvPr/>
        </p:nvSpPr>
        <p:spPr>
          <a:xfrm>
            <a:off x="1775520" y="1743384"/>
            <a:ext cx="9577064" cy="2246769"/>
          </a:xfrm>
          <a:prstGeom prst="rect">
            <a:avLst/>
          </a:prstGeom>
          <a:noFill/>
          <a:ln w="9525">
            <a:noFill/>
          </a:ln>
        </p:spPr>
        <p:txBody>
          <a:bodyPr wrap="square">
            <a:spAutoFit/>
          </a:bodyPr>
          <a:lstStyle/>
          <a:p>
            <a:r>
              <a:rPr lang="zh-CN" altLang="en-US" sz="2800" dirty="0">
                <a:solidFill>
                  <a:srgbClr val="0000CC"/>
                </a:solidFill>
                <a:effectLst>
                  <a:outerShdw blurRad="38100" dist="38100" dir="2700000">
                    <a:srgbClr val="C0C0C0"/>
                  </a:outerShdw>
                </a:effectLst>
                <a:latin typeface="Tahoma" panose="020B0604030504040204" pitchFamily="34" charset="0"/>
              </a:rPr>
              <a:t>速度问题：</a:t>
            </a:r>
          </a:p>
          <a:p>
            <a:r>
              <a:rPr lang="zh-CN" altLang="en-US" sz="2800" dirty="0">
                <a:solidFill>
                  <a:srgbClr val="0000CC"/>
                </a:solidFill>
                <a:effectLst>
                  <a:outerShdw blurRad="38100" dist="38100" dir="2700000">
                    <a:srgbClr val="C0C0C0"/>
                  </a:outerShdw>
                </a:effectLst>
                <a:latin typeface="Tahoma" panose="020B0604030504040204" pitchFamily="34" charset="0"/>
              </a:rPr>
              <a:t>处理器和主存速度提高远超过磁盘访问速度的提高，当前磁盘速度比主存至少差</a:t>
            </a:r>
            <a:r>
              <a:rPr lang="en-US" altLang="zh-CN" sz="2800">
                <a:solidFill>
                  <a:srgbClr val="0000CC"/>
                </a:solidFill>
                <a:effectLst>
                  <a:outerShdw blurRad="38100" dist="38100" dir="2700000">
                    <a:srgbClr val="C0C0C0"/>
                  </a:outerShdw>
                </a:effectLst>
                <a:latin typeface="Tahoma" panose="020B0604030504040204" pitchFamily="34" charset="0"/>
              </a:rPr>
              <a:t>4</a:t>
            </a:r>
            <a:r>
              <a:rPr lang="zh-CN" altLang="en-US" sz="2800" dirty="0">
                <a:solidFill>
                  <a:srgbClr val="0000CC"/>
                </a:solidFill>
                <a:effectLst>
                  <a:outerShdw blurRad="38100" dist="38100" dir="2700000">
                    <a:srgbClr val="C0C0C0"/>
                  </a:outerShdw>
                </a:effectLst>
                <a:latin typeface="Tahoma" panose="020B0604030504040204" pitchFamily="34" charset="0"/>
              </a:rPr>
              <a:t>个数量级，</a:t>
            </a:r>
            <a:r>
              <a:rPr lang="en-US" altLang="zh-CN" sz="2800">
                <a:solidFill>
                  <a:srgbClr val="0000CC"/>
                </a:solidFill>
                <a:effectLst>
                  <a:outerShdw blurRad="38100" dist="38100" dir="2700000">
                    <a:srgbClr val="C0C0C0"/>
                  </a:outerShdw>
                </a:effectLst>
                <a:latin typeface="Tahoma" panose="020B0604030504040204" pitchFamily="34" charset="0"/>
              </a:rPr>
              <a:t> </a:t>
            </a:r>
            <a:r>
              <a:rPr lang="zh-CN" altLang="en-US" sz="2800" dirty="0">
                <a:solidFill>
                  <a:srgbClr val="0000CC"/>
                </a:solidFill>
                <a:effectLst>
                  <a:outerShdw blurRad="38100" dist="38100" dir="2700000">
                    <a:srgbClr val="C0C0C0"/>
                  </a:outerShdw>
                </a:effectLst>
                <a:latin typeface="Tahoma" panose="020B0604030504040204" pitchFamily="34" charset="0"/>
              </a:rPr>
              <a:t>这个差距在可见的未来仍将继续存在。因此，磁盘</a:t>
            </a:r>
            <a:r>
              <a:rPr lang="en-US" altLang="zh-CN" sz="280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性能的改善成为改善文件系统的关键。改善磁盘</a:t>
            </a:r>
            <a:r>
              <a:rPr lang="en-US" altLang="zh-CN" sz="280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速度途径有以下</a:t>
            </a:r>
            <a:r>
              <a:rPr lang="en-US" altLang="zh-CN" sz="2800">
                <a:solidFill>
                  <a:srgbClr val="0000CC"/>
                </a:solidFill>
                <a:effectLst>
                  <a:outerShdw blurRad="38100" dist="38100" dir="2700000">
                    <a:srgbClr val="C0C0C0"/>
                  </a:outerShdw>
                </a:effectLst>
                <a:latin typeface="Tahoma" panose="020B0604030504040204" pitchFamily="34" charset="0"/>
              </a:rPr>
              <a:t>3</a:t>
            </a:r>
            <a:r>
              <a:rPr lang="zh-CN" altLang="en-US" sz="2800" dirty="0">
                <a:solidFill>
                  <a:srgbClr val="0000CC"/>
                </a:solidFill>
                <a:effectLst>
                  <a:outerShdw blurRad="38100" dist="38100" dir="2700000">
                    <a:srgbClr val="C0C0C0"/>
                  </a:outerShdw>
                </a:effectLst>
                <a:latin typeface="Tahoma" panose="020B0604030504040204" pitchFamily="34" charset="0"/>
              </a:rPr>
              <a:t>个方面：</a:t>
            </a:r>
            <a:r>
              <a:rPr lang="zh-CN" altLang="en-US" dirty="0">
                <a:latin typeface="Tahoma" panose="020B0604030504040204" pitchFamily="34" charset="0"/>
              </a:rPr>
              <a:t> </a:t>
            </a:r>
          </a:p>
        </p:txBody>
      </p:sp>
      <p:sp>
        <p:nvSpPr>
          <p:cNvPr id="330757" name="文本框 330756"/>
          <p:cNvSpPr txBox="1"/>
          <p:nvPr/>
        </p:nvSpPr>
        <p:spPr>
          <a:xfrm>
            <a:off x="2279576" y="4131262"/>
            <a:ext cx="8208963" cy="648639"/>
          </a:xfrm>
          <a:prstGeom prst="rect">
            <a:avLst/>
          </a:prstGeom>
          <a:noFill/>
          <a:ln w="9525">
            <a:noFill/>
          </a:ln>
        </p:spPr>
        <p:txBody>
          <a:bodyPr>
            <a:spAutoFit/>
          </a:bodyPr>
          <a:lstStyle/>
          <a:p>
            <a:pPr>
              <a:lnSpc>
                <a:spcPct val="150000"/>
              </a:lnSpc>
              <a:spcBef>
                <a:spcPct val="50000"/>
              </a:spcBef>
              <a:buClr>
                <a:srgbClr val="CC3300"/>
              </a:buClr>
              <a:buFont typeface="Wingdings" panose="05000000000000000000" pitchFamily="2" charset="2"/>
              <a:buChar char="n"/>
            </a:pPr>
            <a:r>
              <a:rPr lang="zh-CN" altLang="en-US" sz="2800" dirty="0">
                <a:effectLst>
                  <a:outerShdw blurRad="38100" dist="38100" dir="2700000">
                    <a:srgbClr val="C0C0C0"/>
                  </a:outerShdw>
                </a:effectLst>
                <a:latin typeface="Tahoma" panose="020B0604030504040204" pitchFamily="34" charset="0"/>
              </a:rPr>
              <a:t> 硬件上性能指标高者（主要为速度与容量）； </a:t>
            </a:r>
          </a:p>
        </p:txBody>
      </p:sp>
      <p:sp>
        <p:nvSpPr>
          <p:cNvPr id="330758" name="文本框 330757"/>
          <p:cNvSpPr txBox="1"/>
          <p:nvPr/>
        </p:nvSpPr>
        <p:spPr>
          <a:xfrm>
            <a:off x="2279576" y="4707525"/>
            <a:ext cx="8208963" cy="648639"/>
          </a:xfrm>
          <a:prstGeom prst="rect">
            <a:avLst/>
          </a:prstGeom>
          <a:noFill/>
          <a:ln w="9525">
            <a:noFill/>
          </a:ln>
        </p:spPr>
        <p:txBody>
          <a:bodyPr>
            <a:spAutoFit/>
          </a:bodyPr>
          <a:lstStyle/>
          <a:p>
            <a:pPr>
              <a:lnSpc>
                <a:spcPct val="150000"/>
              </a:lnSpc>
              <a:spcBef>
                <a:spcPct val="50000"/>
              </a:spcBef>
              <a:buClr>
                <a:srgbClr val="CC3300"/>
              </a:buClr>
              <a:buFont typeface="Wingdings" panose="05000000000000000000" pitchFamily="2" charset="2"/>
              <a:buChar char="n"/>
            </a:pPr>
            <a:r>
              <a:rPr lang="zh-CN" altLang="en-US" sz="2800" dirty="0">
                <a:effectLst>
                  <a:outerShdw blurRad="38100" dist="38100" dir="2700000">
                    <a:srgbClr val="C0C0C0"/>
                  </a:outerShdw>
                </a:effectLst>
                <a:latin typeface="Tahoma" panose="020B0604030504040204" pitchFamily="34" charset="0"/>
              </a:rPr>
              <a:t> 根据</a:t>
            </a:r>
            <a:r>
              <a:rPr lang="en-US" altLang="zh-CN" sz="2800">
                <a:effectLst>
                  <a:outerShdw blurRad="38100" dist="38100" dir="2700000">
                    <a:srgbClr val="C0C0C0"/>
                  </a:outerShdw>
                </a:effectLst>
                <a:latin typeface="Tahoma" panose="020B0604030504040204" pitchFamily="34" charset="0"/>
              </a:rPr>
              <a:t>I/O</a:t>
            </a:r>
            <a:r>
              <a:rPr lang="zh-CN" altLang="en-US" sz="2800" dirty="0">
                <a:effectLst>
                  <a:outerShdw blurRad="38100" dist="38100" dir="2700000">
                    <a:srgbClr val="C0C0C0"/>
                  </a:outerShdw>
                </a:effectLst>
                <a:latin typeface="Tahoma" panose="020B0604030504040204" pitchFamily="34" charset="0"/>
              </a:rPr>
              <a:t>请求，采用适合的磁盘调度算法。 </a:t>
            </a:r>
          </a:p>
        </p:txBody>
      </p:sp>
      <p:sp>
        <p:nvSpPr>
          <p:cNvPr id="330759" name="文本框 330758"/>
          <p:cNvSpPr txBox="1"/>
          <p:nvPr/>
        </p:nvSpPr>
        <p:spPr>
          <a:xfrm>
            <a:off x="2279576" y="5283787"/>
            <a:ext cx="6192838" cy="648639"/>
          </a:xfrm>
          <a:prstGeom prst="rect">
            <a:avLst/>
          </a:prstGeom>
          <a:noFill/>
          <a:ln w="9525">
            <a:noFill/>
          </a:ln>
        </p:spPr>
        <p:txBody>
          <a:bodyPr>
            <a:spAutoFit/>
          </a:bodyPr>
          <a:lstStyle/>
          <a:p>
            <a:pPr>
              <a:lnSpc>
                <a:spcPct val="150000"/>
              </a:lnSpc>
              <a:spcBef>
                <a:spcPct val="50000"/>
              </a:spcBef>
              <a:buClr>
                <a:srgbClr val="CC3300"/>
              </a:buClr>
              <a:buFont typeface="Wingdings" panose="05000000000000000000" pitchFamily="2" charset="2"/>
              <a:buChar char="n"/>
            </a:pPr>
            <a:r>
              <a:rPr lang="zh-CN" altLang="en-US" sz="2800" dirty="0">
                <a:effectLst>
                  <a:outerShdw blurRad="38100" dist="38100" dir="2700000">
                    <a:srgbClr val="C0C0C0"/>
                  </a:outerShdw>
                </a:effectLst>
                <a:latin typeface="Tahoma" panose="020B0604030504040204" pitchFamily="34" charset="0"/>
              </a:rPr>
              <a:t> 设置磁盘高速缓冲区。 </a:t>
            </a:r>
          </a:p>
        </p:txBody>
      </p:sp>
      <p:sp>
        <p:nvSpPr>
          <p:cNvPr id="330761" name="AutoShape 5"/>
          <p:cNvSpPr/>
          <p:nvPr/>
        </p:nvSpPr>
        <p:spPr>
          <a:xfrm>
            <a:off x="1071885" y="1052736"/>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30762" name="Text Box 38"/>
          <p:cNvSpPr txBox="1"/>
          <p:nvPr/>
        </p:nvSpPr>
        <p:spPr>
          <a:xfrm>
            <a:off x="1127448" y="1092424"/>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一、磁盘</a:t>
            </a:r>
            <a:r>
              <a:rPr lang="en-US" altLang="zh-CN" sz="2800">
                <a:solidFill>
                  <a:srgbClr val="FF0000"/>
                </a:solidFill>
                <a:effectLst>
                  <a:outerShdw blurRad="38100" dist="38100" dir="2700000">
                    <a:srgbClr val="C0C0C0"/>
                  </a:outerShdw>
                </a:effectLst>
                <a:latin typeface="Times New Roman" panose="02020603050405020304" pitchFamily="18" charset="0"/>
              </a:rPr>
              <a:t>I/O </a:t>
            </a:r>
          </a:p>
        </p:txBody>
      </p:sp>
      <p:sp>
        <p:nvSpPr>
          <p:cNvPr id="9" name="矩形 8">
            <a:extLst>
              <a:ext uri="{FF2B5EF4-FFF2-40B4-BE49-F238E27FC236}">
                <a16:creationId xmlns:a16="http://schemas.microsoft.com/office/drawing/2014/main" id="{DE0ECB5E-1C9F-4445-BBE3-DE54172F8BFF}"/>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0761"/>
                                        </p:tgtEl>
                                        <p:attrNameLst>
                                          <p:attrName>style.visibility</p:attrName>
                                        </p:attrNameLst>
                                      </p:cBhvr>
                                      <p:to>
                                        <p:strVal val="visible"/>
                                      </p:to>
                                    </p:set>
                                    <p:anim calcmode="lin" valueType="num">
                                      <p:cBhvr additive="base">
                                        <p:cTn id="7" dur="500" fill="hold"/>
                                        <p:tgtEl>
                                          <p:spTgt spid="330761"/>
                                        </p:tgtEl>
                                        <p:attrNameLst>
                                          <p:attrName>ppt_x</p:attrName>
                                        </p:attrNameLst>
                                      </p:cBhvr>
                                      <p:tavLst>
                                        <p:tav tm="0">
                                          <p:val>
                                            <p:strVal val="#ppt_x"/>
                                          </p:val>
                                        </p:tav>
                                        <p:tav tm="100000">
                                          <p:val>
                                            <p:strVal val="#ppt_x"/>
                                          </p:val>
                                        </p:tav>
                                      </p:tavLst>
                                    </p:anim>
                                    <p:anim calcmode="lin" valueType="num">
                                      <p:cBhvr additive="base">
                                        <p:cTn id="8" dur="500" fill="hold"/>
                                        <p:tgtEl>
                                          <p:spTgt spid="33076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0762"/>
                                        </p:tgtEl>
                                        <p:attrNameLst>
                                          <p:attrName>style.visibility</p:attrName>
                                        </p:attrNameLst>
                                      </p:cBhvr>
                                      <p:to>
                                        <p:strVal val="visible"/>
                                      </p:to>
                                    </p:set>
                                    <p:anim calcmode="lin" valueType="num">
                                      <p:cBhvr additive="base">
                                        <p:cTn id="12" dur="500" fill="hold"/>
                                        <p:tgtEl>
                                          <p:spTgt spid="330762"/>
                                        </p:tgtEl>
                                        <p:attrNameLst>
                                          <p:attrName>ppt_x</p:attrName>
                                        </p:attrNameLst>
                                      </p:cBhvr>
                                      <p:tavLst>
                                        <p:tav tm="0">
                                          <p:val>
                                            <p:strVal val="#ppt_x"/>
                                          </p:val>
                                        </p:tav>
                                        <p:tav tm="100000">
                                          <p:val>
                                            <p:strVal val="#ppt_x"/>
                                          </p:val>
                                        </p:tav>
                                      </p:tavLst>
                                    </p:anim>
                                    <p:anim calcmode="lin" valueType="num">
                                      <p:cBhvr additive="base">
                                        <p:cTn id="13" dur="500" fill="hold"/>
                                        <p:tgtEl>
                                          <p:spTgt spid="33076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30756"/>
                                        </p:tgtEl>
                                        <p:attrNameLst>
                                          <p:attrName>style.visibility</p:attrName>
                                        </p:attrNameLst>
                                      </p:cBhvr>
                                      <p:to>
                                        <p:strVal val="visible"/>
                                      </p:to>
                                    </p:set>
                                    <p:anim calcmode="lin" valueType="num">
                                      <p:cBhvr additive="base">
                                        <p:cTn id="17" dur="500" fill="hold"/>
                                        <p:tgtEl>
                                          <p:spTgt spid="330756"/>
                                        </p:tgtEl>
                                        <p:attrNameLst>
                                          <p:attrName>ppt_x</p:attrName>
                                        </p:attrNameLst>
                                      </p:cBhvr>
                                      <p:tavLst>
                                        <p:tav tm="0">
                                          <p:val>
                                            <p:strVal val="1+#ppt_w/2"/>
                                          </p:val>
                                        </p:tav>
                                        <p:tav tm="100000">
                                          <p:val>
                                            <p:strVal val="#ppt_x"/>
                                          </p:val>
                                        </p:tav>
                                      </p:tavLst>
                                    </p:anim>
                                    <p:anim calcmode="lin" valueType="num">
                                      <p:cBhvr additive="base">
                                        <p:cTn id="18" dur="500" fill="hold"/>
                                        <p:tgtEl>
                                          <p:spTgt spid="33075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30757"/>
                                        </p:tgtEl>
                                        <p:attrNameLst>
                                          <p:attrName>style.visibility</p:attrName>
                                        </p:attrNameLst>
                                      </p:cBhvr>
                                      <p:to>
                                        <p:strVal val="visible"/>
                                      </p:to>
                                    </p:set>
                                    <p:anim calcmode="lin" valueType="num">
                                      <p:cBhvr additive="base">
                                        <p:cTn id="22" dur="500" fill="hold"/>
                                        <p:tgtEl>
                                          <p:spTgt spid="330757"/>
                                        </p:tgtEl>
                                        <p:attrNameLst>
                                          <p:attrName>ppt_x</p:attrName>
                                        </p:attrNameLst>
                                      </p:cBhvr>
                                      <p:tavLst>
                                        <p:tav tm="0">
                                          <p:val>
                                            <p:strVal val="0-#ppt_w/2"/>
                                          </p:val>
                                        </p:tav>
                                        <p:tav tm="100000">
                                          <p:val>
                                            <p:strVal val="#ppt_x"/>
                                          </p:val>
                                        </p:tav>
                                      </p:tavLst>
                                    </p:anim>
                                    <p:anim calcmode="lin" valueType="num">
                                      <p:cBhvr additive="base">
                                        <p:cTn id="23" dur="500" fill="hold"/>
                                        <p:tgtEl>
                                          <p:spTgt spid="33075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30758"/>
                                        </p:tgtEl>
                                        <p:attrNameLst>
                                          <p:attrName>style.visibility</p:attrName>
                                        </p:attrNameLst>
                                      </p:cBhvr>
                                      <p:to>
                                        <p:strVal val="visible"/>
                                      </p:to>
                                    </p:set>
                                    <p:anim calcmode="lin" valueType="num">
                                      <p:cBhvr additive="base">
                                        <p:cTn id="27" dur="500" fill="hold"/>
                                        <p:tgtEl>
                                          <p:spTgt spid="330758"/>
                                        </p:tgtEl>
                                        <p:attrNameLst>
                                          <p:attrName>ppt_x</p:attrName>
                                        </p:attrNameLst>
                                      </p:cBhvr>
                                      <p:tavLst>
                                        <p:tav tm="0">
                                          <p:val>
                                            <p:strVal val="0-#ppt_w/2"/>
                                          </p:val>
                                        </p:tav>
                                        <p:tav tm="100000">
                                          <p:val>
                                            <p:strVal val="#ppt_x"/>
                                          </p:val>
                                        </p:tav>
                                      </p:tavLst>
                                    </p:anim>
                                    <p:anim calcmode="lin" valueType="num">
                                      <p:cBhvr additive="base">
                                        <p:cTn id="28" dur="500" fill="hold"/>
                                        <p:tgtEl>
                                          <p:spTgt spid="330758"/>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30759"/>
                                        </p:tgtEl>
                                        <p:attrNameLst>
                                          <p:attrName>style.visibility</p:attrName>
                                        </p:attrNameLst>
                                      </p:cBhvr>
                                      <p:to>
                                        <p:strVal val="visible"/>
                                      </p:to>
                                    </p:set>
                                    <p:anim calcmode="lin" valueType="num">
                                      <p:cBhvr additive="base">
                                        <p:cTn id="32" dur="500" fill="hold"/>
                                        <p:tgtEl>
                                          <p:spTgt spid="330759"/>
                                        </p:tgtEl>
                                        <p:attrNameLst>
                                          <p:attrName>ppt_x</p:attrName>
                                        </p:attrNameLst>
                                      </p:cBhvr>
                                      <p:tavLst>
                                        <p:tav tm="0">
                                          <p:val>
                                            <p:strVal val="#ppt_x"/>
                                          </p:val>
                                        </p:tav>
                                        <p:tav tm="100000">
                                          <p:val>
                                            <p:strVal val="#ppt_x"/>
                                          </p:val>
                                        </p:tav>
                                      </p:tavLst>
                                    </p:anim>
                                    <p:anim calcmode="lin" valueType="num">
                                      <p:cBhvr additive="base">
                                        <p:cTn id="33" dur="500" fill="hold"/>
                                        <p:tgtEl>
                                          <p:spTgt spid="3307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p:bldP spid="330757" grpId="0"/>
      <p:bldP spid="330758" grpId="0"/>
      <p:bldP spid="330759" grpId="0"/>
      <p:bldP spid="330761" grpId="0" bldLvl="0" animBg="1"/>
      <p:bldP spid="33076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81" name="文本框 331780"/>
          <p:cNvSpPr txBox="1"/>
          <p:nvPr/>
        </p:nvSpPr>
        <p:spPr>
          <a:xfrm>
            <a:off x="1775520" y="1773238"/>
            <a:ext cx="9217024" cy="2241550"/>
          </a:xfrm>
          <a:prstGeom prst="rect">
            <a:avLst/>
          </a:prstGeom>
          <a:noFill/>
          <a:ln w="9525">
            <a:noFill/>
          </a:ln>
        </p:spPr>
        <p:txBody>
          <a:bodyPr wrap="square">
            <a:spAutoFit/>
          </a:bodyPr>
          <a:lstStyle/>
          <a:p>
            <a:pPr>
              <a:spcBef>
                <a:spcPct val="15000"/>
              </a:spcBef>
            </a:pPr>
            <a:r>
              <a:rPr lang="zh-CN" altLang="en-US" sz="2800" dirty="0">
                <a:solidFill>
                  <a:srgbClr val="0000CC"/>
                </a:solidFill>
                <a:effectLst>
                  <a:outerShdw blurRad="38100" dist="38100" dir="2700000">
                    <a:srgbClr val="C0C0C0"/>
                  </a:outerShdw>
                </a:effectLst>
                <a:latin typeface="Tahoma" panose="020B0604030504040204" pitchFamily="34" charset="0"/>
              </a:rPr>
              <a:t>  为了有所比较，简单介绍磁带物理特性；</a:t>
            </a:r>
          </a:p>
          <a:p>
            <a:pPr>
              <a:spcBef>
                <a:spcPct val="15000"/>
              </a:spcBef>
              <a:buFont typeface="Arial" panose="020B0604020202020204" pitchFamily="34" charset="0"/>
            </a:pPr>
            <a:r>
              <a:rPr lang="en-US" altLang="zh-CN" sz="2800">
                <a:solidFill>
                  <a:srgbClr val="800000"/>
                </a:solidFill>
                <a:effectLst>
                  <a:outerShdw blurRad="38100" dist="38100" dir="2700000">
                    <a:srgbClr val="C0C0C0"/>
                  </a:outerShdw>
                </a:effectLst>
                <a:latin typeface="Tahoma" panose="020B0604030504040204" pitchFamily="34" charset="0"/>
              </a:rPr>
              <a:t>  1</a:t>
            </a:r>
            <a:r>
              <a:rPr lang="zh-CN" altLang="en-US" sz="2800" dirty="0">
                <a:solidFill>
                  <a:srgbClr val="800000"/>
                </a:solidFill>
                <a:effectLst>
                  <a:outerShdw blurRad="38100" dist="38100" dir="2700000">
                    <a:srgbClr val="C0C0C0"/>
                  </a:outerShdw>
                </a:effectLst>
                <a:latin typeface="Tahoma" panose="020B0604030504040204" pitchFamily="34" charset="0"/>
              </a:rPr>
              <a:t>、磁带特性</a:t>
            </a:r>
          </a:p>
          <a:p>
            <a:pPr lvl="1">
              <a:spcBef>
                <a:spcPct val="15000"/>
              </a:spcBef>
              <a:buFont typeface="Arial" panose="020B0604020202020204" pitchFamily="34" charset="0"/>
            </a:pPr>
            <a:r>
              <a:rPr lang="zh-CN" altLang="en-US" b="1" dirty="0">
                <a:solidFill>
                  <a:srgbClr val="0000CC"/>
                </a:solidFill>
                <a:latin typeface="Tahoma" panose="020B0604030504040204" pitchFamily="34" charset="0"/>
              </a:rPr>
              <a:t>磁带宽度有一英寸和半英寸，一英寸磁带有</a:t>
            </a:r>
            <a:r>
              <a:rPr lang="en-US" altLang="zh-CN" b="1">
                <a:solidFill>
                  <a:srgbClr val="0000CC"/>
                </a:solidFill>
                <a:latin typeface="Tahoma" panose="020B0604030504040204" pitchFamily="34" charset="0"/>
              </a:rPr>
              <a:t>16</a:t>
            </a:r>
            <a:r>
              <a:rPr lang="zh-CN" altLang="en-US" b="1" dirty="0">
                <a:solidFill>
                  <a:srgbClr val="0000CC"/>
                </a:solidFill>
                <a:latin typeface="Tahoma" panose="020B0604030504040204" pitchFamily="34" charset="0"/>
              </a:rPr>
              <a:t>个磁道，每个磁道一个固定磁头，磁带移动时，磁头扫描磁道。磁带上的信息分布如下图。</a:t>
            </a:r>
            <a:r>
              <a:rPr lang="zh-CN" altLang="en-US" sz="2800" b="1" dirty="0">
                <a:solidFill>
                  <a:srgbClr val="0000CC"/>
                </a:solidFill>
                <a:latin typeface="Tahoma" panose="020B0604030504040204" pitchFamily="34" charset="0"/>
              </a:rPr>
              <a:t> </a:t>
            </a:r>
          </a:p>
        </p:txBody>
      </p:sp>
      <p:grpSp>
        <p:nvGrpSpPr>
          <p:cNvPr id="331801" name="组合 331800"/>
          <p:cNvGrpSpPr/>
          <p:nvPr/>
        </p:nvGrpSpPr>
        <p:grpSpPr>
          <a:xfrm>
            <a:off x="2352675" y="4005263"/>
            <a:ext cx="7991475" cy="1800225"/>
            <a:chOff x="295" y="2205"/>
            <a:chExt cx="5034" cy="1231"/>
          </a:xfrm>
        </p:grpSpPr>
        <p:grpSp>
          <p:nvGrpSpPr>
            <p:cNvPr id="331787" name="组合 331786"/>
            <p:cNvGrpSpPr/>
            <p:nvPr/>
          </p:nvGrpSpPr>
          <p:grpSpPr>
            <a:xfrm>
              <a:off x="295" y="2930"/>
              <a:ext cx="5034" cy="506"/>
              <a:chOff x="2700" y="5655"/>
              <a:chExt cx="6480" cy="624"/>
            </a:xfrm>
          </p:grpSpPr>
          <p:sp>
            <p:nvSpPr>
              <p:cNvPr id="331788" name="矩形 331787"/>
              <p:cNvSpPr/>
              <p:nvPr/>
            </p:nvSpPr>
            <p:spPr>
              <a:xfrm>
                <a:off x="2700" y="5655"/>
                <a:ext cx="6480" cy="624"/>
              </a:xfrm>
              <a:prstGeom prst="rect">
                <a:avLst/>
              </a:prstGeom>
              <a:solidFill>
                <a:srgbClr val="9999FF"/>
              </a:solidFill>
              <a:ln w="9525" cap="flat" cmpd="sng">
                <a:solidFill>
                  <a:srgbClr val="000000"/>
                </a:solidFill>
                <a:prstDash val="solid"/>
                <a:miter/>
                <a:headEnd type="none" w="med" len="med"/>
                <a:tailEnd type="none" w="med" len="med"/>
              </a:ln>
            </p:spPr>
            <p:txBody>
              <a:bodyPr/>
              <a:lstStyle/>
              <a:p>
                <a:endParaRPr lang="zh-CN" altLang="en-US"/>
              </a:p>
            </p:txBody>
          </p:sp>
          <p:sp>
            <p:nvSpPr>
              <p:cNvPr id="331789" name="文本框 331788"/>
              <p:cNvSpPr txBox="1"/>
              <p:nvPr/>
            </p:nvSpPr>
            <p:spPr>
              <a:xfrm>
                <a:off x="2730" y="5706"/>
                <a:ext cx="903" cy="528"/>
              </a:xfrm>
              <a:prstGeom prst="rect">
                <a:avLst/>
              </a:prstGeom>
              <a:solidFill>
                <a:srgbClr val="CCFFFF"/>
              </a:solidFill>
              <a:ln w="9525" cap="flat" cmpd="sng">
                <a:solidFill>
                  <a:srgbClr val="006600"/>
                </a:solidFill>
                <a:prstDash val="solid"/>
                <a:miter/>
                <a:headEnd type="none" w="med" len="med"/>
                <a:tailEnd type="none" w="med" len="med"/>
              </a:ln>
            </p:spPr>
            <p:txBody>
              <a:bodyPr/>
              <a:lstStyle/>
              <a:p>
                <a:pPr algn="just"/>
                <a:r>
                  <a:rPr lang="zh-CN" altLang="en-US" dirty="0">
                    <a:latin typeface="Times New Roman" panose="02020603050405020304" pitchFamily="18" charset="0"/>
                  </a:rPr>
                  <a:t>卷头标</a:t>
                </a:r>
                <a:endParaRPr lang="zh-CN" altLang="en-US" dirty="0">
                  <a:latin typeface="Tahoma" panose="020B0604030504040204" pitchFamily="34" charset="0"/>
                </a:endParaRPr>
              </a:p>
            </p:txBody>
          </p:sp>
          <p:sp>
            <p:nvSpPr>
              <p:cNvPr id="331790" name="文本框 331789"/>
              <p:cNvSpPr txBox="1"/>
              <p:nvPr/>
            </p:nvSpPr>
            <p:spPr>
              <a:xfrm>
                <a:off x="3795" y="5697"/>
                <a:ext cx="903" cy="528"/>
              </a:xfrm>
              <a:prstGeom prst="rect">
                <a:avLst/>
              </a:prstGeom>
              <a:solidFill>
                <a:srgbClr val="CCFF99"/>
              </a:solidFill>
              <a:ln w="9525" cap="flat" cmpd="sng">
                <a:solidFill>
                  <a:srgbClr val="D60093"/>
                </a:solidFill>
                <a:prstDash val="solid"/>
                <a:miter/>
                <a:headEnd type="none" w="med" len="med"/>
                <a:tailEnd type="none" w="med" len="med"/>
              </a:ln>
            </p:spPr>
            <p:txBody>
              <a:bodyPr/>
              <a:lstStyle/>
              <a:p>
                <a:pPr algn="just"/>
                <a:r>
                  <a:rPr lang="zh-CN" altLang="en-US" dirty="0">
                    <a:latin typeface="Times New Roman" panose="02020603050405020304" pitchFamily="18" charset="0"/>
                  </a:rPr>
                  <a:t>信息块</a:t>
                </a:r>
                <a:endParaRPr lang="zh-CN" altLang="en-US" dirty="0">
                  <a:latin typeface="Tahoma" panose="020B0604030504040204" pitchFamily="34" charset="0"/>
                </a:endParaRPr>
              </a:p>
            </p:txBody>
          </p:sp>
          <p:sp>
            <p:nvSpPr>
              <p:cNvPr id="331791" name="文本框 331790"/>
              <p:cNvSpPr txBox="1"/>
              <p:nvPr/>
            </p:nvSpPr>
            <p:spPr>
              <a:xfrm>
                <a:off x="8250" y="5697"/>
                <a:ext cx="903" cy="528"/>
              </a:xfrm>
              <a:prstGeom prst="rect">
                <a:avLst/>
              </a:prstGeom>
              <a:solidFill>
                <a:srgbClr val="CCFFFF"/>
              </a:solidFill>
              <a:ln w="9525" cap="flat" cmpd="sng">
                <a:solidFill>
                  <a:srgbClr val="006600"/>
                </a:solidFill>
                <a:prstDash val="solid"/>
                <a:miter/>
                <a:headEnd type="none" w="med" len="med"/>
                <a:tailEnd type="none" w="med" len="med"/>
              </a:ln>
            </p:spPr>
            <p:txBody>
              <a:bodyPr/>
              <a:lstStyle/>
              <a:p>
                <a:pPr algn="just"/>
                <a:r>
                  <a:rPr lang="zh-CN" altLang="en-US" dirty="0">
                    <a:latin typeface="Times New Roman" panose="02020603050405020304" pitchFamily="18" charset="0"/>
                  </a:rPr>
                  <a:t>卷尾标</a:t>
                </a:r>
                <a:endParaRPr lang="zh-CN" altLang="en-US" dirty="0">
                  <a:latin typeface="Tahoma" panose="020B0604030504040204" pitchFamily="34" charset="0"/>
                </a:endParaRPr>
              </a:p>
            </p:txBody>
          </p:sp>
          <p:sp>
            <p:nvSpPr>
              <p:cNvPr id="331792" name="文本框 331791"/>
              <p:cNvSpPr txBox="1"/>
              <p:nvPr/>
            </p:nvSpPr>
            <p:spPr>
              <a:xfrm>
                <a:off x="4860" y="5697"/>
                <a:ext cx="903" cy="528"/>
              </a:xfrm>
              <a:prstGeom prst="rect">
                <a:avLst/>
              </a:prstGeom>
              <a:solidFill>
                <a:srgbClr val="CCFF99"/>
              </a:solidFill>
              <a:ln w="9525" cap="flat" cmpd="sng">
                <a:solidFill>
                  <a:srgbClr val="D60093"/>
                </a:solidFill>
                <a:prstDash val="solid"/>
                <a:miter/>
                <a:headEnd type="none" w="med" len="med"/>
                <a:tailEnd type="none" w="med" len="med"/>
              </a:ln>
            </p:spPr>
            <p:txBody>
              <a:bodyPr/>
              <a:lstStyle/>
              <a:p>
                <a:pPr algn="just"/>
                <a:r>
                  <a:rPr lang="zh-CN" altLang="en-US" dirty="0">
                    <a:latin typeface="Times New Roman" panose="02020603050405020304" pitchFamily="18" charset="0"/>
                  </a:rPr>
                  <a:t>信息块</a:t>
                </a:r>
                <a:endParaRPr lang="zh-CN" altLang="en-US" dirty="0">
                  <a:latin typeface="Tahoma" panose="020B0604030504040204" pitchFamily="34" charset="0"/>
                </a:endParaRPr>
              </a:p>
            </p:txBody>
          </p:sp>
          <p:sp>
            <p:nvSpPr>
              <p:cNvPr id="331793" name="文本框 331792"/>
              <p:cNvSpPr txBox="1"/>
              <p:nvPr/>
            </p:nvSpPr>
            <p:spPr>
              <a:xfrm>
                <a:off x="5925" y="5697"/>
                <a:ext cx="903" cy="528"/>
              </a:xfrm>
              <a:prstGeom prst="rect">
                <a:avLst/>
              </a:prstGeom>
              <a:solidFill>
                <a:srgbClr val="CCFF99"/>
              </a:solidFill>
              <a:ln w="9525" cap="flat" cmpd="sng">
                <a:solidFill>
                  <a:srgbClr val="D60093"/>
                </a:solidFill>
                <a:prstDash val="solid"/>
                <a:miter/>
                <a:headEnd type="none" w="med" len="med"/>
                <a:tailEnd type="none" w="med" len="med"/>
              </a:ln>
            </p:spPr>
            <p:txBody>
              <a:bodyPr/>
              <a:lstStyle/>
              <a:p>
                <a:pPr algn="just"/>
                <a:r>
                  <a:rPr lang="zh-CN" altLang="en-US" dirty="0">
                    <a:latin typeface="Times New Roman" panose="02020603050405020304" pitchFamily="18" charset="0"/>
                  </a:rPr>
                  <a:t>信息块</a:t>
                </a:r>
                <a:endParaRPr lang="zh-CN" altLang="en-US" dirty="0">
                  <a:latin typeface="Tahoma" panose="020B0604030504040204" pitchFamily="34" charset="0"/>
                </a:endParaRPr>
              </a:p>
            </p:txBody>
          </p:sp>
          <p:sp>
            <p:nvSpPr>
              <p:cNvPr id="331794" name="文本框 331793"/>
              <p:cNvSpPr txBox="1"/>
              <p:nvPr/>
            </p:nvSpPr>
            <p:spPr>
              <a:xfrm>
                <a:off x="6990" y="5697"/>
                <a:ext cx="1095" cy="528"/>
              </a:xfrm>
              <a:prstGeom prst="rect">
                <a:avLst/>
              </a:prstGeom>
              <a:solidFill>
                <a:srgbClr val="CCFF99"/>
              </a:solidFill>
              <a:ln w="9525" cap="flat" cmpd="sng">
                <a:solidFill>
                  <a:srgbClr val="D60093"/>
                </a:solidFill>
                <a:prstDash val="solid"/>
                <a:miter/>
                <a:headEnd type="none" w="med" len="med"/>
                <a:tailEnd type="none" w="med" len="med"/>
              </a:ln>
            </p:spPr>
            <p:txBody>
              <a:bodyPr/>
              <a:lstStyle/>
              <a:p>
                <a:pPr algn="just"/>
                <a:r>
                  <a:rPr lang="zh-CN" altLang="en-US" dirty="0">
                    <a:latin typeface="Times New Roman" panose="02020603050405020304" pitchFamily="18" charset="0"/>
                  </a:rPr>
                  <a:t>   </a:t>
                </a:r>
                <a:r>
                  <a:rPr lang="zh-CN" altLang="en-US" dirty="0">
                    <a:latin typeface="宋体" panose="02010600030101010101" pitchFamily="2" charset="-122"/>
                  </a:rPr>
                  <a:t>┅</a:t>
                </a:r>
                <a:endParaRPr lang="zh-CN" altLang="en-US" dirty="0">
                  <a:latin typeface="Tahoma" panose="020B0604030504040204" pitchFamily="34" charset="0"/>
                </a:endParaRPr>
              </a:p>
            </p:txBody>
          </p:sp>
        </p:grpSp>
        <p:sp>
          <p:nvSpPr>
            <p:cNvPr id="331795" name="五边形 331794"/>
            <p:cNvSpPr/>
            <p:nvPr/>
          </p:nvSpPr>
          <p:spPr>
            <a:xfrm rot="5400000">
              <a:off x="1966" y="2678"/>
              <a:ext cx="377" cy="121"/>
            </a:xfrm>
            <a:prstGeom prst="homePlate">
              <a:avLst>
                <a:gd name="adj" fmla="val 77892"/>
              </a:avLst>
            </a:prstGeom>
            <a:solidFill>
              <a:srgbClr val="006600"/>
            </a:solidFill>
            <a:ln w="9525" cap="flat" cmpd="sng">
              <a:solidFill>
                <a:srgbClr val="006600"/>
              </a:solidFill>
              <a:prstDash val="solid"/>
              <a:miter/>
              <a:headEnd type="none" w="med" len="med"/>
              <a:tailEnd type="none" w="med" len="med"/>
            </a:ln>
          </p:spPr>
          <p:txBody>
            <a:bodyPr/>
            <a:lstStyle/>
            <a:p>
              <a:endParaRPr lang="zh-CN" altLang="en-US"/>
            </a:p>
          </p:txBody>
        </p:sp>
        <p:sp>
          <p:nvSpPr>
            <p:cNvPr id="331796" name="文本框 331795"/>
            <p:cNvSpPr txBox="1"/>
            <p:nvPr/>
          </p:nvSpPr>
          <p:spPr>
            <a:xfrm>
              <a:off x="2835" y="2205"/>
              <a:ext cx="674" cy="379"/>
            </a:xfrm>
            <a:prstGeom prst="rect">
              <a:avLst/>
            </a:prstGeom>
            <a:noFill/>
            <a:ln w="9525">
              <a:noFill/>
            </a:ln>
          </p:spPr>
          <p:txBody>
            <a:bodyPr/>
            <a:lstStyle/>
            <a:p>
              <a:pPr algn="just"/>
              <a:r>
                <a:rPr lang="zh-CN" altLang="en-US" dirty="0">
                  <a:solidFill>
                    <a:srgbClr val="D60093"/>
                  </a:solidFill>
                  <a:effectLst>
                    <a:outerShdw blurRad="38100" dist="38100" dir="2700000">
                      <a:srgbClr val="C0C0C0"/>
                    </a:outerShdw>
                  </a:effectLst>
                  <a:latin typeface="Times New Roman" panose="02020603050405020304" pitchFamily="18" charset="0"/>
                </a:rPr>
                <a:t>间隙</a:t>
              </a:r>
              <a:endParaRPr lang="zh-CN" altLang="en-US" dirty="0">
                <a:solidFill>
                  <a:srgbClr val="D60093"/>
                </a:solidFill>
                <a:effectLst>
                  <a:outerShdw blurRad="38100" dist="38100" dir="2700000">
                    <a:srgbClr val="C0C0C0"/>
                  </a:outerShdw>
                </a:effectLst>
                <a:latin typeface="Tahoma" panose="020B0604030504040204" pitchFamily="34" charset="0"/>
              </a:endParaRPr>
            </a:p>
          </p:txBody>
        </p:sp>
        <p:sp>
          <p:nvSpPr>
            <p:cNvPr id="331797" name="直接连接符 331796"/>
            <p:cNvSpPr/>
            <p:nvPr/>
          </p:nvSpPr>
          <p:spPr>
            <a:xfrm flipH="1">
              <a:off x="2744" y="2548"/>
              <a:ext cx="293" cy="382"/>
            </a:xfrm>
            <a:prstGeom prst="line">
              <a:avLst/>
            </a:prstGeom>
            <a:ln w="38100" cap="flat" cmpd="dbl">
              <a:solidFill>
                <a:srgbClr val="006600"/>
              </a:solidFill>
              <a:prstDash val="solid"/>
              <a:headEnd type="none" w="med" len="med"/>
              <a:tailEnd type="triangle" w="med" len="med"/>
            </a:ln>
          </p:spPr>
        </p:sp>
        <p:sp>
          <p:nvSpPr>
            <p:cNvPr id="331798" name="文本框 331797"/>
            <p:cNvSpPr txBox="1"/>
            <p:nvPr/>
          </p:nvSpPr>
          <p:spPr>
            <a:xfrm>
              <a:off x="1882" y="2205"/>
              <a:ext cx="674" cy="342"/>
            </a:xfrm>
            <a:prstGeom prst="rect">
              <a:avLst/>
            </a:prstGeom>
            <a:noFill/>
            <a:ln w="9525">
              <a:noFill/>
            </a:ln>
          </p:spPr>
          <p:txBody>
            <a:bodyPr/>
            <a:lstStyle/>
            <a:p>
              <a:pPr algn="just"/>
              <a:r>
                <a:rPr lang="zh-CN" altLang="en-US" dirty="0">
                  <a:solidFill>
                    <a:srgbClr val="D60093"/>
                  </a:solidFill>
                  <a:effectLst>
                    <a:outerShdw blurRad="38100" dist="38100" dir="2700000">
                      <a:srgbClr val="C0C0C0"/>
                    </a:outerShdw>
                  </a:effectLst>
                  <a:latin typeface="Times New Roman" panose="02020603050405020304" pitchFamily="18" charset="0"/>
                </a:rPr>
                <a:t>磁头</a:t>
              </a:r>
              <a:endParaRPr lang="zh-CN" altLang="en-US" dirty="0">
                <a:solidFill>
                  <a:srgbClr val="D60093"/>
                </a:solidFill>
                <a:effectLst>
                  <a:outerShdw blurRad="38100" dist="38100" dir="2700000">
                    <a:srgbClr val="C0C0C0"/>
                  </a:outerShdw>
                </a:effectLst>
                <a:latin typeface="Tahoma" panose="020B0604030504040204" pitchFamily="34" charset="0"/>
              </a:endParaRPr>
            </a:p>
          </p:txBody>
        </p:sp>
      </p:grpSp>
      <p:sp>
        <p:nvSpPr>
          <p:cNvPr id="331799" name="文本框 331798"/>
          <p:cNvSpPr txBox="1"/>
          <p:nvPr/>
        </p:nvSpPr>
        <p:spPr>
          <a:xfrm>
            <a:off x="4224338" y="5922963"/>
            <a:ext cx="4465637" cy="458787"/>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宋体" panose="02010600030101010101" pitchFamily="2" charset="-122"/>
              </a:rPr>
              <a:t>5.22</a:t>
            </a:r>
            <a:r>
              <a:rPr lang="en-US" altLang="zh-CN" sz="2000">
                <a:solidFill>
                  <a:srgbClr val="006600"/>
                </a:solidFill>
                <a:effectLst>
                  <a:outerShdw blurRad="38100" dist="38100" dir="2700000">
                    <a:srgbClr val="C0C0C0"/>
                  </a:outerShdw>
                </a:effectLst>
                <a:latin typeface="Times New Roman" panose="02020603050405020304" pitchFamily="18" charset="0"/>
              </a:rPr>
              <a:t> </a:t>
            </a:r>
            <a:r>
              <a:rPr lang="zh-CN" altLang="en-US" sz="2000" dirty="0">
                <a:solidFill>
                  <a:srgbClr val="006600"/>
                </a:solidFill>
                <a:effectLst>
                  <a:outerShdw blurRad="38100" dist="38100" dir="2700000">
                    <a:srgbClr val="C0C0C0"/>
                  </a:outerShdw>
                </a:effectLst>
                <a:latin typeface="Times New Roman" panose="02020603050405020304" pitchFamily="18" charset="0"/>
              </a:rPr>
              <a:t>磁带上的信息组织</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331803" name="AutoShape 5"/>
          <p:cNvSpPr/>
          <p:nvPr/>
        </p:nvSpPr>
        <p:spPr>
          <a:xfrm>
            <a:off x="1071885" y="1074109"/>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31804" name="Text Box 38"/>
          <p:cNvSpPr txBox="1"/>
          <p:nvPr/>
        </p:nvSpPr>
        <p:spPr>
          <a:xfrm>
            <a:off x="1127448" y="1113797"/>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一、磁盘</a:t>
            </a:r>
            <a:r>
              <a:rPr lang="en-US" altLang="zh-CN" sz="2800">
                <a:solidFill>
                  <a:srgbClr val="FF0000"/>
                </a:solidFill>
                <a:effectLst>
                  <a:outerShdw blurRad="38100" dist="38100" dir="2700000">
                    <a:srgbClr val="C0C0C0"/>
                  </a:outerShdw>
                </a:effectLst>
                <a:latin typeface="Times New Roman" panose="02020603050405020304" pitchFamily="18" charset="0"/>
              </a:rPr>
              <a:t>I/O </a:t>
            </a:r>
          </a:p>
        </p:txBody>
      </p:sp>
      <p:sp>
        <p:nvSpPr>
          <p:cNvPr id="20" name="矩形 19">
            <a:extLst>
              <a:ext uri="{FF2B5EF4-FFF2-40B4-BE49-F238E27FC236}">
                <a16:creationId xmlns:a16="http://schemas.microsoft.com/office/drawing/2014/main" id="{513BA6FD-C2B8-40DF-A95D-E5010C4D2DC5}"/>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1803"/>
                                        </p:tgtEl>
                                        <p:attrNameLst>
                                          <p:attrName>style.visibility</p:attrName>
                                        </p:attrNameLst>
                                      </p:cBhvr>
                                      <p:to>
                                        <p:strVal val="visible"/>
                                      </p:to>
                                    </p:set>
                                    <p:anim calcmode="lin" valueType="num">
                                      <p:cBhvr additive="base">
                                        <p:cTn id="7" dur="500" fill="hold"/>
                                        <p:tgtEl>
                                          <p:spTgt spid="331803"/>
                                        </p:tgtEl>
                                        <p:attrNameLst>
                                          <p:attrName>ppt_x</p:attrName>
                                        </p:attrNameLst>
                                      </p:cBhvr>
                                      <p:tavLst>
                                        <p:tav tm="0">
                                          <p:val>
                                            <p:strVal val="#ppt_x"/>
                                          </p:val>
                                        </p:tav>
                                        <p:tav tm="100000">
                                          <p:val>
                                            <p:strVal val="#ppt_x"/>
                                          </p:val>
                                        </p:tav>
                                      </p:tavLst>
                                    </p:anim>
                                    <p:anim calcmode="lin" valueType="num">
                                      <p:cBhvr additive="base">
                                        <p:cTn id="8" dur="500" fill="hold"/>
                                        <p:tgtEl>
                                          <p:spTgt spid="33180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1804"/>
                                        </p:tgtEl>
                                        <p:attrNameLst>
                                          <p:attrName>style.visibility</p:attrName>
                                        </p:attrNameLst>
                                      </p:cBhvr>
                                      <p:to>
                                        <p:strVal val="visible"/>
                                      </p:to>
                                    </p:set>
                                    <p:anim calcmode="lin" valueType="num">
                                      <p:cBhvr additive="base">
                                        <p:cTn id="12" dur="500" fill="hold"/>
                                        <p:tgtEl>
                                          <p:spTgt spid="331804"/>
                                        </p:tgtEl>
                                        <p:attrNameLst>
                                          <p:attrName>ppt_x</p:attrName>
                                        </p:attrNameLst>
                                      </p:cBhvr>
                                      <p:tavLst>
                                        <p:tav tm="0">
                                          <p:val>
                                            <p:strVal val="#ppt_x"/>
                                          </p:val>
                                        </p:tav>
                                        <p:tav tm="100000">
                                          <p:val>
                                            <p:strVal val="#ppt_x"/>
                                          </p:val>
                                        </p:tav>
                                      </p:tavLst>
                                    </p:anim>
                                    <p:anim calcmode="lin" valueType="num">
                                      <p:cBhvr additive="base">
                                        <p:cTn id="13" dur="500" fill="hold"/>
                                        <p:tgtEl>
                                          <p:spTgt spid="33180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31781"/>
                                        </p:tgtEl>
                                        <p:attrNameLst>
                                          <p:attrName>style.visibility</p:attrName>
                                        </p:attrNameLst>
                                      </p:cBhvr>
                                      <p:to>
                                        <p:strVal val="visible"/>
                                      </p:to>
                                    </p:set>
                                    <p:anim calcmode="lin" valueType="num">
                                      <p:cBhvr additive="base">
                                        <p:cTn id="17" dur="500" fill="hold"/>
                                        <p:tgtEl>
                                          <p:spTgt spid="331781"/>
                                        </p:tgtEl>
                                        <p:attrNameLst>
                                          <p:attrName>ppt_x</p:attrName>
                                        </p:attrNameLst>
                                      </p:cBhvr>
                                      <p:tavLst>
                                        <p:tav tm="0">
                                          <p:val>
                                            <p:strVal val="0-#ppt_w/2"/>
                                          </p:val>
                                        </p:tav>
                                        <p:tav tm="100000">
                                          <p:val>
                                            <p:strVal val="#ppt_x"/>
                                          </p:val>
                                        </p:tav>
                                      </p:tavLst>
                                    </p:anim>
                                    <p:anim calcmode="lin" valueType="num">
                                      <p:cBhvr additive="base">
                                        <p:cTn id="18" dur="500" fill="hold"/>
                                        <p:tgtEl>
                                          <p:spTgt spid="33178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31801"/>
                                        </p:tgtEl>
                                        <p:attrNameLst>
                                          <p:attrName>style.visibility</p:attrName>
                                        </p:attrNameLst>
                                      </p:cBhvr>
                                      <p:to>
                                        <p:strVal val="visible"/>
                                      </p:to>
                                    </p:set>
                                    <p:anim calcmode="lin" valueType="num">
                                      <p:cBhvr additive="base">
                                        <p:cTn id="22" dur="500" fill="hold"/>
                                        <p:tgtEl>
                                          <p:spTgt spid="331801"/>
                                        </p:tgtEl>
                                        <p:attrNameLst>
                                          <p:attrName>ppt_x</p:attrName>
                                        </p:attrNameLst>
                                      </p:cBhvr>
                                      <p:tavLst>
                                        <p:tav tm="0">
                                          <p:val>
                                            <p:strVal val="#ppt_x"/>
                                          </p:val>
                                        </p:tav>
                                        <p:tav tm="100000">
                                          <p:val>
                                            <p:strVal val="#ppt_x"/>
                                          </p:val>
                                        </p:tav>
                                      </p:tavLst>
                                    </p:anim>
                                    <p:anim calcmode="lin" valueType="num">
                                      <p:cBhvr additive="base">
                                        <p:cTn id="23" dur="500" fill="hold"/>
                                        <p:tgtEl>
                                          <p:spTgt spid="33180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31799"/>
                                        </p:tgtEl>
                                        <p:attrNameLst>
                                          <p:attrName>style.visibility</p:attrName>
                                        </p:attrNameLst>
                                      </p:cBhvr>
                                      <p:to>
                                        <p:strVal val="visible"/>
                                      </p:to>
                                    </p:set>
                                    <p:anim calcmode="lin" valueType="num">
                                      <p:cBhvr additive="base">
                                        <p:cTn id="27" dur="500" fill="hold"/>
                                        <p:tgtEl>
                                          <p:spTgt spid="331799"/>
                                        </p:tgtEl>
                                        <p:attrNameLst>
                                          <p:attrName>ppt_x</p:attrName>
                                        </p:attrNameLst>
                                      </p:cBhvr>
                                      <p:tavLst>
                                        <p:tav tm="0">
                                          <p:val>
                                            <p:strVal val="#ppt_x"/>
                                          </p:val>
                                        </p:tav>
                                        <p:tav tm="100000">
                                          <p:val>
                                            <p:strVal val="#ppt_x"/>
                                          </p:val>
                                        </p:tav>
                                      </p:tavLst>
                                    </p:anim>
                                    <p:anim calcmode="lin" valueType="num">
                                      <p:cBhvr additive="base">
                                        <p:cTn id="28" dur="500" fill="hold"/>
                                        <p:tgtEl>
                                          <p:spTgt spid="3317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p:bldP spid="331799" grpId="0"/>
      <p:bldP spid="331803" grpId="0" bldLvl="0" animBg="1"/>
      <p:bldP spid="331804"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41" name="文本框 333840"/>
          <p:cNvSpPr txBox="1"/>
          <p:nvPr/>
        </p:nvSpPr>
        <p:spPr>
          <a:xfrm>
            <a:off x="1774825" y="2276475"/>
            <a:ext cx="4411663" cy="3889375"/>
          </a:xfrm>
          <a:prstGeom prst="rect">
            <a:avLst/>
          </a:prstGeom>
          <a:noFill/>
          <a:ln w="57150">
            <a:noFill/>
          </a:ln>
        </p:spPr>
        <p:txBody>
          <a:bodyPr/>
          <a:lstStyle/>
          <a:p>
            <a:pPr algn="just">
              <a:lnSpc>
                <a:spcPct val="105000"/>
              </a:lnSpc>
              <a:spcBef>
                <a:spcPct val="25000"/>
              </a:spcBef>
              <a:buClr>
                <a:srgbClr val="CC6600"/>
              </a:buClr>
              <a:buFont typeface="Wingdings" panose="05000000000000000000" pitchFamily="2" charset="2"/>
              <a:buChar char="n"/>
            </a:pPr>
            <a:r>
              <a:rPr lang="zh-CN" altLang="en-US" dirty="0">
                <a:solidFill>
                  <a:srgbClr val="0000CC"/>
                </a:solidFill>
                <a:latin typeface="Tahoma" panose="020B0604030504040204" pitchFamily="34" charset="0"/>
              </a:rPr>
              <a:t> 信息块长度一般为</a:t>
            </a:r>
            <a:r>
              <a:rPr lang="en-US" altLang="zh-CN" dirty="0">
                <a:solidFill>
                  <a:srgbClr val="0000CC"/>
                </a:solidFill>
                <a:latin typeface="Tahoma" panose="020B0604030504040204" pitchFamily="34" charset="0"/>
              </a:rPr>
              <a:t>512B</a:t>
            </a:r>
            <a:r>
              <a:rPr lang="zh-CN" altLang="en-US" dirty="0">
                <a:solidFill>
                  <a:srgbClr val="0000CC"/>
                </a:solidFill>
                <a:latin typeface="Tahoma" panose="020B0604030504040204" pitchFamily="34" charset="0"/>
              </a:rPr>
              <a:t>（或</a:t>
            </a:r>
            <a:r>
              <a:rPr lang="en-US" altLang="zh-CN" dirty="0">
                <a:solidFill>
                  <a:srgbClr val="0000CC"/>
                </a:solidFill>
                <a:latin typeface="Tahoma" panose="020B0604030504040204" pitchFamily="34" charset="0"/>
              </a:rPr>
              <a:t>2</a:t>
            </a:r>
            <a:r>
              <a:rPr lang="zh-CN" altLang="en-US" dirty="0">
                <a:solidFill>
                  <a:srgbClr val="0000CC"/>
                </a:solidFill>
                <a:latin typeface="Tahoma" panose="020B0604030504040204" pitchFamily="34" charset="0"/>
              </a:rPr>
              <a:t>整数幂）</a:t>
            </a:r>
          </a:p>
          <a:p>
            <a:pPr algn="just">
              <a:lnSpc>
                <a:spcPct val="105000"/>
              </a:lnSpc>
              <a:spcBef>
                <a:spcPct val="25000"/>
              </a:spcBef>
              <a:buClr>
                <a:srgbClr val="CC6600"/>
              </a:buClr>
              <a:buFont typeface="Wingdings" panose="05000000000000000000" pitchFamily="2" charset="2"/>
              <a:buChar char="n"/>
            </a:pPr>
            <a:r>
              <a:rPr lang="zh-CN" altLang="en-US" dirty="0">
                <a:solidFill>
                  <a:srgbClr val="0000CC"/>
                </a:solidFill>
                <a:latin typeface="Tahoma" panose="020B0604030504040204" pitchFamily="34" charset="0"/>
              </a:rPr>
              <a:t> 信息块由头至尾编号作为块号。成为存储分配和</a:t>
            </a:r>
            <a:r>
              <a:rPr lang="en-US" altLang="zh-CN" dirty="0">
                <a:solidFill>
                  <a:srgbClr val="0000CC"/>
                </a:solidFill>
                <a:latin typeface="Tahoma" panose="020B0604030504040204" pitchFamily="34" charset="0"/>
              </a:rPr>
              <a:t>I/O</a:t>
            </a:r>
            <a:r>
              <a:rPr lang="zh-CN" altLang="en-US" dirty="0">
                <a:solidFill>
                  <a:srgbClr val="0000CC"/>
                </a:solidFill>
                <a:latin typeface="Tahoma" panose="020B0604030504040204" pitchFamily="34" charset="0"/>
              </a:rPr>
              <a:t>传输单位。</a:t>
            </a:r>
          </a:p>
          <a:p>
            <a:pPr algn="just">
              <a:lnSpc>
                <a:spcPct val="105000"/>
              </a:lnSpc>
              <a:spcBef>
                <a:spcPct val="25000"/>
              </a:spcBef>
              <a:buClr>
                <a:srgbClr val="CC6600"/>
              </a:buClr>
              <a:buFont typeface="Wingdings" panose="05000000000000000000" pitchFamily="2" charset="2"/>
              <a:buChar char="n"/>
            </a:pPr>
            <a:r>
              <a:rPr lang="zh-CN" altLang="en-US" dirty="0">
                <a:solidFill>
                  <a:srgbClr val="0000CC"/>
                </a:solidFill>
                <a:latin typeface="Tahoma" panose="020B0604030504040204" pitchFamily="34" charset="0"/>
              </a:rPr>
              <a:t> 磁带属顺序型设备</a:t>
            </a:r>
          </a:p>
          <a:p>
            <a:pPr algn="just">
              <a:lnSpc>
                <a:spcPct val="105000"/>
              </a:lnSpc>
              <a:spcBef>
                <a:spcPct val="25000"/>
              </a:spcBef>
              <a:buClr>
                <a:srgbClr val="CC6600"/>
              </a:buClr>
              <a:buFont typeface="Wingdings" panose="05000000000000000000" pitchFamily="2" charset="2"/>
              <a:buChar char="n"/>
            </a:pPr>
            <a:r>
              <a:rPr lang="zh-CN" altLang="en-US" dirty="0">
                <a:solidFill>
                  <a:srgbClr val="0000CC"/>
                </a:solidFill>
                <a:latin typeface="Tahoma" panose="020B0604030504040204" pitchFamily="34" charset="0"/>
              </a:rPr>
              <a:t> 磁带机械运动速度相对较慢，随机访问不连续的块会造成相当大的时间开销。 </a:t>
            </a:r>
          </a:p>
        </p:txBody>
      </p:sp>
      <p:graphicFrame>
        <p:nvGraphicFramePr>
          <p:cNvPr id="333971" name="内容占位符 333970"/>
          <p:cNvGraphicFramePr>
            <a:graphicFrameLocks noGrp="1"/>
          </p:cNvGraphicFramePr>
          <p:nvPr>
            <p:ph idx="4294967295"/>
            <p:extLst>
              <p:ext uri="{D42A27DB-BD31-4B8C-83A1-F6EECF244321}">
                <p14:modId xmlns:p14="http://schemas.microsoft.com/office/powerpoint/2010/main" val="2719711261"/>
              </p:ext>
            </p:extLst>
          </p:nvPr>
        </p:nvGraphicFramePr>
        <p:xfrm>
          <a:off x="7147934" y="2955924"/>
          <a:ext cx="3455670" cy="3154045"/>
        </p:xfrm>
        <a:graphic>
          <a:graphicData uri="http://schemas.openxmlformats.org/drawingml/2006/table">
            <a:tbl>
              <a:tblPr/>
              <a:tblGrid>
                <a:gridCol w="1544955">
                  <a:extLst>
                    <a:ext uri="{9D8B030D-6E8A-4147-A177-3AD203B41FA5}">
                      <a16:colId xmlns:a16="http://schemas.microsoft.com/office/drawing/2014/main" val="20000"/>
                    </a:ext>
                  </a:extLst>
                </a:gridCol>
                <a:gridCol w="1910715">
                  <a:extLst>
                    <a:ext uri="{9D8B030D-6E8A-4147-A177-3AD203B41FA5}">
                      <a16:colId xmlns:a16="http://schemas.microsoft.com/office/drawing/2014/main" val="20001"/>
                    </a:ext>
                  </a:extLst>
                </a:gridCol>
              </a:tblGrid>
              <a:tr h="155448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spcBef>
                          <a:spcPct val="0"/>
                        </a:spcBef>
                        <a:buSzTx/>
                        <a:buNone/>
                      </a:pPr>
                      <a:r>
                        <a:rPr lang="zh-CN" altLang="en-US" sz="2400" dirty="0">
                          <a:solidFill>
                            <a:schemeClr val="hlink"/>
                          </a:solidFill>
                          <a:effectLst>
                            <a:outerShdw blurRad="38100" dist="38100" dir="2700000">
                              <a:srgbClr val="000000"/>
                            </a:outerShdw>
                          </a:effectLst>
                          <a:ea typeface="宋体" panose="02010600030101010101" pitchFamily="2" charset="-122"/>
                        </a:rPr>
                        <a:t>操作</a:t>
                      </a:r>
                    </a:p>
                  </a:txBody>
                  <a:tcPr anchor="ctr">
                    <a:lnL w="28575" cap="flat" cmpd="sng">
                      <a:solidFill>
                        <a:srgbClr val="006600"/>
                      </a:solidFill>
                      <a:prstDash val="solid"/>
                      <a:miter/>
                      <a:headEnd type="none" w="med" len="med"/>
                      <a:tailEnd type="none" w="med" len="med"/>
                    </a:lnL>
                    <a:lnR w="28575" cap="flat" cmpd="sng">
                      <a:solidFill>
                        <a:srgbClr val="006600"/>
                      </a:solidFill>
                      <a:prstDash val="solid"/>
                      <a:miter/>
                      <a:headEnd type="none" w="med" len="med"/>
                      <a:tailEnd type="none" w="med" len="med"/>
                    </a:lnR>
                    <a:lnT w="28575" cap="flat" cmpd="sng">
                      <a:solidFill>
                        <a:srgbClr val="006600"/>
                      </a:solidFill>
                      <a:prstDash val="solid"/>
                      <a:miter/>
                      <a:headEnd type="none" w="med" len="med"/>
                      <a:tailEnd type="none" w="med" len="med"/>
                    </a:lnT>
                    <a:lnB w="28575" cap="flat" cmpd="sng">
                      <a:solidFill>
                        <a:srgbClr val="006600"/>
                      </a:solidFill>
                      <a:prstDash val="solid"/>
                      <a:miter/>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spcBef>
                          <a:spcPct val="0"/>
                        </a:spcBef>
                        <a:buSzTx/>
                        <a:buNone/>
                      </a:pPr>
                      <a:r>
                        <a:rPr lang="zh-CN" altLang="en-US" sz="2400" dirty="0">
                          <a:ea typeface="宋体" panose="02010600030101010101" pitchFamily="2" charset="-122"/>
                        </a:rPr>
                        <a:t>反绕</a:t>
                      </a:r>
                    </a:p>
                    <a:p>
                      <a:pPr lvl="0">
                        <a:spcBef>
                          <a:spcPct val="0"/>
                        </a:spcBef>
                        <a:buSzTx/>
                        <a:buNone/>
                      </a:pPr>
                      <a:r>
                        <a:rPr lang="zh-CN" altLang="en-US" sz="2400" dirty="0">
                          <a:ea typeface="宋体" panose="02010600030101010101" pitchFamily="2" charset="-122"/>
                        </a:rPr>
                        <a:t>正向查找</a:t>
                      </a:r>
                    </a:p>
                    <a:p>
                      <a:pPr lvl="0" eaLnBrk="0" hangingPunct="0">
                        <a:spcBef>
                          <a:spcPct val="0"/>
                        </a:spcBef>
                        <a:buSzTx/>
                        <a:buFontTx/>
                        <a:buNone/>
                      </a:pPr>
                      <a:r>
                        <a:rPr lang="zh-CN" altLang="en-US" sz="2400" dirty="0">
                          <a:ea typeface="宋体" panose="02010600030101010101" pitchFamily="2" charset="-122"/>
                        </a:rPr>
                        <a:t>反向查找</a:t>
                      </a:r>
                    </a:p>
                    <a:p>
                      <a:pPr lvl="0" eaLnBrk="0" hangingPunct="0">
                        <a:spcBef>
                          <a:spcPct val="0"/>
                        </a:spcBef>
                        <a:buSzTx/>
                        <a:buFontTx/>
                        <a:buNone/>
                      </a:pPr>
                      <a:r>
                        <a:rPr lang="zh-CN" altLang="en-US" sz="2400" dirty="0">
                          <a:ea typeface="宋体" panose="02010600030101010101" pitchFamily="2" charset="-122"/>
                        </a:rPr>
                        <a:t>读</a:t>
                      </a:r>
                      <a:r>
                        <a:rPr lang="en-US" altLang="zh-CN" sz="2400">
                          <a:ea typeface="宋体" panose="02010600030101010101" pitchFamily="2" charset="-122"/>
                        </a:rPr>
                        <a:t>/</a:t>
                      </a:r>
                      <a:r>
                        <a:rPr lang="zh-CN" altLang="en-US" sz="2400" dirty="0">
                          <a:ea typeface="宋体" panose="02010600030101010101" pitchFamily="2" charset="-122"/>
                        </a:rPr>
                        <a:t>写</a:t>
                      </a:r>
                    </a:p>
                  </a:txBody>
                  <a:tcPr>
                    <a:lnL w="28575" cap="flat" cmpd="sng">
                      <a:solidFill>
                        <a:srgbClr val="006600"/>
                      </a:solidFill>
                      <a:prstDash val="solid"/>
                      <a:miter/>
                      <a:headEnd type="none" w="med" len="med"/>
                      <a:tailEnd type="none" w="med" len="med"/>
                    </a:lnL>
                    <a:lnR w="28575" cap="flat" cmpd="sng">
                      <a:solidFill>
                        <a:srgbClr val="006600"/>
                      </a:solidFill>
                      <a:prstDash val="solid"/>
                      <a:miter/>
                      <a:headEnd type="none" w="med" len="med"/>
                      <a:tailEnd type="none" w="med" len="med"/>
                    </a:lnR>
                    <a:lnT w="28575" cap="flat" cmpd="sng">
                      <a:solidFill>
                        <a:srgbClr val="006600"/>
                      </a:solidFill>
                      <a:prstDash val="solid"/>
                      <a:miter/>
                      <a:headEnd type="none" w="med" len="med"/>
                      <a:tailEnd type="none" w="med" len="med"/>
                    </a:lnT>
                    <a:lnB w="28575" cap="flat" cmpd="sng">
                      <a:solidFill>
                        <a:srgbClr val="006600"/>
                      </a:solidFill>
                      <a:prstDash val="solid"/>
                      <a:miter/>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49276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spcBef>
                          <a:spcPct val="0"/>
                        </a:spcBef>
                        <a:buSzTx/>
                        <a:buNone/>
                      </a:pPr>
                      <a:r>
                        <a:rPr lang="zh-CN" altLang="en-US" sz="2400" dirty="0">
                          <a:solidFill>
                            <a:schemeClr val="hlink"/>
                          </a:solidFill>
                          <a:effectLst>
                            <a:outerShdw blurRad="38100" dist="38100" dir="2700000">
                              <a:srgbClr val="000000"/>
                            </a:outerShdw>
                          </a:effectLst>
                          <a:ea typeface="宋体" panose="02010600030101010101" pitchFamily="2" charset="-122"/>
                        </a:rPr>
                        <a:t>地址</a:t>
                      </a:r>
                    </a:p>
                  </a:txBody>
                  <a:tcPr>
                    <a:lnL w="28575" cap="flat" cmpd="sng">
                      <a:solidFill>
                        <a:srgbClr val="006600"/>
                      </a:solidFill>
                      <a:prstDash val="solid"/>
                      <a:miter/>
                      <a:headEnd type="none" w="med" len="med"/>
                      <a:tailEnd type="none" w="med" len="med"/>
                    </a:lnL>
                    <a:lnR w="28575" cap="flat" cmpd="sng">
                      <a:solidFill>
                        <a:srgbClr val="006600"/>
                      </a:solidFill>
                      <a:prstDash val="solid"/>
                      <a:miter/>
                      <a:headEnd type="none" w="med" len="med"/>
                      <a:tailEnd type="none" w="med" len="med"/>
                    </a:lnR>
                    <a:lnT w="28575" cap="flat" cmpd="sng">
                      <a:solidFill>
                        <a:srgbClr val="006600"/>
                      </a:solidFill>
                      <a:prstDash val="solid"/>
                      <a:miter/>
                      <a:headEnd type="none" w="med" len="med"/>
                      <a:tailEnd type="none" w="med" len="med"/>
                    </a:lnT>
                    <a:lnB w="28575" cap="flat" cmpd="sng">
                      <a:solidFill>
                        <a:srgbClr val="006600"/>
                      </a:solidFill>
                      <a:prstDash val="solid"/>
                      <a:miter/>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spcBef>
                          <a:spcPct val="0"/>
                        </a:spcBef>
                        <a:buSzTx/>
                        <a:buNone/>
                      </a:pPr>
                      <a:r>
                        <a:rPr lang="zh-CN" altLang="en-US" sz="2400" dirty="0">
                          <a:ea typeface="宋体" panose="02010600030101010101" pitchFamily="2" charset="-122"/>
                        </a:rPr>
                        <a:t>一维</a:t>
                      </a:r>
                    </a:p>
                  </a:txBody>
                  <a:tcPr>
                    <a:lnL w="28575" cap="flat" cmpd="sng">
                      <a:solidFill>
                        <a:srgbClr val="006600"/>
                      </a:solidFill>
                      <a:prstDash val="solid"/>
                      <a:miter/>
                      <a:headEnd type="none" w="med" len="med"/>
                      <a:tailEnd type="none" w="med" len="med"/>
                    </a:lnL>
                    <a:lnR w="28575" cap="flat" cmpd="sng">
                      <a:solidFill>
                        <a:srgbClr val="006600"/>
                      </a:solidFill>
                      <a:prstDash val="solid"/>
                      <a:miter/>
                      <a:headEnd type="none" w="med" len="med"/>
                      <a:tailEnd type="none" w="med" len="med"/>
                    </a:lnR>
                    <a:lnT w="28575" cap="flat" cmpd="sng">
                      <a:solidFill>
                        <a:srgbClr val="006600"/>
                      </a:solidFill>
                      <a:prstDash val="solid"/>
                      <a:miter/>
                      <a:headEnd type="none" w="med" len="med"/>
                      <a:tailEnd type="none" w="med" len="med"/>
                    </a:lnT>
                    <a:lnB w="28575" cap="flat" cmpd="sng">
                      <a:solidFill>
                        <a:srgbClr val="006600"/>
                      </a:solidFill>
                      <a:prstDash val="solid"/>
                      <a:miter/>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55181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spcBef>
                          <a:spcPct val="0"/>
                        </a:spcBef>
                        <a:buSzTx/>
                        <a:buNone/>
                      </a:pPr>
                      <a:r>
                        <a:rPr lang="zh-CN" altLang="en-US" sz="2400" dirty="0">
                          <a:solidFill>
                            <a:schemeClr val="hlink"/>
                          </a:solidFill>
                          <a:effectLst>
                            <a:outerShdw blurRad="38100" dist="38100" dir="2700000">
                              <a:srgbClr val="000000"/>
                            </a:outerShdw>
                          </a:effectLst>
                          <a:ea typeface="宋体" panose="02010600030101010101" pitchFamily="2" charset="-122"/>
                        </a:rPr>
                        <a:t>访问方式</a:t>
                      </a:r>
                    </a:p>
                  </a:txBody>
                  <a:tcPr>
                    <a:lnL w="28575" cap="flat" cmpd="sng">
                      <a:solidFill>
                        <a:srgbClr val="006600"/>
                      </a:solidFill>
                      <a:prstDash val="solid"/>
                      <a:miter/>
                      <a:headEnd type="none" w="med" len="med"/>
                      <a:tailEnd type="none" w="med" len="med"/>
                    </a:lnL>
                    <a:lnR w="28575" cap="flat" cmpd="sng">
                      <a:solidFill>
                        <a:srgbClr val="006600"/>
                      </a:solidFill>
                      <a:prstDash val="solid"/>
                      <a:miter/>
                      <a:headEnd type="none" w="med" len="med"/>
                      <a:tailEnd type="none" w="med" len="med"/>
                    </a:lnR>
                    <a:lnT w="28575" cap="flat" cmpd="sng">
                      <a:solidFill>
                        <a:srgbClr val="006600"/>
                      </a:solidFill>
                      <a:prstDash val="solid"/>
                      <a:miter/>
                      <a:headEnd type="none" w="med" len="med"/>
                      <a:tailEnd type="none" w="med" len="med"/>
                    </a:lnT>
                    <a:lnB w="28575" cap="flat" cmpd="sng">
                      <a:solidFill>
                        <a:srgbClr val="006600"/>
                      </a:solidFill>
                      <a:prstDash val="solid"/>
                      <a:miter/>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spcBef>
                          <a:spcPct val="0"/>
                        </a:spcBef>
                        <a:buSzTx/>
                        <a:buNone/>
                      </a:pPr>
                      <a:r>
                        <a:rPr lang="zh-CN" altLang="en-US" sz="2400" dirty="0">
                          <a:ea typeface="宋体" panose="02010600030101010101" pitchFamily="2" charset="-122"/>
                        </a:rPr>
                        <a:t>顺序</a:t>
                      </a:r>
                    </a:p>
                  </a:txBody>
                  <a:tcPr>
                    <a:lnL w="28575" cap="flat" cmpd="sng">
                      <a:solidFill>
                        <a:srgbClr val="006600"/>
                      </a:solidFill>
                      <a:prstDash val="solid"/>
                      <a:miter/>
                      <a:headEnd type="none" w="med" len="med"/>
                      <a:tailEnd type="none" w="med" len="med"/>
                    </a:lnL>
                    <a:lnR w="28575" cap="flat" cmpd="sng">
                      <a:solidFill>
                        <a:srgbClr val="006600"/>
                      </a:solidFill>
                      <a:prstDash val="solid"/>
                      <a:miter/>
                      <a:headEnd type="none" w="med" len="med"/>
                      <a:tailEnd type="none" w="med" len="med"/>
                    </a:lnR>
                    <a:lnT w="28575" cap="flat" cmpd="sng">
                      <a:solidFill>
                        <a:srgbClr val="006600"/>
                      </a:solidFill>
                      <a:prstDash val="solid"/>
                      <a:miter/>
                      <a:headEnd type="none" w="med" len="med"/>
                      <a:tailEnd type="none" w="med" len="med"/>
                    </a:lnT>
                    <a:lnB w="28575" cap="flat" cmpd="sng">
                      <a:solidFill>
                        <a:srgbClr val="006600"/>
                      </a:solidFill>
                      <a:prstDash val="solid"/>
                      <a:miter/>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55499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spcBef>
                          <a:spcPct val="0"/>
                        </a:spcBef>
                        <a:buSzTx/>
                        <a:buNone/>
                      </a:pPr>
                      <a:r>
                        <a:rPr lang="zh-CN" altLang="en-US" sz="2400" dirty="0">
                          <a:solidFill>
                            <a:schemeClr val="hlink"/>
                          </a:solidFill>
                          <a:effectLst>
                            <a:outerShdw blurRad="38100" dist="38100" dir="2700000">
                              <a:srgbClr val="000000"/>
                            </a:outerShdw>
                          </a:effectLst>
                          <a:ea typeface="宋体" panose="02010600030101010101" pitchFamily="2" charset="-122"/>
                        </a:rPr>
                        <a:t>文件结构</a:t>
                      </a:r>
                    </a:p>
                  </a:txBody>
                  <a:tcPr>
                    <a:lnL w="28575" cap="flat" cmpd="sng">
                      <a:solidFill>
                        <a:srgbClr val="006600"/>
                      </a:solidFill>
                      <a:prstDash val="solid"/>
                      <a:miter/>
                      <a:headEnd type="none" w="med" len="med"/>
                      <a:tailEnd type="none" w="med" len="med"/>
                    </a:lnL>
                    <a:lnR w="28575" cap="flat" cmpd="sng">
                      <a:solidFill>
                        <a:srgbClr val="006600"/>
                      </a:solidFill>
                      <a:prstDash val="solid"/>
                      <a:miter/>
                      <a:headEnd type="none" w="med" len="med"/>
                      <a:tailEnd type="none" w="med" len="med"/>
                    </a:lnR>
                    <a:lnT w="28575" cap="flat" cmpd="sng">
                      <a:solidFill>
                        <a:srgbClr val="006600"/>
                      </a:solidFill>
                      <a:prstDash val="solid"/>
                      <a:miter/>
                      <a:headEnd type="none" w="med" len="med"/>
                      <a:tailEnd type="none" w="med" len="med"/>
                    </a:lnT>
                    <a:lnB w="28575" cap="flat" cmpd="sng">
                      <a:solidFill>
                        <a:srgbClr val="006600"/>
                      </a:solidFill>
                      <a:prstDash val="solid"/>
                      <a:miter/>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spcBef>
                          <a:spcPct val="0"/>
                        </a:spcBef>
                        <a:buSzTx/>
                        <a:buNone/>
                      </a:pPr>
                      <a:r>
                        <a:rPr lang="zh-CN" altLang="en-US" sz="2400" dirty="0">
                          <a:ea typeface="宋体" panose="02010600030101010101" pitchFamily="2" charset="-122"/>
                        </a:rPr>
                        <a:t>顺序结构</a:t>
                      </a:r>
                    </a:p>
                  </a:txBody>
                  <a:tcPr>
                    <a:lnL w="28575" cap="flat" cmpd="sng">
                      <a:solidFill>
                        <a:srgbClr val="006600"/>
                      </a:solidFill>
                      <a:prstDash val="solid"/>
                      <a:miter/>
                      <a:headEnd type="none" w="med" len="med"/>
                      <a:tailEnd type="none" w="med" len="med"/>
                    </a:lnL>
                    <a:lnR w="28575" cap="flat" cmpd="sng">
                      <a:solidFill>
                        <a:srgbClr val="006600"/>
                      </a:solidFill>
                      <a:prstDash val="solid"/>
                      <a:miter/>
                      <a:headEnd type="none" w="med" len="med"/>
                      <a:tailEnd type="none" w="med" len="med"/>
                    </a:lnR>
                    <a:lnT w="28575" cap="flat" cmpd="sng">
                      <a:solidFill>
                        <a:srgbClr val="006600"/>
                      </a:solidFill>
                      <a:prstDash val="solid"/>
                      <a:miter/>
                      <a:headEnd type="none" w="med" len="med"/>
                      <a:tailEnd type="none" w="med" len="med"/>
                    </a:lnT>
                    <a:lnB w="28575" cap="flat" cmpd="sng">
                      <a:solidFill>
                        <a:srgbClr val="006600"/>
                      </a:solidFill>
                      <a:prstDash val="solid"/>
                      <a:miter/>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bl>
          </a:graphicData>
        </a:graphic>
      </p:graphicFrame>
      <p:sp>
        <p:nvSpPr>
          <p:cNvPr id="333907" name="AutoShape 5"/>
          <p:cNvSpPr/>
          <p:nvPr/>
        </p:nvSpPr>
        <p:spPr>
          <a:xfrm>
            <a:off x="1011816" y="1052736"/>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33908" name="Text Box 38"/>
          <p:cNvSpPr txBox="1"/>
          <p:nvPr/>
        </p:nvSpPr>
        <p:spPr>
          <a:xfrm>
            <a:off x="1067379" y="1092424"/>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一、磁盘</a:t>
            </a:r>
            <a:r>
              <a:rPr lang="en-US" altLang="zh-CN" sz="2800">
                <a:solidFill>
                  <a:srgbClr val="FF0000"/>
                </a:solidFill>
                <a:effectLst>
                  <a:outerShdw blurRad="38100" dist="38100" dir="2700000">
                    <a:srgbClr val="C0C0C0"/>
                  </a:outerShdw>
                </a:effectLst>
                <a:latin typeface="Times New Roman" panose="02020603050405020304" pitchFamily="18" charset="0"/>
              </a:rPr>
              <a:t>I/O </a:t>
            </a:r>
          </a:p>
        </p:txBody>
      </p:sp>
      <p:sp>
        <p:nvSpPr>
          <p:cNvPr id="333909" name="矩形 333908"/>
          <p:cNvSpPr/>
          <p:nvPr/>
        </p:nvSpPr>
        <p:spPr>
          <a:xfrm>
            <a:off x="1519657" y="1709243"/>
            <a:ext cx="2554605" cy="521970"/>
          </a:xfrm>
          <a:prstGeom prst="rect">
            <a:avLst/>
          </a:prstGeom>
          <a:noFill/>
          <a:ln w="9525">
            <a:noFill/>
          </a:ln>
        </p:spPr>
        <p:txBody>
          <a:bodyPr wrap="none" anchor="t">
            <a:spAutoFit/>
          </a:bodyPr>
          <a:lstStyle/>
          <a:p>
            <a:pPr>
              <a:spcBef>
                <a:spcPct val="15000"/>
              </a:spcBef>
              <a:buFont typeface="Arial" panose="020B0604020202020204" pitchFamily="34" charset="0"/>
            </a:pPr>
            <a:r>
              <a:rPr lang="en-US" altLang="zh-CN" sz="280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、磁带特性：</a:t>
            </a:r>
          </a:p>
        </p:txBody>
      </p:sp>
      <p:grpSp>
        <p:nvGrpSpPr>
          <p:cNvPr id="333910" name="组合 333909"/>
          <p:cNvGrpSpPr/>
          <p:nvPr/>
        </p:nvGrpSpPr>
        <p:grpSpPr>
          <a:xfrm>
            <a:off x="6601143" y="1941106"/>
            <a:ext cx="4411663" cy="792163"/>
            <a:chOff x="295" y="2205"/>
            <a:chExt cx="5034" cy="1231"/>
          </a:xfrm>
        </p:grpSpPr>
        <p:grpSp>
          <p:nvGrpSpPr>
            <p:cNvPr id="333911" name="组合 333910"/>
            <p:cNvGrpSpPr/>
            <p:nvPr/>
          </p:nvGrpSpPr>
          <p:grpSpPr>
            <a:xfrm>
              <a:off x="295" y="2930"/>
              <a:ext cx="5034" cy="506"/>
              <a:chOff x="2700" y="5655"/>
              <a:chExt cx="6480" cy="624"/>
            </a:xfrm>
          </p:grpSpPr>
          <p:sp>
            <p:nvSpPr>
              <p:cNvPr id="333912" name="矩形 333911"/>
              <p:cNvSpPr/>
              <p:nvPr/>
            </p:nvSpPr>
            <p:spPr>
              <a:xfrm>
                <a:off x="2700" y="5655"/>
                <a:ext cx="6480" cy="624"/>
              </a:xfrm>
              <a:prstGeom prst="rect">
                <a:avLst/>
              </a:prstGeom>
              <a:solidFill>
                <a:srgbClr val="9999FF"/>
              </a:solidFill>
              <a:ln w="9525" cap="flat" cmpd="sng">
                <a:solidFill>
                  <a:srgbClr val="000000"/>
                </a:solidFill>
                <a:prstDash val="solid"/>
                <a:miter/>
                <a:headEnd type="none" w="med" len="med"/>
                <a:tailEnd type="none" w="med" len="med"/>
              </a:ln>
            </p:spPr>
            <p:txBody>
              <a:bodyPr/>
              <a:lstStyle/>
              <a:p>
                <a:endParaRPr lang="zh-CN" altLang="en-US" sz="1100">
                  <a:ln>
                    <a:solidFill>
                      <a:srgbClr val="FF0000"/>
                    </a:solidFill>
                  </a:ln>
                  <a:solidFill>
                    <a:schemeClr val="bg1"/>
                  </a:solidFill>
                </a:endParaRPr>
              </a:p>
            </p:txBody>
          </p:sp>
          <p:sp>
            <p:nvSpPr>
              <p:cNvPr id="333913" name="文本框 333912"/>
              <p:cNvSpPr txBox="1"/>
              <p:nvPr/>
            </p:nvSpPr>
            <p:spPr>
              <a:xfrm>
                <a:off x="2730" y="5706"/>
                <a:ext cx="903" cy="528"/>
              </a:xfrm>
              <a:prstGeom prst="rect">
                <a:avLst/>
              </a:prstGeom>
              <a:solidFill>
                <a:srgbClr val="CCFFFF"/>
              </a:solidFill>
              <a:ln w="9525" cap="flat" cmpd="sng">
                <a:solidFill>
                  <a:srgbClr val="006600"/>
                </a:solidFill>
                <a:prstDash val="solid"/>
                <a:miter/>
                <a:headEnd type="none" w="med" len="med"/>
                <a:tailEnd type="none" w="med" len="med"/>
              </a:ln>
            </p:spPr>
            <p:txBody>
              <a:bodyPr/>
              <a:lstStyle/>
              <a:p>
                <a:pPr algn="just"/>
                <a:r>
                  <a:rPr lang="zh-CN" altLang="en-US" sz="1100" dirty="0">
                    <a:ln>
                      <a:solidFill>
                        <a:srgbClr val="FF0000"/>
                      </a:solidFill>
                    </a:ln>
                    <a:solidFill>
                      <a:schemeClr val="bg1"/>
                    </a:solidFill>
                    <a:latin typeface="Times New Roman" panose="02020603050405020304" pitchFamily="18" charset="0"/>
                  </a:rPr>
                  <a:t>卷头标</a:t>
                </a:r>
                <a:endParaRPr lang="zh-CN" altLang="en-US" sz="1100" dirty="0">
                  <a:ln>
                    <a:solidFill>
                      <a:srgbClr val="FF0000"/>
                    </a:solidFill>
                  </a:ln>
                  <a:solidFill>
                    <a:schemeClr val="bg1"/>
                  </a:solidFill>
                </a:endParaRPr>
              </a:p>
            </p:txBody>
          </p:sp>
          <p:sp>
            <p:nvSpPr>
              <p:cNvPr id="333914" name="文本框 333913"/>
              <p:cNvSpPr txBox="1"/>
              <p:nvPr/>
            </p:nvSpPr>
            <p:spPr>
              <a:xfrm>
                <a:off x="3795" y="5697"/>
                <a:ext cx="903" cy="528"/>
              </a:xfrm>
              <a:prstGeom prst="rect">
                <a:avLst/>
              </a:prstGeom>
              <a:solidFill>
                <a:srgbClr val="CCFF99"/>
              </a:solidFill>
              <a:ln w="9525" cap="flat" cmpd="sng">
                <a:solidFill>
                  <a:srgbClr val="D60093"/>
                </a:solidFill>
                <a:prstDash val="solid"/>
                <a:miter/>
                <a:headEnd type="none" w="med" len="med"/>
                <a:tailEnd type="none" w="med" len="med"/>
              </a:ln>
            </p:spPr>
            <p:txBody>
              <a:bodyPr/>
              <a:lstStyle/>
              <a:p>
                <a:pPr algn="just"/>
                <a:r>
                  <a:rPr lang="zh-CN" altLang="en-US" sz="1100" dirty="0">
                    <a:ln>
                      <a:solidFill>
                        <a:srgbClr val="FF0000"/>
                      </a:solidFill>
                    </a:ln>
                    <a:solidFill>
                      <a:schemeClr val="bg1"/>
                    </a:solidFill>
                    <a:latin typeface="Times New Roman" panose="02020603050405020304" pitchFamily="18" charset="0"/>
                  </a:rPr>
                  <a:t>信息块</a:t>
                </a:r>
                <a:endParaRPr lang="zh-CN" altLang="en-US" sz="1100" dirty="0">
                  <a:ln>
                    <a:solidFill>
                      <a:srgbClr val="FF0000"/>
                    </a:solidFill>
                  </a:ln>
                  <a:solidFill>
                    <a:schemeClr val="bg1"/>
                  </a:solidFill>
                </a:endParaRPr>
              </a:p>
            </p:txBody>
          </p:sp>
          <p:sp>
            <p:nvSpPr>
              <p:cNvPr id="333915" name="文本框 333914"/>
              <p:cNvSpPr txBox="1"/>
              <p:nvPr/>
            </p:nvSpPr>
            <p:spPr>
              <a:xfrm>
                <a:off x="8250" y="5697"/>
                <a:ext cx="903" cy="528"/>
              </a:xfrm>
              <a:prstGeom prst="rect">
                <a:avLst/>
              </a:prstGeom>
              <a:solidFill>
                <a:srgbClr val="CCFFFF"/>
              </a:solidFill>
              <a:ln w="9525" cap="flat" cmpd="sng">
                <a:solidFill>
                  <a:srgbClr val="006600"/>
                </a:solidFill>
                <a:prstDash val="solid"/>
                <a:miter/>
                <a:headEnd type="none" w="med" len="med"/>
                <a:tailEnd type="none" w="med" len="med"/>
              </a:ln>
            </p:spPr>
            <p:txBody>
              <a:bodyPr/>
              <a:lstStyle/>
              <a:p>
                <a:pPr algn="just"/>
                <a:r>
                  <a:rPr lang="zh-CN" altLang="en-US" sz="1100" dirty="0">
                    <a:ln>
                      <a:solidFill>
                        <a:srgbClr val="FF0000"/>
                      </a:solidFill>
                    </a:ln>
                    <a:solidFill>
                      <a:schemeClr val="bg1"/>
                    </a:solidFill>
                    <a:latin typeface="Times New Roman" panose="02020603050405020304" pitchFamily="18" charset="0"/>
                  </a:rPr>
                  <a:t>卷尾标</a:t>
                </a:r>
                <a:endParaRPr lang="zh-CN" altLang="en-US" sz="1100" dirty="0">
                  <a:ln>
                    <a:solidFill>
                      <a:srgbClr val="FF0000"/>
                    </a:solidFill>
                  </a:ln>
                  <a:solidFill>
                    <a:schemeClr val="bg1"/>
                  </a:solidFill>
                </a:endParaRPr>
              </a:p>
            </p:txBody>
          </p:sp>
          <p:sp>
            <p:nvSpPr>
              <p:cNvPr id="333916" name="文本框 333915"/>
              <p:cNvSpPr txBox="1"/>
              <p:nvPr/>
            </p:nvSpPr>
            <p:spPr>
              <a:xfrm>
                <a:off x="4860" y="5697"/>
                <a:ext cx="903" cy="528"/>
              </a:xfrm>
              <a:prstGeom prst="rect">
                <a:avLst/>
              </a:prstGeom>
              <a:solidFill>
                <a:srgbClr val="CCFF99"/>
              </a:solidFill>
              <a:ln w="9525" cap="flat" cmpd="sng">
                <a:solidFill>
                  <a:srgbClr val="D60093"/>
                </a:solidFill>
                <a:prstDash val="solid"/>
                <a:miter/>
                <a:headEnd type="none" w="med" len="med"/>
                <a:tailEnd type="none" w="med" len="med"/>
              </a:ln>
            </p:spPr>
            <p:txBody>
              <a:bodyPr/>
              <a:lstStyle/>
              <a:p>
                <a:pPr algn="just"/>
                <a:r>
                  <a:rPr lang="zh-CN" altLang="en-US" sz="1100" dirty="0">
                    <a:ln>
                      <a:solidFill>
                        <a:srgbClr val="FF0000"/>
                      </a:solidFill>
                    </a:ln>
                    <a:solidFill>
                      <a:schemeClr val="bg1"/>
                    </a:solidFill>
                    <a:latin typeface="Times New Roman" panose="02020603050405020304" pitchFamily="18" charset="0"/>
                  </a:rPr>
                  <a:t>信息块</a:t>
                </a:r>
                <a:endParaRPr lang="zh-CN" altLang="en-US" sz="1100" dirty="0">
                  <a:ln>
                    <a:solidFill>
                      <a:srgbClr val="FF0000"/>
                    </a:solidFill>
                  </a:ln>
                  <a:solidFill>
                    <a:schemeClr val="bg1"/>
                  </a:solidFill>
                </a:endParaRPr>
              </a:p>
            </p:txBody>
          </p:sp>
          <p:sp>
            <p:nvSpPr>
              <p:cNvPr id="333917" name="文本框 333916"/>
              <p:cNvSpPr txBox="1"/>
              <p:nvPr/>
            </p:nvSpPr>
            <p:spPr>
              <a:xfrm>
                <a:off x="5925" y="5697"/>
                <a:ext cx="903" cy="528"/>
              </a:xfrm>
              <a:prstGeom prst="rect">
                <a:avLst/>
              </a:prstGeom>
              <a:solidFill>
                <a:srgbClr val="CCFF99"/>
              </a:solidFill>
              <a:ln w="9525" cap="flat" cmpd="sng">
                <a:solidFill>
                  <a:srgbClr val="D60093"/>
                </a:solidFill>
                <a:prstDash val="solid"/>
                <a:miter/>
                <a:headEnd type="none" w="med" len="med"/>
                <a:tailEnd type="none" w="med" len="med"/>
              </a:ln>
            </p:spPr>
            <p:txBody>
              <a:bodyPr/>
              <a:lstStyle/>
              <a:p>
                <a:pPr algn="just"/>
                <a:r>
                  <a:rPr lang="zh-CN" altLang="en-US" sz="1100" dirty="0">
                    <a:ln>
                      <a:solidFill>
                        <a:srgbClr val="FF0000"/>
                      </a:solidFill>
                    </a:ln>
                    <a:solidFill>
                      <a:schemeClr val="bg1"/>
                    </a:solidFill>
                    <a:latin typeface="Times New Roman" panose="02020603050405020304" pitchFamily="18" charset="0"/>
                  </a:rPr>
                  <a:t>信息块</a:t>
                </a:r>
                <a:endParaRPr lang="zh-CN" altLang="en-US" sz="1100" dirty="0">
                  <a:ln>
                    <a:solidFill>
                      <a:srgbClr val="FF0000"/>
                    </a:solidFill>
                  </a:ln>
                  <a:solidFill>
                    <a:schemeClr val="bg1"/>
                  </a:solidFill>
                </a:endParaRPr>
              </a:p>
            </p:txBody>
          </p:sp>
          <p:sp>
            <p:nvSpPr>
              <p:cNvPr id="333918" name="文本框 333917"/>
              <p:cNvSpPr txBox="1"/>
              <p:nvPr/>
            </p:nvSpPr>
            <p:spPr>
              <a:xfrm>
                <a:off x="6990" y="5697"/>
                <a:ext cx="1095" cy="528"/>
              </a:xfrm>
              <a:prstGeom prst="rect">
                <a:avLst/>
              </a:prstGeom>
              <a:solidFill>
                <a:srgbClr val="CCFF99"/>
              </a:solidFill>
              <a:ln w="9525" cap="flat" cmpd="sng">
                <a:solidFill>
                  <a:srgbClr val="D60093"/>
                </a:solidFill>
                <a:prstDash val="solid"/>
                <a:miter/>
                <a:headEnd type="none" w="med" len="med"/>
                <a:tailEnd type="none" w="med" len="med"/>
              </a:ln>
            </p:spPr>
            <p:txBody>
              <a:bodyPr/>
              <a:lstStyle/>
              <a:p>
                <a:pPr algn="just"/>
                <a:r>
                  <a:rPr lang="zh-CN" altLang="en-US" sz="1100" dirty="0">
                    <a:ln>
                      <a:solidFill>
                        <a:srgbClr val="FF0000"/>
                      </a:solidFill>
                    </a:ln>
                    <a:solidFill>
                      <a:schemeClr val="bg1"/>
                    </a:solidFill>
                    <a:latin typeface="Times New Roman" panose="02020603050405020304" pitchFamily="18" charset="0"/>
                  </a:rPr>
                  <a:t>   </a:t>
                </a:r>
                <a:r>
                  <a:rPr lang="zh-CN" altLang="en-US" sz="1100" dirty="0">
                    <a:ln>
                      <a:solidFill>
                        <a:srgbClr val="FF0000"/>
                      </a:solidFill>
                    </a:ln>
                    <a:solidFill>
                      <a:schemeClr val="bg1"/>
                    </a:solidFill>
                    <a:latin typeface="宋体" panose="02010600030101010101" pitchFamily="2" charset="-122"/>
                  </a:rPr>
                  <a:t>┅</a:t>
                </a:r>
                <a:endParaRPr lang="zh-CN" altLang="en-US" sz="1100" dirty="0">
                  <a:ln>
                    <a:solidFill>
                      <a:srgbClr val="FF0000"/>
                    </a:solidFill>
                  </a:ln>
                  <a:solidFill>
                    <a:schemeClr val="bg1"/>
                  </a:solidFill>
                </a:endParaRPr>
              </a:p>
            </p:txBody>
          </p:sp>
        </p:grpSp>
        <p:sp>
          <p:nvSpPr>
            <p:cNvPr id="333919" name="五边形 333918"/>
            <p:cNvSpPr/>
            <p:nvPr/>
          </p:nvSpPr>
          <p:spPr>
            <a:xfrm rot="5400000">
              <a:off x="1966" y="2678"/>
              <a:ext cx="377" cy="121"/>
            </a:xfrm>
            <a:prstGeom prst="homePlate">
              <a:avLst>
                <a:gd name="adj" fmla="val 77892"/>
              </a:avLst>
            </a:prstGeom>
            <a:solidFill>
              <a:srgbClr val="006600"/>
            </a:solidFill>
            <a:ln w="9525" cap="flat" cmpd="sng">
              <a:solidFill>
                <a:srgbClr val="006600"/>
              </a:solidFill>
              <a:prstDash val="solid"/>
              <a:miter/>
              <a:headEnd type="none" w="med" len="med"/>
              <a:tailEnd type="none" w="med" len="med"/>
            </a:ln>
          </p:spPr>
          <p:txBody>
            <a:bodyPr/>
            <a:lstStyle/>
            <a:p>
              <a:endParaRPr lang="zh-CN" altLang="en-US" sz="1100">
                <a:ln>
                  <a:solidFill>
                    <a:srgbClr val="FF0000"/>
                  </a:solidFill>
                </a:ln>
                <a:solidFill>
                  <a:schemeClr val="bg1"/>
                </a:solidFill>
              </a:endParaRPr>
            </a:p>
          </p:txBody>
        </p:sp>
        <p:sp>
          <p:nvSpPr>
            <p:cNvPr id="333920" name="文本框 333919"/>
            <p:cNvSpPr txBox="1"/>
            <p:nvPr/>
          </p:nvSpPr>
          <p:spPr>
            <a:xfrm>
              <a:off x="2835" y="2205"/>
              <a:ext cx="674" cy="379"/>
            </a:xfrm>
            <a:prstGeom prst="rect">
              <a:avLst/>
            </a:prstGeom>
            <a:noFill/>
            <a:ln w="9525">
              <a:noFill/>
            </a:ln>
          </p:spPr>
          <p:txBody>
            <a:bodyPr/>
            <a:lstStyle/>
            <a:p>
              <a:pPr algn="just"/>
              <a:r>
                <a:rPr lang="zh-CN" altLang="en-US" sz="1100" dirty="0">
                  <a:ln>
                    <a:solidFill>
                      <a:srgbClr val="0000CC"/>
                    </a:solidFill>
                  </a:ln>
                  <a:solidFill>
                    <a:srgbClr val="0000CC"/>
                  </a:solidFill>
                  <a:effectLst>
                    <a:outerShdw blurRad="38100" dist="38100" dir="2700000">
                      <a:srgbClr val="C0C0C0"/>
                    </a:outerShdw>
                  </a:effectLst>
                  <a:latin typeface="Times New Roman" panose="02020603050405020304" pitchFamily="18" charset="0"/>
                </a:rPr>
                <a:t>间隙</a:t>
              </a:r>
              <a:endParaRPr lang="zh-CN" altLang="en-US" sz="1100" dirty="0">
                <a:ln>
                  <a:solidFill>
                    <a:srgbClr val="0000CC"/>
                  </a:solidFill>
                </a:ln>
                <a:solidFill>
                  <a:srgbClr val="0000CC"/>
                </a:solidFill>
                <a:effectLst>
                  <a:outerShdw blurRad="38100" dist="38100" dir="2700000">
                    <a:srgbClr val="C0C0C0"/>
                  </a:outerShdw>
                </a:effectLst>
              </a:endParaRPr>
            </a:p>
          </p:txBody>
        </p:sp>
        <p:sp>
          <p:nvSpPr>
            <p:cNvPr id="333921" name="直接连接符 333920"/>
            <p:cNvSpPr/>
            <p:nvPr/>
          </p:nvSpPr>
          <p:spPr>
            <a:xfrm flipH="1">
              <a:off x="2744" y="2548"/>
              <a:ext cx="293" cy="382"/>
            </a:xfrm>
            <a:prstGeom prst="line">
              <a:avLst/>
            </a:prstGeom>
            <a:ln w="38100" cap="flat" cmpd="dbl">
              <a:solidFill>
                <a:srgbClr val="006600"/>
              </a:solidFill>
              <a:prstDash val="solid"/>
              <a:headEnd type="none" w="med" len="med"/>
              <a:tailEnd type="triangle" w="med" len="med"/>
            </a:ln>
          </p:spPr>
        </p:sp>
        <p:sp>
          <p:nvSpPr>
            <p:cNvPr id="333922" name="文本框 333921"/>
            <p:cNvSpPr txBox="1"/>
            <p:nvPr/>
          </p:nvSpPr>
          <p:spPr>
            <a:xfrm>
              <a:off x="1882" y="2205"/>
              <a:ext cx="674" cy="342"/>
            </a:xfrm>
            <a:prstGeom prst="rect">
              <a:avLst/>
            </a:prstGeom>
            <a:noFill/>
            <a:ln w="9525">
              <a:noFill/>
            </a:ln>
          </p:spPr>
          <p:txBody>
            <a:bodyPr/>
            <a:lstStyle/>
            <a:p>
              <a:pPr algn="just"/>
              <a:r>
                <a:rPr lang="zh-CN" altLang="en-US" sz="1100" dirty="0">
                  <a:ln>
                    <a:solidFill>
                      <a:srgbClr val="0000CC"/>
                    </a:solidFill>
                  </a:ln>
                  <a:solidFill>
                    <a:srgbClr val="0000CC"/>
                  </a:solidFill>
                  <a:effectLst>
                    <a:outerShdw blurRad="38100" dist="38100" dir="2700000">
                      <a:srgbClr val="C0C0C0"/>
                    </a:outerShdw>
                  </a:effectLst>
                  <a:latin typeface="Times New Roman" panose="02020603050405020304" pitchFamily="18" charset="0"/>
                </a:rPr>
                <a:t>磁头</a:t>
              </a:r>
              <a:endParaRPr lang="zh-CN" altLang="en-US" sz="1100" dirty="0">
                <a:ln>
                  <a:solidFill>
                    <a:srgbClr val="0000CC"/>
                  </a:solidFill>
                </a:ln>
                <a:solidFill>
                  <a:srgbClr val="0000CC"/>
                </a:solidFill>
                <a:effectLst>
                  <a:outerShdw blurRad="38100" dist="38100" dir="2700000">
                    <a:srgbClr val="C0C0C0"/>
                  </a:outerShdw>
                </a:effectLst>
              </a:endParaRPr>
            </a:p>
          </p:txBody>
        </p:sp>
      </p:grpSp>
      <p:sp>
        <p:nvSpPr>
          <p:cNvPr id="21" name="矩形 20">
            <a:extLst>
              <a:ext uri="{FF2B5EF4-FFF2-40B4-BE49-F238E27FC236}">
                <a16:creationId xmlns:a16="http://schemas.microsoft.com/office/drawing/2014/main" id="{8182EB8D-9A75-4DF2-8AB6-27E7439CB9C4}"/>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3907"/>
                                        </p:tgtEl>
                                        <p:attrNameLst>
                                          <p:attrName>style.visibility</p:attrName>
                                        </p:attrNameLst>
                                      </p:cBhvr>
                                      <p:to>
                                        <p:strVal val="visible"/>
                                      </p:to>
                                    </p:set>
                                    <p:anim calcmode="lin" valueType="num">
                                      <p:cBhvr additive="base">
                                        <p:cTn id="7" dur="500" fill="hold"/>
                                        <p:tgtEl>
                                          <p:spTgt spid="333907"/>
                                        </p:tgtEl>
                                        <p:attrNameLst>
                                          <p:attrName>ppt_x</p:attrName>
                                        </p:attrNameLst>
                                      </p:cBhvr>
                                      <p:tavLst>
                                        <p:tav tm="0">
                                          <p:val>
                                            <p:strVal val="#ppt_x"/>
                                          </p:val>
                                        </p:tav>
                                        <p:tav tm="100000">
                                          <p:val>
                                            <p:strVal val="#ppt_x"/>
                                          </p:val>
                                        </p:tav>
                                      </p:tavLst>
                                    </p:anim>
                                    <p:anim calcmode="lin" valueType="num">
                                      <p:cBhvr additive="base">
                                        <p:cTn id="8" dur="500" fill="hold"/>
                                        <p:tgtEl>
                                          <p:spTgt spid="33390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3908"/>
                                        </p:tgtEl>
                                        <p:attrNameLst>
                                          <p:attrName>style.visibility</p:attrName>
                                        </p:attrNameLst>
                                      </p:cBhvr>
                                      <p:to>
                                        <p:strVal val="visible"/>
                                      </p:to>
                                    </p:set>
                                    <p:anim calcmode="lin" valueType="num">
                                      <p:cBhvr additive="base">
                                        <p:cTn id="12" dur="500" fill="hold"/>
                                        <p:tgtEl>
                                          <p:spTgt spid="333908"/>
                                        </p:tgtEl>
                                        <p:attrNameLst>
                                          <p:attrName>ppt_x</p:attrName>
                                        </p:attrNameLst>
                                      </p:cBhvr>
                                      <p:tavLst>
                                        <p:tav tm="0">
                                          <p:val>
                                            <p:strVal val="#ppt_x"/>
                                          </p:val>
                                        </p:tav>
                                        <p:tav tm="100000">
                                          <p:val>
                                            <p:strVal val="#ppt_x"/>
                                          </p:val>
                                        </p:tav>
                                      </p:tavLst>
                                    </p:anim>
                                    <p:anim calcmode="lin" valueType="num">
                                      <p:cBhvr additive="base">
                                        <p:cTn id="13" dur="500" fill="hold"/>
                                        <p:tgtEl>
                                          <p:spTgt spid="33390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33909"/>
                                        </p:tgtEl>
                                        <p:attrNameLst>
                                          <p:attrName>style.visibility</p:attrName>
                                        </p:attrNameLst>
                                      </p:cBhvr>
                                      <p:to>
                                        <p:strVal val="visible"/>
                                      </p:to>
                                    </p:set>
                                    <p:anim calcmode="lin" valueType="num">
                                      <p:cBhvr additive="base">
                                        <p:cTn id="17" dur="500" fill="hold"/>
                                        <p:tgtEl>
                                          <p:spTgt spid="333909"/>
                                        </p:tgtEl>
                                        <p:attrNameLst>
                                          <p:attrName>ppt_x</p:attrName>
                                        </p:attrNameLst>
                                      </p:cBhvr>
                                      <p:tavLst>
                                        <p:tav tm="0">
                                          <p:val>
                                            <p:strVal val="#ppt_x"/>
                                          </p:val>
                                        </p:tav>
                                        <p:tav tm="100000">
                                          <p:val>
                                            <p:strVal val="#ppt_x"/>
                                          </p:val>
                                        </p:tav>
                                      </p:tavLst>
                                    </p:anim>
                                    <p:anim calcmode="lin" valueType="num">
                                      <p:cBhvr additive="base">
                                        <p:cTn id="18" dur="500" fill="hold"/>
                                        <p:tgtEl>
                                          <p:spTgt spid="33390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33841"/>
                                        </p:tgtEl>
                                        <p:attrNameLst>
                                          <p:attrName>style.visibility</p:attrName>
                                        </p:attrNameLst>
                                      </p:cBhvr>
                                      <p:to>
                                        <p:strVal val="visible"/>
                                      </p:to>
                                    </p:set>
                                    <p:anim calcmode="lin" valueType="num">
                                      <p:cBhvr additive="base">
                                        <p:cTn id="22" dur="500" fill="hold"/>
                                        <p:tgtEl>
                                          <p:spTgt spid="333841"/>
                                        </p:tgtEl>
                                        <p:attrNameLst>
                                          <p:attrName>ppt_x</p:attrName>
                                        </p:attrNameLst>
                                      </p:cBhvr>
                                      <p:tavLst>
                                        <p:tav tm="0">
                                          <p:val>
                                            <p:strVal val="#ppt_x"/>
                                          </p:val>
                                        </p:tav>
                                        <p:tav tm="100000">
                                          <p:val>
                                            <p:strVal val="#ppt_x"/>
                                          </p:val>
                                        </p:tav>
                                      </p:tavLst>
                                    </p:anim>
                                    <p:anim calcmode="lin" valueType="num">
                                      <p:cBhvr additive="base">
                                        <p:cTn id="23" dur="500" fill="hold"/>
                                        <p:tgtEl>
                                          <p:spTgt spid="33384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33971"/>
                                        </p:tgtEl>
                                        <p:attrNameLst>
                                          <p:attrName>style.visibility</p:attrName>
                                        </p:attrNameLst>
                                      </p:cBhvr>
                                      <p:to>
                                        <p:strVal val="visible"/>
                                      </p:to>
                                    </p:set>
                                    <p:anim calcmode="lin" valueType="num">
                                      <p:cBhvr additive="base">
                                        <p:cTn id="27" dur="500" fill="hold"/>
                                        <p:tgtEl>
                                          <p:spTgt spid="333971"/>
                                        </p:tgtEl>
                                        <p:attrNameLst>
                                          <p:attrName>ppt_x</p:attrName>
                                        </p:attrNameLst>
                                      </p:cBhvr>
                                      <p:tavLst>
                                        <p:tav tm="0">
                                          <p:val>
                                            <p:strVal val="#ppt_x"/>
                                          </p:val>
                                        </p:tav>
                                        <p:tav tm="100000">
                                          <p:val>
                                            <p:strVal val="#ppt_x"/>
                                          </p:val>
                                        </p:tav>
                                      </p:tavLst>
                                    </p:anim>
                                    <p:anim calcmode="lin" valueType="num">
                                      <p:cBhvr additive="base">
                                        <p:cTn id="28" dur="500" fill="hold"/>
                                        <p:tgtEl>
                                          <p:spTgt spid="33397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33910"/>
                                        </p:tgtEl>
                                        <p:attrNameLst>
                                          <p:attrName>style.visibility</p:attrName>
                                        </p:attrNameLst>
                                      </p:cBhvr>
                                      <p:to>
                                        <p:strVal val="visible"/>
                                      </p:to>
                                    </p:set>
                                    <p:anim calcmode="lin" valueType="num">
                                      <p:cBhvr additive="base">
                                        <p:cTn id="31" dur="500" fill="hold"/>
                                        <p:tgtEl>
                                          <p:spTgt spid="333910"/>
                                        </p:tgtEl>
                                        <p:attrNameLst>
                                          <p:attrName>ppt_x</p:attrName>
                                        </p:attrNameLst>
                                      </p:cBhvr>
                                      <p:tavLst>
                                        <p:tav tm="0">
                                          <p:val>
                                            <p:strVal val="#ppt_x"/>
                                          </p:val>
                                        </p:tav>
                                        <p:tav tm="100000">
                                          <p:val>
                                            <p:strVal val="#ppt_x"/>
                                          </p:val>
                                        </p:tav>
                                      </p:tavLst>
                                    </p:anim>
                                    <p:anim calcmode="lin" valueType="num">
                                      <p:cBhvr additive="base">
                                        <p:cTn id="32" dur="500" fill="hold"/>
                                        <p:tgtEl>
                                          <p:spTgt spid="3339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41" grpId="0"/>
      <p:bldP spid="333907" grpId="0" bldLvl="0" animBg="1"/>
      <p:bldP spid="333908" grpId="0"/>
      <p:bldP spid="333909"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05" name="椭圆 336904"/>
          <p:cNvSpPr/>
          <p:nvPr/>
        </p:nvSpPr>
        <p:spPr>
          <a:xfrm>
            <a:off x="7999552" y="2899515"/>
            <a:ext cx="755650" cy="147637"/>
          </a:xfrm>
          <a:prstGeom prst="ellipse">
            <a:avLst/>
          </a:prstGeom>
          <a:solidFill>
            <a:srgbClr val="0000CC"/>
          </a:solidFill>
          <a:ln w="9525" cap="flat" cmpd="sng">
            <a:solidFill>
              <a:srgbClr val="FFFFFF"/>
            </a:solidFill>
            <a:prstDash val="solid"/>
            <a:headEnd type="none" w="med" len="med"/>
            <a:tailEnd type="none" w="med" len="med"/>
          </a:ln>
        </p:spPr>
        <p:txBody>
          <a:bodyPr/>
          <a:lstStyle/>
          <a:p>
            <a:endParaRPr lang="zh-CN" altLang="en-US"/>
          </a:p>
        </p:txBody>
      </p:sp>
      <p:sp>
        <p:nvSpPr>
          <p:cNvPr id="336906" name="文本框 336905"/>
          <p:cNvSpPr txBox="1"/>
          <p:nvPr/>
        </p:nvSpPr>
        <p:spPr>
          <a:xfrm>
            <a:off x="6918464" y="2755052"/>
            <a:ext cx="1349375" cy="457200"/>
          </a:xfrm>
          <a:prstGeom prst="rect">
            <a:avLst/>
          </a:prstGeom>
          <a:noFill/>
          <a:ln w="9525">
            <a:noFill/>
          </a:ln>
        </p:spPr>
        <p:txBody>
          <a:bodyPr lIns="58522" tIns="29261" rIns="58522" bIns="29261"/>
          <a:lstStyle/>
          <a:p>
            <a:endParaRPr lang="zh-CN" altLang="en-US" sz="2000" dirty="0">
              <a:latin typeface="Tahoma" panose="020B0604030504040204" pitchFamily="34" charset="0"/>
            </a:endParaRPr>
          </a:p>
        </p:txBody>
      </p:sp>
      <p:sp>
        <p:nvSpPr>
          <p:cNvPr id="336907" name="椭圆 336906"/>
          <p:cNvSpPr/>
          <p:nvPr/>
        </p:nvSpPr>
        <p:spPr>
          <a:xfrm>
            <a:off x="6864489" y="2656627"/>
            <a:ext cx="3060700" cy="690563"/>
          </a:xfrm>
          <a:prstGeom prst="ellipse">
            <a:avLst/>
          </a:prstGeom>
          <a:solidFill>
            <a:srgbClr val="C0C0C0"/>
          </a:solidFill>
          <a:ln w="28575" cap="flat" cmpd="sng">
            <a:solidFill>
              <a:srgbClr val="000000"/>
            </a:solidFill>
            <a:prstDash val="solid"/>
            <a:headEnd type="none" w="med" len="med"/>
            <a:tailEnd type="none" w="med" len="med"/>
          </a:ln>
        </p:spPr>
        <p:txBody>
          <a:bodyPr/>
          <a:lstStyle/>
          <a:p>
            <a:endParaRPr lang="zh-CN" altLang="en-US"/>
          </a:p>
        </p:txBody>
      </p:sp>
      <p:sp>
        <p:nvSpPr>
          <p:cNvPr id="336908" name="椭圆 336907"/>
          <p:cNvSpPr/>
          <p:nvPr/>
        </p:nvSpPr>
        <p:spPr>
          <a:xfrm>
            <a:off x="6974027" y="2666152"/>
            <a:ext cx="2806700" cy="576263"/>
          </a:xfrm>
          <a:prstGeom prst="ellipse">
            <a:avLst/>
          </a:prstGeom>
          <a:solidFill>
            <a:srgbClr val="C0C0C0"/>
          </a:solidFill>
          <a:ln w="28575" cap="flat" cmpd="sng">
            <a:solidFill>
              <a:srgbClr val="000000"/>
            </a:solidFill>
            <a:prstDash val="solid"/>
            <a:headEnd type="none" w="med" len="med"/>
            <a:tailEnd type="none" w="med" len="med"/>
          </a:ln>
        </p:spPr>
        <p:txBody>
          <a:bodyPr/>
          <a:lstStyle/>
          <a:p>
            <a:endParaRPr lang="zh-CN" altLang="en-US"/>
          </a:p>
        </p:txBody>
      </p:sp>
      <p:sp>
        <p:nvSpPr>
          <p:cNvPr id="336909" name="椭圆 336908"/>
          <p:cNvSpPr/>
          <p:nvPr/>
        </p:nvSpPr>
        <p:spPr>
          <a:xfrm>
            <a:off x="7083564" y="2705840"/>
            <a:ext cx="2549525" cy="460375"/>
          </a:xfrm>
          <a:prstGeom prst="ellipse">
            <a:avLst/>
          </a:prstGeom>
          <a:solidFill>
            <a:srgbClr val="C0C0C0"/>
          </a:solidFill>
          <a:ln w="28575" cap="flat" cmpd="sng">
            <a:solidFill>
              <a:srgbClr val="000000"/>
            </a:solidFill>
            <a:prstDash val="solid"/>
            <a:headEnd type="none" w="med" len="med"/>
            <a:tailEnd type="none" w="med" len="med"/>
          </a:ln>
        </p:spPr>
        <p:txBody>
          <a:bodyPr/>
          <a:lstStyle/>
          <a:p>
            <a:endParaRPr lang="zh-CN" altLang="en-US"/>
          </a:p>
        </p:txBody>
      </p:sp>
      <p:sp>
        <p:nvSpPr>
          <p:cNvPr id="336910" name="直接连接符 336909"/>
          <p:cNvSpPr/>
          <p:nvPr/>
        </p:nvSpPr>
        <p:spPr>
          <a:xfrm flipH="1">
            <a:off x="7404239" y="2715365"/>
            <a:ext cx="1606550" cy="574675"/>
          </a:xfrm>
          <a:prstGeom prst="line">
            <a:avLst/>
          </a:prstGeom>
          <a:ln w="28575" cap="flat" cmpd="sng">
            <a:solidFill>
              <a:srgbClr val="000000"/>
            </a:solidFill>
            <a:prstDash val="solid"/>
            <a:headEnd type="none" w="med" len="med"/>
            <a:tailEnd type="none" w="med" len="med"/>
          </a:ln>
        </p:spPr>
      </p:sp>
      <p:sp>
        <p:nvSpPr>
          <p:cNvPr id="336911" name="直接连接符 336910"/>
          <p:cNvSpPr/>
          <p:nvPr/>
        </p:nvSpPr>
        <p:spPr>
          <a:xfrm>
            <a:off x="7728089" y="2705840"/>
            <a:ext cx="1606550" cy="576262"/>
          </a:xfrm>
          <a:prstGeom prst="line">
            <a:avLst/>
          </a:prstGeom>
          <a:ln w="28575" cap="flat" cmpd="sng">
            <a:solidFill>
              <a:srgbClr val="000000"/>
            </a:solidFill>
            <a:prstDash val="solid"/>
            <a:headEnd type="none" w="med" len="med"/>
            <a:tailEnd type="none" w="med" len="med"/>
          </a:ln>
        </p:spPr>
      </p:sp>
      <p:sp>
        <p:nvSpPr>
          <p:cNvPr id="336912" name="直接连接符 336911"/>
          <p:cNvSpPr/>
          <p:nvPr/>
        </p:nvSpPr>
        <p:spPr>
          <a:xfrm>
            <a:off x="6864489" y="2948727"/>
            <a:ext cx="3078163" cy="0"/>
          </a:xfrm>
          <a:prstGeom prst="line">
            <a:avLst/>
          </a:prstGeom>
          <a:ln w="19050" cap="flat" cmpd="sng">
            <a:solidFill>
              <a:srgbClr val="000000"/>
            </a:solidFill>
            <a:prstDash val="solid"/>
            <a:headEnd type="none" w="med" len="med"/>
            <a:tailEnd type="none" w="med" len="med"/>
          </a:ln>
        </p:spPr>
      </p:sp>
      <p:sp>
        <p:nvSpPr>
          <p:cNvPr id="336913" name="椭圆 336912"/>
          <p:cNvSpPr/>
          <p:nvPr/>
        </p:nvSpPr>
        <p:spPr>
          <a:xfrm>
            <a:off x="8051939" y="2850302"/>
            <a:ext cx="595313" cy="193675"/>
          </a:xfrm>
          <a:prstGeom prst="ellipse">
            <a:avLst/>
          </a:prstGeom>
          <a:solidFill>
            <a:srgbClr val="C0C0C0"/>
          </a:solidFill>
          <a:ln w="28575" cap="flat" cmpd="sng">
            <a:solidFill>
              <a:srgbClr val="333333"/>
            </a:solidFill>
            <a:prstDash val="solid"/>
            <a:headEnd type="none" w="med" len="med"/>
            <a:tailEnd type="none" w="med" len="med"/>
          </a:ln>
        </p:spPr>
        <p:txBody>
          <a:bodyPr/>
          <a:lstStyle/>
          <a:p>
            <a:endParaRPr lang="zh-CN" altLang="en-US"/>
          </a:p>
        </p:txBody>
      </p:sp>
      <p:grpSp>
        <p:nvGrpSpPr>
          <p:cNvPr id="336914" name="组合 336913"/>
          <p:cNvGrpSpPr/>
          <p:nvPr/>
        </p:nvGrpSpPr>
        <p:grpSpPr>
          <a:xfrm>
            <a:off x="8277364" y="2424852"/>
            <a:ext cx="153988" cy="579438"/>
            <a:chOff x="5400" y="9087"/>
            <a:chExt cx="216" cy="908"/>
          </a:xfrm>
        </p:grpSpPr>
        <p:sp>
          <p:nvSpPr>
            <p:cNvPr id="336915" name="椭圆 336914"/>
            <p:cNvSpPr/>
            <p:nvPr/>
          </p:nvSpPr>
          <p:spPr>
            <a:xfrm>
              <a:off x="5400" y="9087"/>
              <a:ext cx="216" cy="152"/>
            </a:xfrm>
            <a:prstGeom prst="ellipse">
              <a:avLst/>
            </a:prstGeom>
            <a:solidFill>
              <a:srgbClr val="CC6600"/>
            </a:solidFill>
            <a:ln w="12700" cap="flat" cmpd="sng">
              <a:solidFill>
                <a:srgbClr val="CC6600"/>
              </a:solidFill>
              <a:prstDash val="solid"/>
              <a:headEnd type="none" w="med" len="med"/>
              <a:tailEnd type="none" w="med" len="med"/>
            </a:ln>
          </p:spPr>
          <p:txBody>
            <a:bodyPr/>
            <a:lstStyle/>
            <a:p>
              <a:endParaRPr lang="zh-CN" altLang="en-US"/>
            </a:p>
          </p:txBody>
        </p:sp>
        <p:grpSp>
          <p:nvGrpSpPr>
            <p:cNvPr id="336916" name="组合 336915"/>
            <p:cNvGrpSpPr/>
            <p:nvPr/>
          </p:nvGrpSpPr>
          <p:grpSpPr>
            <a:xfrm>
              <a:off x="5400" y="9158"/>
              <a:ext cx="216" cy="837"/>
              <a:chOff x="5401" y="9161"/>
              <a:chExt cx="216" cy="837"/>
            </a:xfrm>
          </p:grpSpPr>
          <p:sp>
            <p:nvSpPr>
              <p:cNvPr id="336917" name="矩形 336916"/>
              <p:cNvSpPr/>
              <p:nvPr/>
            </p:nvSpPr>
            <p:spPr>
              <a:xfrm>
                <a:off x="5401" y="9161"/>
                <a:ext cx="216" cy="755"/>
              </a:xfrm>
              <a:prstGeom prst="rect">
                <a:avLst/>
              </a:prstGeom>
              <a:solidFill>
                <a:srgbClr val="CC6600"/>
              </a:solidFill>
              <a:ln w="12700" cap="flat" cmpd="sng">
                <a:solidFill>
                  <a:srgbClr val="CC6600"/>
                </a:solidFill>
                <a:prstDash val="solid"/>
                <a:miter/>
                <a:headEnd type="none" w="med" len="med"/>
                <a:tailEnd type="none" w="med" len="med"/>
              </a:ln>
            </p:spPr>
            <p:txBody>
              <a:bodyPr/>
              <a:lstStyle/>
              <a:p>
                <a:endParaRPr lang="zh-CN" altLang="en-US"/>
              </a:p>
            </p:txBody>
          </p:sp>
          <p:sp>
            <p:nvSpPr>
              <p:cNvPr id="336918" name="椭圆 336917"/>
              <p:cNvSpPr/>
              <p:nvPr/>
            </p:nvSpPr>
            <p:spPr>
              <a:xfrm>
                <a:off x="5401" y="9846"/>
                <a:ext cx="216" cy="152"/>
              </a:xfrm>
              <a:prstGeom prst="ellipse">
                <a:avLst/>
              </a:prstGeom>
              <a:solidFill>
                <a:srgbClr val="CC6600"/>
              </a:solidFill>
              <a:ln w="12700" cap="flat" cmpd="sng">
                <a:solidFill>
                  <a:srgbClr val="CC6600"/>
                </a:solidFill>
                <a:prstDash val="solid"/>
                <a:headEnd type="none" w="med" len="med"/>
                <a:tailEnd type="none" w="med" len="med"/>
              </a:ln>
            </p:spPr>
            <p:txBody>
              <a:bodyPr/>
              <a:lstStyle/>
              <a:p>
                <a:endParaRPr lang="zh-CN" altLang="en-US"/>
              </a:p>
            </p:txBody>
          </p:sp>
        </p:grpSp>
      </p:grpSp>
      <p:sp>
        <p:nvSpPr>
          <p:cNvPr id="336919" name="左弧形箭头 336918"/>
          <p:cNvSpPr/>
          <p:nvPr/>
        </p:nvSpPr>
        <p:spPr>
          <a:xfrm>
            <a:off x="7999552" y="4409227"/>
            <a:ext cx="214312" cy="244475"/>
          </a:xfrm>
          <a:prstGeom prst="curvedRightArrow">
            <a:avLst>
              <a:gd name="adj1" fmla="val 22814"/>
              <a:gd name="adj2" fmla="val 45629"/>
              <a:gd name="adj3" fmla="val 33333"/>
            </a:avLst>
          </a:prstGeom>
          <a:solidFill>
            <a:srgbClr val="333333"/>
          </a:solidFill>
          <a:ln w="9525" cap="flat" cmpd="sng">
            <a:solidFill>
              <a:srgbClr val="808080"/>
            </a:solidFill>
            <a:prstDash val="solid"/>
            <a:miter/>
            <a:headEnd type="none" w="med" len="med"/>
            <a:tailEnd type="none" w="med" len="med"/>
          </a:ln>
        </p:spPr>
        <p:txBody>
          <a:bodyPr/>
          <a:lstStyle/>
          <a:p>
            <a:endParaRPr lang="zh-CN" altLang="en-US"/>
          </a:p>
        </p:txBody>
      </p:sp>
      <p:grpSp>
        <p:nvGrpSpPr>
          <p:cNvPr id="336920" name="组合 336919"/>
          <p:cNvGrpSpPr/>
          <p:nvPr/>
        </p:nvGrpSpPr>
        <p:grpSpPr>
          <a:xfrm>
            <a:off x="6864489" y="4804515"/>
            <a:ext cx="3078163" cy="690562"/>
            <a:chOff x="3420" y="9465"/>
            <a:chExt cx="4343" cy="1080"/>
          </a:xfrm>
        </p:grpSpPr>
        <p:sp>
          <p:nvSpPr>
            <p:cNvPr id="336921" name="椭圆 336920"/>
            <p:cNvSpPr/>
            <p:nvPr/>
          </p:nvSpPr>
          <p:spPr>
            <a:xfrm>
              <a:off x="5021" y="9846"/>
              <a:ext cx="1066" cy="229"/>
            </a:xfrm>
            <a:prstGeom prst="ellipse">
              <a:avLst/>
            </a:prstGeom>
            <a:solidFill>
              <a:srgbClr val="0000CC"/>
            </a:solidFill>
            <a:ln w="9525" cap="flat" cmpd="sng">
              <a:solidFill>
                <a:srgbClr val="FFFFFF"/>
              </a:solidFill>
              <a:prstDash val="solid"/>
              <a:headEnd type="none" w="med" len="med"/>
              <a:tailEnd type="none" w="med" len="med"/>
            </a:ln>
          </p:spPr>
          <p:txBody>
            <a:bodyPr/>
            <a:lstStyle/>
            <a:p>
              <a:endParaRPr lang="zh-CN" altLang="en-US"/>
            </a:p>
          </p:txBody>
        </p:sp>
        <p:sp>
          <p:nvSpPr>
            <p:cNvPr id="336922" name="文本框 336921"/>
            <p:cNvSpPr txBox="1"/>
            <p:nvPr/>
          </p:nvSpPr>
          <p:spPr>
            <a:xfrm>
              <a:off x="3497" y="9618"/>
              <a:ext cx="1904" cy="716"/>
            </a:xfrm>
            <a:prstGeom prst="rect">
              <a:avLst/>
            </a:prstGeom>
            <a:noFill/>
            <a:ln w="9525">
              <a:noFill/>
            </a:ln>
          </p:spPr>
          <p:txBody>
            <a:bodyPr lIns="58522" tIns="29261" rIns="58522" bIns="29261"/>
            <a:lstStyle/>
            <a:p>
              <a:endParaRPr lang="zh-CN" altLang="en-US" sz="2000" dirty="0">
                <a:latin typeface="Tahoma" panose="020B0604030504040204" pitchFamily="34" charset="0"/>
              </a:endParaRPr>
            </a:p>
          </p:txBody>
        </p:sp>
        <p:sp>
          <p:nvSpPr>
            <p:cNvPr id="336923" name="椭圆 336922"/>
            <p:cNvSpPr/>
            <p:nvPr/>
          </p:nvSpPr>
          <p:spPr>
            <a:xfrm>
              <a:off x="3420" y="9465"/>
              <a:ext cx="4318" cy="1080"/>
            </a:xfrm>
            <a:prstGeom prst="ellipse">
              <a:avLst/>
            </a:prstGeom>
            <a:solidFill>
              <a:srgbClr val="C0C0C0"/>
            </a:solidFill>
            <a:ln w="19050" cap="flat" cmpd="sng">
              <a:solidFill>
                <a:srgbClr val="000000"/>
              </a:solidFill>
              <a:prstDash val="solid"/>
              <a:headEnd type="none" w="med" len="med"/>
              <a:tailEnd type="none" w="med" len="med"/>
            </a:ln>
          </p:spPr>
          <p:txBody>
            <a:bodyPr/>
            <a:lstStyle/>
            <a:p>
              <a:endParaRPr lang="zh-CN" altLang="en-US"/>
            </a:p>
          </p:txBody>
        </p:sp>
        <p:sp>
          <p:nvSpPr>
            <p:cNvPr id="336924" name="椭圆 336923"/>
            <p:cNvSpPr/>
            <p:nvPr/>
          </p:nvSpPr>
          <p:spPr>
            <a:xfrm>
              <a:off x="3575" y="9479"/>
              <a:ext cx="3959" cy="901"/>
            </a:xfrm>
            <a:prstGeom prst="ellipse">
              <a:avLst/>
            </a:prstGeom>
            <a:solidFill>
              <a:srgbClr val="C0C0C0"/>
            </a:solidFill>
            <a:ln w="12700" cap="flat" cmpd="sng">
              <a:solidFill>
                <a:srgbClr val="000000"/>
              </a:solidFill>
              <a:prstDash val="solid"/>
              <a:headEnd type="none" w="med" len="med"/>
              <a:tailEnd type="none" w="med" len="med"/>
            </a:ln>
          </p:spPr>
          <p:txBody>
            <a:bodyPr/>
            <a:lstStyle/>
            <a:p>
              <a:endParaRPr lang="zh-CN" altLang="en-US"/>
            </a:p>
          </p:txBody>
        </p:sp>
        <p:sp>
          <p:nvSpPr>
            <p:cNvPr id="336925" name="椭圆 336924"/>
            <p:cNvSpPr/>
            <p:nvPr/>
          </p:nvSpPr>
          <p:spPr>
            <a:xfrm>
              <a:off x="3728" y="9541"/>
              <a:ext cx="3598" cy="720"/>
            </a:xfrm>
            <a:prstGeom prst="ellipse">
              <a:avLst/>
            </a:prstGeom>
            <a:solidFill>
              <a:srgbClr val="C0C0C0"/>
            </a:solidFill>
            <a:ln w="9525" cap="flat" cmpd="sng">
              <a:solidFill>
                <a:srgbClr val="000000"/>
              </a:solidFill>
              <a:prstDash val="solid"/>
              <a:headEnd type="none" w="med" len="med"/>
              <a:tailEnd type="none" w="med" len="med"/>
            </a:ln>
          </p:spPr>
          <p:txBody>
            <a:bodyPr/>
            <a:lstStyle/>
            <a:p>
              <a:endParaRPr lang="zh-CN" altLang="en-US"/>
            </a:p>
          </p:txBody>
        </p:sp>
        <p:sp>
          <p:nvSpPr>
            <p:cNvPr id="336926" name="直接连接符 336925"/>
            <p:cNvSpPr/>
            <p:nvPr/>
          </p:nvSpPr>
          <p:spPr>
            <a:xfrm flipH="1">
              <a:off x="4182" y="9556"/>
              <a:ext cx="2267" cy="900"/>
            </a:xfrm>
            <a:prstGeom prst="line">
              <a:avLst/>
            </a:prstGeom>
            <a:ln w="12700" cap="flat" cmpd="sng">
              <a:solidFill>
                <a:srgbClr val="000000"/>
              </a:solidFill>
              <a:prstDash val="solid"/>
              <a:headEnd type="none" w="med" len="med"/>
              <a:tailEnd type="none" w="med" len="med"/>
            </a:ln>
          </p:spPr>
        </p:sp>
        <p:sp>
          <p:nvSpPr>
            <p:cNvPr id="336927" name="直接连接符 336926"/>
            <p:cNvSpPr/>
            <p:nvPr/>
          </p:nvSpPr>
          <p:spPr>
            <a:xfrm>
              <a:off x="4639" y="9541"/>
              <a:ext cx="2267" cy="901"/>
            </a:xfrm>
            <a:prstGeom prst="line">
              <a:avLst/>
            </a:prstGeom>
            <a:ln w="12700" cap="flat" cmpd="sng">
              <a:solidFill>
                <a:srgbClr val="000000"/>
              </a:solidFill>
              <a:prstDash val="solid"/>
              <a:headEnd type="none" w="med" len="med"/>
              <a:tailEnd type="none" w="med" len="med"/>
            </a:ln>
          </p:spPr>
        </p:sp>
        <p:sp>
          <p:nvSpPr>
            <p:cNvPr id="336928" name="直接连接符 336927"/>
            <p:cNvSpPr/>
            <p:nvPr/>
          </p:nvSpPr>
          <p:spPr>
            <a:xfrm>
              <a:off x="3420" y="9922"/>
              <a:ext cx="4343" cy="0"/>
            </a:xfrm>
            <a:prstGeom prst="line">
              <a:avLst/>
            </a:prstGeom>
            <a:ln w="12700" cap="flat" cmpd="sng">
              <a:solidFill>
                <a:srgbClr val="000000"/>
              </a:solidFill>
              <a:prstDash val="solid"/>
              <a:headEnd type="none" w="med" len="med"/>
              <a:tailEnd type="none" w="med" len="med"/>
            </a:ln>
          </p:spPr>
        </p:sp>
        <p:sp>
          <p:nvSpPr>
            <p:cNvPr id="336929" name="椭圆 336928"/>
            <p:cNvSpPr/>
            <p:nvPr/>
          </p:nvSpPr>
          <p:spPr>
            <a:xfrm>
              <a:off x="5096" y="9767"/>
              <a:ext cx="839" cy="305"/>
            </a:xfrm>
            <a:prstGeom prst="ellipse">
              <a:avLst/>
            </a:prstGeom>
            <a:solidFill>
              <a:srgbClr val="C0C0C0"/>
            </a:solidFill>
            <a:ln w="9525" cap="flat" cmpd="sng">
              <a:solidFill>
                <a:srgbClr val="333333"/>
              </a:solidFill>
              <a:prstDash val="solid"/>
              <a:headEnd type="none" w="med" len="med"/>
              <a:tailEnd type="none" w="med" len="med"/>
            </a:ln>
          </p:spPr>
          <p:txBody>
            <a:bodyPr/>
            <a:lstStyle/>
            <a:p>
              <a:endParaRPr lang="zh-CN" altLang="en-US"/>
            </a:p>
          </p:txBody>
        </p:sp>
      </p:grpSp>
      <p:grpSp>
        <p:nvGrpSpPr>
          <p:cNvPr id="336930" name="组合 336929"/>
          <p:cNvGrpSpPr/>
          <p:nvPr/>
        </p:nvGrpSpPr>
        <p:grpSpPr>
          <a:xfrm>
            <a:off x="6864489" y="3609127"/>
            <a:ext cx="3078163" cy="688975"/>
            <a:chOff x="3420" y="9465"/>
            <a:chExt cx="4343" cy="1080"/>
          </a:xfrm>
        </p:grpSpPr>
        <p:sp>
          <p:nvSpPr>
            <p:cNvPr id="336931" name="椭圆 336930"/>
            <p:cNvSpPr/>
            <p:nvPr/>
          </p:nvSpPr>
          <p:spPr>
            <a:xfrm>
              <a:off x="5021" y="9846"/>
              <a:ext cx="1066" cy="229"/>
            </a:xfrm>
            <a:prstGeom prst="ellipse">
              <a:avLst/>
            </a:prstGeom>
            <a:solidFill>
              <a:srgbClr val="0000CC"/>
            </a:solidFill>
            <a:ln w="9525" cap="flat" cmpd="sng">
              <a:solidFill>
                <a:srgbClr val="FFFFFF"/>
              </a:solidFill>
              <a:prstDash val="solid"/>
              <a:headEnd type="none" w="med" len="med"/>
              <a:tailEnd type="none" w="med" len="med"/>
            </a:ln>
          </p:spPr>
          <p:txBody>
            <a:bodyPr/>
            <a:lstStyle/>
            <a:p>
              <a:endParaRPr lang="zh-CN" altLang="en-US"/>
            </a:p>
          </p:txBody>
        </p:sp>
        <p:sp>
          <p:nvSpPr>
            <p:cNvPr id="336932" name="文本框 336931"/>
            <p:cNvSpPr txBox="1"/>
            <p:nvPr/>
          </p:nvSpPr>
          <p:spPr>
            <a:xfrm>
              <a:off x="3497" y="9618"/>
              <a:ext cx="1904" cy="716"/>
            </a:xfrm>
            <a:prstGeom prst="rect">
              <a:avLst/>
            </a:prstGeom>
            <a:noFill/>
            <a:ln w="9525">
              <a:noFill/>
            </a:ln>
          </p:spPr>
          <p:txBody>
            <a:bodyPr lIns="58522" tIns="29261" rIns="58522" bIns="29261"/>
            <a:lstStyle/>
            <a:p>
              <a:endParaRPr lang="zh-CN" altLang="en-US" sz="2000" dirty="0">
                <a:latin typeface="Tahoma" panose="020B0604030504040204" pitchFamily="34" charset="0"/>
              </a:endParaRPr>
            </a:p>
          </p:txBody>
        </p:sp>
        <p:sp>
          <p:nvSpPr>
            <p:cNvPr id="336933" name="椭圆 336932"/>
            <p:cNvSpPr/>
            <p:nvPr/>
          </p:nvSpPr>
          <p:spPr>
            <a:xfrm>
              <a:off x="3420" y="9465"/>
              <a:ext cx="4318" cy="1080"/>
            </a:xfrm>
            <a:prstGeom prst="ellipse">
              <a:avLst/>
            </a:prstGeom>
            <a:solidFill>
              <a:srgbClr val="C0C0C0"/>
            </a:solidFill>
            <a:ln w="19050" cap="flat" cmpd="sng">
              <a:solidFill>
                <a:srgbClr val="000000"/>
              </a:solidFill>
              <a:prstDash val="solid"/>
              <a:headEnd type="none" w="med" len="med"/>
              <a:tailEnd type="none" w="med" len="med"/>
            </a:ln>
          </p:spPr>
          <p:txBody>
            <a:bodyPr/>
            <a:lstStyle/>
            <a:p>
              <a:endParaRPr lang="zh-CN" altLang="en-US"/>
            </a:p>
          </p:txBody>
        </p:sp>
        <p:sp>
          <p:nvSpPr>
            <p:cNvPr id="336934" name="椭圆 336933"/>
            <p:cNvSpPr/>
            <p:nvPr/>
          </p:nvSpPr>
          <p:spPr>
            <a:xfrm>
              <a:off x="3575" y="9479"/>
              <a:ext cx="3959" cy="901"/>
            </a:xfrm>
            <a:prstGeom prst="ellipse">
              <a:avLst/>
            </a:prstGeom>
            <a:solidFill>
              <a:srgbClr val="C0C0C0"/>
            </a:solidFill>
            <a:ln w="12700" cap="flat" cmpd="sng">
              <a:solidFill>
                <a:srgbClr val="000000"/>
              </a:solidFill>
              <a:prstDash val="solid"/>
              <a:headEnd type="none" w="med" len="med"/>
              <a:tailEnd type="none" w="med" len="med"/>
            </a:ln>
          </p:spPr>
          <p:txBody>
            <a:bodyPr/>
            <a:lstStyle/>
            <a:p>
              <a:endParaRPr lang="zh-CN" altLang="en-US"/>
            </a:p>
          </p:txBody>
        </p:sp>
        <p:sp>
          <p:nvSpPr>
            <p:cNvPr id="336935" name="椭圆 336934"/>
            <p:cNvSpPr/>
            <p:nvPr/>
          </p:nvSpPr>
          <p:spPr>
            <a:xfrm>
              <a:off x="3728" y="9541"/>
              <a:ext cx="3598" cy="720"/>
            </a:xfrm>
            <a:prstGeom prst="ellipse">
              <a:avLst/>
            </a:prstGeom>
            <a:solidFill>
              <a:srgbClr val="C0C0C0"/>
            </a:solidFill>
            <a:ln w="9525" cap="flat" cmpd="sng">
              <a:solidFill>
                <a:srgbClr val="000000"/>
              </a:solidFill>
              <a:prstDash val="solid"/>
              <a:headEnd type="none" w="med" len="med"/>
              <a:tailEnd type="none" w="med" len="med"/>
            </a:ln>
          </p:spPr>
          <p:txBody>
            <a:bodyPr/>
            <a:lstStyle/>
            <a:p>
              <a:endParaRPr lang="zh-CN" altLang="en-US"/>
            </a:p>
          </p:txBody>
        </p:sp>
        <p:sp>
          <p:nvSpPr>
            <p:cNvPr id="336936" name="直接连接符 336935"/>
            <p:cNvSpPr/>
            <p:nvPr/>
          </p:nvSpPr>
          <p:spPr>
            <a:xfrm flipH="1">
              <a:off x="4182" y="9556"/>
              <a:ext cx="2267" cy="900"/>
            </a:xfrm>
            <a:prstGeom prst="line">
              <a:avLst/>
            </a:prstGeom>
            <a:ln w="12700" cap="flat" cmpd="sng">
              <a:solidFill>
                <a:srgbClr val="000000"/>
              </a:solidFill>
              <a:prstDash val="solid"/>
              <a:headEnd type="none" w="med" len="med"/>
              <a:tailEnd type="none" w="med" len="med"/>
            </a:ln>
          </p:spPr>
        </p:sp>
        <p:sp>
          <p:nvSpPr>
            <p:cNvPr id="336937" name="直接连接符 336936"/>
            <p:cNvSpPr/>
            <p:nvPr/>
          </p:nvSpPr>
          <p:spPr>
            <a:xfrm>
              <a:off x="4639" y="9541"/>
              <a:ext cx="2267" cy="901"/>
            </a:xfrm>
            <a:prstGeom prst="line">
              <a:avLst/>
            </a:prstGeom>
            <a:ln w="12700" cap="flat" cmpd="sng">
              <a:solidFill>
                <a:srgbClr val="000000"/>
              </a:solidFill>
              <a:prstDash val="solid"/>
              <a:headEnd type="none" w="med" len="med"/>
              <a:tailEnd type="none" w="med" len="med"/>
            </a:ln>
          </p:spPr>
        </p:sp>
        <p:sp>
          <p:nvSpPr>
            <p:cNvPr id="336938" name="直接连接符 336937"/>
            <p:cNvSpPr/>
            <p:nvPr/>
          </p:nvSpPr>
          <p:spPr>
            <a:xfrm>
              <a:off x="3420" y="9922"/>
              <a:ext cx="4343" cy="0"/>
            </a:xfrm>
            <a:prstGeom prst="line">
              <a:avLst/>
            </a:prstGeom>
            <a:ln w="12700" cap="flat" cmpd="sng">
              <a:solidFill>
                <a:srgbClr val="000000"/>
              </a:solidFill>
              <a:prstDash val="solid"/>
              <a:headEnd type="none" w="med" len="med"/>
              <a:tailEnd type="none" w="med" len="med"/>
            </a:ln>
          </p:spPr>
        </p:sp>
        <p:sp>
          <p:nvSpPr>
            <p:cNvPr id="336939" name="椭圆 336938"/>
            <p:cNvSpPr/>
            <p:nvPr/>
          </p:nvSpPr>
          <p:spPr>
            <a:xfrm>
              <a:off x="5096" y="9767"/>
              <a:ext cx="839" cy="305"/>
            </a:xfrm>
            <a:prstGeom prst="ellipse">
              <a:avLst/>
            </a:prstGeom>
            <a:solidFill>
              <a:srgbClr val="C0C0C0"/>
            </a:solidFill>
            <a:ln w="9525" cap="flat" cmpd="sng">
              <a:solidFill>
                <a:srgbClr val="333333"/>
              </a:solidFill>
              <a:prstDash val="solid"/>
              <a:headEnd type="none" w="med" len="med"/>
              <a:tailEnd type="none" w="med" len="med"/>
            </a:ln>
          </p:spPr>
          <p:txBody>
            <a:bodyPr/>
            <a:lstStyle/>
            <a:p>
              <a:endParaRPr lang="zh-CN" altLang="en-US"/>
            </a:p>
          </p:txBody>
        </p:sp>
      </p:grpSp>
      <p:grpSp>
        <p:nvGrpSpPr>
          <p:cNvPr id="336940" name="组合 336939"/>
          <p:cNvGrpSpPr/>
          <p:nvPr/>
        </p:nvGrpSpPr>
        <p:grpSpPr>
          <a:xfrm>
            <a:off x="8267839" y="3348777"/>
            <a:ext cx="153988" cy="588963"/>
            <a:chOff x="5401" y="9161"/>
            <a:chExt cx="216" cy="837"/>
          </a:xfrm>
        </p:grpSpPr>
        <p:sp>
          <p:nvSpPr>
            <p:cNvPr id="336941" name="矩形 336940"/>
            <p:cNvSpPr/>
            <p:nvPr/>
          </p:nvSpPr>
          <p:spPr>
            <a:xfrm>
              <a:off x="5401" y="9161"/>
              <a:ext cx="216" cy="755"/>
            </a:xfrm>
            <a:prstGeom prst="rect">
              <a:avLst/>
            </a:prstGeom>
            <a:solidFill>
              <a:srgbClr val="CC6600"/>
            </a:solidFill>
            <a:ln w="12700" cap="flat" cmpd="sng">
              <a:solidFill>
                <a:srgbClr val="CC6600"/>
              </a:solidFill>
              <a:prstDash val="solid"/>
              <a:miter/>
              <a:headEnd type="none" w="med" len="med"/>
              <a:tailEnd type="none" w="med" len="med"/>
            </a:ln>
          </p:spPr>
          <p:txBody>
            <a:bodyPr/>
            <a:lstStyle/>
            <a:p>
              <a:endParaRPr lang="zh-CN" altLang="en-US"/>
            </a:p>
          </p:txBody>
        </p:sp>
        <p:sp>
          <p:nvSpPr>
            <p:cNvPr id="336942" name="椭圆 336941"/>
            <p:cNvSpPr/>
            <p:nvPr/>
          </p:nvSpPr>
          <p:spPr>
            <a:xfrm>
              <a:off x="5401" y="9846"/>
              <a:ext cx="216" cy="152"/>
            </a:xfrm>
            <a:prstGeom prst="ellipse">
              <a:avLst/>
            </a:prstGeom>
            <a:solidFill>
              <a:srgbClr val="CC6600"/>
            </a:solidFill>
            <a:ln w="12700" cap="flat" cmpd="sng">
              <a:solidFill>
                <a:srgbClr val="CC6600"/>
              </a:solidFill>
              <a:prstDash val="solid"/>
              <a:headEnd type="none" w="med" len="med"/>
              <a:tailEnd type="none" w="med" len="med"/>
            </a:ln>
          </p:spPr>
          <p:txBody>
            <a:bodyPr/>
            <a:lstStyle/>
            <a:p>
              <a:endParaRPr lang="zh-CN" altLang="en-US"/>
            </a:p>
          </p:txBody>
        </p:sp>
      </p:grpSp>
      <p:grpSp>
        <p:nvGrpSpPr>
          <p:cNvPr id="336943" name="组合 336942"/>
          <p:cNvGrpSpPr/>
          <p:nvPr/>
        </p:nvGrpSpPr>
        <p:grpSpPr>
          <a:xfrm>
            <a:off x="8278952" y="4306040"/>
            <a:ext cx="142875" cy="835025"/>
            <a:chOff x="5401" y="9161"/>
            <a:chExt cx="216" cy="837"/>
          </a:xfrm>
        </p:grpSpPr>
        <p:sp>
          <p:nvSpPr>
            <p:cNvPr id="336944" name="矩形 336943"/>
            <p:cNvSpPr/>
            <p:nvPr/>
          </p:nvSpPr>
          <p:spPr>
            <a:xfrm>
              <a:off x="5401" y="9161"/>
              <a:ext cx="216" cy="755"/>
            </a:xfrm>
            <a:prstGeom prst="rect">
              <a:avLst/>
            </a:prstGeom>
            <a:solidFill>
              <a:srgbClr val="CC6600"/>
            </a:solidFill>
            <a:ln w="12700" cap="flat" cmpd="sng">
              <a:solidFill>
                <a:srgbClr val="CC6600"/>
              </a:solidFill>
              <a:prstDash val="solid"/>
              <a:miter/>
              <a:headEnd type="none" w="med" len="med"/>
              <a:tailEnd type="none" w="med" len="med"/>
            </a:ln>
          </p:spPr>
          <p:txBody>
            <a:bodyPr/>
            <a:lstStyle/>
            <a:p>
              <a:endParaRPr lang="zh-CN" altLang="en-US"/>
            </a:p>
          </p:txBody>
        </p:sp>
        <p:sp>
          <p:nvSpPr>
            <p:cNvPr id="336945" name="椭圆 336944"/>
            <p:cNvSpPr/>
            <p:nvPr/>
          </p:nvSpPr>
          <p:spPr>
            <a:xfrm>
              <a:off x="5401" y="9846"/>
              <a:ext cx="216" cy="152"/>
            </a:xfrm>
            <a:prstGeom prst="ellipse">
              <a:avLst/>
            </a:prstGeom>
            <a:solidFill>
              <a:srgbClr val="CC6600"/>
            </a:solidFill>
            <a:ln w="12700" cap="flat" cmpd="sng">
              <a:solidFill>
                <a:srgbClr val="CC6600"/>
              </a:solidFill>
              <a:prstDash val="solid"/>
              <a:headEnd type="none" w="med" len="med"/>
              <a:tailEnd type="none" w="med" len="med"/>
            </a:ln>
          </p:spPr>
          <p:txBody>
            <a:bodyPr/>
            <a:lstStyle/>
            <a:p>
              <a:endParaRPr lang="zh-CN" altLang="en-US"/>
            </a:p>
          </p:txBody>
        </p:sp>
      </p:grpSp>
      <p:grpSp>
        <p:nvGrpSpPr>
          <p:cNvPr id="336946" name="组合 336945"/>
          <p:cNvGrpSpPr/>
          <p:nvPr/>
        </p:nvGrpSpPr>
        <p:grpSpPr>
          <a:xfrm>
            <a:off x="9288602" y="2878877"/>
            <a:ext cx="1539875" cy="2822575"/>
            <a:chOff x="6840" y="9813"/>
            <a:chExt cx="2173" cy="4419"/>
          </a:xfrm>
        </p:grpSpPr>
        <p:sp>
          <p:nvSpPr>
            <p:cNvPr id="336947" name="上下箭头 336946"/>
            <p:cNvSpPr/>
            <p:nvPr/>
          </p:nvSpPr>
          <p:spPr>
            <a:xfrm>
              <a:off x="6840" y="10466"/>
              <a:ext cx="179" cy="1151"/>
            </a:xfrm>
            <a:prstGeom prst="upDownArrow">
              <a:avLst>
                <a:gd name="adj1" fmla="val 50000"/>
                <a:gd name="adj2" fmla="val 128603"/>
              </a:avLst>
            </a:prstGeom>
            <a:solidFill>
              <a:srgbClr val="006600"/>
            </a:solidFill>
            <a:ln w="19050" cap="flat" cmpd="sng">
              <a:solidFill>
                <a:srgbClr val="006600"/>
              </a:solidFill>
              <a:prstDash val="solid"/>
              <a:miter/>
              <a:headEnd type="none" w="med" len="med"/>
              <a:tailEnd type="none" w="med" len="med"/>
            </a:ln>
          </p:spPr>
          <p:txBody>
            <a:bodyPr/>
            <a:lstStyle/>
            <a:p>
              <a:endParaRPr lang="zh-CN" altLang="en-US"/>
            </a:p>
          </p:txBody>
        </p:sp>
        <p:sp>
          <p:nvSpPr>
            <p:cNvPr id="336948" name="矩形 336947"/>
            <p:cNvSpPr/>
            <p:nvPr/>
          </p:nvSpPr>
          <p:spPr>
            <a:xfrm>
              <a:off x="8708" y="9813"/>
              <a:ext cx="305" cy="4419"/>
            </a:xfrm>
            <a:prstGeom prst="rect">
              <a:avLst/>
            </a:prstGeom>
            <a:solidFill>
              <a:srgbClr val="006600"/>
            </a:solidFill>
            <a:ln w="25400" cap="flat" cmpd="dbl">
              <a:solidFill>
                <a:srgbClr val="006600"/>
              </a:solidFill>
              <a:prstDash val="solid"/>
              <a:miter/>
              <a:headEnd type="none" w="med" len="med"/>
              <a:tailEnd type="none" w="med" len="med"/>
            </a:ln>
          </p:spPr>
          <p:txBody>
            <a:bodyPr/>
            <a:lstStyle/>
            <a:p>
              <a:endParaRPr lang="zh-CN" altLang="en-US"/>
            </a:p>
          </p:txBody>
        </p:sp>
        <p:sp>
          <p:nvSpPr>
            <p:cNvPr id="336949" name="直接连接符 336948"/>
            <p:cNvSpPr/>
            <p:nvPr/>
          </p:nvSpPr>
          <p:spPr>
            <a:xfrm flipV="1">
              <a:off x="6907" y="11061"/>
              <a:ext cx="1800" cy="3"/>
            </a:xfrm>
            <a:prstGeom prst="line">
              <a:avLst/>
            </a:prstGeom>
            <a:ln w="63500" cap="flat" cmpd="tri">
              <a:solidFill>
                <a:srgbClr val="006600"/>
              </a:solidFill>
              <a:prstDash val="solid"/>
              <a:headEnd type="none" w="med" len="med"/>
              <a:tailEnd type="none" w="med" len="med"/>
            </a:ln>
          </p:spPr>
        </p:sp>
        <p:sp>
          <p:nvSpPr>
            <p:cNvPr id="336950" name="直接连接符 336949"/>
            <p:cNvSpPr/>
            <p:nvPr/>
          </p:nvSpPr>
          <p:spPr>
            <a:xfrm flipV="1">
              <a:off x="6907" y="12153"/>
              <a:ext cx="1800" cy="3"/>
            </a:xfrm>
            <a:prstGeom prst="line">
              <a:avLst/>
            </a:prstGeom>
            <a:ln w="63500" cap="flat" cmpd="tri">
              <a:solidFill>
                <a:srgbClr val="006600"/>
              </a:solidFill>
              <a:prstDash val="solid"/>
              <a:headEnd type="none" w="med" len="med"/>
              <a:tailEnd type="none" w="med" len="med"/>
            </a:ln>
          </p:spPr>
        </p:sp>
        <p:sp>
          <p:nvSpPr>
            <p:cNvPr id="336951" name="直接连接符 336950"/>
            <p:cNvSpPr/>
            <p:nvPr/>
          </p:nvSpPr>
          <p:spPr>
            <a:xfrm flipV="1">
              <a:off x="6907" y="13245"/>
              <a:ext cx="1800" cy="3"/>
            </a:xfrm>
            <a:prstGeom prst="line">
              <a:avLst/>
            </a:prstGeom>
            <a:ln w="63500" cap="flat" cmpd="tri">
              <a:solidFill>
                <a:srgbClr val="006600"/>
              </a:solidFill>
              <a:prstDash val="solid"/>
              <a:headEnd type="none" w="med" len="med"/>
              <a:tailEnd type="none" w="med" len="med"/>
            </a:ln>
          </p:spPr>
        </p:sp>
        <p:sp>
          <p:nvSpPr>
            <p:cNvPr id="336952" name="上箭头 336951"/>
            <p:cNvSpPr/>
            <p:nvPr/>
          </p:nvSpPr>
          <p:spPr>
            <a:xfrm>
              <a:off x="6847" y="11922"/>
              <a:ext cx="180" cy="468"/>
            </a:xfrm>
            <a:prstGeom prst="upArrow">
              <a:avLst>
                <a:gd name="adj1" fmla="val 50000"/>
                <a:gd name="adj2" fmla="val 65000"/>
              </a:avLst>
            </a:prstGeom>
            <a:solidFill>
              <a:srgbClr val="006600"/>
            </a:solidFill>
            <a:ln w="9525" cap="flat" cmpd="sng">
              <a:solidFill>
                <a:srgbClr val="006600"/>
              </a:solidFill>
              <a:prstDash val="solid"/>
              <a:miter/>
              <a:headEnd type="none" w="med" len="med"/>
              <a:tailEnd type="none" w="med" len="med"/>
            </a:ln>
          </p:spPr>
          <p:txBody>
            <a:bodyPr/>
            <a:lstStyle/>
            <a:p>
              <a:endParaRPr lang="zh-CN" altLang="en-US"/>
            </a:p>
          </p:txBody>
        </p:sp>
        <p:sp>
          <p:nvSpPr>
            <p:cNvPr id="336953" name="上箭头 336952"/>
            <p:cNvSpPr/>
            <p:nvPr/>
          </p:nvSpPr>
          <p:spPr>
            <a:xfrm flipV="1">
              <a:off x="6847" y="13044"/>
              <a:ext cx="180" cy="468"/>
            </a:xfrm>
            <a:prstGeom prst="upArrow">
              <a:avLst>
                <a:gd name="adj1" fmla="val 50000"/>
                <a:gd name="adj2" fmla="val 65000"/>
              </a:avLst>
            </a:prstGeom>
            <a:solidFill>
              <a:srgbClr val="006600"/>
            </a:solidFill>
            <a:ln w="9525" cap="flat" cmpd="sng">
              <a:solidFill>
                <a:srgbClr val="006600"/>
              </a:solidFill>
              <a:prstDash val="solid"/>
              <a:miter/>
              <a:headEnd type="none" w="med" len="med"/>
              <a:tailEnd type="none" w="med" len="med"/>
            </a:ln>
          </p:spPr>
          <p:txBody>
            <a:bodyPr/>
            <a:lstStyle/>
            <a:p>
              <a:endParaRPr lang="zh-CN" altLang="en-US"/>
            </a:p>
          </p:txBody>
        </p:sp>
      </p:grpSp>
      <p:sp>
        <p:nvSpPr>
          <p:cNvPr id="336954" name="文本框 336953"/>
          <p:cNvSpPr txBox="1"/>
          <p:nvPr/>
        </p:nvSpPr>
        <p:spPr>
          <a:xfrm>
            <a:off x="10222052" y="2264515"/>
            <a:ext cx="1079500" cy="520700"/>
          </a:xfrm>
          <a:prstGeom prst="rect">
            <a:avLst/>
          </a:prstGeom>
          <a:noFill/>
          <a:ln w="9525">
            <a:noFill/>
          </a:ln>
        </p:spPr>
        <p:txBody>
          <a:bodyPr/>
          <a:lstStyle/>
          <a:p>
            <a:pPr algn="just"/>
            <a:r>
              <a:rPr lang="zh-CN" altLang="en-US" sz="2000" dirty="0">
                <a:solidFill>
                  <a:srgbClr val="D60093"/>
                </a:solidFill>
                <a:effectLst>
                  <a:outerShdw blurRad="38100" dist="38100" dir="2700000">
                    <a:srgbClr val="C0C0C0"/>
                  </a:outerShdw>
                </a:effectLst>
                <a:latin typeface="Times New Roman" panose="02020603050405020304" pitchFamily="18" charset="0"/>
              </a:rPr>
              <a:t>移动臂</a:t>
            </a:r>
            <a:endParaRPr lang="zh-CN" altLang="en-US" sz="2000" dirty="0">
              <a:solidFill>
                <a:srgbClr val="D60093"/>
              </a:solidFill>
              <a:effectLst>
                <a:outerShdw blurRad="38100" dist="38100" dir="2700000">
                  <a:srgbClr val="C0C0C0"/>
                </a:outerShdw>
              </a:effectLst>
              <a:latin typeface="Tahoma" panose="020B0604030504040204" pitchFamily="34" charset="0"/>
            </a:endParaRPr>
          </a:p>
        </p:txBody>
      </p:sp>
      <p:sp>
        <p:nvSpPr>
          <p:cNvPr id="336955" name="直接连接符 336954"/>
          <p:cNvSpPr/>
          <p:nvPr/>
        </p:nvSpPr>
        <p:spPr>
          <a:xfrm>
            <a:off x="10436364" y="2785215"/>
            <a:ext cx="515938" cy="0"/>
          </a:xfrm>
          <a:prstGeom prst="line">
            <a:avLst/>
          </a:prstGeom>
          <a:ln w="38100" cap="flat" cmpd="sng">
            <a:solidFill>
              <a:srgbClr val="000000"/>
            </a:solidFill>
            <a:prstDash val="solid"/>
            <a:headEnd type="triangle" w="med" len="med"/>
            <a:tailEnd type="triangle" w="med" len="med"/>
          </a:ln>
        </p:spPr>
      </p:sp>
      <p:sp>
        <p:nvSpPr>
          <p:cNvPr id="336956" name="文本框 336955"/>
          <p:cNvSpPr txBox="1"/>
          <p:nvPr/>
        </p:nvSpPr>
        <p:spPr>
          <a:xfrm>
            <a:off x="5584964" y="2858240"/>
            <a:ext cx="1008063" cy="447675"/>
          </a:xfrm>
          <a:prstGeom prst="rect">
            <a:avLst/>
          </a:prstGeom>
          <a:noFill/>
          <a:ln w="9525">
            <a:noFill/>
          </a:ln>
        </p:spPr>
        <p:txBody>
          <a:bodyPr/>
          <a:lstStyle/>
          <a:p>
            <a:pPr algn="just"/>
            <a:r>
              <a:rPr lang="zh-CN" altLang="en-US" sz="2000" dirty="0">
                <a:effectLst>
                  <a:outerShdw blurRad="38100" dist="38100" dir="2700000">
                    <a:srgbClr val="C0C0C0"/>
                  </a:outerShdw>
                </a:effectLst>
                <a:latin typeface="Times New Roman" panose="02020603050405020304" pitchFamily="18" charset="0"/>
              </a:rPr>
              <a:t>盘面</a:t>
            </a:r>
            <a:r>
              <a:rPr lang="en-US" altLang="zh-CN" sz="2000">
                <a:effectLst>
                  <a:outerShdw blurRad="38100" dist="38100" dir="2700000">
                    <a:srgbClr val="C0C0C0"/>
                  </a:outerShdw>
                </a:effectLst>
                <a:latin typeface="Times New Roman" panose="02020603050405020304" pitchFamily="18" charset="0"/>
              </a:rPr>
              <a:t>0</a:t>
            </a:r>
            <a:endParaRPr lang="en-US" altLang="zh-CN" sz="2000">
              <a:effectLst>
                <a:outerShdw blurRad="38100" dist="38100" dir="2700000">
                  <a:srgbClr val="C0C0C0"/>
                </a:outerShdw>
              </a:effectLst>
              <a:latin typeface="Tahoma" panose="020B0604030504040204" pitchFamily="34" charset="0"/>
            </a:endParaRPr>
          </a:p>
        </p:txBody>
      </p:sp>
      <p:sp>
        <p:nvSpPr>
          <p:cNvPr id="336957" name="直接连接符 336956"/>
          <p:cNvSpPr/>
          <p:nvPr/>
        </p:nvSpPr>
        <p:spPr>
          <a:xfrm flipV="1">
            <a:off x="6450152" y="3056677"/>
            <a:ext cx="428625" cy="17463"/>
          </a:xfrm>
          <a:prstGeom prst="line">
            <a:avLst/>
          </a:prstGeom>
          <a:ln w="28575" cap="flat" cmpd="sng">
            <a:solidFill>
              <a:schemeClr val="hlink"/>
            </a:solidFill>
            <a:prstDash val="sysDot"/>
            <a:headEnd type="none" w="med" len="med"/>
            <a:tailEnd type="triangle" w="med" len="med"/>
          </a:ln>
        </p:spPr>
      </p:sp>
      <p:sp>
        <p:nvSpPr>
          <p:cNvPr id="336958" name="文本框 336957"/>
          <p:cNvSpPr txBox="1"/>
          <p:nvPr/>
        </p:nvSpPr>
        <p:spPr>
          <a:xfrm>
            <a:off x="5584964" y="3361477"/>
            <a:ext cx="1008063" cy="549275"/>
          </a:xfrm>
          <a:prstGeom prst="rect">
            <a:avLst/>
          </a:prstGeom>
          <a:noFill/>
          <a:ln w="9525">
            <a:noFill/>
          </a:ln>
        </p:spPr>
        <p:txBody>
          <a:bodyPr/>
          <a:lstStyle/>
          <a:p>
            <a:pPr algn="just"/>
            <a:r>
              <a:rPr lang="zh-CN" altLang="en-US" sz="2000" dirty="0">
                <a:effectLst>
                  <a:outerShdw blurRad="38100" dist="38100" dir="2700000">
                    <a:srgbClr val="C0C0C0"/>
                  </a:outerShdw>
                </a:effectLst>
                <a:latin typeface="Times New Roman" panose="02020603050405020304" pitchFamily="18" charset="0"/>
              </a:rPr>
              <a:t>盘面</a:t>
            </a:r>
            <a:r>
              <a:rPr lang="en-US" altLang="zh-CN" sz="2000">
                <a:effectLst>
                  <a:outerShdw blurRad="38100" dist="38100" dir="2700000">
                    <a:srgbClr val="C0C0C0"/>
                  </a:outerShdw>
                </a:effectLst>
                <a:latin typeface="Times New Roman" panose="02020603050405020304" pitchFamily="18" charset="0"/>
              </a:rPr>
              <a:t>1</a:t>
            </a:r>
            <a:endParaRPr lang="en-US" altLang="zh-CN" sz="2000">
              <a:effectLst>
                <a:outerShdw blurRad="38100" dist="38100" dir="2700000">
                  <a:srgbClr val="C0C0C0"/>
                </a:outerShdw>
              </a:effectLst>
              <a:latin typeface="Tahoma" panose="020B0604030504040204" pitchFamily="34" charset="0"/>
            </a:endParaRPr>
          </a:p>
        </p:txBody>
      </p:sp>
      <p:sp>
        <p:nvSpPr>
          <p:cNvPr id="336959" name="任意多边形 336958"/>
          <p:cNvSpPr/>
          <p:nvPr/>
        </p:nvSpPr>
        <p:spPr>
          <a:xfrm>
            <a:off x="6450152" y="3650402"/>
            <a:ext cx="471487" cy="192088"/>
          </a:xfrm>
          <a:custGeom>
            <a:avLst/>
            <a:gdLst/>
            <a:ahLst/>
            <a:cxnLst/>
            <a:rect l="0" t="0" r="0" b="0"/>
            <a:pathLst>
              <a:path w="420" h="150">
                <a:moveTo>
                  <a:pt x="0" y="0"/>
                </a:moveTo>
                <a:lnTo>
                  <a:pt x="420" y="150"/>
                </a:lnTo>
              </a:path>
            </a:pathLst>
          </a:custGeom>
          <a:noFill/>
          <a:ln w="28575" cap="flat" cmpd="sng">
            <a:solidFill>
              <a:schemeClr val="hlink">
                <a:alpha val="100000"/>
              </a:schemeClr>
            </a:solidFill>
            <a:prstDash val="sysDot"/>
            <a:headEnd type="none" w="med" len="med"/>
            <a:tailEnd type="triangle" w="med" len="med"/>
          </a:ln>
        </p:spPr>
        <p:txBody>
          <a:bodyPr/>
          <a:lstStyle/>
          <a:p>
            <a:endParaRPr lang="zh-CN" altLang="en-US"/>
          </a:p>
        </p:txBody>
      </p:sp>
      <p:sp>
        <p:nvSpPr>
          <p:cNvPr id="336960" name="文本框 336959"/>
          <p:cNvSpPr txBox="1"/>
          <p:nvPr/>
        </p:nvSpPr>
        <p:spPr>
          <a:xfrm>
            <a:off x="5584964" y="4009177"/>
            <a:ext cx="962025" cy="500063"/>
          </a:xfrm>
          <a:prstGeom prst="rect">
            <a:avLst/>
          </a:prstGeom>
          <a:noFill/>
          <a:ln w="9525">
            <a:noFill/>
          </a:ln>
        </p:spPr>
        <p:txBody>
          <a:bodyPr/>
          <a:lstStyle/>
          <a:p>
            <a:pPr algn="just"/>
            <a:r>
              <a:rPr lang="zh-CN" altLang="en-US" sz="2000" dirty="0">
                <a:effectLst>
                  <a:outerShdw blurRad="38100" dist="38100" dir="2700000">
                    <a:srgbClr val="C0C0C0"/>
                  </a:outerShdw>
                </a:effectLst>
                <a:latin typeface="Times New Roman" panose="02020603050405020304" pitchFamily="18" charset="0"/>
              </a:rPr>
              <a:t>盘面</a:t>
            </a:r>
            <a:r>
              <a:rPr lang="en-US" altLang="zh-CN" sz="2000">
                <a:effectLst>
                  <a:outerShdw blurRad="38100" dist="38100" dir="2700000">
                    <a:srgbClr val="C0C0C0"/>
                  </a:outerShdw>
                </a:effectLst>
                <a:latin typeface="Times New Roman" panose="02020603050405020304" pitchFamily="18" charset="0"/>
              </a:rPr>
              <a:t>2</a:t>
            </a:r>
            <a:endParaRPr lang="en-US" altLang="zh-CN" sz="2000">
              <a:effectLst>
                <a:outerShdw blurRad="38100" dist="38100" dir="2700000">
                  <a:srgbClr val="C0C0C0"/>
                </a:outerShdw>
              </a:effectLst>
              <a:latin typeface="Tahoma" panose="020B0604030504040204" pitchFamily="34" charset="0"/>
            </a:endParaRPr>
          </a:p>
        </p:txBody>
      </p:sp>
      <p:sp>
        <p:nvSpPr>
          <p:cNvPr id="336961" name="任意多边形 336960"/>
          <p:cNvSpPr/>
          <p:nvPr/>
        </p:nvSpPr>
        <p:spPr>
          <a:xfrm>
            <a:off x="6520002" y="4144115"/>
            <a:ext cx="501650" cy="128587"/>
          </a:xfrm>
          <a:custGeom>
            <a:avLst/>
            <a:gdLst/>
            <a:ahLst/>
            <a:cxnLst/>
            <a:rect l="0" t="0" r="0" b="0"/>
            <a:pathLst>
              <a:path w="525" h="135">
                <a:moveTo>
                  <a:pt x="0" y="135"/>
                </a:moveTo>
                <a:lnTo>
                  <a:pt x="525" y="0"/>
                </a:lnTo>
              </a:path>
            </a:pathLst>
          </a:custGeom>
          <a:noFill/>
          <a:ln w="28575" cap="flat" cmpd="sng">
            <a:solidFill>
              <a:schemeClr val="hlink">
                <a:alpha val="100000"/>
              </a:schemeClr>
            </a:solidFill>
            <a:prstDash val="sysDot"/>
            <a:headEnd type="none" w="med" len="med"/>
            <a:tailEnd type="triangle" w="med" len="med"/>
          </a:ln>
        </p:spPr>
        <p:txBody>
          <a:bodyPr/>
          <a:lstStyle/>
          <a:p>
            <a:endParaRPr lang="zh-CN" altLang="en-US"/>
          </a:p>
        </p:txBody>
      </p:sp>
      <p:sp>
        <p:nvSpPr>
          <p:cNvPr id="336962" name="文本框 336961"/>
          <p:cNvSpPr txBox="1"/>
          <p:nvPr/>
        </p:nvSpPr>
        <p:spPr>
          <a:xfrm>
            <a:off x="5831027" y="4464790"/>
            <a:ext cx="860425" cy="449262"/>
          </a:xfrm>
          <a:prstGeom prst="rect">
            <a:avLst/>
          </a:prstGeom>
          <a:noFill/>
          <a:ln w="9525">
            <a:noFill/>
          </a:ln>
        </p:spPr>
        <p:txBody>
          <a:bodyPr/>
          <a:lstStyle/>
          <a:p>
            <a:pPr algn="just"/>
            <a:r>
              <a:rPr lang="zh-CN" altLang="en-US" sz="2000" dirty="0">
                <a:latin typeface="Times New Roman" panose="02020603050405020304" pitchFamily="18" charset="0"/>
              </a:rPr>
              <a:t>  </a:t>
            </a:r>
            <a:r>
              <a:rPr lang="zh-CN" altLang="en-US" sz="2000" dirty="0">
                <a:latin typeface="宋体" panose="02010600030101010101" pitchFamily="2" charset="-122"/>
              </a:rPr>
              <a:t>┇</a:t>
            </a:r>
            <a:endParaRPr lang="zh-CN" altLang="en-US" sz="2000" dirty="0">
              <a:latin typeface="Tahoma" panose="020B0604030504040204" pitchFamily="34" charset="0"/>
            </a:endParaRPr>
          </a:p>
        </p:txBody>
      </p:sp>
      <p:sp>
        <p:nvSpPr>
          <p:cNvPr id="336963" name="文本框 336962"/>
          <p:cNvSpPr txBox="1"/>
          <p:nvPr/>
        </p:nvSpPr>
        <p:spPr>
          <a:xfrm>
            <a:off x="5586552" y="4729902"/>
            <a:ext cx="1393825" cy="525463"/>
          </a:xfrm>
          <a:prstGeom prst="rect">
            <a:avLst/>
          </a:prstGeom>
          <a:noFill/>
          <a:ln w="9525">
            <a:noFill/>
          </a:ln>
        </p:spPr>
        <p:txBody>
          <a:bodyPr/>
          <a:lstStyle/>
          <a:p>
            <a:pPr algn="just"/>
            <a:r>
              <a:rPr lang="zh-CN" altLang="en-US" sz="2000" dirty="0">
                <a:effectLst>
                  <a:outerShdw blurRad="38100" dist="38100" dir="2700000">
                    <a:srgbClr val="C0C0C0"/>
                  </a:outerShdw>
                </a:effectLst>
                <a:latin typeface="Times New Roman" panose="02020603050405020304" pitchFamily="18" charset="0"/>
              </a:rPr>
              <a:t>盘面 </a:t>
            </a:r>
            <a:r>
              <a:rPr lang="en-US" altLang="zh-CN" sz="2000">
                <a:effectLst>
                  <a:outerShdw blurRad="38100" dist="38100" dir="2700000">
                    <a:srgbClr val="C0C0C0"/>
                  </a:outerShdw>
                </a:effectLst>
                <a:latin typeface="Times New Roman" panose="02020603050405020304" pitchFamily="18" charset="0"/>
              </a:rPr>
              <a:t>m-1</a:t>
            </a:r>
            <a:endParaRPr lang="en-US" altLang="zh-CN" sz="2000">
              <a:effectLst>
                <a:outerShdw blurRad="38100" dist="38100" dir="2700000">
                  <a:srgbClr val="C0C0C0"/>
                </a:outerShdw>
              </a:effectLst>
              <a:latin typeface="Tahoma" panose="020B0604030504040204" pitchFamily="34" charset="0"/>
            </a:endParaRPr>
          </a:p>
        </p:txBody>
      </p:sp>
      <p:sp>
        <p:nvSpPr>
          <p:cNvPr id="336964" name="任意多边形 336963"/>
          <p:cNvSpPr/>
          <p:nvPr/>
        </p:nvSpPr>
        <p:spPr>
          <a:xfrm>
            <a:off x="6520002" y="5006127"/>
            <a:ext cx="373062" cy="100013"/>
          </a:xfrm>
          <a:custGeom>
            <a:avLst/>
            <a:gdLst/>
            <a:ahLst/>
            <a:cxnLst/>
            <a:rect l="0" t="0" r="0" b="0"/>
            <a:pathLst>
              <a:path w="390" h="105">
                <a:moveTo>
                  <a:pt x="0" y="0"/>
                </a:moveTo>
                <a:lnTo>
                  <a:pt x="390" y="105"/>
                </a:lnTo>
              </a:path>
            </a:pathLst>
          </a:custGeom>
          <a:noFill/>
          <a:ln w="28575" cap="flat" cmpd="sng">
            <a:solidFill>
              <a:schemeClr val="hlink">
                <a:alpha val="100000"/>
              </a:schemeClr>
            </a:solidFill>
            <a:prstDash val="sysDot"/>
            <a:headEnd type="none" w="med" len="med"/>
            <a:tailEnd type="triangle" w="med" len="med"/>
          </a:ln>
        </p:spPr>
        <p:txBody>
          <a:bodyPr/>
          <a:lstStyle/>
          <a:p>
            <a:endParaRPr lang="zh-CN" altLang="en-US"/>
          </a:p>
        </p:txBody>
      </p:sp>
      <p:sp>
        <p:nvSpPr>
          <p:cNvPr id="336965" name="直接连接符 336964"/>
          <p:cNvSpPr/>
          <p:nvPr/>
        </p:nvSpPr>
        <p:spPr>
          <a:xfrm flipV="1">
            <a:off x="6964502" y="3163040"/>
            <a:ext cx="0" cy="747712"/>
          </a:xfrm>
          <a:prstGeom prst="line">
            <a:avLst/>
          </a:prstGeom>
          <a:ln w="28575" cap="flat" cmpd="sng">
            <a:solidFill>
              <a:srgbClr val="000000"/>
            </a:solidFill>
            <a:prstDash val="dash"/>
            <a:headEnd type="none" w="med" len="med"/>
            <a:tailEnd type="none" w="med" len="med"/>
          </a:ln>
        </p:spPr>
      </p:sp>
      <p:sp>
        <p:nvSpPr>
          <p:cNvPr id="336966" name="直接连接符 336965"/>
          <p:cNvSpPr/>
          <p:nvPr/>
        </p:nvSpPr>
        <p:spPr>
          <a:xfrm flipV="1">
            <a:off x="6978789" y="4059977"/>
            <a:ext cx="0" cy="1046163"/>
          </a:xfrm>
          <a:prstGeom prst="line">
            <a:avLst/>
          </a:prstGeom>
          <a:ln w="28575" cap="flat" cmpd="sng">
            <a:solidFill>
              <a:srgbClr val="000000"/>
            </a:solidFill>
            <a:prstDash val="dash"/>
            <a:headEnd type="none" w="med" len="med"/>
            <a:tailEnd type="none" w="med" len="med"/>
          </a:ln>
        </p:spPr>
      </p:sp>
      <p:sp>
        <p:nvSpPr>
          <p:cNvPr id="336967" name="直接连接符 336966"/>
          <p:cNvSpPr/>
          <p:nvPr/>
        </p:nvSpPr>
        <p:spPr>
          <a:xfrm flipV="1">
            <a:off x="7094677" y="4129827"/>
            <a:ext cx="0" cy="976313"/>
          </a:xfrm>
          <a:prstGeom prst="line">
            <a:avLst/>
          </a:prstGeom>
          <a:ln w="28575" cap="flat" cmpd="sng">
            <a:solidFill>
              <a:srgbClr val="000000"/>
            </a:solidFill>
            <a:prstDash val="dash"/>
            <a:headEnd type="none" w="med" len="med"/>
            <a:tailEnd type="none" w="med" len="med"/>
          </a:ln>
        </p:spPr>
      </p:sp>
      <p:sp>
        <p:nvSpPr>
          <p:cNvPr id="336968" name="直接连接符 336967"/>
          <p:cNvSpPr/>
          <p:nvPr/>
        </p:nvSpPr>
        <p:spPr>
          <a:xfrm>
            <a:off x="7080389" y="3163040"/>
            <a:ext cx="0" cy="747712"/>
          </a:xfrm>
          <a:prstGeom prst="line">
            <a:avLst/>
          </a:prstGeom>
          <a:ln w="28575" cap="flat" cmpd="sng">
            <a:solidFill>
              <a:srgbClr val="000000"/>
            </a:solidFill>
            <a:prstDash val="dash"/>
            <a:headEnd type="none" w="med" len="med"/>
            <a:tailEnd type="none" w="med" len="med"/>
          </a:ln>
        </p:spPr>
      </p:sp>
      <p:sp>
        <p:nvSpPr>
          <p:cNvPr id="336969" name="直接连接符 336968"/>
          <p:cNvSpPr/>
          <p:nvPr/>
        </p:nvSpPr>
        <p:spPr>
          <a:xfrm>
            <a:off x="6950214" y="2488352"/>
            <a:ext cx="0" cy="447675"/>
          </a:xfrm>
          <a:prstGeom prst="line">
            <a:avLst/>
          </a:prstGeom>
          <a:ln w="28575" cap="flat" cmpd="sng">
            <a:solidFill>
              <a:srgbClr val="000000"/>
            </a:solidFill>
            <a:prstDash val="dash"/>
            <a:headEnd type="none" w="med" len="med"/>
            <a:tailEnd type="triangle" w="med" len="med"/>
          </a:ln>
        </p:spPr>
      </p:sp>
      <p:sp>
        <p:nvSpPr>
          <p:cNvPr id="336970" name="直接连接符 336969"/>
          <p:cNvSpPr/>
          <p:nvPr/>
        </p:nvSpPr>
        <p:spPr>
          <a:xfrm>
            <a:off x="7080389" y="2507402"/>
            <a:ext cx="0" cy="449263"/>
          </a:xfrm>
          <a:prstGeom prst="line">
            <a:avLst/>
          </a:prstGeom>
          <a:ln w="28575" cap="flat" cmpd="sng">
            <a:solidFill>
              <a:srgbClr val="000000"/>
            </a:solidFill>
            <a:prstDash val="dash"/>
            <a:headEnd type="none" w="med" len="med"/>
            <a:tailEnd type="triangle" w="med" len="med"/>
          </a:ln>
        </p:spPr>
      </p:sp>
      <p:sp>
        <p:nvSpPr>
          <p:cNvPr id="336971" name="文本框 336970"/>
          <p:cNvSpPr txBox="1"/>
          <p:nvPr/>
        </p:nvSpPr>
        <p:spPr>
          <a:xfrm>
            <a:off x="6693039" y="1634277"/>
            <a:ext cx="431800" cy="747713"/>
          </a:xfrm>
          <a:prstGeom prst="rect">
            <a:avLst/>
          </a:prstGeom>
          <a:noFill/>
          <a:ln w="9525">
            <a:noFill/>
          </a:ln>
        </p:spPr>
        <p:txBody>
          <a:bodyPr/>
          <a:lstStyle/>
          <a:p>
            <a:pPr algn="just"/>
            <a:r>
              <a:rPr lang="zh-CN" altLang="en-US" sz="2000" dirty="0">
                <a:solidFill>
                  <a:schemeClr val="hlink"/>
                </a:solidFill>
                <a:effectLst>
                  <a:outerShdw blurRad="38100" dist="38100" dir="2700000">
                    <a:srgbClr val="C0C0C0"/>
                  </a:outerShdw>
                </a:effectLst>
                <a:latin typeface="Times New Roman" panose="02020603050405020304" pitchFamily="18" charset="0"/>
              </a:rPr>
              <a:t>柱面</a:t>
            </a:r>
            <a:r>
              <a:rPr lang="en-US" altLang="zh-CN" sz="2000">
                <a:solidFill>
                  <a:schemeClr val="hlink"/>
                </a:solidFill>
                <a:effectLst>
                  <a:outerShdw blurRad="38100" dist="38100" dir="2700000">
                    <a:srgbClr val="C0C0C0"/>
                  </a:outerShdw>
                </a:effectLst>
                <a:latin typeface="Times New Roman" panose="02020603050405020304" pitchFamily="18" charset="0"/>
              </a:rPr>
              <a:t>0</a:t>
            </a:r>
            <a:endParaRPr lang="en-US" altLang="zh-CN" sz="2000">
              <a:solidFill>
                <a:schemeClr val="hlink"/>
              </a:solidFill>
              <a:effectLst>
                <a:outerShdw blurRad="38100" dist="38100" dir="2700000">
                  <a:srgbClr val="C0C0C0"/>
                </a:outerShdw>
              </a:effectLst>
              <a:latin typeface="Tahoma" panose="020B0604030504040204" pitchFamily="34" charset="0"/>
            </a:endParaRPr>
          </a:p>
        </p:txBody>
      </p:sp>
      <p:sp>
        <p:nvSpPr>
          <p:cNvPr id="336972" name="文本框 336971"/>
          <p:cNvSpPr txBox="1"/>
          <p:nvPr/>
        </p:nvSpPr>
        <p:spPr>
          <a:xfrm>
            <a:off x="6980377" y="1632690"/>
            <a:ext cx="433387" cy="792162"/>
          </a:xfrm>
          <a:prstGeom prst="rect">
            <a:avLst/>
          </a:prstGeom>
          <a:noFill/>
          <a:ln w="9525">
            <a:noFill/>
          </a:ln>
        </p:spPr>
        <p:txBody>
          <a:bodyPr/>
          <a:lstStyle/>
          <a:p>
            <a:pPr algn="just"/>
            <a:r>
              <a:rPr lang="zh-CN" altLang="en-US" sz="2000" dirty="0">
                <a:solidFill>
                  <a:schemeClr val="hlink"/>
                </a:solidFill>
                <a:effectLst>
                  <a:outerShdw blurRad="38100" dist="38100" dir="2700000">
                    <a:srgbClr val="C0C0C0"/>
                  </a:outerShdw>
                </a:effectLst>
                <a:latin typeface="Times New Roman" panose="02020603050405020304" pitchFamily="18" charset="0"/>
              </a:rPr>
              <a:t>柱面</a:t>
            </a:r>
            <a:r>
              <a:rPr lang="en-US" altLang="zh-CN" sz="2000">
                <a:solidFill>
                  <a:schemeClr val="hlink"/>
                </a:solidFill>
                <a:effectLst>
                  <a:outerShdw blurRad="38100" dist="38100" dir="2700000">
                    <a:srgbClr val="C0C0C0"/>
                  </a:outerShdw>
                </a:effectLst>
                <a:latin typeface="Times New Roman" panose="02020603050405020304" pitchFamily="18" charset="0"/>
              </a:rPr>
              <a:t>1</a:t>
            </a:r>
            <a:endParaRPr lang="en-US" altLang="zh-CN" sz="2000">
              <a:solidFill>
                <a:schemeClr val="hlink"/>
              </a:solidFill>
              <a:effectLst>
                <a:outerShdw blurRad="38100" dist="38100" dir="2700000">
                  <a:srgbClr val="C0C0C0"/>
                </a:outerShdw>
              </a:effectLst>
              <a:latin typeface="Tahoma" panose="020B0604030504040204" pitchFamily="34" charset="0"/>
            </a:endParaRPr>
          </a:p>
        </p:txBody>
      </p:sp>
      <p:sp>
        <p:nvSpPr>
          <p:cNvPr id="336973" name="直接连接符 336972"/>
          <p:cNvSpPr/>
          <p:nvPr/>
        </p:nvSpPr>
        <p:spPr>
          <a:xfrm>
            <a:off x="8034477" y="2426440"/>
            <a:ext cx="7937" cy="523875"/>
          </a:xfrm>
          <a:prstGeom prst="line">
            <a:avLst/>
          </a:prstGeom>
          <a:ln w="28575" cap="flat" cmpd="sng">
            <a:solidFill>
              <a:srgbClr val="000000"/>
            </a:solidFill>
            <a:prstDash val="dash"/>
            <a:headEnd type="none" w="med" len="med"/>
            <a:tailEnd type="triangle" w="med" len="med"/>
          </a:ln>
        </p:spPr>
      </p:sp>
      <p:sp>
        <p:nvSpPr>
          <p:cNvPr id="336974" name="文本框 336973"/>
          <p:cNvSpPr txBox="1"/>
          <p:nvPr/>
        </p:nvSpPr>
        <p:spPr>
          <a:xfrm>
            <a:off x="7797939" y="1634277"/>
            <a:ext cx="623888" cy="903288"/>
          </a:xfrm>
          <a:prstGeom prst="rect">
            <a:avLst/>
          </a:prstGeom>
          <a:noFill/>
          <a:ln w="9525">
            <a:noFill/>
          </a:ln>
        </p:spPr>
        <p:txBody>
          <a:bodyPr/>
          <a:lstStyle/>
          <a:p>
            <a:pPr algn="just"/>
            <a:r>
              <a:rPr lang="zh-CN" altLang="en-US" sz="2000" dirty="0">
                <a:solidFill>
                  <a:schemeClr val="hlink"/>
                </a:solidFill>
                <a:effectLst>
                  <a:outerShdw blurRad="38100" dist="38100" dir="2700000">
                    <a:srgbClr val="C0C0C0"/>
                  </a:outerShdw>
                </a:effectLst>
                <a:latin typeface="Times New Roman" panose="02020603050405020304" pitchFamily="18" charset="0"/>
              </a:rPr>
              <a:t>柱面</a:t>
            </a:r>
          </a:p>
          <a:p>
            <a:pPr algn="just"/>
            <a:r>
              <a:rPr lang="en-US" altLang="zh-CN" sz="2000">
                <a:solidFill>
                  <a:schemeClr val="hlink"/>
                </a:solidFill>
                <a:effectLst>
                  <a:outerShdw blurRad="38100" dist="38100" dir="2700000">
                    <a:srgbClr val="C0C0C0"/>
                  </a:outerShdw>
                </a:effectLst>
                <a:latin typeface="Times New Roman" panose="02020603050405020304" pitchFamily="18" charset="0"/>
              </a:rPr>
              <a:t>n-1</a:t>
            </a:r>
            <a:endParaRPr lang="en-US" altLang="zh-CN" sz="2000">
              <a:solidFill>
                <a:schemeClr val="hlink"/>
              </a:solidFill>
              <a:effectLst>
                <a:outerShdw blurRad="38100" dist="38100" dir="2700000">
                  <a:srgbClr val="C0C0C0"/>
                </a:outerShdw>
              </a:effectLst>
              <a:latin typeface="Tahoma" panose="020B0604030504040204" pitchFamily="34" charset="0"/>
            </a:endParaRPr>
          </a:p>
        </p:txBody>
      </p:sp>
      <p:sp>
        <p:nvSpPr>
          <p:cNvPr id="336975" name="文本框 336974"/>
          <p:cNvSpPr txBox="1"/>
          <p:nvPr/>
        </p:nvSpPr>
        <p:spPr>
          <a:xfrm>
            <a:off x="7816989" y="5504602"/>
            <a:ext cx="1152525" cy="449263"/>
          </a:xfrm>
          <a:prstGeom prst="rect">
            <a:avLst/>
          </a:prstGeom>
          <a:noFill/>
          <a:ln w="9525">
            <a:noFill/>
          </a:ln>
        </p:spPr>
        <p:txBody>
          <a:bodyPr/>
          <a:lstStyle/>
          <a:p>
            <a:pPr algn="just"/>
            <a:r>
              <a:rPr lang="zh-CN" altLang="en-US" sz="2000" dirty="0">
                <a:solidFill>
                  <a:srgbClr val="660066"/>
                </a:solidFill>
                <a:effectLst>
                  <a:outerShdw blurRad="38100" dist="38100" dir="2700000">
                    <a:srgbClr val="C0C0C0"/>
                  </a:outerShdw>
                </a:effectLst>
                <a:latin typeface="Times New Roman" panose="02020603050405020304" pitchFamily="18" charset="0"/>
              </a:rPr>
              <a:t>扇区</a:t>
            </a:r>
            <a:r>
              <a:rPr lang="en-US" altLang="zh-CN" sz="2000">
                <a:solidFill>
                  <a:srgbClr val="660066"/>
                </a:solidFill>
                <a:effectLst>
                  <a:outerShdw blurRad="38100" dist="38100" dir="2700000">
                    <a:srgbClr val="C0C0C0"/>
                  </a:outerShdw>
                </a:effectLst>
                <a:latin typeface="Times New Roman" panose="02020603050405020304" pitchFamily="18" charset="0"/>
              </a:rPr>
              <a:t>0</a:t>
            </a:r>
            <a:endParaRPr lang="en-US" altLang="zh-CN" sz="2000">
              <a:solidFill>
                <a:srgbClr val="660066"/>
              </a:solidFill>
              <a:effectLst>
                <a:outerShdw blurRad="38100" dist="38100" dir="2700000">
                  <a:srgbClr val="C0C0C0"/>
                </a:outerShdw>
              </a:effectLst>
              <a:latin typeface="Tahoma" panose="020B0604030504040204" pitchFamily="34" charset="0"/>
            </a:endParaRPr>
          </a:p>
        </p:txBody>
      </p:sp>
      <p:sp>
        <p:nvSpPr>
          <p:cNvPr id="336976" name="文本框 336975"/>
          <p:cNvSpPr txBox="1"/>
          <p:nvPr/>
        </p:nvSpPr>
        <p:spPr>
          <a:xfrm>
            <a:off x="9544189" y="5226790"/>
            <a:ext cx="1009650" cy="449262"/>
          </a:xfrm>
          <a:prstGeom prst="rect">
            <a:avLst/>
          </a:prstGeom>
          <a:noFill/>
          <a:ln w="9525">
            <a:noFill/>
          </a:ln>
        </p:spPr>
        <p:txBody>
          <a:bodyPr/>
          <a:lstStyle/>
          <a:p>
            <a:pPr algn="just"/>
            <a:r>
              <a:rPr lang="zh-CN" altLang="en-US" sz="2000" dirty="0">
                <a:solidFill>
                  <a:srgbClr val="660066"/>
                </a:solidFill>
                <a:effectLst>
                  <a:outerShdw blurRad="38100" dist="38100" dir="2700000">
                    <a:srgbClr val="C0C0C0"/>
                  </a:outerShdw>
                </a:effectLst>
                <a:latin typeface="Times New Roman" panose="02020603050405020304" pitchFamily="18" charset="0"/>
              </a:rPr>
              <a:t>扇区</a:t>
            </a:r>
            <a:r>
              <a:rPr lang="en-US" altLang="zh-CN" sz="2000">
                <a:solidFill>
                  <a:srgbClr val="660066"/>
                </a:solidFill>
                <a:effectLst>
                  <a:outerShdw blurRad="38100" dist="38100" dir="2700000">
                    <a:srgbClr val="C0C0C0"/>
                  </a:outerShdw>
                </a:effectLst>
                <a:latin typeface="Times New Roman" panose="02020603050405020304" pitchFamily="18" charset="0"/>
              </a:rPr>
              <a:t>1</a:t>
            </a:r>
            <a:endParaRPr lang="en-US" altLang="zh-CN" sz="2000">
              <a:solidFill>
                <a:srgbClr val="660066"/>
              </a:solidFill>
              <a:effectLst>
                <a:outerShdw blurRad="38100" dist="38100" dir="2700000">
                  <a:srgbClr val="C0C0C0"/>
                </a:outerShdw>
              </a:effectLst>
              <a:latin typeface="Tahoma" panose="020B0604030504040204" pitchFamily="34" charset="0"/>
            </a:endParaRPr>
          </a:p>
        </p:txBody>
      </p:sp>
      <p:sp>
        <p:nvSpPr>
          <p:cNvPr id="336977" name="文本框 336976"/>
          <p:cNvSpPr txBox="1"/>
          <p:nvPr/>
        </p:nvSpPr>
        <p:spPr>
          <a:xfrm>
            <a:off x="5873889" y="5255365"/>
            <a:ext cx="1335088" cy="449262"/>
          </a:xfrm>
          <a:prstGeom prst="rect">
            <a:avLst/>
          </a:prstGeom>
          <a:noFill/>
          <a:ln w="9525">
            <a:noFill/>
          </a:ln>
        </p:spPr>
        <p:txBody>
          <a:bodyPr/>
          <a:lstStyle/>
          <a:p>
            <a:pPr algn="just"/>
            <a:r>
              <a:rPr lang="zh-CN" altLang="en-US" sz="2000" dirty="0">
                <a:solidFill>
                  <a:srgbClr val="660066"/>
                </a:solidFill>
                <a:effectLst>
                  <a:outerShdw blurRad="38100" dist="38100" dir="2700000">
                    <a:srgbClr val="C0C0C0"/>
                  </a:outerShdw>
                </a:effectLst>
                <a:latin typeface="Times New Roman" panose="02020603050405020304" pitchFamily="18" charset="0"/>
              </a:rPr>
              <a:t>扇区</a:t>
            </a:r>
            <a:r>
              <a:rPr lang="en-US" altLang="zh-CN" sz="2000">
                <a:solidFill>
                  <a:srgbClr val="660066"/>
                </a:solidFill>
                <a:effectLst>
                  <a:outerShdw blurRad="38100" dist="38100" dir="2700000">
                    <a:srgbClr val="C0C0C0"/>
                  </a:outerShdw>
                </a:effectLst>
                <a:latin typeface="Times New Roman" panose="02020603050405020304" pitchFamily="18" charset="0"/>
              </a:rPr>
              <a:t>k-1</a:t>
            </a:r>
            <a:endParaRPr lang="en-US" altLang="zh-CN" sz="2000">
              <a:solidFill>
                <a:srgbClr val="660066"/>
              </a:solidFill>
              <a:effectLst>
                <a:outerShdw blurRad="38100" dist="38100" dir="2700000">
                  <a:srgbClr val="C0C0C0"/>
                </a:outerShdw>
              </a:effectLst>
              <a:latin typeface="Tahoma" panose="020B0604030504040204" pitchFamily="34" charset="0"/>
            </a:endParaRPr>
          </a:p>
        </p:txBody>
      </p:sp>
      <p:sp>
        <p:nvSpPr>
          <p:cNvPr id="336978" name="文本框 336977"/>
          <p:cNvSpPr txBox="1"/>
          <p:nvPr/>
        </p:nvSpPr>
        <p:spPr>
          <a:xfrm>
            <a:off x="6230283" y="6045940"/>
            <a:ext cx="4248150" cy="449262"/>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dirty="0">
                <a:solidFill>
                  <a:srgbClr val="006600"/>
                </a:solidFill>
                <a:effectLst>
                  <a:outerShdw blurRad="38100" dist="38100" dir="2700000">
                    <a:srgbClr val="C0C0C0"/>
                  </a:outerShdw>
                </a:effectLst>
                <a:latin typeface="Times New Roman" panose="02020603050405020304" pitchFamily="18" charset="0"/>
              </a:rPr>
              <a:t>5.23 </a:t>
            </a:r>
            <a:r>
              <a:rPr lang="zh-CN" altLang="en-US" sz="2000" dirty="0">
                <a:solidFill>
                  <a:srgbClr val="006600"/>
                </a:solidFill>
                <a:effectLst>
                  <a:outerShdw blurRad="38100" dist="38100" dir="2700000">
                    <a:srgbClr val="C0C0C0"/>
                  </a:outerShdw>
                </a:effectLst>
                <a:latin typeface="Times New Roman" panose="02020603050405020304" pitchFamily="18" charset="0"/>
              </a:rPr>
              <a:t>移动臂磁盘组结构</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336979" name="文本框 336978"/>
          <p:cNvSpPr txBox="1"/>
          <p:nvPr/>
        </p:nvSpPr>
        <p:spPr>
          <a:xfrm>
            <a:off x="9733102" y="3217015"/>
            <a:ext cx="1109662" cy="447675"/>
          </a:xfrm>
          <a:prstGeom prst="rect">
            <a:avLst/>
          </a:prstGeom>
          <a:noFill/>
          <a:ln w="9525">
            <a:noFill/>
          </a:ln>
        </p:spPr>
        <p:txBody>
          <a:bodyPr/>
          <a:lstStyle/>
          <a:p>
            <a:pPr algn="just"/>
            <a:r>
              <a:rPr lang="zh-CN" altLang="en-US" sz="2000" dirty="0">
                <a:solidFill>
                  <a:srgbClr val="D60093"/>
                </a:solidFill>
                <a:effectLst>
                  <a:outerShdw blurRad="38100" dist="38100" dir="2700000">
                    <a:srgbClr val="C0C0C0"/>
                  </a:outerShdw>
                </a:effectLst>
                <a:latin typeface="Times New Roman" panose="02020603050405020304" pitchFamily="18" charset="0"/>
              </a:rPr>
              <a:t>磁头</a:t>
            </a:r>
            <a:r>
              <a:rPr lang="en-US" altLang="zh-CN" sz="2000">
                <a:solidFill>
                  <a:srgbClr val="D60093"/>
                </a:solidFill>
                <a:effectLst>
                  <a:outerShdw blurRad="38100" dist="38100" dir="2700000">
                    <a:srgbClr val="C0C0C0"/>
                  </a:outerShdw>
                </a:effectLst>
                <a:latin typeface="Times New Roman" panose="02020603050405020304" pitchFamily="18" charset="0"/>
              </a:rPr>
              <a:t>0</a:t>
            </a:r>
            <a:endParaRPr lang="en-US" altLang="zh-CN" sz="2000">
              <a:solidFill>
                <a:srgbClr val="D60093"/>
              </a:solidFill>
              <a:effectLst>
                <a:outerShdw blurRad="38100" dist="38100" dir="2700000">
                  <a:srgbClr val="C0C0C0"/>
                </a:outerShdw>
              </a:effectLst>
              <a:latin typeface="Tahoma" panose="020B0604030504040204" pitchFamily="34" charset="0"/>
            </a:endParaRPr>
          </a:p>
        </p:txBody>
      </p:sp>
      <p:sp>
        <p:nvSpPr>
          <p:cNvPr id="336980" name="文本框 336979"/>
          <p:cNvSpPr txBox="1"/>
          <p:nvPr/>
        </p:nvSpPr>
        <p:spPr>
          <a:xfrm>
            <a:off x="9761677" y="3648815"/>
            <a:ext cx="1008062" cy="449262"/>
          </a:xfrm>
          <a:prstGeom prst="rect">
            <a:avLst/>
          </a:prstGeom>
          <a:noFill/>
          <a:ln w="9525">
            <a:noFill/>
          </a:ln>
        </p:spPr>
        <p:txBody>
          <a:bodyPr/>
          <a:lstStyle/>
          <a:p>
            <a:pPr algn="just"/>
            <a:r>
              <a:rPr lang="zh-CN" altLang="en-US" sz="2000" dirty="0">
                <a:solidFill>
                  <a:srgbClr val="D60093"/>
                </a:solidFill>
                <a:effectLst>
                  <a:outerShdw blurRad="38100" dist="38100" dir="2700000">
                    <a:srgbClr val="C0C0C0"/>
                  </a:outerShdw>
                </a:effectLst>
                <a:latin typeface="Times New Roman" panose="02020603050405020304" pitchFamily="18" charset="0"/>
              </a:rPr>
              <a:t>磁头</a:t>
            </a:r>
            <a:r>
              <a:rPr lang="en-US" altLang="zh-CN" sz="2000">
                <a:solidFill>
                  <a:srgbClr val="D60093"/>
                </a:solidFill>
                <a:effectLst>
                  <a:outerShdw blurRad="38100" dist="38100" dir="2700000">
                    <a:srgbClr val="C0C0C0"/>
                  </a:outerShdw>
                </a:effectLst>
                <a:latin typeface="Times New Roman" panose="02020603050405020304" pitchFamily="18" charset="0"/>
              </a:rPr>
              <a:t>1</a:t>
            </a:r>
            <a:endParaRPr lang="en-US" altLang="zh-CN" sz="2000">
              <a:solidFill>
                <a:srgbClr val="D60093"/>
              </a:solidFill>
              <a:effectLst>
                <a:outerShdw blurRad="38100" dist="38100" dir="2700000">
                  <a:srgbClr val="C0C0C0"/>
                </a:outerShdw>
              </a:effectLst>
              <a:latin typeface="Tahoma" panose="020B0604030504040204" pitchFamily="34" charset="0"/>
            </a:endParaRPr>
          </a:p>
        </p:txBody>
      </p:sp>
      <p:sp>
        <p:nvSpPr>
          <p:cNvPr id="336981" name="文本框 336980"/>
          <p:cNvSpPr txBox="1"/>
          <p:nvPr/>
        </p:nvSpPr>
        <p:spPr>
          <a:xfrm>
            <a:off x="9402902" y="4585440"/>
            <a:ext cx="1295400" cy="449262"/>
          </a:xfrm>
          <a:prstGeom prst="rect">
            <a:avLst/>
          </a:prstGeom>
          <a:noFill/>
          <a:ln w="9525">
            <a:noFill/>
          </a:ln>
        </p:spPr>
        <p:txBody>
          <a:bodyPr/>
          <a:lstStyle/>
          <a:p>
            <a:pPr algn="just"/>
            <a:r>
              <a:rPr lang="zh-CN" altLang="en-US" sz="2000" dirty="0">
                <a:solidFill>
                  <a:srgbClr val="D60093"/>
                </a:solidFill>
                <a:effectLst>
                  <a:outerShdw blurRad="38100" dist="38100" dir="2700000">
                    <a:srgbClr val="C0C0C0"/>
                  </a:outerShdw>
                </a:effectLst>
                <a:latin typeface="Times New Roman" panose="02020603050405020304" pitchFamily="18" charset="0"/>
              </a:rPr>
              <a:t>磁头</a:t>
            </a:r>
            <a:r>
              <a:rPr lang="en-US" altLang="zh-CN" sz="2000">
                <a:solidFill>
                  <a:srgbClr val="D60093"/>
                </a:solidFill>
                <a:effectLst>
                  <a:outerShdw blurRad="38100" dist="38100" dir="2700000">
                    <a:srgbClr val="C0C0C0"/>
                  </a:outerShdw>
                </a:effectLst>
                <a:latin typeface="Times New Roman" panose="02020603050405020304" pitchFamily="18" charset="0"/>
              </a:rPr>
              <a:t>m-1</a:t>
            </a:r>
            <a:endParaRPr lang="en-US" altLang="zh-CN" sz="2000">
              <a:solidFill>
                <a:srgbClr val="D60093"/>
              </a:solidFill>
              <a:effectLst>
                <a:outerShdw blurRad="38100" dist="38100" dir="2700000">
                  <a:srgbClr val="C0C0C0"/>
                </a:outerShdw>
              </a:effectLst>
              <a:latin typeface="Tahoma" panose="020B0604030504040204" pitchFamily="34" charset="0"/>
            </a:endParaRPr>
          </a:p>
        </p:txBody>
      </p:sp>
      <p:sp>
        <p:nvSpPr>
          <p:cNvPr id="336982" name="文本框 336981"/>
          <p:cNvSpPr txBox="1"/>
          <p:nvPr/>
        </p:nvSpPr>
        <p:spPr>
          <a:xfrm>
            <a:off x="8788539" y="4801340"/>
            <a:ext cx="688975" cy="449262"/>
          </a:xfrm>
          <a:prstGeom prst="rect">
            <a:avLst/>
          </a:prstGeom>
          <a:noFill/>
          <a:ln w="9525">
            <a:noFill/>
          </a:ln>
        </p:spPr>
        <p:txBody>
          <a:bodyPr/>
          <a:lstStyle/>
          <a:p>
            <a:pPr algn="just"/>
            <a:r>
              <a:rPr lang="zh-CN" altLang="en-US" sz="2000" dirty="0">
                <a:latin typeface="宋体" panose="02010600030101010101" pitchFamily="2" charset="-122"/>
              </a:rPr>
              <a:t>┇</a:t>
            </a:r>
            <a:endParaRPr lang="zh-CN" altLang="en-US" sz="2000" dirty="0">
              <a:latin typeface="Tahoma" panose="020B0604030504040204" pitchFamily="34" charset="0"/>
            </a:endParaRPr>
          </a:p>
        </p:txBody>
      </p:sp>
      <p:sp>
        <p:nvSpPr>
          <p:cNvPr id="336988" name="文本框 336987"/>
          <p:cNvSpPr txBox="1"/>
          <p:nvPr/>
        </p:nvSpPr>
        <p:spPr>
          <a:xfrm>
            <a:off x="1703522" y="2317750"/>
            <a:ext cx="3311392" cy="3846195"/>
          </a:xfrm>
          <a:prstGeom prst="rect">
            <a:avLst/>
          </a:prstGeom>
          <a:noFill/>
          <a:ln w="38100" cap="flat" cmpd="dbl">
            <a:solidFill>
              <a:srgbClr val="FFCCFF"/>
            </a:solidFill>
            <a:prstDash val="solid"/>
            <a:miter/>
            <a:headEnd type="none" w="med" len="med"/>
            <a:tailEnd type="none" w="med" len="med"/>
          </a:ln>
        </p:spPr>
        <p:txBody>
          <a:bodyPr wrap="square">
            <a:spAutoFit/>
          </a:bodyPr>
          <a:lstStyle/>
          <a:p>
            <a:pPr>
              <a:buClr>
                <a:srgbClr val="CC6600"/>
              </a:buClr>
              <a:buFont typeface="Wingdings" panose="05000000000000000000" pitchFamily="2" charset="2"/>
              <a:buChar char="n"/>
            </a:pPr>
            <a:r>
              <a:rPr lang="zh-CN" altLang="en-US" sz="2000" dirty="0">
                <a:solidFill>
                  <a:srgbClr val="0000CC"/>
                </a:solidFill>
                <a:latin typeface="Tahoma" panose="020B0604030504040204" pitchFamily="34" charset="0"/>
              </a:rPr>
              <a:t> 盘片固定在旋转轴上， 轴等速地转动带动磁盘组转动确定扇区位置。</a:t>
            </a:r>
          </a:p>
          <a:p>
            <a:pPr>
              <a:buClr>
                <a:srgbClr val="CC6600"/>
              </a:buClr>
              <a:buFont typeface="Wingdings" panose="05000000000000000000" pitchFamily="2" charset="2"/>
              <a:buChar char="n"/>
            </a:pPr>
            <a:r>
              <a:rPr lang="zh-CN" altLang="en-US" sz="2000" dirty="0">
                <a:solidFill>
                  <a:srgbClr val="0000CC"/>
                </a:solidFill>
                <a:latin typeface="Tahoma" panose="020B0604030504040204" pitchFamily="34" charset="0"/>
              </a:rPr>
              <a:t> 盘片分上下两个盘面。</a:t>
            </a:r>
          </a:p>
          <a:p>
            <a:pPr>
              <a:buClr>
                <a:srgbClr val="CC6600"/>
              </a:buClr>
              <a:buFont typeface="Wingdings" panose="05000000000000000000" pitchFamily="2" charset="2"/>
              <a:buChar char="n"/>
            </a:pPr>
            <a:r>
              <a:rPr lang="zh-CN" altLang="en-US" sz="2000" dirty="0">
                <a:solidFill>
                  <a:srgbClr val="0000CC"/>
                </a:solidFill>
                <a:latin typeface="Tahoma" panose="020B0604030504040204" pitchFamily="34" charset="0"/>
              </a:rPr>
              <a:t> 盘面上分布若干个同心圆磁道。</a:t>
            </a:r>
          </a:p>
          <a:p>
            <a:pPr>
              <a:buClr>
                <a:srgbClr val="CC6600"/>
              </a:buClr>
              <a:buFont typeface="Wingdings" panose="05000000000000000000" pitchFamily="2" charset="2"/>
              <a:buChar char="n"/>
            </a:pPr>
            <a:r>
              <a:rPr lang="zh-CN" altLang="en-US" dirty="0">
                <a:solidFill>
                  <a:srgbClr val="0000CC"/>
                </a:solidFill>
                <a:latin typeface="Tahoma" panose="020B0604030504040204" pitchFamily="34" charset="0"/>
              </a:rPr>
              <a:t> </a:t>
            </a:r>
            <a:r>
              <a:rPr lang="zh-CN" altLang="en-US" sz="2000" dirty="0">
                <a:solidFill>
                  <a:srgbClr val="0000CC"/>
                </a:solidFill>
                <a:latin typeface="Tahoma" panose="020B0604030504040204" pitchFamily="34" charset="0"/>
              </a:rPr>
              <a:t>盘面划分区域相同的扇面，磁道上为扇区。</a:t>
            </a:r>
          </a:p>
          <a:p>
            <a:pPr>
              <a:buClr>
                <a:srgbClr val="CC6600"/>
              </a:buClr>
              <a:buFont typeface="Wingdings" panose="05000000000000000000" pitchFamily="2" charset="2"/>
              <a:buChar char="n"/>
            </a:pPr>
            <a:r>
              <a:rPr lang="zh-CN" altLang="en-US" sz="2000" dirty="0">
                <a:solidFill>
                  <a:srgbClr val="0000CC"/>
                </a:solidFill>
                <a:latin typeface="Tahoma" panose="020B0604030504040204" pitchFamily="34" charset="0"/>
              </a:rPr>
              <a:t> 磁盘组中盘面上序号相同磁道构成一个柱面。</a:t>
            </a:r>
          </a:p>
          <a:p>
            <a:pPr>
              <a:buClr>
                <a:srgbClr val="CC6600"/>
              </a:buClr>
              <a:buFont typeface="Wingdings" panose="05000000000000000000" pitchFamily="2" charset="2"/>
              <a:buChar char="n"/>
            </a:pPr>
            <a:r>
              <a:rPr lang="zh-CN" altLang="en-US" sz="2000" dirty="0">
                <a:solidFill>
                  <a:srgbClr val="0000CC"/>
                </a:solidFill>
                <a:latin typeface="Tahoma" panose="020B0604030504040204" pitchFamily="34" charset="0"/>
              </a:rPr>
              <a:t> 最上最下两个盘面作为伺服面</a:t>
            </a:r>
          </a:p>
        </p:txBody>
      </p:sp>
      <p:sp>
        <p:nvSpPr>
          <p:cNvPr id="337003" name="AutoShape 5"/>
          <p:cNvSpPr/>
          <p:nvPr/>
        </p:nvSpPr>
        <p:spPr>
          <a:xfrm>
            <a:off x="990964" y="941041"/>
            <a:ext cx="3514725" cy="576262"/>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37004" name="Text Box 38"/>
          <p:cNvSpPr txBox="1"/>
          <p:nvPr/>
        </p:nvSpPr>
        <p:spPr>
          <a:xfrm>
            <a:off x="1046526" y="980728"/>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一、磁盘</a:t>
            </a:r>
            <a:r>
              <a:rPr lang="en-US" altLang="zh-CN" sz="2800">
                <a:solidFill>
                  <a:srgbClr val="FF0000"/>
                </a:solidFill>
                <a:effectLst>
                  <a:outerShdw blurRad="38100" dist="38100" dir="2700000">
                    <a:srgbClr val="C0C0C0"/>
                  </a:outerShdw>
                </a:effectLst>
                <a:latin typeface="Times New Roman" panose="02020603050405020304" pitchFamily="18" charset="0"/>
              </a:rPr>
              <a:t>I/O </a:t>
            </a:r>
          </a:p>
        </p:txBody>
      </p:sp>
      <p:sp>
        <p:nvSpPr>
          <p:cNvPr id="337005" name="矩形 337004"/>
          <p:cNvSpPr/>
          <p:nvPr/>
        </p:nvSpPr>
        <p:spPr>
          <a:xfrm>
            <a:off x="1135426" y="1661766"/>
            <a:ext cx="3437890" cy="460375"/>
          </a:xfrm>
          <a:prstGeom prst="rect">
            <a:avLst/>
          </a:prstGeom>
          <a:noFill/>
          <a:ln w="9525">
            <a:noFill/>
          </a:ln>
        </p:spPr>
        <p:txBody>
          <a:bodyPr wrap="none" anchor="t">
            <a:spAutoFit/>
          </a:bodyPr>
          <a:lstStyle/>
          <a:p>
            <a:pPr>
              <a:spcBef>
                <a:spcPct val="15000"/>
              </a:spcBef>
              <a:buFont typeface="Arial" panose="020B0604020202020204" pitchFamily="34" charset="0"/>
            </a:pPr>
            <a:r>
              <a:rPr lang="en-US" altLang="zh-CN">
                <a:solidFill>
                  <a:srgbClr val="800000"/>
                </a:solidFill>
                <a:effectLst>
                  <a:outerShdw blurRad="38100" dist="38100" dir="2700000">
                    <a:srgbClr val="C0C0C0"/>
                  </a:outerShdw>
                </a:effectLst>
                <a:latin typeface="Tahoma" panose="020B0604030504040204" pitchFamily="34" charset="0"/>
              </a:rPr>
              <a:t>2</a:t>
            </a:r>
            <a:r>
              <a:rPr lang="zh-CN" altLang="en-US" dirty="0">
                <a:solidFill>
                  <a:srgbClr val="800000"/>
                </a:solidFill>
                <a:effectLst>
                  <a:outerShdw blurRad="38100" dist="38100" dir="2700000">
                    <a:srgbClr val="C0C0C0"/>
                  </a:outerShdw>
                </a:effectLst>
                <a:latin typeface="Tahoma" panose="020B0604030504040204" pitchFamily="34" charset="0"/>
              </a:rPr>
              <a:t>、磁盘物理结构和性能</a:t>
            </a:r>
            <a:r>
              <a:rPr lang="zh-CN" altLang="en-US" dirty="0">
                <a:latin typeface="Tahoma" panose="020B0604030504040204" pitchFamily="34" charset="0"/>
              </a:rPr>
              <a:t> </a:t>
            </a:r>
          </a:p>
        </p:txBody>
      </p:sp>
      <p:sp>
        <p:nvSpPr>
          <p:cNvPr id="85" name="矩形 84">
            <a:extLst>
              <a:ext uri="{FF2B5EF4-FFF2-40B4-BE49-F238E27FC236}">
                <a16:creationId xmlns:a16="http://schemas.microsoft.com/office/drawing/2014/main" id="{5BF712D5-E57E-4066-B2F5-D21A031D06F5}"/>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7003"/>
                                        </p:tgtEl>
                                        <p:attrNameLst>
                                          <p:attrName>style.visibility</p:attrName>
                                        </p:attrNameLst>
                                      </p:cBhvr>
                                      <p:to>
                                        <p:strVal val="visible"/>
                                      </p:to>
                                    </p:set>
                                    <p:anim calcmode="lin" valueType="num">
                                      <p:cBhvr additive="base">
                                        <p:cTn id="7" dur="500" fill="hold"/>
                                        <p:tgtEl>
                                          <p:spTgt spid="337003"/>
                                        </p:tgtEl>
                                        <p:attrNameLst>
                                          <p:attrName>ppt_x</p:attrName>
                                        </p:attrNameLst>
                                      </p:cBhvr>
                                      <p:tavLst>
                                        <p:tav tm="0">
                                          <p:val>
                                            <p:strVal val="#ppt_x"/>
                                          </p:val>
                                        </p:tav>
                                        <p:tav tm="100000">
                                          <p:val>
                                            <p:strVal val="#ppt_x"/>
                                          </p:val>
                                        </p:tav>
                                      </p:tavLst>
                                    </p:anim>
                                    <p:anim calcmode="lin" valueType="num">
                                      <p:cBhvr additive="base">
                                        <p:cTn id="8" dur="500" fill="hold"/>
                                        <p:tgtEl>
                                          <p:spTgt spid="33700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7004"/>
                                        </p:tgtEl>
                                        <p:attrNameLst>
                                          <p:attrName>style.visibility</p:attrName>
                                        </p:attrNameLst>
                                      </p:cBhvr>
                                      <p:to>
                                        <p:strVal val="visible"/>
                                      </p:to>
                                    </p:set>
                                    <p:anim calcmode="lin" valueType="num">
                                      <p:cBhvr additive="base">
                                        <p:cTn id="12" dur="500" fill="hold"/>
                                        <p:tgtEl>
                                          <p:spTgt spid="337004"/>
                                        </p:tgtEl>
                                        <p:attrNameLst>
                                          <p:attrName>ppt_x</p:attrName>
                                        </p:attrNameLst>
                                      </p:cBhvr>
                                      <p:tavLst>
                                        <p:tav tm="0">
                                          <p:val>
                                            <p:strVal val="#ppt_x"/>
                                          </p:val>
                                        </p:tav>
                                        <p:tav tm="100000">
                                          <p:val>
                                            <p:strVal val="#ppt_x"/>
                                          </p:val>
                                        </p:tav>
                                      </p:tavLst>
                                    </p:anim>
                                    <p:anim calcmode="lin" valueType="num">
                                      <p:cBhvr additive="base">
                                        <p:cTn id="13" dur="500" fill="hold"/>
                                        <p:tgtEl>
                                          <p:spTgt spid="33700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37005"/>
                                        </p:tgtEl>
                                        <p:attrNameLst>
                                          <p:attrName>style.visibility</p:attrName>
                                        </p:attrNameLst>
                                      </p:cBhvr>
                                      <p:to>
                                        <p:strVal val="visible"/>
                                      </p:to>
                                    </p:set>
                                    <p:anim calcmode="lin" valueType="num">
                                      <p:cBhvr additive="base">
                                        <p:cTn id="17" dur="500" fill="hold"/>
                                        <p:tgtEl>
                                          <p:spTgt spid="337005"/>
                                        </p:tgtEl>
                                        <p:attrNameLst>
                                          <p:attrName>ppt_x</p:attrName>
                                        </p:attrNameLst>
                                      </p:cBhvr>
                                      <p:tavLst>
                                        <p:tav tm="0">
                                          <p:val>
                                            <p:strVal val="#ppt_x"/>
                                          </p:val>
                                        </p:tav>
                                        <p:tav tm="100000">
                                          <p:val>
                                            <p:strVal val="#ppt_x"/>
                                          </p:val>
                                        </p:tav>
                                      </p:tavLst>
                                    </p:anim>
                                    <p:anim calcmode="lin" valueType="num">
                                      <p:cBhvr additive="base">
                                        <p:cTn id="18" dur="500" fill="hold"/>
                                        <p:tgtEl>
                                          <p:spTgt spid="33700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9" presetClass="entr" presetSubtype="0" fill="hold" grpId="0" nodeType="afterEffect">
                                  <p:stCondLst>
                                    <p:cond delay="0"/>
                                  </p:stCondLst>
                                  <p:childTnLst>
                                    <p:set>
                                      <p:cBhvr>
                                        <p:cTn id="21" dur="1" fill="hold">
                                          <p:stCondLst>
                                            <p:cond delay="0"/>
                                          </p:stCondLst>
                                        </p:cTn>
                                        <p:tgtEl>
                                          <p:spTgt spid="336988"/>
                                        </p:tgtEl>
                                        <p:attrNameLst>
                                          <p:attrName>style.visibility</p:attrName>
                                        </p:attrNameLst>
                                      </p:cBhvr>
                                      <p:to>
                                        <p:strVal val="visible"/>
                                      </p:to>
                                    </p:set>
                                    <p:anim calcmode="lin" valueType="num">
                                      <p:cBhvr>
                                        <p:cTn id="22" dur="1000" fill="hold"/>
                                        <p:tgtEl>
                                          <p:spTgt spid="336988"/>
                                        </p:tgtEl>
                                        <p:attrNameLst>
                                          <p:attrName>ppt_x</p:attrName>
                                        </p:attrNameLst>
                                      </p:cBhvr>
                                      <p:tavLst>
                                        <p:tav tm="0">
                                          <p:val>
                                            <p:strVal val="#ppt_x-.2"/>
                                          </p:val>
                                        </p:tav>
                                        <p:tav tm="100000">
                                          <p:val>
                                            <p:strVal val="#ppt_x"/>
                                          </p:val>
                                        </p:tav>
                                      </p:tavLst>
                                    </p:anim>
                                    <p:anim calcmode="lin" valueType="num">
                                      <p:cBhvr>
                                        <p:cTn id="23" dur="1000" fill="hold"/>
                                        <p:tgtEl>
                                          <p:spTgt spid="336988"/>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36988"/>
                                        </p:tgtEl>
                                      </p:cBhvr>
                                    </p:animEffect>
                                  </p:childTnLst>
                                </p:cTn>
                              </p:par>
                            </p:childTnLst>
                          </p:cTn>
                        </p:par>
                        <p:par>
                          <p:cTn id="25" fill="hold">
                            <p:stCondLst>
                              <p:cond delay="2500"/>
                            </p:stCondLst>
                            <p:childTnLst>
                              <p:par>
                                <p:cTn id="26" presetID="2" presetClass="entr" presetSubtype="4" fill="hold" nodeType="afterEffect">
                                  <p:stCondLst>
                                    <p:cond delay="0"/>
                                  </p:stCondLst>
                                  <p:childTnLst>
                                    <p:set>
                                      <p:cBhvr>
                                        <p:cTn id="27" dur="1" fill="hold">
                                          <p:stCondLst>
                                            <p:cond delay="0"/>
                                          </p:stCondLst>
                                        </p:cTn>
                                        <p:tgtEl>
                                          <p:spTgt spid="336905"/>
                                        </p:tgtEl>
                                        <p:attrNameLst>
                                          <p:attrName>style.visibility</p:attrName>
                                        </p:attrNameLst>
                                      </p:cBhvr>
                                      <p:to>
                                        <p:strVal val="visible"/>
                                      </p:to>
                                    </p:set>
                                    <p:anim calcmode="lin" valueType="num">
                                      <p:cBhvr additive="base">
                                        <p:cTn id="28" dur="500" fill="hold"/>
                                        <p:tgtEl>
                                          <p:spTgt spid="336905"/>
                                        </p:tgtEl>
                                        <p:attrNameLst>
                                          <p:attrName>ppt_x</p:attrName>
                                        </p:attrNameLst>
                                      </p:cBhvr>
                                      <p:tavLst>
                                        <p:tav tm="0">
                                          <p:val>
                                            <p:strVal val="#ppt_x"/>
                                          </p:val>
                                        </p:tav>
                                        <p:tav tm="100000">
                                          <p:val>
                                            <p:strVal val="#ppt_x"/>
                                          </p:val>
                                        </p:tav>
                                      </p:tavLst>
                                    </p:anim>
                                    <p:anim calcmode="lin" valueType="num">
                                      <p:cBhvr additive="base">
                                        <p:cTn id="29" dur="500" fill="hold"/>
                                        <p:tgtEl>
                                          <p:spTgt spid="33690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nodePh="1">
                                  <p:stCondLst>
                                    <p:cond delay="0"/>
                                  </p:stCondLst>
                                  <p:endCondLst>
                                    <p:cond evt="begin" delay="0">
                                      <p:tn val="30"/>
                                    </p:cond>
                                  </p:endCondLst>
                                  <p:childTnLst>
                                    <p:set>
                                      <p:cBhvr>
                                        <p:cTn id="31" dur="1" fill="hold">
                                          <p:stCondLst>
                                            <p:cond delay="0"/>
                                          </p:stCondLst>
                                        </p:cTn>
                                        <p:tgtEl>
                                          <p:spTgt spid="336906"/>
                                        </p:tgtEl>
                                        <p:attrNameLst>
                                          <p:attrName>style.visibility</p:attrName>
                                        </p:attrNameLst>
                                      </p:cBhvr>
                                      <p:to>
                                        <p:strVal val="visible"/>
                                      </p:to>
                                    </p:set>
                                    <p:anim calcmode="lin" valueType="num">
                                      <p:cBhvr additive="base">
                                        <p:cTn id="32" dur="500" fill="hold"/>
                                        <p:tgtEl>
                                          <p:spTgt spid="336906"/>
                                        </p:tgtEl>
                                        <p:attrNameLst>
                                          <p:attrName>ppt_x</p:attrName>
                                        </p:attrNameLst>
                                      </p:cBhvr>
                                      <p:tavLst>
                                        <p:tav tm="0">
                                          <p:val>
                                            <p:strVal val="#ppt_x"/>
                                          </p:val>
                                        </p:tav>
                                        <p:tav tm="100000">
                                          <p:val>
                                            <p:strVal val="#ppt_x"/>
                                          </p:val>
                                        </p:tav>
                                      </p:tavLst>
                                    </p:anim>
                                    <p:anim calcmode="lin" valueType="num">
                                      <p:cBhvr additive="base">
                                        <p:cTn id="33" dur="500" fill="hold"/>
                                        <p:tgtEl>
                                          <p:spTgt spid="336906"/>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36907"/>
                                        </p:tgtEl>
                                        <p:attrNameLst>
                                          <p:attrName>style.visibility</p:attrName>
                                        </p:attrNameLst>
                                      </p:cBhvr>
                                      <p:to>
                                        <p:strVal val="visible"/>
                                      </p:to>
                                    </p:set>
                                    <p:anim calcmode="lin" valueType="num">
                                      <p:cBhvr additive="base">
                                        <p:cTn id="36" dur="500" fill="hold"/>
                                        <p:tgtEl>
                                          <p:spTgt spid="336907"/>
                                        </p:tgtEl>
                                        <p:attrNameLst>
                                          <p:attrName>ppt_x</p:attrName>
                                        </p:attrNameLst>
                                      </p:cBhvr>
                                      <p:tavLst>
                                        <p:tav tm="0">
                                          <p:val>
                                            <p:strVal val="#ppt_x"/>
                                          </p:val>
                                        </p:tav>
                                        <p:tav tm="100000">
                                          <p:val>
                                            <p:strVal val="#ppt_x"/>
                                          </p:val>
                                        </p:tav>
                                      </p:tavLst>
                                    </p:anim>
                                    <p:anim calcmode="lin" valueType="num">
                                      <p:cBhvr additive="base">
                                        <p:cTn id="37" dur="500" fill="hold"/>
                                        <p:tgtEl>
                                          <p:spTgt spid="336907"/>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36908"/>
                                        </p:tgtEl>
                                        <p:attrNameLst>
                                          <p:attrName>style.visibility</p:attrName>
                                        </p:attrNameLst>
                                      </p:cBhvr>
                                      <p:to>
                                        <p:strVal val="visible"/>
                                      </p:to>
                                    </p:set>
                                    <p:anim calcmode="lin" valueType="num">
                                      <p:cBhvr additive="base">
                                        <p:cTn id="40" dur="500" fill="hold"/>
                                        <p:tgtEl>
                                          <p:spTgt spid="336908"/>
                                        </p:tgtEl>
                                        <p:attrNameLst>
                                          <p:attrName>ppt_x</p:attrName>
                                        </p:attrNameLst>
                                      </p:cBhvr>
                                      <p:tavLst>
                                        <p:tav tm="0">
                                          <p:val>
                                            <p:strVal val="#ppt_x"/>
                                          </p:val>
                                        </p:tav>
                                        <p:tav tm="100000">
                                          <p:val>
                                            <p:strVal val="#ppt_x"/>
                                          </p:val>
                                        </p:tav>
                                      </p:tavLst>
                                    </p:anim>
                                    <p:anim calcmode="lin" valueType="num">
                                      <p:cBhvr additive="base">
                                        <p:cTn id="41" dur="500" fill="hold"/>
                                        <p:tgtEl>
                                          <p:spTgt spid="336908"/>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36909"/>
                                        </p:tgtEl>
                                        <p:attrNameLst>
                                          <p:attrName>style.visibility</p:attrName>
                                        </p:attrNameLst>
                                      </p:cBhvr>
                                      <p:to>
                                        <p:strVal val="visible"/>
                                      </p:to>
                                    </p:set>
                                    <p:anim calcmode="lin" valueType="num">
                                      <p:cBhvr additive="base">
                                        <p:cTn id="44" dur="500" fill="hold"/>
                                        <p:tgtEl>
                                          <p:spTgt spid="336909"/>
                                        </p:tgtEl>
                                        <p:attrNameLst>
                                          <p:attrName>ppt_x</p:attrName>
                                        </p:attrNameLst>
                                      </p:cBhvr>
                                      <p:tavLst>
                                        <p:tav tm="0">
                                          <p:val>
                                            <p:strVal val="#ppt_x"/>
                                          </p:val>
                                        </p:tav>
                                        <p:tav tm="100000">
                                          <p:val>
                                            <p:strVal val="#ppt_x"/>
                                          </p:val>
                                        </p:tav>
                                      </p:tavLst>
                                    </p:anim>
                                    <p:anim calcmode="lin" valueType="num">
                                      <p:cBhvr additive="base">
                                        <p:cTn id="45" dur="500" fill="hold"/>
                                        <p:tgtEl>
                                          <p:spTgt spid="336909"/>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36910"/>
                                        </p:tgtEl>
                                        <p:attrNameLst>
                                          <p:attrName>style.visibility</p:attrName>
                                        </p:attrNameLst>
                                      </p:cBhvr>
                                      <p:to>
                                        <p:strVal val="visible"/>
                                      </p:to>
                                    </p:set>
                                    <p:anim calcmode="lin" valueType="num">
                                      <p:cBhvr additive="base">
                                        <p:cTn id="48" dur="500" fill="hold"/>
                                        <p:tgtEl>
                                          <p:spTgt spid="336910"/>
                                        </p:tgtEl>
                                        <p:attrNameLst>
                                          <p:attrName>ppt_x</p:attrName>
                                        </p:attrNameLst>
                                      </p:cBhvr>
                                      <p:tavLst>
                                        <p:tav tm="0">
                                          <p:val>
                                            <p:strVal val="#ppt_x"/>
                                          </p:val>
                                        </p:tav>
                                        <p:tav tm="100000">
                                          <p:val>
                                            <p:strVal val="#ppt_x"/>
                                          </p:val>
                                        </p:tav>
                                      </p:tavLst>
                                    </p:anim>
                                    <p:anim calcmode="lin" valueType="num">
                                      <p:cBhvr additive="base">
                                        <p:cTn id="49" dur="500" fill="hold"/>
                                        <p:tgtEl>
                                          <p:spTgt spid="336910"/>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36911"/>
                                        </p:tgtEl>
                                        <p:attrNameLst>
                                          <p:attrName>style.visibility</p:attrName>
                                        </p:attrNameLst>
                                      </p:cBhvr>
                                      <p:to>
                                        <p:strVal val="visible"/>
                                      </p:to>
                                    </p:set>
                                    <p:anim calcmode="lin" valueType="num">
                                      <p:cBhvr additive="base">
                                        <p:cTn id="52" dur="500" fill="hold"/>
                                        <p:tgtEl>
                                          <p:spTgt spid="336911"/>
                                        </p:tgtEl>
                                        <p:attrNameLst>
                                          <p:attrName>ppt_x</p:attrName>
                                        </p:attrNameLst>
                                      </p:cBhvr>
                                      <p:tavLst>
                                        <p:tav tm="0">
                                          <p:val>
                                            <p:strVal val="#ppt_x"/>
                                          </p:val>
                                        </p:tav>
                                        <p:tav tm="100000">
                                          <p:val>
                                            <p:strVal val="#ppt_x"/>
                                          </p:val>
                                        </p:tav>
                                      </p:tavLst>
                                    </p:anim>
                                    <p:anim calcmode="lin" valueType="num">
                                      <p:cBhvr additive="base">
                                        <p:cTn id="53" dur="500" fill="hold"/>
                                        <p:tgtEl>
                                          <p:spTgt spid="336911"/>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36912"/>
                                        </p:tgtEl>
                                        <p:attrNameLst>
                                          <p:attrName>style.visibility</p:attrName>
                                        </p:attrNameLst>
                                      </p:cBhvr>
                                      <p:to>
                                        <p:strVal val="visible"/>
                                      </p:to>
                                    </p:set>
                                    <p:anim calcmode="lin" valueType="num">
                                      <p:cBhvr additive="base">
                                        <p:cTn id="56" dur="500" fill="hold"/>
                                        <p:tgtEl>
                                          <p:spTgt spid="336912"/>
                                        </p:tgtEl>
                                        <p:attrNameLst>
                                          <p:attrName>ppt_x</p:attrName>
                                        </p:attrNameLst>
                                      </p:cBhvr>
                                      <p:tavLst>
                                        <p:tav tm="0">
                                          <p:val>
                                            <p:strVal val="#ppt_x"/>
                                          </p:val>
                                        </p:tav>
                                        <p:tav tm="100000">
                                          <p:val>
                                            <p:strVal val="#ppt_x"/>
                                          </p:val>
                                        </p:tav>
                                      </p:tavLst>
                                    </p:anim>
                                    <p:anim calcmode="lin" valueType="num">
                                      <p:cBhvr additive="base">
                                        <p:cTn id="57" dur="500" fill="hold"/>
                                        <p:tgtEl>
                                          <p:spTgt spid="336912"/>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336913"/>
                                        </p:tgtEl>
                                        <p:attrNameLst>
                                          <p:attrName>style.visibility</p:attrName>
                                        </p:attrNameLst>
                                      </p:cBhvr>
                                      <p:to>
                                        <p:strVal val="visible"/>
                                      </p:to>
                                    </p:set>
                                    <p:anim calcmode="lin" valueType="num">
                                      <p:cBhvr additive="base">
                                        <p:cTn id="60" dur="500" fill="hold"/>
                                        <p:tgtEl>
                                          <p:spTgt spid="336913"/>
                                        </p:tgtEl>
                                        <p:attrNameLst>
                                          <p:attrName>ppt_x</p:attrName>
                                        </p:attrNameLst>
                                      </p:cBhvr>
                                      <p:tavLst>
                                        <p:tav tm="0">
                                          <p:val>
                                            <p:strVal val="#ppt_x"/>
                                          </p:val>
                                        </p:tav>
                                        <p:tav tm="100000">
                                          <p:val>
                                            <p:strVal val="#ppt_x"/>
                                          </p:val>
                                        </p:tav>
                                      </p:tavLst>
                                    </p:anim>
                                    <p:anim calcmode="lin" valueType="num">
                                      <p:cBhvr additive="base">
                                        <p:cTn id="61" dur="500" fill="hold"/>
                                        <p:tgtEl>
                                          <p:spTgt spid="336913"/>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336914"/>
                                        </p:tgtEl>
                                        <p:attrNameLst>
                                          <p:attrName>style.visibility</p:attrName>
                                        </p:attrNameLst>
                                      </p:cBhvr>
                                      <p:to>
                                        <p:strVal val="visible"/>
                                      </p:to>
                                    </p:set>
                                    <p:anim calcmode="lin" valueType="num">
                                      <p:cBhvr additive="base">
                                        <p:cTn id="64" dur="500" fill="hold"/>
                                        <p:tgtEl>
                                          <p:spTgt spid="336914"/>
                                        </p:tgtEl>
                                        <p:attrNameLst>
                                          <p:attrName>ppt_x</p:attrName>
                                        </p:attrNameLst>
                                      </p:cBhvr>
                                      <p:tavLst>
                                        <p:tav tm="0">
                                          <p:val>
                                            <p:strVal val="#ppt_x"/>
                                          </p:val>
                                        </p:tav>
                                        <p:tav tm="100000">
                                          <p:val>
                                            <p:strVal val="#ppt_x"/>
                                          </p:val>
                                        </p:tav>
                                      </p:tavLst>
                                    </p:anim>
                                    <p:anim calcmode="lin" valueType="num">
                                      <p:cBhvr additive="base">
                                        <p:cTn id="65" dur="500" fill="hold"/>
                                        <p:tgtEl>
                                          <p:spTgt spid="336914"/>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336919"/>
                                        </p:tgtEl>
                                        <p:attrNameLst>
                                          <p:attrName>style.visibility</p:attrName>
                                        </p:attrNameLst>
                                      </p:cBhvr>
                                      <p:to>
                                        <p:strVal val="visible"/>
                                      </p:to>
                                    </p:set>
                                    <p:anim calcmode="lin" valueType="num">
                                      <p:cBhvr additive="base">
                                        <p:cTn id="68" dur="500" fill="hold"/>
                                        <p:tgtEl>
                                          <p:spTgt spid="336919"/>
                                        </p:tgtEl>
                                        <p:attrNameLst>
                                          <p:attrName>ppt_x</p:attrName>
                                        </p:attrNameLst>
                                      </p:cBhvr>
                                      <p:tavLst>
                                        <p:tav tm="0">
                                          <p:val>
                                            <p:strVal val="#ppt_x"/>
                                          </p:val>
                                        </p:tav>
                                        <p:tav tm="100000">
                                          <p:val>
                                            <p:strVal val="#ppt_x"/>
                                          </p:val>
                                        </p:tav>
                                      </p:tavLst>
                                    </p:anim>
                                    <p:anim calcmode="lin" valueType="num">
                                      <p:cBhvr additive="base">
                                        <p:cTn id="69" dur="500" fill="hold"/>
                                        <p:tgtEl>
                                          <p:spTgt spid="336919"/>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336920"/>
                                        </p:tgtEl>
                                        <p:attrNameLst>
                                          <p:attrName>style.visibility</p:attrName>
                                        </p:attrNameLst>
                                      </p:cBhvr>
                                      <p:to>
                                        <p:strVal val="visible"/>
                                      </p:to>
                                    </p:set>
                                    <p:anim calcmode="lin" valueType="num">
                                      <p:cBhvr additive="base">
                                        <p:cTn id="72" dur="500" fill="hold"/>
                                        <p:tgtEl>
                                          <p:spTgt spid="336920"/>
                                        </p:tgtEl>
                                        <p:attrNameLst>
                                          <p:attrName>ppt_x</p:attrName>
                                        </p:attrNameLst>
                                      </p:cBhvr>
                                      <p:tavLst>
                                        <p:tav tm="0">
                                          <p:val>
                                            <p:strVal val="#ppt_x"/>
                                          </p:val>
                                        </p:tav>
                                        <p:tav tm="100000">
                                          <p:val>
                                            <p:strVal val="#ppt_x"/>
                                          </p:val>
                                        </p:tav>
                                      </p:tavLst>
                                    </p:anim>
                                    <p:anim calcmode="lin" valueType="num">
                                      <p:cBhvr additive="base">
                                        <p:cTn id="73" dur="500" fill="hold"/>
                                        <p:tgtEl>
                                          <p:spTgt spid="336920"/>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336930"/>
                                        </p:tgtEl>
                                        <p:attrNameLst>
                                          <p:attrName>style.visibility</p:attrName>
                                        </p:attrNameLst>
                                      </p:cBhvr>
                                      <p:to>
                                        <p:strVal val="visible"/>
                                      </p:to>
                                    </p:set>
                                    <p:anim calcmode="lin" valueType="num">
                                      <p:cBhvr additive="base">
                                        <p:cTn id="76" dur="500" fill="hold"/>
                                        <p:tgtEl>
                                          <p:spTgt spid="336930"/>
                                        </p:tgtEl>
                                        <p:attrNameLst>
                                          <p:attrName>ppt_x</p:attrName>
                                        </p:attrNameLst>
                                      </p:cBhvr>
                                      <p:tavLst>
                                        <p:tav tm="0">
                                          <p:val>
                                            <p:strVal val="#ppt_x"/>
                                          </p:val>
                                        </p:tav>
                                        <p:tav tm="100000">
                                          <p:val>
                                            <p:strVal val="#ppt_x"/>
                                          </p:val>
                                        </p:tav>
                                      </p:tavLst>
                                    </p:anim>
                                    <p:anim calcmode="lin" valueType="num">
                                      <p:cBhvr additive="base">
                                        <p:cTn id="77" dur="500" fill="hold"/>
                                        <p:tgtEl>
                                          <p:spTgt spid="336930"/>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336940"/>
                                        </p:tgtEl>
                                        <p:attrNameLst>
                                          <p:attrName>style.visibility</p:attrName>
                                        </p:attrNameLst>
                                      </p:cBhvr>
                                      <p:to>
                                        <p:strVal val="visible"/>
                                      </p:to>
                                    </p:set>
                                    <p:anim calcmode="lin" valueType="num">
                                      <p:cBhvr additive="base">
                                        <p:cTn id="80" dur="500" fill="hold"/>
                                        <p:tgtEl>
                                          <p:spTgt spid="336940"/>
                                        </p:tgtEl>
                                        <p:attrNameLst>
                                          <p:attrName>ppt_x</p:attrName>
                                        </p:attrNameLst>
                                      </p:cBhvr>
                                      <p:tavLst>
                                        <p:tav tm="0">
                                          <p:val>
                                            <p:strVal val="#ppt_x"/>
                                          </p:val>
                                        </p:tav>
                                        <p:tav tm="100000">
                                          <p:val>
                                            <p:strVal val="#ppt_x"/>
                                          </p:val>
                                        </p:tav>
                                      </p:tavLst>
                                    </p:anim>
                                    <p:anim calcmode="lin" valueType="num">
                                      <p:cBhvr additive="base">
                                        <p:cTn id="81" dur="500" fill="hold"/>
                                        <p:tgtEl>
                                          <p:spTgt spid="336940"/>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336943"/>
                                        </p:tgtEl>
                                        <p:attrNameLst>
                                          <p:attrName>style.visibility</p:attrName>
                                        </p:attrNameLst>
                                      </p:cBhvr>
                                      <p:to>
                                        <p:strVal val="visible"/>
                                      </p:to>
                                    </p:set>
                                    <p:anim calcmode="lin" valueType="num">
                                      <p:cBhvr additive="base">
                                        <p:cTn id="84" dur="500" fill="hold"/>
                                        <p:tgtEl>
                                          <p:spTgt spid="336943"/>
                                        </p:tgtEl>
                                        <p:attrNameLst>
                                          <p:attrName>ppt_x</p:attrName>
                                        </p:attrNameLst>
                                      </p:cBhvr>
                                      <p:tavLst>
                                        <p:tav tm="0">
                                          <p:val>
                                            <p:strVal val="#ppt_x"/>
                                          </p:val>
                                        </p:tav>
                                        <p:tav tm="100000">
                                          <p:val>
                                            <p:strVal val="#ppt_x"/>
                                          </p:val>
                                        </p:tav>
                                      </p:tavLst>
                                    </p:anim>
                                    <p:anim calcmode="lin" valueType="num">
                                      <p:cBhvr additive="base">
                                        <p:cTn id="85" dur="500" fill="hold"/>
                                        <p:tgtEl>
                                          <p:spTgt spid="336943"/>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336946"/>
                                        </p:tgtEl>
                                        <p:attrNameLst>
                                          <p:attrName>style.visibility</p:attrName>
                                        </p:attrNameLst>
                                      </p:cBhvr>
                                      <p:to>
                                        <p:strVal val="visible"/>
                                      </p:to>
                                    </p:set>
                                    <p:anim calcmode="lin" valueType="num">
                                      <p:cBhvr additive="base">
                                        <p:cTn id="88" dur="500" fill="hold"/>
                                        <p:tgtEl>
                                          <p:spTgt spid="336946"/>
                                        </p:tgtEl>
                                        <p:attrNameLst>
                                          <p:attrName>ppt_x</p:attrName>
                                        </p:attrNameLst>
                                      </p:cBhvr>
                                      <p:tavLst>
                                        <p:tav tm="0">
                                          <p:val>
                                            <p:strVal val="#ppt_x"/>
                                          </p:val>
                                        </p:tav>
                                        <p:tav tm="100000">
                                          <p:val>
                                            <p:strVal val="#ppt_x"/>
                                          </p:val>
                                        </p:tav>
                                      </p:tavLst>
                                    </p:anim>
                                    <p:anim calcmode="lin" valueType="num">
                                      <p:cBhvr additive="base">
                                        <p:cTn id="89" dur="500" fill="hold"/>
                                        <p:tgtEl>
                                          <p:spTgt spid="336946"/>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336954"/>
                                        </p:tgtEl>
                                        <p:attrNameLst>
                                          <p:attrName>style.visibility</p:attrName>
                                        </p:attrNameLst>
                                      </p:cBhvr>
                                      <p:to>
                                        <p:strVal val="visible"/>
                                      </p:to>
                                    </p:set>
                                    <p:anim calcmode="lin" valueType="num">
                                      <p:cBhvr additive="base">
                                        <p:cTn id="92" dur="500" fill="hold"/>
                                        <p:tgtEl>
                                          <p:spTgt spid="336954"/>
                                        </p:tgtEl>
                                        <p:attrNameLst>
                                          <p:attrName>ppt_x</p:attrName>
                                        </p:attrNameLst>
                                      </p:cBhvr>
                                      <p:tavLst>
                                        <p:tav tm="0">
                                          <p:val>
                                            <p:strVal val="#ppt_x"/>
                                          </p:val>
                                        </p:tav>
                                        <p:tav tm="100000">
                                          <p:val>
                                            <p:strVal val="#ppt_x"/>
                                          </p:val>
                                        </p:tav>
                                      </p:tavLst>
                                    </p:anim>
                                    <p:anim calcmode="lin" valueType="num">
                                      <p:cBhvr additive="base">
                                        <p:cTn id="93" dur="500" fill="hold"/>
                                        <p:tgtEl>
                                          <p:spTgt spid="336954"/>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336955"/>
                                        </p:tgtEl>
                                        <p:attrNameLst>
                                          <p:attrName>style.visibility</p:attrName>
                                        </p:attrNameLst>
                                      </p:cBhvr>
                                      <p:to>
                                        <p:strVal val="visible"/>
                                      </p:to>
                                    </p:set>
                                    <p:anim calcmode="lin" valueType="num">
                                      <p:cBhvr additive="base">
                                        <p:cTn id="96" dur="500" fill="hold"/>
                                        <p:tgtEl>
                                          <p:spTgt spid="336955"/>
                                        </p:tgtEl>
                                        <p:attrNameLst>
                                          <p:attrName>ppt_x</p:attrName>
                                        </p:attrNameLst>
                                      </p:cBhvr>
                                      <p:tavLst>
                                        <p:tav tm="0">
                                          <p:val>
                                            <p:strVal val="#ppt_x"/>
                                          </p:val>
                                        </p:tav>
                                        <p:tav tm="100000">
                                          <p:val>
                                            <p:strVal val="#ppt_x"/>
                                          </p:val>
                                        </p:tav>
                                      </p:tavLst>
                                    </p:anim>
                                    <p:anim calcmode="lin" valueType="num">
                                      <p:cBhvr additive="base">
                                        <p:cTn id="97" dur="500" fill="hold"/>
                                        <p:tgtEl>
                                          <p:spTgt spid="336955"/>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336956"/>
                                        </p:tgtEl>
                                        <p:attrNameLst>
                                          <p:attrName>style.visibility</p:attrName>
                                        </p:attrNameLst>
                                      </p:cBhvr>
                                      <p:to>
                                        <p:strVal val="visible"/>
                                      </p:to>
                                    </p:set>
                                    <p:anim calcmode="lin" valueType="num">
                                      <p:cBhvr additive="base">
                                        <p:cTn id="100" dur="500" fill="hold"/>
                                        <p:tgtEl>
                                          <p:spTgt spid="336956"/>
                                        </p:tgtEl>
                                        <p:attrNameLst>
                                          <p:attrName>ppt_x</p:attrName>
                                        </p:attrNameLst>
                                      </p:cBhvr>
                                      <p:tavLst>
                                        <p:tav tm="0">
                                          <p:val>
                                            <p:strVal val="#ppt_x"/>
                                          </p:val>
                                        </p:tav>
                                        <p:tav tm="100000">
                                          <p:val>
                                            <p:strVal val="#ppt_x"/>
                                          </p:val>
                                        </p:tav>
                                      </p:tavLst>
                                    </p:anim>
                                    <p:anim calcmode="lin" valueType="num">
                                      <p:cBhvr additive="base">
                                        <p:cTn id="101" dur="500" fill="hold"/>
                                        <p:tgtEl>
                                          <p:spTgt spid="336956"/>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336957"/>
                                        </p:tgtEl>
                                        <p:attrNameLst>
                                          <p:attrName>style.visibility</p:attrName>
                                        </p:attrNameLst>
                                      </p:cBhvr>
                                      <p:to>
                                        <p:strVal val="visible"/>
                                      </p:to>
                                    </p:set>
                                    <p:anim calcmode="lin" valueType="num">
                                      <p:cBhvr additive="base">
                                        <p:cTn id="104" dur="500" fill="hold"/>
                                        <p:tgtEl>
                                          <p:spTgt spid="336957"/>
                                        </p:tgtEl>
                                        <p:attrNameLst>
                                          <p:attrName>ppt_x</p:attrName>
                                        </p:attrNameLst>
                                      </p:cBhvr>
                                      <p:tavLst>
                                        <p:tav tm="0">
                                          <p:val>
                                            <p:strVal val="#ppt_x"/>
                                          </p:val>
                                        </p:tav>
                                        <p:tav tm="100000">
                                          <p:val>
                                            <p:strVal val="#ppt_x"/>
                                          </p:val>
                                        </p:tav>
                                      </p:tavLst>
                                    </p:anim>
                                    <p:anim calcmode="lin" valueType="num">
                                      <p:cBhvr additive="base">
                                        <p:cTn id="105" dur="500" fill="hold"/>
                                        <p:tgtEl>
                                          <p:spTgt spid="336957"/>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336958"/>
                                        </p:tgtEl>
                                        <p:attrNameLst>
                                          <p:attrName>style.visibility</p:attrName>
                                        </p:attrNameLst>
                                      </p:cBhvr>
                                      <p:to>
                                        <p:strVal val="visible"/>
                                      </p:to>
                                    </p:set>
                                    <p:anim calcmode="lin" valueType="num">
                                      <p:cBhvr additive="base">
                                        <p:cTn id="108" dur="500" fill="hold"/>
                                        <p:tgtEl>
                                          <p:spTgt spid="336958"/>
                                        </p:tgtEl>
                                        <p:attrNameLst>
                                          <p:attrName>ppt_x</p:attrName>
                                        </p:attrNameLst>
                                      </p:cBhvr>
                                      <p:tavLst>
                                        <p:tav tm="0">
                                          <p:val>
                                            <p:strVal val="#ppt_x"/>
                                          </p:val>
                                        </p:tav>
                                        <p:tav tm="100000">
                                          <p:val>
                                            <p:strVal val="#ppt_x"/>
                                          </p:val>
                                        </p:tav>
                                      </p:tavLst>
                                    </p:anim>
                                    <p:anim calcmode="lin" valueType="num">
                                      <p:cBhvr additive="base">
                                        <p:cTn id="109" dur="500" fill="hold"/>
                                        <p:tgtEl>
                                          <p:spTgt spid="336958"/>
                                        </p:tgtEl>
                                        <p:attrNameLst>
                                          <p:attrName>ppt_y</p:attrName>
                                        </p:attrNameLst>
                                      </p:cBhvr>
                                      <p:tavLst>
                                        <p:tav tm="0">
                                          <p:val>
                                            <p:strVal val="1+#ppt_h/2"/>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336959"/>
                                        </p:tgtEl>
                                        <p:attrNameLst>
                                          <p:attrName>style.visibility</p:attrName>
                                        </p:attrNameLst>
                                      </p:cBhvr>
                                      <p:to>
                                        <p:strVal val="visible"/>
                                      </p:to>
                                    </p:set>
                                    <p:anim calcmode="lin" valueType="num">
                                      <p:cBhvr additive="base">
                                        <p:cTn id="112" dur="500" fill="hold"/>
                                        <p:tgtEl>
                                          <p:spTgt spid="336959"/>
                                        </p:tgtEl>
                                        <p:attrNameLst>
                                          <p:attrName>ppt_x</p:attrName>
                                        </p:attrNameLst>
                                      </p:cBhvr>
                                      <p:tavLst>
                                        <p:tav tm="0">
                                          <p:val>
                                            <p:strVal val="#ppt_x"/>
                                          </p:val>
                                        </p:tav>
                                        <p:tav tm="100000">
                                          <p:val>
                                            <p:strVal val="#ppt_x"/>
                                          </p:val>
                                        </p:tav>
                                      </p:tavLst>
                                    </p:anim>
                                    <p:anim calcmode="lin" valueType="num">
                                      <p:cBhvr additive="base">
                                        <p:cTn id="113" dur="500" fill="hold"/>
                                        <p:tgtEl>
                                          <p:spTgt spid="336959"/>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336960"/>
                                        </p:tgtEl>
                                        <p:attrNameLst>
                                          <p:attrName>style.visibility</p:attrName>
                                        </p:attrNameLst>
                                      </p:cBhvr>
                                      <p:to>
                                        <p:strVal val="visible"/>
                                      </p:to>
                                    </p:set>
                                    <p:anim calcmode="lin" valueType="num">
                                      <p:cBhvr additive="base">
                                        <p:cTn id="116" dur="500" fill="hold"/>
                                        <p:tgtEl>
                                          <p:spTgt spid="336960"/>
                                        </p:tgtEl>
                                        <p:attrNameLst>
                                          <p:attrName>ppt_x</p:attrName>
                                        </p:attrNameLst>
                                      </p:cBhvr>
                                      <p:tavLst>
                                        <p:tav tm="0">
                                          <p:val>
                                            <p:strVal val="#ppt_x"/>
                                          </p:val>
                                        </p:tav>
                                        <p:tav tm="100000">
                                          <p:val>
                                            <p:strVal val="#ppt_x"/>
                                          </p:val>
                                        </p:tav>
                                      </p:tavLst>
                                    </p:anim>
                                    <p:anim calcmode="lin" valueType="num">
                                      <p:cBhvr additive="base">
                                        <p:cTn id="117" dur="500" fill="hold"/>
                                        <p:tgtEl>
                                          <p:spTgt spid="336960"/>
                                        </p:tgtEl>
                                        <p:attrNameLst>
                                          <p:attrName>ppt_y</p:attrName>
                                        </p:attrNameLst>
                                      </p:cBhvr>
                                      <p:tavLst>
                                        <p:tav tm="0">
                                          <p:val>
                                            <p:strVal val="1+#ppt_h/2"/>
                                          </p:val>
                                        </p:tav>
                                        <p:tav tm="100000">
                                          <p:val>
                                            <p:strVal val="#ppt_y"/>
                                          </p:val>
                                        </p:tav>
                                      </p:tavLst>
                                    </p:anim>
                                  </p:childTnLst>
                                </p:cTn>
                              </p:par>
                              <p:par>
                                <p:cTn id="118" presetID="2" presetClass="entr" presetSubtype="4" fill="hold" nodeType="withEffect">
                                  <p:stCondLst>
                                    <p:cond delay="0"/>
                                  </p:stCondLst>
                                  <p:childTnLst>
                                    <p:set>
                                      <p:cBhvr>
                                        <p:cTn id="119" dur="1" fill="hold">
                                          <p:stCondLst>
                                            <p:cond delay="0"/>
                                          </p:stCondLst>
                                        </p:cTn>
                                        <p:tgtEl>
                                          <p:spTgt spid="336961"/>
                                        </p:tgtEl>
                                        <p:attrNameLst>
                                          <p:attrName>style.visibility</p:attrName>
                                        </p:attrNameLst>
                                      </p:cBhvr>
                                      <p:to>
                                        <p:strVal val="visible"/>
                                      </p:to>
                                    </p:set>
                                    <p:anim calcmode="lin" valueType="num">
                                      <p:cBhvr additive="base">
                                        <p:cTn id="120" dur="500" fill="hold"/>
                                        <p:tgtEl>
                                          <p:spTgt spid="336961"/>
                                        </p:tgtEl>
                                        <p:attrNameLst>
                                          <p:attrName>ppt_x</p:attrName>
                                        </p:attrNameLst>
                                      </p:cBhvr>
                                      <p:tavLst>
                                        <p:tav tm="0">
                                          <p:val>
                                            <p:strVal val="#ppt_x"/>
                                          </p:val>
                                        </p:tav>
                                        <p:tav tm="100000">
                                          <p:val>
                                            <p:strVal val="#ppt_x"/>
                                          </p:val>
                                        </p:tav>
                                      </p:tavLst>
                                    </p:anim>
                                    <p:anim calcmode="lin" valueType="num">
                                      <p:cBhvr additive="base">
                                        <p:cTn id="121" dur="500" fill="hold"/>
                                        <p:tgtEl>
                                          <p:spTgt spid="336961"/>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336962"/>
                                        </p:tgtEl>
                                        <p:attrNameLst>
                                          <p:attrName>style.visibility</p:attrName>
                                        </p:attrNameLst>
                                      </p:cBhvr>
                                      <p:to>
                                        <p:strVal val="visible"/>
                                      </p:to>
                                    </p:set>
                                    <p:anim calcmode="lin" valueType="num">
                                      <p:cBhvr additive="base">
                                        <p:cTn id="124" dur="500" fill="hold"/>
                                        <p:tgtEl>
                                          <p:spTgt spid="336962"/>
                                        </p:tgtEl>
                                        <p:attrNameLst>
                                          <p:attrName>ppt_x</p:attrName>
                                        </p:attrNameLst>
                                      </p:cBhvr>
                                      <p:tavLst>
                                        <p:tav tm="0">
                                          <p:val>
                                            <p:strVal val="#ppt_x"/>
                                          </p:val>
                                        </p:tav>
                                        <p:tav tm="100000">
                                          <p:val>
                                            <p:strVal val="#ppt_x"/>
                                          </p:val>
                                        </p:tav>
                                      </p:tavLst>
                                    </p:anim>
                                    <p:anim calcmode="lin" valueType="num">
                                      <p:cBhvr additive="base">
                                        <p:cTn id="125" dur="500" fill="hold"/>
                                        <p:tgtEl>
                                          <p:spTgt spid="336962"/>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336963"/>
                                        </p:tgtEl>
                                        <p:attrNameLst>
                                          <p:attrName>style.visibility</p:attrName>
                                        </p:attrNameLst>
                                      </p:cBhvr>
                                      <p:to>
                                        <p:strVal val="visible"/>
                                      </p:to>
                                    </p:set>
                                    <p:anim calcmode="lin" valueType="num">
                                      <p:cBhvr additive="base">
                                        <p:cTn id="128" dur="500" fill="hold"/>
                                        <p:tgtEl>
                                          <p:spTgt spid="336963"/>
                                        </p:tgtEl>
                                        <p:attrNameLst>
                                          <p:attrName>ppt_x</p:attrName>
                                        </p:attrNameLst>
                                      </p:cBhvr>
                                      <p:tavLst>
                                        <p:tav tm="0">
                                          <p:val>
                                            <p:strVal val="#ppt_x"/>
                                          </p:val>
                                        </p:tav>
                                        <p:tav tm="100000">
                                          <p:val>
                                            <p:strVal val="#ppt_x"/>
                                          </p:val>
                                        </p:tav>
                                      </p:tavLst>
                                    </p:anim>
                                    <p:anim calcmode="lin" valueType="num">
                                      <p:cBhvr additive="base">
                                        <p:cTn id="129" dur="500" fill="hold"/>
                                        <p:tgtEl>
                                          <p:spTgt spid="336963"/>
                                        </p:tgtEl>
                                        <p:attrNameLst>
                                          <p:attrName>ppt_y</p:attrName>
                                        </p:attrNameLst>
                                      </p:cBhvr>
                                      <p:tavLst>
                                        <p:tav tm="0">
                                          <p:val>
                                            <p:strVal val="1+#ppt_h/2"/>
                                          </p:val>
                                        </p:tav>
                                        <p:tav tm="100000">
                                          <p:val>
                                            <p:strVal val="#ppt_y"/>
                                          </p:val>
                                        </p:tav>
                                      </p:tavLst>
                                    </p:anim>
                                  </p:childTnLst>
                                </p:cTn>
                              </p:par>
                              <p:par>
                                <p:cTn id="130" presetID="2" presetClass="entr" presetSubtype="4" fill="hold" nodeType="withEffect">
                                  <p:stCondLst>
                                    <p:cond delay="0"/>
                                  </p:stCondLst>
                                  <p:childTnLst>
                                    <p:set>
                                      <p:cBhvr>
                                        <p:cTn id="131" dur="1" fill="hold">
                                          <p:stCondLst>
                                            <p:cond delay="0"/>
                                          </p:stCondLst>
                                        </p:cTn>
                                        <p:tgtEl>
                                          <p:spTgt spid="336964"/>
                                        </p:tgtEl>
                                        <p:attrNameLst>
                                          <p:attrName>style.visibility</p:attrName>
                                        </p:attrNameLst>
                                      </p:cBhvr>
                                      <p:to>
                                        <p:strVal val="visible"/>
                                      </p:to>
                                    </p:set>
                                    <p:anim calcmode="lin" valueType="num">
                                      <p:cBhvr additive="base">
                                        <p:cTn id="132" dur="500" fill="hold"/>
                                        <p:tgtEl>
                                          <p:spTgt spid="336964"/>
                                        </p:tgtEl>
                                        <p:attrNameLst>
                                          <p:attrName>ppt_x</p:attrName>
                                        </p:attrNameLst>
                                      </p:cBhvr>
                                      <p:tavLst>
                                        <p:tav tm="0">
                                          <p:val>
                                            <p:strVal val="#ppt_x"/>
                                          </p:val>
                                        </p:tav>
                                        <p:tav tm="100000">
                                          <p:val>
                                            <p:strVal val="#ppt_x"/>
                                          </p:val>
                                        </p:tav>
                                      </p:tavLst>
                                    </p:anim>
                                    <p:anim calcmode="lin" valueType="num">
                                      <p:cBhvr additive="base">
                                        <p:cTn id="133" dur="500" fill="hold"/>
                                        <p:tgtEl>
                                          <p:spTgt spid="336964"/>
                                        </p:tgtEl>
                                        <p:attrNameLst>
                                          <p:attrName>ppt_y</p:attrName>
                                        </p:attrNameLst>
                                      </p:cBhvr>
                                      <p:tavLst>
                                        <p:tav tm="0">
                                          <p:val>
                                            <p:strVal val="1+#ppt_h/2"/>
                                          </p:val>
                                        </p:tav>
                                        <p:tav tm="100000">
                                          <p:val>
                                            <p:strVal val="#ppt_y"/>
                                          </p:val>
                                        </p:tav>
                                      </p:tavLst>
                                    </p:anim>
                                  </p:childTnLst>
                                </p:cTn>
                              </p:par>
                              <p:par>
                                <p:cTn id="134" presetID="2" presetClass="entr" presetSubtype="4" fill="hold" nodeType="withEffect">
                                  <p:stCondLst>
                                    <p:cond delay="0"/>
                                  </p:stCondLst>
                                  <p:childTnLst>
                                    <p:set>
                                      <p:cBhvr>
                                        <p:cTn id="135" dur="1" fill="hold">
                                          <p:stCondLst>
                                            <p:cond delay="0"/>
                                          </p:stCondLst>
                                        </p:cTn>
                                        <p:tgtEl>
                                          <p:spTgt spid="336965"/>
                                        </p:tgtEl>
                                        <p:attrNameLst>
                                          <p:attrName>style.visibility</p:attrName>
                                        </p:attrNameLst>
                                      </p:cBhvr>
                                      <p:to>
                                        <p:strVal val="visible"/>
                                      </p:to>
                                    </p:set>
                                    <p:anim calcmode="lin" valueType="num">
                                      <p:cBhvr additive="base">
                                        <p:cTn id="136" dur="500" fill="hold"/>
                                        <p:tgtEl>
                                          <p:spTgt spid="336965"/>
                                        </p:tgtEl>
                                        <p:attrNameLst>
                                          <p:attrName>ppt_x</p:attrName>
                                        </p:attrNameLst>
                                      </p:cBhvr>
                                      <p:tavLst>
                                        <p:tav tm="0">
                                          <p:val>
                                            <p:strVal val="#ppt_x"/>
                                          </p:val>
                                        </p:tav>
                                        <p:tav tm="100000">
                                          <p:val>
                                            <p:strVal val="#ppt_x"/>
                                          </p:val>
                                        </p:tav>
                                      </p:tavLst>
                                    </p:anim>
                                    <p:anim calcmode="lin" valueType="num">
                                      <p:cBhvr additive="base">
                                        <p:cTn id="137" dur="500" fill="hold"/>
                                        <p:tgtEl>
                                          <p:spTgt spid="336965"/>
                                        </p:tgtEl>
                                        <p:attrNameLst>
                                          <p:attrName>ppt_y</p:attrName>
                                        </p:attrNameLst>
                                      </p:cBhvr>
                                      <p:tavLst>
                                        <p:tav tm="0">
                                          <p:val>
                                            <p:strVal val="1+#ppt_h/2"/>
                                          </p:val>
                                        </p:tav>
                                        <p:tav tm="100000">
                                          <p:val>
                                            <p:strVal val="#ppt_y"/>
                                          </p:val>
                                        </p:tav>
                                      </p:tavLst>
                                    </p:anim>
                                  </p:childTnLst>
                                </p:cTn>
                              </p:par>
                              <p:par>
                                <p:cTn id="138" presetID="2" presetClass="entr" presetSubtype="4" fill="hold" nodeType="withEffect">
                                  <p:stCondLst>
                                    <p:cond delay="0"/>
                                  </p:stCondLst>
                                  <p:childTnLst>
                                    <p:set>
                                      <p:cBhvr>
                                        <p:cTn id="139" dur="1" fill="hold">
                                          <p:stCondLst>
                                            <p:cond delay="0"/>
                                          </p:stCondLst>
                                        </p:cTn>
                                        <p:tgtEl>
                                          <p:spTgt spid="336966"/>
                                        </p:tgtEl>
                                        <p:attrNameLst>
                                          <p:attrName>style.visibility</p:attrName>
                                        </p:attrNameLst>
                                      </p:cBhvr>
                                      <p:to>
                                        <p:strVal val="visible"/>
                                      </p:to>
                                    </p:set>
                                    <p:anim calcmode="lin" valueType="num">
                                      <p:cBhvr additive="base">
                                        <p:cTn id="140" dur="500" fill="hold"/>
                                        <p:tgtEl>
                                          <p:spTgt spid="336966"/>
                                        </p:tgtEl>
                                        <p:attrNameLst>
                                          <p:attrName>ppt_x</p:attrName>
                                        </p:attrNameLst>
                                      </p:cBhvr>
                                      <p:tavLst>
                                        <p:tav tm="0">
                                          <p:val>
                                            <p:strVal val="#ppt_x"/>
                                          </p:val>
                                        </p:tav>
                                        <p:tav tm="100000">
                                          <p:val>
                                            <p:strVal val="#ppt_x"/>
                                          </p:val>
                                        </p:tav>
                                      </p:tavLst>
                                    </p:anim>
                                    <p:anim calcmode="lin" valueType="num">
                                      <p:cBhvr additive="base">
                                        <p:cTn id="141" dur="500" fill="hold"/>
                                        <p:tgtEl>
                                          <p:spTgt spid="336966"/>
                                        </p:tgtEl>
                                        <p:attrNameLst>
                                          <p:attrName>ppt_y</p:attrName>
                                        </p:attrNameLst>
                                      </p:cBhvr>
                                      <p:tavLst>
                                        <p:tav tm="0">
                                          <p:val>
                                            <p:strVal val="1+#ppt_h/2"/>
                                          </p:val>
                                        </p:tav>
                                        <p:tav tm="100000">
                                          <p:val>
                                            <p:strVal val="#ppt_y"/>
                                          </p:val>
                                        </p:tav>
                                      </p:tavLst>
                                    </p:anim>
                                  </p:childTnLst>
                                </p:cTn>
                              </p:par>
                              <p:par>
                                <p:cTn id="142" presetID="2" presetClass="entr" presetSubtype="4" fill="hold" nodeType="withEffect">
                                  <p:stCondLst>
                                    <p:cond delay="0"/>
                                  </p:stCondLst>
                                  <p:childTnLst>
                                    <p:set>
                                      <p:cBhvr>
                                        <p:cTn id="143" dur="1" fill="hold">
                                          <p:stCondLst>
                                            <p:cond delay="0"/>
                                          </p:stCondLst>
                                        </p:cTn>
                                        <p:tgtEl>
                                          <p:spTgt spid="336967"/>
                                        </p:tgtEl>
                                        <p:attrNameLst>
                                          <p:attrName>style.visibility</p:attrName>
                                        </p:attrNameLst>
                                      </p:cBhvr>
                                      <p:to>
                                        <p:strVal val="visible"/>
                                      </p:to>
                                    </p:set>
                                    <p:anim calcmode="lin" valueType="num">
                                      <p:cBhvr additive="base">
                                        <p:cTn id="144" dur="500" fill="hold"/>
                                        <p:tgtEl>
                                          <p:spTgt spid="336967"/>
                                        </p:tgtEl>
                                        <p:attrNameLst>
                                          <p:attrName>ppt_x</p:attrName>
                                        </p:attrNameLst>
                                      </p:cBhvr>
                                      <p:tavLst>
                                        <p:tav tm="0">
                                          <p:val>
                                            <p:strVal val="#ppt_x"/>
                                          </p:val>
                                        </p:tav>
                                        <p:tav tm="100000">
                                          <p:val>
                                            <p:strVal val="#ppt_x"/>
                                          </p:val>
                                        </p:tav>
                                      </p:tavLst>
                                    </p:anim>
                                    <p:anim calcmode="lin" valueType="num">
                                      <p:cBhvr additive="base">
                                        <p:cTn id="145" dur="500" fill="hold"/>
                                        <p:tgtEl>
                                          <p:spTgt spid="336967"/>
                                        </p:tgtEl>
                                        <p:attrNameLst>
                                          <p:attrName>ppt_y</p:attrName>
                                        </p:attrNameLst>
                                      </p:cBhvr>
                                      <p:tavLst>
                                        <p:tav tm="0">
                                          <p:val>
                                            <p:strVal val="1+#ppt_h/2"/>
                                          </p:val>
                                        </p:tav>
                                        <p:tav tm="100000">
                                          <p:val>
                                            <p:strVal val="#ppt_y"/>
                                          </p:val>
                                        </p:tav>
                                      </p:tavLst>
                                    </p:anim>
                                  </p:childTnLst>
                                </p:cTn>
                              </p:par>
                              <p:par>
                                <p:cTn id="146" presetID="2" presetClass="entr" presetSubtype="4" fill="hold" nodeType="withEffect">
                                  <p:stCondLst>
                                    <p:cond delay="0"/>
                                  </p:stCondLst>
                                  <p:childTnLst>
                                    <p:set>
                                      <p:cBhvr>
                                        <p:cTn id="147" dur="1" fill="hold">
                                          <p:stCondLst>
                                            <p:cond delay="0"/>
                                          </p:stCondLst>
                                        </p:cTn>
                                        <p:tgtEl>
                                          <p:spTgt spid="336968"/>
                                        </p:tgtEl>
                                        <p:attrNameLst>
                                          <p:attrName>style.visibility</p:attrName>
                                        </p:attrNameLst>
                                      </p:cBhvr>
                                      <p:to>
                                        <p:strVal val="visible"/>
                                      </p:to>
                                    </p:set>
                                    <p:anim calcmode="lin" valueType="num">
                                      <p:cBhvr additive="base">
                                        <p:cTn id="148" dur="500" fill="hold"/>
                                        <p:tgtEl>
                                          <p:spTgt spid="336968"/>
                                        </p:tgtEl>
                                        <p:attrNameLst>
                                          <p:attrName>ppt_x</p:attrName>
                                        </p:attrNameLst>
                                      </p:cBhvr>
                                      <p:tavLst>
                                        <p:tav tm="0">
                                          <p:val>
                                            <p:strVal val="#ppt_x"/>
                                          </p:val>
                                        </p:tav>
                                        <p:tav tm="100000">
                                          <p:val>
                                            <p:strVal val="#ppt_x"/>
                                          </p:val>
                                        </p:tav>
                                      </p:tavLst>
                                    </p:anim>
                                    <p:anim calcmode="lin" valueType="num">
                                      <p:cBhvr additive="base">
                                        <p:cTn id="149" dur="500" fill="hold"/>
                                        <p:tgtEl>
                                          <p:spTgt spid="336968"/>
                                        </p:tgtEl>
                                        <p:attrNameLst>
                                          <p:attrName>ppt_y</p:attrName>
                                        </p:attrNameLst>
                                      </p:cBhvr>
                                      <p:tavLst>
                                        <p:tav tm="0">
                                          <p:val>
                                            <p:strVal val="1+#ppt_h/2"/>
                                          </p:val>
                                        </p:tav>
                                        <p:tav tm="100000">
                                          <p:val>
                                            <p:strVal val="#ppt_y"/>
                                          </p:val>
                                        </p:tav>
                                      </p:tavLst>
                                    </p:anim>
                                  </p:childTnLst>
                                </p:cTn>
                              </p:par>
                              <p:par>
                                <p:cTn id="150" presetID="2" presetClass="entr" presetSubtype="4" fill="hold" nodeType="withEffect">
                                  <p:stCondLst>
                                    <p:cond delay="0"/>
                                  </p:stCondLst>
                                  <p:childTnLst>
                                    <p:set>
                                      <p:cBhvr>
                                        <p:cTn id="151" dur="1" fill="hold">
                                          <p:stCondLst>
                                            <p:cond delay="0"/>
                                          </p:stCondLst>
                                        </p:cTn>
                                        <p:tgtEl>
                                          <p:spTgt spid="336969"/>
                                        </p:tgtEl>
                                        <p:attrNameLst>
                                          <p:attrName>style.visibility</p:attrName>
                                        </p:attrNameLst>
                                      </p:cBhvr>
                                      <p:to>
                                        <p:strVal val="visible"/>
                                      </p:to>
                                    </p:set>
                                    <p:anim calcmode="lin" valueType="num">
                                      <p:cBhvr additive="base">
                                        <p:cTn id="152" dur="500" fill="hold"/>
                                        <p:tgtEl>
                                          <p:spTgt spid="336969"/>
                                        </p:tgtEl>
                                        <p:attrNameLst>
                                          <p:attrName>ppt_x</p:attrName>
                                        </p:attrNameLst>
                                      </p:cBhvr>
                                      <p:tavLst>
                                        <p:tav tm="0">
                                          <p:val>
                                            <p:strVal val="#ppt_x"/>
                                          </p:val>
                                        </p:tav>
                                        <p:tav tm="100000">
                                          <p:val>
                                            <p:strVal val="#ppt_x"/>
                                          </p:val>
                                        </p:tav>
                                      </p:tavLst>
                                    </p:anim>
                                    <p:anim calcmode="lin" valueType="num">
                                      <p:cBhvr additive="base">
                                        <p:cTn id="153" dur="500" fill="hold"/>
                                        <p:tgtEl>
                                          <p:spTgt spid="336969"/>
                                        </p:tgtEl>
                                        <p:attrNameLst>
                                          <p:attrName>ppt_y</p:attrName>
                                        </p:attrNameLst>
                                      </p:cBhvr>
                                      <p:tavLst>
                                        <p:tav tm="0">
                                          <p:val>
                                            <p:strVal val="1+#ppt_h/2"/>
                                          </p:val>
                                        </p:tav>
                                        <p:tav tm="100000">
                                          <p:val>
                                            <p:strVal val="#ppt_y"/>
                                          </p:val>
                                        </p:tav>
                                      </p:tavLst>
                                    </p:anim>
                                  </p:childTnLst>
                                </p:cTn>
                              </p:par>
                              <p:par>
                                <p:cTn id="154" presetID="2" presetClass="entr" presetSubtype="4" fill="hold" nodeType="withEffect">
                                  <p:stCondLst>
                                    <p:cond delay="0"/>
                                  </p:stCondLst>
                                  <p:childTnLst>
                                    <p:set>
                                      <p:cBhvr>
                                        <p:cTn id="155" dur="1" fill="hold">
                                          <p:stCondLst>
                                            <p:cond delay="0"/>
                                          </p:stCondLst>
                                        </p:cTn>
                                        <p:tgtEl>
                                          <p:spTgt spid="336970"/>
                                        </p:tgtEl>
                                        <p:attrNameLst>
                                          <p:attrName>style.visibility</p:attrName>
                                        </p:attrNameLst>
                                      </p:cBhvr>
                                      <p:to>
                                        <p:strVal val="visible"/>
                                      </p:to>
                                    </p:set>
                                    <p:anim calcmode="lin" valueType="num">
                                      <p:cBhvr additive="base">
                                        <p:cTn id="156" dur="500" fill="hold"/>
                                        <p:tgtEl>
                                          <p:spTgt spid="336970"/>
                                        </p:tgtEl>
                                        <p:attrNameLst>
                                          <p:attrName>ppt_x</p:attrName>
                                        </p:attrNameLst>
                                      </p:cBhvr>
                                      <p:tavLst>
                                        <p:tav tm="0">
                                          <p:val>
                                            <p:strVal val="#ppt_x"/>
                                          </p:val>
                                        </p:tav>
                                        <p:tav tm="100000">
                                          <p:val>
                                            <p:strVal val="#ppt_x"/>
                                          </p:val>
                                        </p:tav>
                                      </p:tavLst>
                                    </p:anim>
                                    <p:anim calcmode="lin" valueType="num">
                                      <p:cBhvr additive="base">
                                        <p:cTn id="157" dur="500" fill="hold"/>
                                        <p:tgtEl>
                                          <p:spTgt spid="336970"/>
                                        </p:tgtEl>
                                        <p:attrNameLst>
                                          <p:attrName>ppt_y</p:attrName>
                                        </p:attrNameLst>
                                      </p:cBhvr>
                                      <p:tavLst>
                                        <p:tav tm="0">
                                          <p:val>
                                            <p:strVal val="1+#ppt_h/2"/>
                                          </p:val>
                                        </p:tav>
                                        <p:tav tm="100000">
                                          <p:val>
                                            <p:strVal val="#ppt_y"/>
                                          </p:val>
                                        </p:tav>
                                      </p:tavLst>
                                    </p:anim>
                                  </p:childTnLst>
                                </p:cTn>
                              </p:par>
                              <p:par>
                                <p:cTn id="158" presetID="2" presetClass="entr" presetSubtype="4" fill="hold" grpId="0" nodeType="withEffect">
                                  <p:stCondLst>
                                    <p:cond delay="0"/>
                                  </p:stCondLst>
                                  <p:childTnLst>
                                    <p:set>
                                      <p:cBhvr>
                                        <p:cTn id="159" dur="1" fill="hold">
                                          <p:stCondLst>
                                            <p:cond delay="0"/>
                                          </p:stCondLst>
                                        </p:cTn>
                                        <p:tgtEl>
                                          <p:spTgt spid="336971"/>
                                        </p:tgtEl>
                                        <p:attrNameLst>
                                          <p:attrName>style.visibility</p:attrName>
                                        </p:attrNameLst>
                                      </p:cBhvr>
                                      <p:to>
                                        <p:strVal val="visible"/>
                                      </p:to>
                                    </p:set>
                                    <p:anim calcmode="lin" valueType="num">
                                      <p:cBhvr additive="base">
                                        <p:cTn id="160" dur="500" fill="hold"/>
                                        <p:tgtEl>
                                          <p:spTgt spid="336971"/>
                                        </p:tgtEl>
                                        <p:attrNameLst>
                                          <p:attrName>ppt_x</p:attrName>
                                        </p:attrNameLst>
                                      </p:cBhvr>
                                      <p:tavLst>
                                        <p:tav tm="0">
                                          <p:val>
                                            <p:strVal val="#ppt_x"/>
                                          </p:val>
                                        </p:tav>
                                        <p:tav tm="100000">
                                          <p:val>
                                            <p:strVal val="#ppt_x"/>
                                          </p:val>
                                        </p:tav>
                                      </p:tavLst>
                                    </p:anim>
                                    <p:anim calcmode="lin" valueType="num">
                                      <p:cBhvr additive="base">
                                        <p:cTn id="161" dur="500" fill="hold"/>
                                        <p:tgtEl>
                                          <p:spTgt spid="336971"/>
                                        </p:tgtEl>
                                        <p:attrNameLst>
                                          <p:attrName>ppt_y</p:attrName>
                                        </p:attrNameLst>
                                      </p:cBhvr>
                                      <p:tavLst>
                                        <p:tav tm="0">
                                          <p:val>
                                            <p:strVal val="1+#ppt_h/2"/>
                                          </p:val>
                                        </p:tav>
                                        <p:tav tm="100000">
                                          <p:val>
                                            <p:strVal val="#ppt_y"/>
                                          </p:val>
                                        </p:tav>
                                      </p:tavLst>
                                    </p:anim>
                                  </p:childTnLst>
                                </p:cTn>
                              </p:par>
                              <p:par>
                                <p:cTn id="162" presetID="2" presetClass="entr" presetSubtype="4" fill="hold" grpId="0" nodeType="withEffect">
                                  <p:stCondLst>
                                    <p:cond delay="0"/>
                                  </p:stCondLst>
                                  <p:childTnLst>
                                    <p:set>
                                      <p:cBhvr>
                                        <p:cTn id="163" dur="1" fill="hold">
                                          <p:stCondLst>
                                            <p:cond delay="0"/>
                                          </p:stCondLst>
                                        </p:cTn>
                                        <p:tgtEl>
                                          <p:spTgt spid="336972"/>
                                        </p:tgtEl>
                                        <p:attrNameLst>
                                          <p:attrName>style.visibility</p:attrName>
                                        </p:attrNameLst>
                                      </p:cBhvr>
                                      <p:to>
                                        <p:strVal val="visible"/>
                                      </p:to>
                                    </p:set>
                                    <p:anim calcmode="lin" valueType="num">
                                      <p:cBhvr additive="base">
                                        <p:cTn id="164" dur="500" fill="hold"/>
                                        <p:tgtEl>
                                          <p:spTgt spid="336972"/>
                                        </p:tgtEl>
                                        <p:attrNameLst>
                                          <p:attrName>ppt_x</p:attrName>
                                        </p:attrNameLst>
                                      </p:cBhvr>
                                      <p:tavLst>
                                        <p:tav tm="0">
                                          <p:val>
                                            <p:strVal val="#ppt_x"/>
                                          </p:val>
                                        </p:tav>
                                        <p:tav tm="100000">
                                          <p:val>
                                            <p:strVal val="#ppt_x"/>
                                          </p:val>
                                        </p:tav>
                                      </p:tavLst>
                                    </p:anim>
                                    <p:anim calcmode="lin" valueType="num">
                                      <p:cBhvr additive="base">
                                        <p:cTn id="165" dur="500" fill="hold"/>
                                        <p:tgtEl>
                                          <p:spTgt spid="336972"/>
                                        </p:tgtEl>
                                        <p:attrNameLst>
                                          <p:attrName>ppt_y</p:attrName>
                                        </p:attrNameLst>
                                      </p:cBhvr>
                                      <p:tavLst>
                                        <p:tav tm="0">
                                          <p:val>
                                            <p:strVal val="1+#ppt_h/2"/>
                                          </p:val>
                                        </p:tav>
                                        <p:tav tm="100000">
                                          <p:val>
                                            <p:strVal val="#ppt_y"/>
                                          </p:val>
                                        </p:tav>
                                      </p:tavLst>
                                    </p:anim>
                                  </p:childTnLst>
                                </p:cTn>
                              </p:par>
                              <p:par>
                                <p:cTn id="166" presetID="2" presetClass="entr" presetSubtype="4" fill="hold" nodeType="withEffect">
                                  <p:stCondLst>
                                    <p:cond delay="0"/>
                                  </p:stCondLst>
                                  <p:childTnLst>
                                    <p:set>
                                      <p:cBhvr>
                                        <p:cTn id="167" dur="1" fill="hold">
                                          <p:stCondLst>
                                            <p:cond delay="0"/>
                                          </p:stCondLst>
                                        </p:cTn>
                                        <p:tgtEl>
                                          <p:spTgt spid="336973"/>
                                        </p:tgtEl>
                                        <p:attrNameLst>
                                          <p:attrName>style.visibility</p:attrName>
                                        </p:attrNameLst>
                                      </p:cBhvr>
                                      <p:to>
                                        <p:strVal val="visible"/>
                                      </p:to>
                                    </p:set>
                                    <p:anim calcmode="lin" valueType="num">
                                      <p:cBhvr additive="base">
                                        <p:cTn id="168" dur="500" fill="hold"/>
                                        <p:tgtEl>
                                          <p:spTgt spid="336973"/>
                                        </p:tgtEl>
                                        <p:attrNameLst>
                                          <p:attrName>ppt_x</p:attrName>
                                        </p:attrNameLst>
                                      </p:cBhvr>
                                      <p:tavLst>
                                        <p:tav tm="0">
                                          <p:val>
                                            <p:strVal val="#ppt_x"/>
                                          </p:val>
                                        </p:tav>
                                        <p:tav tm="100000">
                                          <p:val>
                                            <p:strVal val="#ppt_x"/>
                                          </p:val>
                                        </p:tav>
                                      </p:tavLst>
                                    </p:anim>
                                    <p:anim calcmode="lin" valueType="num">
                                      <p:cBhvr additive="base">
                                        <p:cTn id="169" dur="500" fill="hold"/>
                                        <p:tgtEl>
                                          <p:spTgt spid="336973"/>
                                        </p:tgtEl>
                                        <p:attrNameLst>
                                          <p:attrName>ppt_y</p:attrName>
                                        </p:attrNameLst>
                                      </p:cBhvr>
                                      <p:tavLst>
                                        <p:tav tm="0">
                                          <p:val>
                                            <p:strVal val="1+#ppt_h/2"/>
                                          </p:val>
                                        </p:tav>
                                        <p:tav tm="100000">
                                          <p:val>
                                            <p:strVal val="#ppt_y"/>
                                          </p:val>
                                        </p:tav>
                                      </p:tavLst>
                                    </p:anim>
                                  </p:childTnLst>
                                </p:cTn>
                              </p:par>
                              <p:par>
                                <p:cTn id="170" presetID="2" presetClass="entr" presetSubtype="4" fill="hold" grpId="0" nodeType="withEffect">
                                  <p:stCondLst>
                                    <p:cond delay="0"/>
                                  </p:stCondLst>
                                  <p:childTnLst>
                                    <p:set>
                                      <p:cBhvr>
                                        <p:cTn id="171" dur="1" fill="hold">
                                          <p:stCondLst>
                                            <p:cond delay="0"/>
                                          </p:stCondLst>
                                        </p:cTn>
                                        <p:tgtEl>
                                          <p:spTgt spid="336974"/>
                                        </p:tgtEl>
                                        <p:attrNameLst>
                                          <p:attrName>style.visibility</p:attrName>
                                        </p:attrNameLst>
                                      </p:cBhvr>
                                      <p:to>
                                        <p:strVal val="visible"/>
                                      </p:to>
                                    </p:set>
                                    <p:anim calcmode="lin" valueType="num">
                                      <p:cBhvr additive="base">
                                        <p:cTn id="172" dur="500" fill="hold"/>
                                        <p:tgtEl>
                                          <p:spTgt spid="336974"/>
                                        </p:tgtEl>
                                        <p:attrNameLst>
                                          <p:attrName>ppt_x</p:attrName>
                                        </p:attrNameLst>
                                      </p:cBhvr>
                                      <p:tavLst>
                                        <p:tav tm="0">
                                          <p:val>
                                            <p:strVal val="#ppt_x"/>
                                          </p:val>
                                        </p:tav>
                                        <p:tav tm="100000">
                                          <p:val>
                                            <p:strVal val="#ppt_x"/>
                                          </p:val>
                                        </p:tav>
                                      </p:tavLst>
                                    </p:anim>
                                    <p:anim calcmode="lin" valueType="num">
                                      <p:cBhvr additive="base">
                                        <p:cTn id="173" dur="500" fill="hold"/>
                                        <p:tgtEl>
                                          <p:spTgt spid="336974"/>
                                        </p:tgtEl>
                                        <p:attrNameLst>
                                          <p:attrName>ppt_y</p:attrName>
                                        </p:attrNameLst>
                                      </p:cBhvr>
                                      <p:tavLst>
                                        <p:tav tm="0">
                                          <p:val>
                                            <p:strVal val="1+#ppt_h/2"/>
                                          </p:val>
                                        </p:tav>
                                        <p:tav tm="100000">
                                          <p:val>
                                            <p:strVal val="#ppt_y"/>
                                          </p:val>
                                        </p:tav>
                                      </p:tavLst>
                                    </p:anim>
                                  </p:childTnLst>
                                </p:cTn>
                              </p:par>
                              <p:par>
                                <p:cTn id="174" presetID="2" presetClass="entr" presetSubtype="4" fill="hold" grpId="0" nodeType="withEffect">
                                  <p:stCondLst>
                                    <p:cond delay="0"/>
                                  </p:stCondLst>
                                  <p:childTnLst>
                                    <p:set>
                                      <p:cBhvr>
                                        <p:cTn id="175" dur="1" fill="hold">
                                          <p:stCondLst>
                                            <p:cond delay="0"/>
                                          </p:stCondLst>
                                        </p:cTn>
                                        <p:tgtEl>
                                          <p:spTgt spid="336975"/>
                                        </p:tgtEl>
                                        <p:attrNameLst>
                                          <p:attrName>style.visibility</p:attrName>
                                        </p:attrNameLst>
                                      </p:cBhvr>
                                      <p:to>
                                        <p:strVal val="visible"/>
                                      </p:to>
                                    </p:set>
                                    <p:anim calcmode="lin" valueType="num">
                                      <p:cBhvr additive="base">
                                        <p:cTn id="176" dur="500" fill="hold"/>
                                        <p:tgtEl>
                                          <p:spTgt spid="336975"/>
                                        </p:tgtEl>
                                        <p:attrNameLst>
                                          <p:attrName>ppt_x</p:attrName>
                                        </p:attrNameLst>
                                      </p:cBhvr>
                                      <p:tavLst>
                                        <p:tav tm="0">
                                          <p:val>
                                            <p:strVal val="#ppt_x"/>
                                          </p:val>
                                        </p:tav>
                                        <p:tav tm="100000">
                                          <p:val>
                                            <p:strVal val="#ppt_x"/>
                                          </p:val>
                                        </p:tav>
                                      </p:tavLst>
                                    </p:anim>
                                    <p:anim calcmode="lin" valueType="num">
                                      <p:cBhvr additive="base">
                                        <p:cTn id="177" dur="500" fill="hold"/>
                                        <p:tgtEl>
                                          <p:spTgt spid="336975"/>
                                        </p:tgtEl>
                                        <p:attrNameLst>
                                          <p:attrName>ppt_y</p:attrName>
                                        </p:attrNameLst>
                                      </p:cBhvr>
                                      <p:tavLst>
                                        <p:tav tm="0">
                                          <p:val>
                                            <p:strVal val="1+#ppt_h/2"/>
                                          </p:val>
                                        </p:tav>
                                        <p:tav tm="100000">
                                          <p:val>
                                            <p:strVal val="#ppt_y"/>
                                          </p:val>
                                        </p:tav>
                                      </p:tavLst>
                                    </p:anim>
                                  </p:childTnLst>
                                </p:cTn>
                              </p:par>
                              <p:par>
                                <p:cTn id="178" presetID="2" presetClass="entr" presetSubtype="4" fill="hold" grpId="0" nodeType="withEffect">
                                  <p:stCondLst>
                                    <p:cond delay="0"/>
                                  </p:stCondLst>
                                  <p:childTnLst>
                                    <p:set>
                                      <p:cBhvr>
                                        <p:cTn id="179" dur="1" fill="hold">
                                          <p:stCondLst>
                                            <p:cond delay="0"/>
                                          </p:stCondLst>
                                        </p:cTn>
                                        <p:tgtEl>
                                          <p:spTgt spid="336976"/>
                                        </p:tgtEl>
                                        <p:attrNameLst>
                                          <p:attrName>style.visibility</p:attrName>
                                        </p:attrNameLst>
                                      </p:cBhvr>
                                      <p:to>
                                        <p:strVal val="visible"/>
                                      </p:to>
                                    </p:set>
                                    <p:anim calcmode="lin" valueType="num">
                                      <p:cBhvr additive="base">
                                        <p:cTn id="180" dur="500" fill="hold"/>
                                        <p:tgtEl>
                                          <p:spTgt spid="336976"/>
                                        </p:tgtEl>
                                        <p:attrNameLst>
                                          <p:attrName>ppt_x</p:attrName>
                                        </p:attrNameLst>
                                      </p:cBhvr>
                                      <p:tavLst>
                                        <p:tav tm="0">
                                          <p:val>
                                            <p:strVal val="#ppt_x"/>
                                          </p:val>
                                        </p:tav>
                                        <p:tav tm="100000">
                                          <p:val>
                                            <p:strVal val="#ppt_x"/>
                                          </p:val>
                                        </p:tav>
                                      </p:tavLst>
                                    </p:anim>
                                    <p:anim calcmode="lin" valueType="num">
                                      <p:cBhvr additive="base">
                                        <p:cTn id="181" dur="500" fill="hold"/>
                                        <p:tgtEl>
                                          <p:spTgt spid="336976"/>
                                        </p:tgtEl>
                                        <p:attrNameLst>
                                          <p:attrName>ppt_y</p:attrName>
                                        </p:attrNameLst>
                                      </p:cBhvr>
                                      <p:tavLst>
                                        <p:tav tm="0">
                                          <p:val>
                                            <p:strVal val="1+#ppt_h/2"/>
                                          </p:val>
                                        </p:tav>
                                        <p:tav tm="100000">
                                          <p:val>
                                            <p:strVal val="#ppt_y"/>
                                          </p:val>
                                        </p:tav>
                                      </p:tavLst>
                                    </p:anim>
                                  </p:childTnLst>
                                </p:cTn>
                              </p:par>
                              <p:par>
                                <p:cTn id="182" presetID="2" presetClass="entr" presetSubtype="4" fill="hold" grpId="0" nodeType="withEffect">
                                  <p:stCondLst>
                                    <p:cond delay="0"/>
                                  </p:stCondLst>
                                  <p:childTnLst>
                                    <p:set>
                                      <p:cBhvr>
                                        <p:cTn id="183" dur="1" fill="hold">
                                          <p:stCondLst>
                                            <p:cond delay="0"/>
                                          </p:stCondLst>
                                        </p:cTn>
                                        <p:tgtEl>
                                          <p:spTgt spid="336977"/>
                                        </p:tgtEl>
                                        <p:attrNameLst>
                                          <p:attrName>style.visibility</p:attrName>
                                        </p:attrNameLst>
                                      </p:cBhvr>
                                      <p:to>
                                        <p:strVal val="visible"/>
                                      </p:to>
                                    </p:set>
                                    <p:anim calcmode="lin" valueType="num">
                                      <p:cBhvr additive="base">
                                        <p:cTn id="184" dur="500" fill="hold"/>
                                        <p:tgtEl>
                                          <p:spTgt spid="336977"/>
                                        </p:tgtEl>
                                        <p:attrNameLst>
                                          <p:attrName>ppt_x</p:attrName>
                                        </p:attrNameLst>
                                      </p:cBhvr>
                                      <p:tavLst>
                                        <p:tav tm="0">
                                          <p:val>
                                            <p:strVal val="#ppt_x"/>
                                          </p:val>
                                        </p:tav>
                                        <p:tav tm="100000">
                                          <p:val>
                                            <p:strVal val="#ppt_x"/>
                                          </p:val>
                                        </p:tav>
                                      </p:tavLst>
                                    </p:anim>
                                    <p:anim calcmode="lin" valueType="num">
                                      <p:cBhvr additive="base">
                                        <p:cTn id="185" dur="500" fill="hold"/>
                                        <p:tgtEl>
                                          <p:spTgt spid="336977"/>
                                        </p:tgtEl>
                                        <p:attrNameLst>
                                          <p:attrName>ppt_y</p:attrName>
                                        </p:attrNameLst>
                                      </p:cBhvr>
                                      <p:tavLst>
                                        <p:tav tm="0">
                                          <p:val>
                                            <p:strVal val="1+#ppt_h/2"/>
                                          </p:val>
                                        </p:tav>
                                        <p:tav tm="100000">
                                          <p:val>
                                            <p:strVal val="#ppt_y"/>
                                          </p:val>
                                        </p:tav>
                                      </p:tavLst>
                                    </p:anim>
                                  </p:childTnLst>
                                </p:cTn>
                              </p:par>
                              <p:par>
                                <p:cTn id="186" presetID="2" presetClass="entr" presetSubtype="4" fill="hold" grpId="0" nodeType="withEffect">
                                  <p:stCondLst>
                                    <p:cond delay="0"/>
                                  </p:stCondLst>
                                  <p:childTnLst>
                                    <p:set>
                                      <p:cBhvr>
                                        <p:cTn id="187" dur="1" fill="hold">
                                          <p:stCondLst>
                                            <p:cond delay="0"/>
                                          </p:stCondLst>
                                        </p:cTn>
                                        <p:tgtEl>
                                          <p:spTgt spid="336978"/>
                                        </p:tgtEl>
                                        <p:attrNameLst>
                                          <p:attrName>style.visibility</p:attrName>
                                        </p:attrNameLst>
                                      </p:cBhvr>
                                      <p:to>
                                        <p:strVal val="visible"/>
                                      </p:to>
                                    </p:set>
                                    <p:anim calcmode="lin" valueType="num">
                                      <p:cBhvr additive="base">
                                        <p:cTn id="188" dur="500" fill="hold"/>
                                        <p:tgtEl>
                                          <p:spTgt spid="336978"/>
                                        </p:tgtEl>
                                        <p:attrNameLst>
                                          <p:attrName>ppt_x</p:attrName>
                                        </p:attrNameLst>
                                      </p:cBhvr>
                                      <p:tavLst>
                                        <p:tav tm="0">
                                          <p:val>
                                            <p:strVal val="#ppt_x"/>
                                          </p:val>
                                        </p:tav>
                                        <p:tav tm="100000">
                                          <p:val>
                                            <p:strVal val="#ppt_x"/>
                                          </p:val>
                                        </p:tav>
                                      </p:tavLst>
                                    </p:anim>
                                    <p:anim calcmode="lin" valueType="num">
                                      <p:cBhvr additive="base">
                                        <p:cTn id="189" dur="500" fill="hold"/>
                                        <p:tgtEl>
                                          <p:spTgt spid="336978"/>
                                        </p:tgtEl>
                                        <p:attrNameLst>
                                          <p:attrName>ppt_y</p:attrName>
                                        </p:attrNameLst>
                                      </p:cBhvr>
                                      <p:tavLst>
                                        <p:tav tm="0">
                                          <p:val>
                                            <p:strVal val="1+#ppt_h/2"/>
                                          </p:val>
                                        </p:tav>
                                        <p:tav tm="100000">
                                          <p:val>
                                            <p:strVal val="#ppt_y"/>
                                          </p:val>
                                        </p:tav>
                                      </p:tavLst>
                                    </p:anim>
                                  </p:childTnLst>
                                </p:cTn>
                              </p:par>
                              <p:par>
                                <p:cTn id="190" presetID="2" presetClass="entr" presetSubtype="4" fill="hold" grpId="0" nodeType="withEffect">
                                  <p:stCondLst>
                                    <p:cond delay="0"/>
                                  </p:stCondLst>
                                  <p:childTnLst>
                                    <p:set>
                                      <p:cBhvr>
                                        <p:cTn id="191" dur="1" fill="hold">
                                          <p:stCondLst>
                                            <p:cond delay="0"/>
                                          </p:stCondLst>
                                        </p:cTn>
                                        <p:tgtEl>
                                          <p:spTgt spid="336979"/>
                                        </p:tgtEl>
                                        <p:attrNameLst>
                                          <p:attrName>style.visibility</p:attrName>
                                        </p:attrNameLst>
                                      </p:cBhvr>
                                      <p:to>
                                        <p:strVal val="visible"/>
                                      </p:to>
                                    </p:set>
                                    <p:anim calcmode="lin" valueType="num">
                                      <p:cBhvr additive="base">
                                        <p:cTn id="192" dur="500" fill="hold"/>
                                        <p:tgtEl>
                                          <p:spTgt spid="336979"/>
                                        </p:tgtEl>
                                        <p:attrNameLst>
                                          <p:attrName>ppt_x</p:attrName>
                                        </p:attrNameLst>
                                      </p:cBhvr>
                                      <p:tavLst>
                                        <p:tav tm="0">
                                          <p:val>
                                            <p:strVal val="#ppt_x"/>
                                          </p:val>
                                        </p:tav>
                                        <p:tav tm="100000">
                                          <p:val>
                                            <p:strVal val="#ppt_x"/>
                                          </p:val>
                                        </p:tav>
                                      </p:tavLst>
                                    </p:anim>
                                    <p:anim calcmode="lin" valueType="num">
                                      <p:cBhvr additive="base">
                                        <p:cTn id="193" dur="500" fill="hold"/>
                                        <p:tgtEl>
                                          <p:spTgt spid="336979"/>
                                        </p:tgtEl>
                                        <p:attrNameLst>
                                          <p:attrName>ppt_y</p:attrName>
                                        </p:attrNameLst>
                                      </p:cBhvr>
                                      <p:tavLst>
                                        <p:tav tm="0">
                                          <p:val>
                                            <p:strVal val="1+#ppt_h/2"/>
                                          </p:val>
                                        </p:tav>
                                        <p:tav tm="100000">
                                          <p:val>
                                            <p:strVal val="#ppt_y"/>
                                          </p:val>
                                        </p:tav>
                                      </p:tavLst>
                                    </p:anim>
                                  </p:childTnLst>
                                </p:cTn>
                              </p:par>
                              <p:par>
                                <p:cTn id="194" presetID="2" presetClass="entr" presetSubtype="4" fill="hold" grpId="0" nodeType="withEffect">
                                  <p:stCondLst>
                                    <p:cond delay="0"/>
                                  </p:stCondLst>
                                  <p:childTnLst>
                                    <p:set>
                                      <p:cBhvr>
                                        <p:cTn id="195" dur="1" fill="hold">
                                          <p:stCondLst>
                                            <p:cond delay="0"/>
                                          </p:stCondLst>
                                        </p:cTn>
                                        <p:tgtEl>
                                          <p:spTgt spid="336980"/>
                                        </p:tgtEl>
                                        <p:attrNameLst>
                                          <p:attrName>style.visibility</p:attrName>
                                        </p:attrNameLst>
                                      </p:cBhvr>
                                      <p:to>
                                        <p:strVal val="visible"/>
                                      </p:to>
                                    </p:set>
                                    <p:anim calcmode="lin" valueType="num">
                                      <p:cBhvr additive="base">
                                        <p:cTn id="196" dur="500" fill="hold"/>
                                        <p:tgtEl>
                                          <p:spTgt spid="336980"/>
                                        </p:tgtEl>
                                        <p:attrNameLst>
                                          <p:attrName>ppt_x</p:attrName>
                                        </p:attrNameLst>
                                      </p:cBhvr>
                                      <p:tavLst>
                                        <p:tav tm="0">
                                          <p:val>
                                            <p:strVal val="#ppt_x"/>
                                          </p:val>
                                        </p:tav>
                                        <p:tav tm="100000">
                                          <p:val>
                                            <p:strVal val="#ppt_x"/>
                                          </p:val>
                                        </p:tav>
                                      </p:tavLst>
                                    </p:anim>
                                    <p:anim calcmode="lin" valueType="num">
                                      <p:cBhvr additive="base">
                                        <p:cTn id="197" dur="500" fill="hold"/>
                                        <p:tgtEl>
                                          <p:spTgt spid="336980"/>
                                        </p:tgtEl>
                                        <p:attrNameLst>
                                          <p:attrName>ppt_y</p:attrName>
                                        </p:attrNameLst>
                                      </p:cBhvr>
                                      <p:tavLst>
                                        <p:tav tm="0">
                                          <p:val>
                                            <p:strVal val="1+#ppt_h/2"/>
                                          </p:val>
                                        </p:tav>
                                        <p:tav tm="100000">
                                          <p:val>
                                            <p:strVal val="#ppt_y"/>
                                          </p:val>
                                        </p:tav>
                                      </p:tavLst>
                                    </p:anim>
                                  </p:childTnLst>
                                </p:cTn>
                              </p:par>
                              <p:par>
                                <p:cTn id="198" presetID="2" presetClass="entr" presetSubtype="4" fill="hold" grpId="0" nodeType="withEffect">
                                  <p:stCondLst>
                                    <p:cond delay="0"/>
                                  </p:stCondLst>
                                  <p:childTnLst>
                                    <p:set>
                                      <p:cBhvr>
                                        <p:cTn id="199" dur="1" fill="hold">
                                          <p:stCondLst>
                                            <p:cond delay="0"/>
                                          </p:stCondLst>
                                        </p:cTn>
                                        <p:tgtEl>
                                          <p:spTgt spid="336981"/>
                                        </p:tgtEl>
                                        <p:attrNameLst>
                                          <p:attrName>style.visibility</p:attrName>
                                        </p:attrNameLst>
                                      </p:cBhvr>
                                      <p:to>
                                        <p:strVal val="visible"/>
                                      </p:to>
                                    </p:set>
                                    <p:anim calcmode="lin" valueType="num">
                                      <p:cBhvr additive="base">
                                        <p:cTn id="200" dur="500" fill="hold"/>
                                        <p:tgtEl>
                                          <p:spTgt spid="336981"/>
                                        </p:tgtEl>
                                        <p:attrNameLst>
                                          <p:attrName>ppt_x</p:attrName>
                                        </p:attrNameLst>
                                      </p:cBhvr>
                                      <p:tavLst>
                                        <p:tav tm="0">
                                          <p:val>
                                            <p:strVal val="#ppt_x"/>
                                          </p:val>
                                        </p:tav>
                                        <p:tav tm="100000">
                                          <p:val>
                                            <p:strVal val="#ppt_x"/>
                                          </p:val>
                                        </p:tav>
                                      </p:tavLst>
                                    </p:anim>
                                    <p:anim calcmode="lin" valueType="num">
                                      <p:cBhvr additive="base">
                                        <p:cTn id="201" dur="500" fill="hold"/>
                                        <p:tgtEl>
                                          <p:spTgt spid="336981"/>
                                        </p:tgtEl>
                                        <p:attrNameLst>
                                          <p:attrName>ppt_y</p:attrName>
                                        </p:attrNameLst>
                                      </p:cBhvr>
                                      <p:tavLst>
                                        <p:tav tm="0">
                                          <p:val>
                                            <p:strVal val="1+#ppt_h/2"/>
                                          </p:val>
                                        </p:tav>
                                        <p:tav tm="100000">
                                          <p:val>
                                            <p:strVal val="#ppt_y"/>
                                          </p:val>
                                        </p:tav>
                                      </p:tavLst>
                                    </p:anim>
                                  </p:childTnLst>
                                </p:cTn>
                              </p:par>
                              <p:par>
                                <p:cTn id="202" presetID="2" presetClass="entr" presetSubtype="4" fill="hold" grpId="0" nodeType="withEffect">
                                  <p:stCondLst>
                                    <p:cond delay="0"/>
                                  </p:stCondLst>
                                  <p:childTnLst>
                                    <p:set>
                                      <p:cBhvr>
                                        <p:cTn id="203" dur="1" fill="hold">
                                          <p:stCondLst>
                                            <p:cond delay="0"/>
                                          </p:stCondLst>
                                        </p:cTn>
                                        <p:tgtEl>
                                          <p:spTgt spid="336982"/>
                                        </p:tgtEl>
                                        <p:attrNameLst>
                                          <p:attrName>style.visibility</p:attrName>
                                        </p:attrNameLst>
                                      </p:cBhvr>
                                      <p:to>
                                        <p:strVal val="visible"/>
                                      </p:to>
                                    </p:set>
                                    <p:anim calcmode="lin" valueType="num">
                                      <p:cBhvr additive="base">
                                        <p:cTn id="204" dur="500" fill="hold"/>
                                        <p:tgtEl>
                                          <p:spTgt spid="336982"/>
                                        </p:tgtEl>
                                        <p:attrNameLst>
                                          <p:attrName>ppt_x</p:attrName>
                                        </p:attrNameLst>
                                      </p:cBhvr>
                                      <p:tavLst>
                                        <p:tav tm="0">
                                          <p:val>
                                            <p:strVal val="#ppt_x"/>
                                          </p:val>
                                        </p:tav>
                                        <p:tav tm="100000">
                                          <p:val>
                                            <p:strVal val="#ppt_x"/>
                                          </p:val>
                                        </p:tav>
                                      </p:tavLst>
                                    </p:anim>
                                    <p:anim calcmode="lin" valueType="num">
                                      <p:cBhvr additive="base">
                                        <p:cTn id="205" dur="500" fill="hold"/>
                                        <p:tgtEl>
                                          <p:spTgt spid="3369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6" grpId="0"/>
      <p:bldP spid="336954" grpId="0"/>
      <p:bldP spid="336956" grpId="0"/>
      <p:bldP spid="336958" grpId="0"/>
      <p:bldP spid="336960" grpId="0"/>
      <p:bldP spid="336962" grpId="0"/>
      <p:bldP spid="336963" grpId="0"/>
      <p:bldP spid="336971" grpId="0"/>
      <p:bldP spid="336972" grpId="0"/>
      <p:bldP spid="336974" grpId="0"/>
      <p:bldP spid="336975" grpId="0"/>
      <p:bldP spid="336976" grpId="0"/>
      <p:bldP spid="336977" grpId="0"/>
      <p:bldP spid="336978" grpId="0"/>
      <p:bldP spid="336979" grpId="0"/>
      <p:bldP spid="336980" grpId="0"/>
      <p:bldP spid="336981" grpId="0"/>
      <p:bldP spid="336982" grpId="0"/>
      <p:bldP spid="336988" grpId="0" bldLvl="0" animBg="1"/>
      <p:bldP spid="337003" grpId="0" bldLvl="0" animBg="1"/>
      <p:bldP spid="337004" grpId="0"/>
      <p:bldP spid="33700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027" name="文本框 339026"/>
          <p:cNvSpPr txBox="1"/>
          <p:nvPr/>
        </p:nvSpPr>
        <p:spPr>
          <a:xfrm>
            <a:off x="1919536" y="2189917"/>
            <a:ext cx="7848600" cy="521970"/>
          </a:xfrm>
          <a:prstGeom prst="rect">
            <a:avLst/>
          </a:prstGeom>
          <a:noFill/>
          <a:ln w="9525">
            <a:noFill/>
          </a:ln>
        </p:spPr>
        <p:txBody>
          <a:bodyPr>
            <a:spAutoFit/>
          </a:bodyPr>
          <a:lstStyle/>
          <a:p>
            <a:pPr>
              <a:spcBef>
                <a:spcPct val="50000"/>
              </a:spcBef>
              <a:buClr>
                <a:srgbClr val="FF6600"/>
              </a:buClr>
              <a:buFont typeface="Wingdings" panose="05000000000000000000" pitchFamily="2" charset="2"/>
              <a:buChar char="n"/>
            </a:pPr>
            <a:r>
              <a:rPr lang="zh-CN" altLang="en-US" dirty="0">
                <a:solidFill>
                  <a:srgbClr val="0000CC"/>
                </a:solidFill>
                <a:effectLst>
                  <a:outerShdw blurRad="38100" dist="38100" dir="2700000">
                    <a:srgbClr val="C0C0C0"/>
                  </a:outerShdw>
                </a:effectLst>
                <a:latin typeface="Tahoma" panose="020B0604030504040204" pitchFamily="34" charset="0"/>
              </a:rPr>
              <a:t> </a:t>
            </a:r>
            <a:r>
              <a:rPr lang="zh-CN" altLang="en-US" sz="2800" dirty="0">
                <a:solidFill>
                  <a:srgbClr val="0000CC"/>
                </a:solidFill>
                <a:effectLst>
                  <a:outerShdw blurRad="38100" dist="38100" dir="2700000">
                    <a:srgbClr val="C0C0C0"/>
                  </a:outerShdw>
                </a:effectLst>
                <a:latin typeface="Tahoma" panose="020B0604030504040204" pitchFamily="34" charset="0"/>
              </a:rPr>
              <a:t>磁盘的类型；有固定头磁盘和移动头磁盘：</a:t>
            </a:r>
            <a:r>
              <a:rPr lang="en-US" altLang="zh-CN" dirty="0">
                <a:solidFill>
                  <a:srgbClr val="0000CC"/>
                </a:solidFill>
                <a:effectLst>
                  <a:outerShdw blurRad="38100" dist="38100" dir="2700000">
                    <a:srgbClr val="C0C0C0"/>
                  </a:outerShdw>
                </a:effectLst>
                <a:latin typeface="Tahoma" panose="020B0604030504040204" pitchFamily="34" charset="0"/>
              </a:rPr>
              <a:t> </a:t>
            </a:r>
          </a:p>
        </p:txBody>
      </p:sp>
      <p:sp>
        <p:nvSpPr>
          <p:cNvPr id="339028" name="文本框 339027"/>
          <p:cNvSpPr txBox="1"/>
          <p:nvPr/>
        </p:nvSpPr>
        <p:spPr>
          <a:xfrm>
            <a:off x="2424113" y="2867085"/>
            <a:ext cx="4319587" cy="1198880"/>
          </a:xfrm>
          <a:prstGeom prst="rect">
            <a:avLst/>
          </a:prstGeom>
          <a:noFill/>
          <a:ln w="9525">
            <a:noFill/>
          </a:ln>
        </p:spPr>
        <p:txBody>
          <a:bodyPr>
            <a:spAutoFit/>
          </a:bodyPr>
          <a:lstStyle/>
          <a:p>
            <a:pPr>
              <a:spcBef>
                <a:spcPct val="50000"/>
              </a:spcBef>
              <a:buClr>
                <a:srgbClr val="D60093"/>
              </a:buClr>
              <a:buSzPct val="80000"/>
              <a:buFont typeface="Wingdings" panose="05000000000000000000" pitchFamily="2" charset="2"/>
              <a:buChar char="Ø"/>
            </a:pPr>
            <a:r>
              <a:rPr lang="zh-CN" altLang="en-US" dirty="0">
                <a:latin typeface="Tahoma" panose="020B0604030504040204" pitchFamily="34" charset="0"/>
              </a:rPr>
              <a:t> 固定头磁盘；每条磁道上一个读</a:t>
            </a:r>
            <a:r>
              <a:rPr lang="en-US" altLang="zh-CN" dirty="0">
                <a:latin typeface="Tahoma" panose="020B0604030504040204" pitchFamily="34" charset="0"/>
              </a:rPr>
              <a:t>/</a:t>
            </a:r>
            <a:r>
              <a:rPr lang="zh-CN" altLang="en-US" dirty="0">
                <a:latin typeface="Tahoma" panose="020B0604030504040204" pitchFamily="34" charset="0"/>
              </a:rPr>
              <a:t>写头，可并行读</a:t>
            </a:r>
            <a:r>
              <a:rPr lang="en-US" altLang="zh-CN" dirty="0">
                <a:latin typeface="Tahoma" panose="020B0604030504040204" pitchFamily="34" charset="0"/>
              </a:rPr>
              <a:t>/</a:t>
            </a:r>
            <a:r>
              <a:rPr lang="zh-CN" altLang="en-US" dirty="0">
                <a:latin typeface="Tahoma" panose="020B0604030504040204" pitchFamily="34" charset="0"/>
              </a:rPr>
              <a:t>写，</a:t>
            </a:r>
            <a:r>
              <a:rPr lang="en-US" altLang="zh-CN" dirty="0">
                <a:latin typeface="Tahoma" panose="020B0604030504040204" pitchFamily="34" charset="0"/>
              </a:rPr>
              <a:t>I/O</a:t>
            </a:r>
            <a:r>
              <a:rPr lang="zh-CN" altLang="en-US" dirty="0">
                <a:latin typeface="Tahoma" panose="020B0604030504040204" pitchFamily="34" charset="0"/>
              </a:rPr>
              <a:t>速度高，但价格较昂贵。 </a:t>
            </a:r>
          </a:p>
        </p:txBody>
      </p:sp>
      <p:sp>
        <p:nvSpPr>
          <p:cNvPr id="339033" name="文本框 339032"/>
          <p:cNvSpPr txBox="1"/>
          <p:nvPr/>
        </p:nvSpPr>
        <p:spPr>
          <a:xfrm>
            <a:off x="2424113" y="4178935"/>
            <a:ext cx="4392612" cy="1568450"/>
          </a:xfrm>
          <a:prstGeom prst="rect">
            <a:avLst/>
          </a:prstGeom>
          <a:noFill/>
          <a:ln w="9525">
            <a:noFill/>
          </a:ln>
        </p:spPr>
        <p:txBody>
          <a:bodyPr>
            <a:spAutoFit/>
          </a:bodyPr>
          <a:lstStyle/>
          <a:p>
            <a:pPr>
              <a:spcBef>
                <a:spcPct val="50000"/>
              </a:spcBef>
              <a:buClr>
                <a:srgbClr val="D60093"/>
              </a:buClr>
              <a:buSzPct val="80000"/>
              <a:buFont typeface="Wingdings" panose="05000000000000000000" pitchFamily="2" charset="2"/>
              <a:buChar char="Ø"/>
            </a:pPr>
            <a:r>
              <a:rPr lang="zh-CN" altLang="en-US" dirty="0">
                <a:latin typeface="Tahoma" panose="020B0604030504040204" pitchFamily="34" charset="0"/>
              </a:rPr>
              <a:t> 移动头磁盘；每个盘面仅有一个磁头，磁头能够移动以进行寻道，只能串行读</a:t>
            </a:r>
            <a:r>
              <a:rPr lang="en-US" altLang="zh-CN" dirty="0">
                <a:latin typeface="Tahoma" panose="020B0604030504040204" pitchFamily="34" charset="0"/>
              </a:rPr>
              <a:t>/</a:t>
            </a:r>
            <a:r>
              <a:rPr lang="zh-CN" altLang="en-US" dirty="0">
                <a:latin typeface="Tahoma" panose="020B0604030504040204" pitchFamily="34" charset="0"/>
              </a:rPr>
              <a:t>写，</a:t>
            </a:r>
            <a:r>
              <a:rPr lang="en-US" altLang="zh-CN" dirty="0">
                <a:latin typeface="Tahoma" panose="020B0604030504040204" pitchFamily="34" charset="0"/>
              </a:rPr>
              <a:t>I/O</a:t>
            </a:r>
            <a:r>
              <a:rPr lang="zh-CN" altLang="en-US" dirty="0">
                <a:latin typeface="Tahoma" panose="020B0604030504040204" pitchFamily="34" charset="0"/>
              </a:rPr>
              <a:t>速度相对较慢。</a:t>
            </a:r>
          </a:p>
        </p:txBody>
      </p:sp>
      <p:graphicFrame>
        <p:nvGraphicFramePr>
          <p:cNvPr id="339068" name="内容占位符 339067"/>
          <p:cNvGraphicFramePr>
            <a:graphicFrameLocks noGrp="1"/>
          </p:cNvGraphicFramePr>
          <p:nvPr>
            <p:ph idx="4294967295"/>
          </p:nvPr>
        </p:nvGraphicFramePr>
        <p:xfrm>
          <a:off x="6959600" y="2997200"/>
          <a:ext cx="3528695" cy="2646045"/>
        </p:xfrm>
        <a:graphic>
          <a:graphicData uri="http://schemas.openxmlformats.org/drawingml/2006/table">
            <a:tbl>
              <a:tblPr/>
              <a:tblGrid>
                <a:gridCol w="1295400">
                  <a:extLst>
                    <a:ext uri="{9D8B030D-6E8A-4147-A177-3AD203B41FA5}">
                      <a16:colId xmlns:a16="http://schemas.microsoft.com/office/drawing/2014/main" val="20000"/>
                    </a:ext>
                  </a:extLst>
                </a:gridCol>
                <a:gridCol w="2233295">
                  <a:extLst>
                    <a:ext uri="{9D8B030D-6E8A-4147-A177-3AD203B41FA5}">
                      <a16:colId xmlns:a16="http://schemas.microsoft.com/office/drawing/2014/main" val="20001"/>
                    </a:ext>
                  </a:extLst>
                </a:gridCol>
              </a:tblGrid>
              <a:tr h="100584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gn="ctr">
                        <a:spcBef>
                          <a:spcPct val="0"/>
                        </a:spcBef>
                        <a:buSzTx/>
                        <a:buNone/>
                      </a:pPr>
                      <a:r>
                        <a:rPr lang="zh-CN" altLang="en-US" sz="2000" dirty="0">
                          <a:solidFill>
                            <a:schemeClr val="hlink"/>
                          </a:solidFill>
                          <a:effectLst>
                            <a:outerShdw blurRad="38100" dist="38100" dir="2700000">
                              <a:srgbClr val="000000"/>
                            </a:outerShdw>
                          </a:effectLst>
                          <a:ea typeface="宋体" panose="02010600030101010101" pitchFamily="2" charset="-122"/>
                        </a:rPr>
                        <a:t>操作</a:t>
                      </a:r>
                    </a:p>
                  </a:txBody>
                  <a:tcPr anchor="ctr">
                    <a:lnL w="28575" cap="flat" cmpd="sng">
                      <a:solidFill>
                        <a:schemeClr val="tx1"/>
                      </a:solidFill>
                      <a:prstDash val="solid"/>
                      <a:miter/>
                      <a:headEnd type="none" w="med" len="med"/>
                      <a:tailEnd type="none" w="med" len="med"/>
                    </a:lnL>
                    <a:lnR w="12700" cap="flat" cmpd="sng">
                      <a:solidFill>
                        <a:srgbClr val="000000"/>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9999FF"/>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spcBef>
                          <a:spcPct val="0"/>
                        </a:spcBef>
                        <a:buSzTx/>
                        <a:buNone/>
                      </a:pPr>
                      <a:r>
                        <a:rPr lang="zh-CN" altLang="en-US" sz="2000" dirty="0">
                          <a:ea typeface="宋体" panose="02010600030101010101" pitchFamily="2" charset="-122"/>
                        </a:rPr>
                        <a:t>移动磁臂寻道</a:t>
                      </a:r>
                    </a:p>
                    <a:p>
                      <a:pPr marL="0" lvl="0" indent="0">
                        <a:spcBef>
                          <a:spcPct val="0"/>
                        </a:spcBef>
                        <a:buSzTx/>
                        <a:buNone/>
                      </a:pPr>
                      <a:r>
                        <a:rPr lang="zh-CN" altLang="en-US" sz="2000" dirty="0">
                          <a:ea typeface="宋体" panose="02010600030101010101" pitchFamily="2" charset="-122"/>
                        </a:rPr>
                        <a:t>旋转寻扇区</a:t>
                      </a:r>
                    </a:p>
                    <a:p>
                      <a:pPr marL="0" lvl="0" indent="0">
                        <a:spcBef>
                          <a:spcPct val="0"/>
                        </a:spcBef>
                        <a:buSzTx/>
                        <a:buNone/>
                      </a:pPr>
                      <a:r>
                        <a:rPr lang="zh-CN" altLang="en-US" sz="2000" dirty="0">
                          <a:ea typeface="宋体" panose="02010600030101010101" pitchFamily="2" charset="-122"/>
                        </a:rPr>
                        <a:t>读</a:t>
                      </a:r>
                      <a:r>
                        <a:rPr lang="en-US" altLang="zh-CN" sz="2000">
                          <a:ea typeface="宋体" panose="02010600030101010101" pitchFamily="2" charset="-122"/>
                        </a:rPr>
                        <a:t>/</a:t>
                      </a:r>
                      <a:r>
                        <a:rPr lang="zh-CN" altLang="en-US" sz="2000" dirty="0">
                          <a:ea typeface="宋体" panose="02010600030101010101" pitchFamily="2" charset="-122"/>
                        </a:rPr>
                        <a:t>写</a:t>
                      </a:r>
                    </a:p>
                  </a:txBody>
                  <a:tcPr>
                    <a:lnL w="12700" cap="flat" cmpd="sng">
                      <a:solidFill>
                        <a:srgbClr val="000000"/>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40576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gn="ctr">
                        <a:spcBef>
                          <a:spcPct val="0"/>
                        </a:spcBef>
                        <a:buSzTx/>
                        <a:buNone/>
                      </a:pPr>
                      <a:r>
                        <a:rPr lang="zh-CN" altLang="en-US" sz="2000" dirty="0">
                          <a:solidFill>
                            <a:schemeClr val="hlink"/>
                          </a:solidFill>
                          <a:effectLst>
                            <a:outerShdw blurRad="38100" dist="38100" dir="2700000">
                              <a:srgbClr val="000000"/>
                            </a:outerShdw>
                          </a:effectLst>
                          <a:ea typeface="宋体" panose="02010600030101010101" pitchFamily="2" charset="-122"/>
                        </a:rPr>
                        <a:t>地址</a:t>
                      </a:r>
                    </a:p>
                  </a:txBody>
                  <a:tcPr>
                    <a:lnL w="28575" cap="flat" cmpd="sng">
                      <a:solidFill>
                        <a:schemeClr val="tx1"/>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9999FF"/>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spcBef>
                          <a:spcPct val="0"/>
                        </a:spcBef>
                        <a:buSzTx/>
                        <a:buNone/>
                      </a:pPr>
                      <a:r>
                        <a:rPr lang="zh-CN" altLang="en-US" sz="2000" dirty="0">
                          <a:ea typeface="宋体" panose="02010600030101010101" pitchFamily="2" charset="-122"/>
                        </a:rPr>
                        <a:t>三维</a:t>
                      </a:r>
                    </a:p>
                  </a:txBody>
                  <a:tcPr>
                    <a:lnL w="12700" cap="flat" cmpd="sng">
                      <a:solidFill>
                        <a:srgbClr val="000000"/>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53340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gn="ctr">
                        <a:spcBef>
                          <a:spcPct val="0"/>
                        </a:spcBef>
                        <a:buSzTx/>
                        <a:buNone/>
                      </a:pPr>
                      <a:r>
                        <a:rPr lang="zh-CN" altLang="en-US" sz="2000" dirty="0">
                          <a:solidFill>
                            <a:schemeClr val="hlink"/>
                          </a:solidFill>
                          <a:effectLst>
                            <a:outerShdw blurRad="38100" dist="38100" dir="2700000">
                              <a:srgbClr val="000000"/>
                            </a:outerShdw>
                          </a:effectLst>
                          <a:ea typeface="宋体" panose="02010600030101010101" pitchFamily="2" charset="-122"/>
                        </a:rPr>
                        <a:t>访问方式</a:t>
                      </a:r>
                    </a:p>
                  </a:txBody>
                  <a:tcPr>
                    <a:lnL w="28575" cap="flat" cmpd="sng">
                      <a:solidFill>
                        <a:schemeClr val="tx1"/>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9999FF"/>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spcBef>
                          <a:spcPct val="0"/>
                        </a:spcBef>
                        <a:buSzTx/>
                        <a:buNone/>
                      </a:pPr>
                      <a:r>
                        <a:rPr lang="zh-CN" altLang="en-US" sz="2000" dirty="0">
                          <a:ea typeface="宋体" panose="02010600030101010101" pitchFamily="2" charset="-122"/>
                        </a:rPr>
                        <a:t>随机</a:t>
                      </a:r>
                    </a:p>
                  </a:txBody>
                  <a:tcPr>
                    <a:lnL w="12700" cap="flat" cmpd="sng">
                      <a:solidFill>
                        <a:srgbClr val="000000"/>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70104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gn="ctr">
                        <a:spcBef>
                          <a:spcPct val="0"/>
                        </a:spcBef>
                        <a:buSzTx/>
                        <a:buNone/>
                      </a:pPr>
                      <a:r>
                        <a:rPr lang="zh-CN" altLang="en-US" sz="2000" dirty="0">
                          <a:solidFill>
                            <a:schemeClr val="hlink"/>
                          </a:solidFill>
                          <a:effectLst>
                            <a:outerShdw blurRad="38100" dist="38100" dir="2700000">
                              <a:srgbClr val="000000"/>
                            </a:outerShdw>
                          </a:effectLst>
                          <a:ea typeface="宋体" panose="02010600030101010101" pitchFamily="2" charset="-122"/>
                        </a:rPr>
                        <a:t>文件结构</a:t>
                      </a:r>
                    </a:p>
                  </a:txBody>
                  <a:tcPr>
                    <a:lnL w="28575" cap="flat" cmpd="sng">
                      <a:solidFill>
                        <a:schemeClr val="tx1"/>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9999FF"/>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spcBef>
                          <a:spcPct val="0"/>
                        </a:spcBef>
                        <a:buSzTx/>
                        <a:buNone/>
                      </a:pPr>
                      <a:r>
                        <a:rPr lang="zh-CN" altLang="en-US" sz="2000" dirty="0">
                          <a:ea typeface="宋体" panose="02010600030101010101" pitchFamily="2" charset="-122"/>
                        </a:rPr>
                        <a:t>顺序、索引和链接结构</a:t>
                      </a:r>
                    </a:p>
                  </a:txBody>
                  <a:tcPr>
                    <a:lnL w="12700" cap="flat" cmpd="sng">
                      <a:solidFill>
                        <a:srgbClr val="000000"/>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rgbClr val="000000"/>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bl>
          </a:graphicData>
        </a:graphic>
      </p:graphicFrame>
      <p:sp>
        <p:nvSpPr>
          <p:cNvPr id="339052" name="文本框 339051"/>
          <p:cNvSpPr txBox="1"/>
          <p:nvPr/>
        </p:nvSpPr>
        <p:spPr>
          <a:xfrm>
            <a:off x="2244725" y="5851525"/>
            <a:ext cx="8388350" cy="460375"/>
          </a:xfrm>
          <a:prstGeom prst="rect">
            <a:avLst/>
          </a:prstGeom>
          <a:noFill/>
          <a:ln w="9525">
            <a:noFill/>
          </a:ln>
        </p:spPr>
        <p:txBody>
          <a:bodyPr>
            <a:spAutoFit/>
          </a:bodyPr>
          <a:lstStyle/>
          <a:p>
            <a:pPr>
              <a:spcBef>
                <a:spcPct val="50000"/>
              </a:spcBef>
              <a:buClr>
                <a:srgbClr val="0000FF"/>
              </a:buClr>
              <a:buSzPct val="80000"/>
              <a:buFont typeface="Wingdings" panose="05000000000000000000" pitchFamily="2" charset="2"/>
            </a:pPr>
            <a:r>
              <a:rPr lang="zh-CN" altLang="en-US" dirty="0">
                <a:solidFill>
                  <a:schemeClr val="folHlink"/>
                </a:solidFill>
                <a:latin typeface="Tahoma" panose="020B0604030504040204" pitchFamily="34" charset="0"/>
              </a:rPr>
              <a:t>移动头结构简单，广泛应用于中小型磁盘设备，特性见表。</a:t>
            </a:r>
          </a:p>
        </p:txBody>
      </p:sp>
      <p:sp>
        <p:nvSpPr>
          <p:cNvPr id="339057" name="AutoShape 5"/>
          <p:cNvSpPr/>
          <p:nvPr/>
        </p:nvSpPr>
        <p:spPr>
          <a:xfrm>
            <a:off x="1071886" y="972807"/>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39058" name="Text Box 38"/>
          <p:cNvSpPr txBox="1"/>
          <p:nvPr/>
        </p:nvSpPr>
        <p:spPr>
          <a:xfrm>
            <a:off x="1127448" y="1012495"/>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一、磁盘</a:t>
            </a:r>
            <a:r>
              <a:rPr lang="en-US" altLang="zh-CN" sz="2800">
                <a:solidFill>
                  <a:srgbClr val="FF0000"/>
                </a:solidFill>
                <a:effectLst>
                  <a:outerShdw blurRad="38100" dist="38100" dir="2700000">
                    <a:srgbClr val="C0C0C0"/>
                  </a:outerShdw>
                </a:effectLst>
                <a:latin typeface="Times New Roman" panose="02020603050405020304" pitchFamily="18" charset="0"/>
              </a:rPr>
              <a:t>I/O </a:t>
            </a:r>
          </a:p>
        </p:txBody>
      </p:sp>
      <p:sp>
        <p:nvSpPr>
          <p:cNvPr id="339059" name="矩形 339058"/>
          <p:cNvSpPr/>
          <p:nvPr/>
        </p:nvSpPr>
        <p:spPr>
          <a:xfrm>
            <a:off x="1353040" y="1627405"/>
            <a:ext cx="3984625" cy="521970"/>
          </a:xfrm>
          <a:prstGeom prst="rect">
            <a:avLst/>
          </a:prstGeom>
          <a:noFill/>
          <a:ln w="9525">
            <a:noFill/>
          </a:ln>
        </p:spPr>
        <p:txBody>
          <a:bodyPr wrap="none" anchor="t">
            <a:spAutoFit/>
          </a:bodyPr>
          <a:lstStyle/>
          <a:p>
            <a:pPr>
              <a:spcBef>
                <a:spcPct val="15000"/>
              </a:spcBef>
              <a:buFont typeface="Arial" panose="020B0604020202020204" pitchFamily="34" charset="0"/>
            </a:pPr>
            <a:r>
              <a:rPr lang="en-US" altLang="zh-CN" sz="280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、磁盘物理结构和性能</a:t>
            </a:r>
            <a:r>
              <a:rPr lang="zh-CN" altLang="en-US" sz="2800" dirty="0">
                <a:latin typeface="Tahoma" panose="020B0604030504040204" pitchFamily="34" charset="0"/>
              </a:rPr>
              <a:t> </a:t>
            </a:r>
          </a:p>
        </p:txBody>
      </p:sp>
      <p:sp>
        <p:nvSpPr>
          <p:cNvPr id="11" name="矩形 10">
            <a:extLst>
              <a:ext uri="{FF2B5EF4-FFF2-40B4-BE49-F238E27FC236}">
                <a16:creationId xmlns:a16="http://schemas.microsoft.com/office/drawing/2014/main" id="{A652818F-288D-4F39-A594-206269920303}"/>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9057"/>
                                        </p:tgtEl>
                                        <p:attrNameLst>
                                          <p:attrName>style.visibility</p:attrName>
                                        </p:attrNameLst>
                                      </p:cBhvr>
                                      <p:to>
                                        <p:strVal val="visible"/>
                                      </p:to>
                                    </p:set>
                                    <p:anim calcmode="lin" valueType="num">
                                      <p:cBhvr additive="base">
                                        <p:cTn id="7" dur="500" fill="hold"/>
                                        <p:tgtEl>
                                          <p:spTgt spid="339057"/>
                                        </p:tgtEl>
                                        <p:attrNameLst>
                                          <p:attrName>ppt_x</p:attrName>
                                        </p:attrNameLst>
                                      </p:cBhvr>
                                      <p:tavLst>
                                        <p:tav tm="0">
                                          <p:val>
                                            <p:strVal val="#ppt_x"/>
                                          </p:val>
                                        </p:tav>
                                        <p:tav tm="100000">
                                          <p:val>
                                            <p:strVal val="#ppt_x"/>
                                          </p:val>
                                        </p:tav>
                                      </p:tavLst>
                                    </p:anim>
                                    <p:anim calcmode="lin" valueType="num">
                                      <p:cBhvr additive="base">
                                        <p:cTn id="8" dur="500" fill="hold"/>
                                        <p:tgtEl>
                                          <p:spTgt spid="3390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9058"/>
                                        </p:tgtEl>
                                        <p:attrNameLst>
                                          <p:attrName>style.visibility</p:attrName>
                                        </p:attrNameLst>
                                      </p:cBhvr>
                                      <p:to>
                                        <p:strVal val="visible"/>
                                      </p:to>
                                    </p:set>
                                    <p:anim calcmode="lin" valueType="num">
                                      <p:cBhvr additive="base">
                                        <p:cTn id="12" dur="500" fill="hold"/>
                                        <p:tgtEl>
                                          <p:spTgt spid="339058"/>
                                        </p:tgtEl>
                                        <p:attrNameLst>
                                          <p:attrName>ppt_x</p:attrName>
                                        </p:attrNameLst>
                                      </p:cBhvr>
                                      <p:tavLst>
                                        <p:tav tm="0">
                                          <p:val>
                                            <p:strVal val="#ppt_x"/>
                                          </p:val>
                                        </p:tav>
                                        <p:tav tm="100000">
                                          <p:val>
                                            <p:strVal val="#ppt_x"/>
                                          </p:val>
                                        </p:tav>
                                      </p:tavLst>
                                    </p:anim>
                                    <p:anim calcmode="lin" valueType="num">
                                      <p:cBhvr additive="base">
                                        <p:cTn id="13" dur="500" fill="hold"/>
                                        <p:tgtEl>
                                          <p:spTgt spid="33905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39059"/>
                                        </p:tgtEl>
                                        <p:attrNameLst>
                                          <p:attrName>style.visibility</p:attrName>
                                        </p:attrNameLst>
                                      </p:cBhvr>
                                      <p:to>
                                        <p:strVal val="visible"/>
                                      </p:to>
                                    </p:set>
                                    <p:anim calcmode="lin" valueType="num">
                                      <p:cBhvr additive="base">
                                        <p:cTn id="17" dur="500" fill="hold"/>
                                        <p:tgtEl>
                                          <p:spTgt spid="339059"/>
                                        </p:tgtEl>
                                        <p:attrNameLst>
                                          <p:attrName>ppt_x</p:attrName>
                                        </p:attrNameLst>
                                      </p:cBhvr>
                                      <p:tavLst>
                                        <p:tav tm="0">
                                          <p:val>
                                            <p:strVal val="#ppt_x"/>
                                          </p:val>
                                        </p:tav>
                                        <p:tav tm="100000">
                                          <p:val>
                                            <p:strVal val="#ppt_x"/>
                                          </p:val>
                                        </p:tav>
                                      </p:tavLst>
                                    </p:anim>
                                    <p:anim calcmode="lin" valueType="num">
                                      <p:cBhvr additive="base">
                                        <p:cTn id="18" dur="500" fill="hold"/>
                                        <p:tgtEl>
                                          <p:spTgt spid="339059"/>
                                        </p:tgtEl>
                                        <p:attrNameLst>
                                          <p:attrName>ppt_y</p:attrName>
                                        </p:attrNameLst>
                                      </p:cBhvr>
                                      <p:tavLst>
                                        <p:tav tm="0">
                                          <p:val>
                                            <p:strVal val="1+#ppt_h/2"/>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39027"/>
                                        </p:tgtEl>
                                        <p:attrNameLst>
                                          <p:attrName>style.visibility</p:attrName>
                                        </p:attrNameLst>
                                      </p:cBhvr>
                                      <p:to>
                                        <p:strVal val="visible"/>
                                      </p:to>
                                    </p:set>
                                    <p:anim calcmode="lin" valueType="num">
                                      <p:cBhvr additive="base">
                                        <p:cTn id="21" dur="500" fill="hold"/>
                                        <p:tgtEl>
                                          <p:spTgt spid="339027"/>
                                        </p:tgtEl>
                                        <p:attrNameLst>
                                          <p:attrName>ppt_x</p:attrName>
                                        </p:attrNameLst>
                                      </p:cBhvr>
                                      <p:tavLst>
                                        <p:tav tm="0">
                                          <p:val>
                                            <p:strVal val="0-#ppt_w/2"/>
                                          </p:val>
                                        </p:tav>
                                        <p:tav tm="100000">
                                          <p:val>
                                            <p:strVal val="#ppt_x"/>
                                          </p:val>
                                        </p:tav>
                                      </p:tavLst>
                                    </p:anim>
                                    <p:anim calcmode="lin" valueType="num">
                                      <p:cBhvr additive="base">
                                        <p:cTn id="22" dur="500" fill="hold"/>
                                        <p:tgtEl>
                                          <p:spTgt spid="339027"/>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339028"/>
                                        </p:tgtEl>
                                        <p:attrNameLst>
                                          <p:attrName>style.visibility</p:attrName>
                                        </p:attrNameLst>
                                      </p:cBhvr>
                                      <p:to>
                                        <p:strVal val="visible"/>
                                      </p:to>
                                    </p:set>
                                    <p:anim calcmode="lin" valueType="num">
                                      <p:cBhvr additive="base">
                                        <p:cTn id="26" dur="500" fill="hold"/>
                                        <p:tgtEl>
                                          <p:spTgt spid="339028"/>
                                        </p:tgtEl>
                                        <p:attrNameLst>
                                          <p:attrName>ppt_x</p:attrName>
                                        </p:attrNameLst>
                                      </p:cBhvr>
                                      <p:tavLst>
                                        <p:tav tm="0">
                                          <p:val>
                                            <p:strVal val="1+#ppt_w/2"/>
                                          </p:val>
                                        </p:tav>
                                        <p:tav tm="100000">
                                          <p:val>
                                            <p:strVal val="#ppt_x"/>
                                          </p:val>
                                        </p:tav>
                                      </p:tavLst>
                                    </p:anim>
                                    <p:anim calcmode="lin" valueType="num">
                                      <p:cBhvr additive="base">
                                        <p:cTn id="27" dur="500" fill="hold"/>
                                        <p:tgtEl>
                                          <p:spTgt spid="339028"/>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fill="hold" grpId="0" nodeType="afterEffect">
                                  <p:stCondLst>
                                    <p:cond delay="0"/>
                                  </p:stCondLst>
                                  <p:childTnLst>
                                    <p:set>
                                      <p:cBhvr>
                                        <p:cTn id="30" dur="1" fill="hold">
                                          <p:stCondLst>
                                            <p:cond delay="0"/>
                                          </p:stCondLst>
                                        </p:cTn>
                                        <p:tgtEl>
                                          <p:spTgt spid="339033"/>
                                        </p:tgtEl>
                                        <p:attrNameLst>
                                          <p:attrName>style.visibility</p:attrName>
                                        </p:attrNameLst>
                                      </p:cBhvr>
                                      <p:to>
                                        <p:strVal val="visible"/>
                                      </p:to>
                                    </p:set>
                                    <p:anim calcmode="lin" valueType="num">
                                      <p:cBhvr additive="base">
                                        <p:cTn id="31" dur="500" fill="hold"/>
                                        <p:tgtEl>
                                          <p:spTgt spid="339033"/>
                                        </p:tgtEl>
                                        <p:attrNameLst>
                                          <p:attrName>ppt_x</p:attrName>
                                        </p:attrNameLst>
                                      </p:cBhvr>
                                      <p:tavLst>
                                        <p:tav tm="0">
                                          <p:val>
                                            <p:strVal val="0-#ppt_w/2"/>
                                          </p:val>
                                        </p:tav>
                                        <p:tav tm="100000">
                                          <p:val>
                                            <p:strVal val="#ppt_x"/>
                                          </p:val>
                                        </p:tav>
                                      </p:tavLst>
                                    </p:anim>
                                    <p:anim calcmode="lin" valueType="num">
                                      <p:cBhvr additive="base">
                                        <p:cTn id="32" dur="500" fill="hold"/>
                                        <p:tgtEl>
                                          <p:spTgt spid="339033"/>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339052"/>
                                        </p:tgtEl>
                                        <p:attrNameLst>
                                          <p:attrName>style.visibility</p:attrName>
                                        </p:attrNameLst>
                                      </p:cBhvr>
                                      <p:to>
                                        <p:strVal val="visible"/>
                                      </p:to>
                                    </p:set>
                                    <p:anim calcmode="lin" valueType="num">
                                      <p:cBhvr additive="base">
                                        <p:cTn id="36" dur="500" fill="hold"/>
                                        <p:tgtEl>
                                          <p:spTgt spid="339052"/>
                                        </p:tgtEl>
                                        <p:attrNameLst>
                                          <p:attrName>ppt_x</p:attrName>
                                        </p:attrNameLst>
                                      </p:cBhvr>
                                      <p:tavLst>
                                        <p:tav tm="0">
                                          <p:val>
                                            <p:strVal val="#ppt_x"/>
                                          </p:val>
                                        </p:tav>
                                        <p:tav tm="100000">
                                          <p:val>
                                            <p:strVal val="#ppt_x"/>
                                          </p:val>
                                        </p:tav>
                                      </p:tavLst>
                                    </p:anim>
                                    <p:anim calcmode="lin" valueType="num">
                                      <p:cBhvr additive="base">
                                        <p:cTn id="37" dur="500" fill="hold"/>
                                        <p:tgtEl>
                                          <p:spTgt spid="339052"/>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339068"/>
                                        </p:tgtEl>
                                        <p:attrNameLst>
                                          <p:attrName>style.visibility</p:attrName>
                                        </p:attrNameLst>
                                      </p:cBhvr>
                                      <p:to>
                                        <p:strVal val="visible"/>
                                      </p:to>
                                    </p:set>
                                    <p:anim calcmode="lin" valueType="num">
                                      <p:cBhvr additive="base">
                                        <p:cTn id="41" dur="500" fill="hold"/>
                                        <p:tgtEl>
                                          <p:spTgt spid="339068"/>
                                        </p:tgtEl>
                                        <p:attrNameLst>
                                          <p:attrName>ppt_x</p:attrName>
                                        </p:attrNameLst>
                                      </p:cBhvr>
                                      <p:tavLst>
                                        <p:tav tm="0">
                                          <p:val>
                                            <p:strVal val="#ppt_x"/>
                                          </p:val>
                                        </p:tav>
                                        <p:tav tm="100000">
                                          <p:val>
                                            <p:strVal val="#ppt_x"/>
                                          </p:val>
                                        </p:tav>
                                      </p:tavLst>
                                    </p:anim>
                                    <p:anim calcmode="lin" valueType="num">
                                      <p:cBhvr additive="base">
                                        <p:cTn id="42" dur="500" fill="hold"/>
                                        <p:tgtEl>
                                          <p:spTgt spid="339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027" grpId="0"/>
      <p:bldP spid="339028" grpId="0"/>
      <p:bldP spid="339033" grpId="0"/>
      <p:bldP spid="339052" grpId="0"/>
      <p:bldP spid="339057" grpId="0" bldLvl="0" animBg="1"/>
      <p:bldP spid="339058" grpId="0"/>
      <p:bldP spid="339059"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7" name="文本框 340996"/>
          <p:cNvSpPr txBox="1"/>
          <p:nvPr/>
        </p:nvSpPr>
        <p:spPr>
          <a:xfrm>
            <a:off x="2135188" y="2435374"/>
            <a:ext cx="9073380" cy="3535583"/>
          </a:xfrm>
          <a:prstGeom prst="rect">
            <a:avLst/>
          </a:prstGeom>
          <a:noFill/>
          <a:ln w="9525">
            <a:noFill/>
          </a:ln>
        </p:spPr>
        <p:txBody>
          <a:bodyPr wrap="square">
            <a:spAutoFit/>
          </a:bodyPr>
          <a:lstStyle/>
          <a:p>
            <a:pPr>
              <a:lnSpc>
                <a:spcPct val="150000"/>
              </a:lnSpc>
              <a:spcBef>
                <a:spcPct val="35000"/>
              </a:spcBef>
              <a:buClr>
                <a:srgbClr val="CC33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为在磁盘上存储信息，必须对磁盘进行格式化。</a:t>
            </a:r>
          </a:p>
          <a:p>
            <a:pPr>
              <a:lnSpc>
                <a:spcPct val="150000"/>
              </a:lnSpc>
              <a:spcBef>
                <a:spcPct val="35000"/>
              </a:spcBef>
              <a:buClr>
                <a:srgbClr val="CC33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每个磁道上扇区存有两类信息；记录信息（数据字段）和控制信息（由标识字段和间隙构成）。</a:t>
            </a:r>
          </a:p>
          <a:p>
            <a:pPr>
              <a:lnSpc>
                <a:spcPct val="150000"/>
              </a:lnSpc>
              <a:spcBef>
                <a:spcPct val="35000"/>
              </a:spcBef>
              <a:buClr>
                <a:srgbClr val="CC3300"/>
              </a:buClr>
              <a:buFont typeface="Wingdings" panose="05000000000000000000" pitchFamily="2" charset="2"/>
            </a:pPr>
            <a:r>
              <a:rPr lang="zh-CN" altLang="en-US" sz="2800" dirty="0">
                <a:solidFill>
                  <a:srgbClr val="0000CC"/>
                </a:solidFill>
                <a:effectLst>
                  <a:outerShdw blurRad="38100" dist="38100" dir="2700000">
                    <a:srgbClr val="C0C0C0"/>
                  </a:outerShdw>
                </a:effectLst>
                <a:latin typeface="Tahoma" panose="020B0604030504040204" pitchFamily="34" charset="0"/>
              </a:rPr>
              <a:t>    以微机上常用的温盘（温彻斯特）上每个磁道</a:t>
            </a:r>
            <a:r>
              <a:rPr lang="en-US" altLang="zh-CN" sz="2800" dirty="0">
                <a:solidFill>
                  <a:srgbClr val="0000CC"/>
                </a:solidFill>
                <a:effectLst>
                  <a:outerShdw blurRad="38100" dist="38100" dir="2700000">
                    <a:srgbClr val="C0C0C0"/>
                  </a:outerShdw>
                </a:effectLst>
                <a:latin typeface="Tahoma" panose="020B0604030504040204" pitchFamily="34" charset="0"/>
              </a:rPr>
              <a:t>30</a:t>
            </a:r>
            <a:r>
              <a:rPr lang="zh-CN" altLang="en-US" sz="2800" dirty="0">
                <a:solidFill>
                  <a:srgbClr val="0000CC"/>
                </a:solidFill>
                <a:effectLst>
                  <a:outerShdw blurRad="38100" dist="38100" dir="2700000">
                    <a:srgbClr val="C0C0C0"/>
                  </a:outerShdw>
                </a:effectLst>
                <a:latin typeface="Tahoma" panose="020B0604030504040204" pitchFamily="34" charset="0"/>
              </a:rPr>
              <a:t>个扇区为例，其信息组织形式如图</a:t>
            </a:r>
            <a:r>
              <a:rPr lang="en-US" altLang="zh-CN" sz="2800" dirty="0">
                <a:solidFill>
                  <a:srgbClr val="0000CC"/>
                </a:solidFill>
                <a:effectLst>
                  <a:outerShdw blurRad="38100" dist="38100" dir="2700000">
                    <a:srgbClr val="C0C0C0"/>
                  </a:outerShdw>
                </a:effectLst>
                <a:latin typeface="Tahoma" panose="020B0604030504040204" pitchFamily="34" charset="0"/>
              </a:rPr>
              <a:t>5.24</a:t>
            </a:r>
            <a:r>
              <a:rPr lang="zh-CN" altLang="en-US" sz="2800" dirty="0">
                <a:solidFill>
                  <a:srgbClr val="0000CC"/>
                </a:solidFill>
                <a:effectLst>
                  <a:outerShdw blurRad="38100" dist="38100" dir="2700000">
                    <a:srgbClr val="C0C0C0"/>
                  </a:outerShdw>
                </a:effectLst>
                <a:latin typeface="Tahoma" panose="020B0604030504040204" pitchFamily="34" charset="0"/>
              </a:rPr>
              <a:t>所示。 </a:t>
            </a:r>
          </a:p>
        </p:txBody>
      </p:sp>
      <p:sp>
        <p:nvSpPr>
          <p:cNvPr id="341021" name="AutoShape 5"/>
          <p:cNvSpPr/>
          <p:nvPr/>
        </p:nvSpPr>
        <p:spPr>
          <a:xfrm>
            <a:off x="996901" y="1013048"/>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1022" name="Text Box 38"/>
          <p:cNvSpPr txBox="1"/>
          <p:nvPr/>
        </p:nvSpPr>
        <p:spPr>
          <a:xfrm>
            <a:off x="1052463" y="1052736"/>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一、磁盘</a:t>
            </a:r>
            <a:r>
              <a:rPr lang="en-US" altLang="zh-CN" sz="2800">
                <a:solidFill>
                  <a:srgbClr val="FF0000"/>
                </a:solidFill>
                <a:effectLst>
                  <a:outerShdw blurRad="38100" dist="38100" dir="2700000">
                    <a:srgbClr val="C0C0C0"/>
                  </a:outerShdw>
                </a:effectLst>
                <a:latin typeface="Times New Roman" panose="02020603050405020304" pitchFamily="18" charset="0"/>
              </a:rPr>
              <a:t>I/O </a:t>
            </a:r>
          </a:p>
        </p:txBody>
      </p:sp>
      <p:sp>
        <p:nvSpPr>
          <p:cNvPr id="341023" name="矩形 341022"/>
          <p:cNvSpPr/>
          <p:nvPr/>
        </p:nvSpPr>
        <p:spPr>
          <a:xfrm>
            <a:off x="1487488" y="1844824"/>
            <a:ext cx="3269615" cy="521970"/>
          </a:xfrm>
          <a:prstGeom prst="rect">
            <a:avLst/>
          </a:prstGeom>
          <a:noFill/>
          <a:ln w="9525">
            <a:noFill/>
          </a:ln>
        </p:spPr>
        <p:txBody>
          <a:bodyPr wrap="none" anchor="t">
            <a:spAutoFit/>
          </a:bodyPr>
          <a:lstStyle/>
          <a:p>
            <a:pPr>
              <a:spcBef>
                <a:spcPct val="15000"/>
              </a:spcBef>
              <a:buFont typeface="Arial" panose="020B0604020202020204" pitchFamily="34" charset="0"/>
            </a:pPr>
            <a:r>
              <a:rPr lang="en-US" altLang="zh-CN" sz="2800">
                <a:solidFill>
                  <a:srgbClr val="800000"/>
                </a:solidFill>
                <a:effectLst>
                  <a:outerShdw blurRad="38100" dist="38100" dir="2700000">
                    <a:srgbClr val="C0C0C0"/>
                  </a:outerShdw>
                </a:effectLst>
                <a:latin typeface="Tahoma" panose="020B0604030504040204" pitchFamily="34" charset="0"/>
              </a:rPr>
              <a:t>3</a:t>
            </a:r>
            <a:r>
              <a:rPr lang="zh-CN" altLang="en-US" sz="2800" dirty="0">
                <a:solidFill>
                  <a:srgbClr val="800000"/>
                </a:solidFill>
                <a:effectLst>
                  <a:outerShdw blurRad="38100" dist="38100" dir="2700000">
                    <a:srgbClr val="C0C0C0"/>
                  </a:outerShdw>
                </a:effectLst>
                <a:latin typeface="Tahoma" panose="020B0604030504040204" pitchFamily="34" charset="0"/>
              </a:rPr>
              <a:t>、磁盘的信息组织</a:t>
            </a:r>
            <a:r>
              <a:rPr lang="zh-CN" altLang="en-US" sz="2800" dirty="0">
                <a:latin typeface="Tahoma" panose="020B0604030504040204" pitchFamily="34" charset="0"/>
              </a:rPr>
              <a:t> </a:t>
            </a:r>
          </a:p>
        </p:txBody>
      </p:sp>
      <p:sp>
        <p:nvSpPr>
          <p:cNvPr id="7" name="矩形 6">
            <a:extLst>
              <a:ext uri="{FF2B5EF4-FFF2-40B4-BE49-F238E27FC236}">
                <a16:creationId xmlns:a16="http://schemas.microsoft.com/office/drawing/2014/main" id="{7751E3BB-686B-49CE-8ED3-793FF633314A}"/>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1021"/>
                                        </p:tgtEl>
                                        <p:attrNameLst>
                                          <p:attrName>style.visibility</p:attrName>
                                        </p:attrNameLst>
                                      </p:cBhvr>
                                      <p:to>
                                        <p:strVal val="visible"/>
                                      </p:to>
                                    </p:set>
                                    <p:anim calcmode="lin" valueType="num">
                                      <p:cBhvr additive="base">
                                        <p:cTn id="7" dur="500" fill="hold"/>
                                        <p:tgtEl>
                                          <p:spTgt spid="341021"/>
                                        </p:tgtEl>
                                        <p:attrNameLst>
                                          <p:attrName>ppt_x</p:attrName>
                                        </p:attrNameLst>
                                      </p:cBhvr>
                                      <p:tavLst>
                                        <p:tav tm="0">
                                          <p:val>
                                            <p:strVal val="#ppt_x"/>
                                          </p:val>
                                        </p:tav>
                                        <p:tav tm="100000">
                                          <p:val>
                                            <p:strVal val="#ppt_x"/>
                                          </p:val>
                                        </p:tav>
                                      </p:tavLst>
                                    </p:anim>
                                    <p:anim calcmode="lin" valueType="num">
                                      <p:cBhvr additive="base">
                                        <p:cTn id="8" dur="500" fill="hold"/>
                                        <p:tgtEl>
                                          <p:spTgt spid="34102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1022"/>
                                        </p:tgtEl>
                                        <p:attrNameLst>
                                          <p:attrName>style.visibility</p:attrName>
                                        </p:attrNameLst>
                                      </p:cBhvr>
                                      <p:to>
                                        <p:strVal val="visible"/>
                                      </p:to>
                                    </p:set>
                                    <p:anim calcmode="lin" valueType="num">
                                      <p:cBhvr additive="base">
                                        <p:cTn id="12" dur="500" fill="hold"/>
                                        <p:tgtEl>
                                          <p:spTgt spid="341022"/>
                                        </p:tgtEl>
                                        <p:attrNameLst>
                                          <p:attrName>ppt_x</p:attrName>
                                        </p:attrNameLst>
                                      </p:cBhvr>
                                      <p:tavLst>
                                        <p:tav tm="0">
                                          <p:val>
                                            <p:strVal val="#ppt_x"/>
                                          </p:val>
                                        </p:tav>
                                        <p:tav tm="100000">
                                          <p:val>
                                            <p:strVal val="#ppt_x"/>
                                          </p:val>
                                        </p:tav>
                                      </p:tavLst>
                                    </p:anim>
                                    <p:anim calcmode="lin" valueType="num">
                                      <p:cBhvr additive="base">
                                        <p:cTn id="13" dur="500" fill="hold"/>
                                        <p:tgtEl>
                                          <p:spTgt spid="34102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41023"/>
                                        </p:tgtEl>
                                        <p:attrNameLst>
                                          <p:attrName>style.visibility</p:attrName>
                                        </p:attrNameLst>
                                      </p:cBhvr>
                                      <p:to>
                                        <p:strVal val="visible"/>
                                      </p:to>
                                    </p:set>
                                    <p:anim calcmode="lin" valueType="num">
                                      <p:cBhvr additive="base">
                                        <p:cTn id="17" dur="500" fill="hold"/>
                                        <p:tgtEl>
                                          <p:spTgt spid="341023"/>
                                        </p:tgtEl>
                                        <p:attrNameLst>
                                          <p:attrName>ppt_x</p:attrName>
                                        </p:attrNameLst>
                                      </p:cBhvr>
                                      <p:tavLst>
                                        <p:tav tm="0">
                                          <p:val>
                                            <p:strVal val="#ppt_x"/>
                                          </p:val>
                                        </p:tav>
                                        <p:tav tm="100000">
                                          <p:val>
                                            <p:strVal val="#ppt_x"/>
                                          </p:val>
                                        </p:tav>
                                      </p:tavLst>
                                    </p:anim>
                                    <p:anim calcmode="lin" valueType="num">
                                      <p:cBhvr additive="base">
                                        <p:cTn id="18" dur="500" fill="hold"/>
                                        <p:tgtEl>
                                          <p:spTgt spid="34102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40997"/>
                                        </p:tgtEl>
                                        <p:attrNameLst>
                                          <p:attrName>style.visibility</p:attrName>
                                        </p:attrNameLst>
                                      </p:cBhvr>
                                      <p:to>
                                        <p:strVal val="visible"/>
                                      </p:to>
                                    </p:set>
                                    <p:anim calcmode="lin" valueType="num">
                                      <p:cBhvr additive="base">
                                        <p:cTn id="22" dur="500" fill="hold"/>
                                        <p:tgtEl>
                                          <p:spTgt spid="340997"/>
                                        </p:tgtEl>
                                        <p:attrNameLst>
                                          <p:attrName>ppt_x</p:attrName>
                                        </p:attrNameLst>
                                      </p:cBhvr>
                                      <p:tavLst>
                                        <p:tav tm="0">
                                          <p:val>
                                            <p:strVal val="1+#ppt_w/2"/>
                                          </p:val>
                                        </p:tav>
                                        <p:tav tm="100000">
                                          <p:val>
                                            <p:strVal val="#ppt_x"/>
                                          </p:val>
                                        </p:tav>
                                      </p:tavLst>
                                    </p:anim>
                                    <p:anim calcmode="lin" valueType="num">
                                      <p:cBhvr additive="base">
                                        <p:cTn id="23" dur="500" fill="hold"/>
                                        <p:tgtEl>
                                          <p:spTgt spid="3409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7" grpId="0"/>
      <p:bldP spid="341021" grpId="0" bldLvl="0" animBg="1"/>
      <p:bldP spid="341022" grpId="0"/>
      <p:bldP spid="341023"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104" name="文本框 342103"/>
          <p:cNvSpPr txBox="1"/>
          <p:nvPr/>
        </p:nvSpPr>
        <p:spPr>
          <a:xfrm>
            <a:off x="4498975" y="6099175"/>
            <a:ext cx="3684588" cy="498475"/>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Times New Roman" panose="02020603050405020304" pitchFamily="18" charset="0"/>
              </a:rPr>
              <a:t>5.24 </a:t>
            </a:r>
            <a:r>
              <a:rPr lang="zh-CN" altLang="en-US" sz="2000" dirty="0">
                <a:solidFill>
                  <a:srgbClr val="006600"/>
                </a:solidFill>
                <a:effectLst>
                  <a:outerShdw blurRad="38100" dist="38100" dir="2700000">
                    <a:srgbClr val="C0C0C0"/>
                  </a:outerShdw>
                </a:effectLst>
                <a:latin typeface="Times New Roman" panose="02020603050405020304" pitchFamily="18" charset="0"/>
              </a:rPr>
              <a:t>磁盘的格式化</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grpSp>
        <p:nvGrpSpPr>
          <p:cNvPr id="342114" name="组合 342113"/>
          <p:cNvGrpSpPr/>
          <p:nvPr/>
        </p:nvGrpSpPr>
        <p:grpSpPr>
          <a:xfrm>
            <a:off x="1992313" y="2565400"/>
            <a:ext cx="8464550" cy="3317875"/>
            <a:chOff x="204" y="1480"/>
            <a:chExt cx="5332" cy="2090"/>
          </a:xfrm>
        </p:grpSpPr>
        <p:sp>
          <p:nvSpPr>
            <p:cNvPr id="342023" name="矩形 342022"/>
            <p:cNvSpPr/>
            <p:nvPr/>
          </p:nvSpPr>
          <p:spPr>
            <a:xfrm>
              <a:off x="874" y="2005"/>
              <a:ext cx="317" cy="438"/>
            </a:xfrm>
            <a:prstGeom prst="rect">
              <a:avLst/>
            </a:prstGeom>
            <a:solidFill>
              <a:srgbClr val="EAEAEA"/>
            </a:solidFill>
            <a:ln w="9525" cap="flat" cmpd="sng">
              <a:solidFill>
                <a:srgbClr val="000000"/>
              </a:solidFill>
              <a:prstDash val="solid"/>
              <a:miter/>
              <a:headEnd type="none" w="med" len="med"/>
              <a:tailEnd type="none" w="med" len="med"/>
            </a:ln>
          </p:spPr>
          <p:txBody>
            <a:bodyPr/>
            <a:lstStyle/>
            <a:p>
              <a:endParaRPr lang="zh-CN" altLang="en-US"/>
            </a:p>
          </p:txBody>
        </p:sp>
        <p:sp>
          <p:nvSpPr>
            <p:cNvPr id="342024" name="矩形 342023"/>
            <p:cNvSpPr/>
            <p:nvPr/>
          </p:nvSpPr>
          <p:spPr>
            <a:xfrm>
              <a:off x="1508" y="2005"/>
              <a:ext cx="316" cy="438"/>
            </a:xfrm>
            <a:prstGeom prst="rect">
              <a:avLst/>
            </a:prstGeom>
            <a:solidFill>
              <a:srgbClr val="EAEAEA"/>
            </a:solidFill>
            <a:ln w="9525" cap="flat" cmpd="sng">
              <a:solidFill>
                <a:srgbClr val="000000"/>
              </a:solidFill>
              <a:prstDash val="solid"/>
              <a:miter/>
              <a:headEnd type="none" w="med" len="med"/>
              <a:tailEnd type="none" w="med" len="med"/>
            </a:ln>
          </p:spPr>
          <p:txBody>
            <a:bodyPr/>
            <a:lstStyle/>
            <a:p>
              <a:endParaRPr lang="zh-CN" altLang="en-US"/>
            </a:p>
          </p:txBody>
        </p:sp>
        <p:sp>
          <p:nvSpPr>
            <p:cNvPr id="342025" name="矩形 342024"/>
            <p:cNvSpPr/>
            <p:nvPr/>
          </p:nvSpPr>
          <p:spPr>
            <a:xfrm>
              <a:off x="1814" y="2005"/>
              <a:ext cx="317" cy="438"/>
            </a:xfrm>
            <a:prstGeom prst="rect">
              <a:avLst/>
            </a:prstGeom>
            <a:solidFill>
              <a:srgbClr val="EAEAEA"/>
            </a:solidFill>
            <a:ln w="9525" cap="flat" cmpd="sng">
              <a:solidFill>
                <a:srgbClr val="000000"/>
              </a:solidFill>
              <a:prstDash val="solid"/>
              <a:miter/>
              <a:headEnd type="none" w="med" len="med"/>
              <a:tailEnd type="none" w="med" len="med"/>
            </a:ln>
          </p:spPr>
          <p:txBody>
            <a:bodyPr/>
            <a:lstStyle/>
            <a:p>
              <a:endParaRPr lang="zh-CN" altLang="en-US"/>
            </a:p>
          </p:txBody>
        </p:sp>
        <p:sp>
          <p:nvSpPr>
            <p:cNvPr id="342026" name="矩形 342025"/>
            <p:cNvSpPr/>
            <p:nvPr/>
          </p:nvSpPr>
          <p:spPr>
            <a:xfrm>
              <a:off x="2469" y="2005"/>
              <a:ext cx="316" cy="438"/>
            </a:xfrm>
            <a:prstGeom prst="rect">
              <a:avLst/>
            </a:prstGeom>
            <a:solidFill>
              <a:srgbClr val="EAEAEA"/>
            </a:solidFill>
            <a:ln w="9525" cap="flat" cmpd="sng">
              <a:solidFill>
                <a:srgbClr val="000000"/>
              </a:solidFill>
              <a:prstDash val="solid"/>
              <a:miter/>
              <a:headEnd type="none" w="med" len="med"/>
              <a:tailEnd type="none" w="med" len="med"/>
            </a:ln>
          </p:spPr>
          <p:txBody>
            <a:bodyPr/>
            <a:lstStyle/>
            <a:p>
              <a:endParaRPr lang="zh-CN" altLang="en-US"/>
            </a:p>
          </p:txBody>
        </p:sp>
        <p:sp>
          <p:nvSpPr>
            <p:cNvPr id="342027" name="矩形 342026"/>
            <p:cNvSpPr/>
            <p:nvPr/>
          </p:nvSpPr>
          <p:spPr>
            <a:xfrm>
              <a:off x="3092" y="2005"/>
              <a:ext cx="317" cy="438"/>
            </a:xfrm>
            <a:prstGeom prst="rect">
              <a:avLst/>
            </a:prstGeom>
            <a:solidFill>
              <a:srgbClr val="EAEAEA"/>
            </a:solidFill>
            <a:ln w="9525" cap="flat" cmpd="sng">
              <a:solidFill>
                <a:srgbClr val="000000"/>
              </a:solidFill>
              <a:prstDash val="solid"/>
              <a:miter/>
              <a:headEnd type="none" w="med" len="med"/>
              <a:tailEnd type="none" w="med" len="med"/>
            </a:ln>
          </p:spPr>
          <p:txBody>
            <a:bodyPr/>
            <a:lstStyle/>
            <a:p>
              <a:endParaRPr lang="zh-CN" altLang="en-US"/>
            </a:p>
          </p:txBody>
        </p:sp>
        <p:sp>
          <p:nvSpPr>
            <p:cNvPr id="342028" name="矩形 342027"/>
            <p:cNvSpPr/>
            <p:nvPr/>
          </p:nvSpPr>
          <p:spPr>
            <a:xfrm>
              <a:off x="3849" y="2005"/>
              <a:ext cx="317" cy="438"/>
            </a:xfrm>
            <a:prstGeom prst="rect">
              <a:avLst/>
            </a:prstGeom>
            <a:solidFill>
              <a:srgbClr val="EAEAEA"/>
            </a:solidFill>
            <a:ln w="9525" cap="flat" cmpd="sng">
              <a:solidFill>
                <a:srgbClr val="000000"/>
              </a:solidFill>
              <a:prstDash val="solid"/>
              <a:miter/>
              <a:headEnd type="none" w="med" len="med"/>
              <a:tailEnd type="none" w="med" len="med"/>
            </a:ln>
          </p:spPr>
          <p:txBody>
            <a:bodyPr/>
            <a:lstStyle/>
            <a:p>
              <a:endParaRPr lang="zh-CN" altLang="en-US"/>
            </a:p>
          </p:txBody>
        </p:sp>
        <p:sp>
          <p:nvSpPr>
            <p:cNvPr id="342029" name="矩形 342028"/>
            <p:cNvSpPr/>
            <p:nvPr/>
          </p:nvSpPr>
          <p:spPr>
            <a:xfrm>
              <a:off x="4493" y="2005"/>
              <a:ext cx="317" cy="438"/>
            </a:xfrm>
            <a:prstGeom prst="rect">
              <a:avLst/>
            </a:prstGeom>
            <a:solidFill>
              <a:srgbClr val="EAEAEA"/>
            </a:solidFill>
            <a:ln w="9525" cap="flat" cmpd="sng">
              <a:solidFill>
                <a:srgbClr val="000000"/>
              </a:solidFill>
              <a:prstDash val="solid"/>
              <a:miter/>
              <a:headEnd type="none" w="med" len="med"/>
              <a:tailEnd type="none" w="med" len="med"/>
            </a:ln>
          </p:spPr>
          <p:txBody>
            <a:bodyPr/>
            <a:lstStyle/>
            <a:p>
              <a:endParaRPr lang="zh-CN" altLang="en-US"/>
            </a:p>
          </p:txBody>
        </p:sp>
        <p:sp>
          <p:nvSpPr>
            <p:cNvPr id="342030" name="矩形 342029"/>
            <p:cNvSpPr/>
            <p:nvPr/>
          </p:nvSpPr>
          <p:spPr>
            <a:xfrm>
              <a:off x="5127" y="2005"/>
              <a:ext cx="317" cy="438"/>
            </a:xfrm>
            <a:prstGeom prst="rect">
              <a:avLst/>
            </a:prstGeom>
            <a:solidFill>
              <a:srgbClr val="EAEAEA"/>
            </a:solidFill>
            <a:ln w="9525" cap="flat" cmpd="sng">
              <a:solidFill>
                <a:srgbClr val="000000"/>
              </a:solidFill>
              <a:prstDash val="solid"/>
              <a:miter/>
              <a:headEnd type="none" w="med" len="med"/>
              <a:tailEnd type="none" w="med" len="med"/>
            </a:ln>
          </p:spPr>
          <p:txBody>
            <a:bodyPr/>
            <a:lstStyle/>
            <a:p>
              <a:endParaRPr lang="zh-CN" altLang="en-US"/>
            </a:p>
          </p:txBody>
        </p:sp>
        <p:sp>
          <p:nvSpPr>
            <p:cNvPr id="342031" name="矩形 342030"/>
            <p:cNvSpPr/>
            <p:nvPr/>
          </p:nvSpPr>
          <p:spPr>
            <a:xfrm>
              <a:off x="230" y="2005"/>
              <a:ext cx="316" cy="438"/>
            </a:xfrm>
            <a:prstGeom prst="rect">
              <a:avLst/>
            </a:prstGeom>
            <a:solidFill>
              <a:srgbClr val="EAEAEA"/>
            </a:solidFill>
            <a:ln w="9525" cap="flat" cmpd="sng">
              <a:solidFill>
                <a:srgbClr val="000000"/>
              </a:solidFill>
              <a:prstDash val="solid"/>
              <a:miter/>
              <a:headEnd type="none" w="med" len="med"/>
              <a:tailEnd type="none" w="med" len="med"/>
            </a:ln>
          </p:spPr>
          <p:txBody>
            <a:bodyPr/>
            <a:lstStyle/>
            <a:p>
              <a:endParaRPr lang="zh-CN" altLang="en-US"/>
            </a:p>
          </p:txBody>
        </p:sp>
        <p:sp>
          <p:nvSpPr>
            <p:cNvPr id="342032" name="任意多边形 342031"/>
            <p:cNvSpPr/>
            <p:nvPr/>
          </p:nvSpPr>
          <p:spPr>
            <a:xfrm>
              <a:off x="3438" y="2005"/>
              <a:ext cx="167" cy="447"/>
            </a:xfrm>
            <a:custGeom>
              <a:avLst/>
              <a:gdLst/>
              <a:ahLst/>
              <a:cxnLst/>
              <a:rect l="0" t="0" r="0" b="0"/>
              <a:pathLst>
                <a:path w="278" h="936">
                  <a:moveTo>
                    <a:pt x="0" y="0"/>
                  </a:moveTo>
                  <a:lnTo>
                    <a:pt x="232" y="0"/>
                  </a:lnTo>
                  <a:cubicBezTo>
                    <a:pt x="264" y="67"/>
                    <a:pt x="189" y="290"/>
                    <a:pt x="195" y="402"/>
                  </a:cubicBezTo>
                  <a:cubicBezTo>
                    <a:pt x="196" y="506"/>
                    <a:pt x="261" y="568"/>
                    <a:pt x="270" y="672"/>
                  </a:cubicBezTo>
                  <a:cubicBezTo>
                    <a:pt x="278" y="776"/>
                    <a:pt x="272" y="885"/>
                    <a:pt x="232" y="936"/>
                  </a:cubicBezTo>
                  <a:lnTo>
                    <a:pt x="0" y="936"/>
                  </a:lnTo>
                </a:path>
              </a:pathLst>
            </a:custGeom>
            <a:noFill/>
            <a:ln w="9525" cap="flat" cmpd="sng">
              <a:solidFill>
                <a:srgbClr val="000000">
                  <a:alpha val="100000"/>
                </a:srgbClr>
              </a:solidFill>
              <a:prstDash val="solid"/>
              <a:headEnd type="none" w="med" len="med"/>
              <a:tailEnd type="none" w="med" len="med"/>
            </a:ln>
          </p:spPr>
          <p:txBody>
            <a:bodyPr/>
            <a:lstStyle/>
            <a:p>
              <a:endParaRPr lang="zh-CN" altLang="en-US"/>
            </a:p>
          </p:txBody>
        </p:sp>
        <p:sp>
          <p:nvSpPr>
            <p:cNvPr id="342033" name="任意多边形 342032"/>
            <p:cNvSpPr/>
            <p:nvPr/>
          </p:nvSpPr>
          <p:spPr>
            <a:xfrm>
              <a:off x="3654" y="2011"/>
              <a:ext cx="195" cy="441"/>
            </a:xfrm>
            <a:custGeom>
              <a:avLst/>
              <a:gdLst/>
              <a:ahLst/>
              <a:cxnLst/>
              <a:rect l="0" t="0" r="0" b="0"/>
              <a:pathLst>
                <a:path w="430" h="924">
                  <a:moveTo>
                    <a:pt x="430" y="0"/>
                  </a:moveTo>
                  <a:lnTo>
                    <a:pt x="70" y="0"/>
                  </a:lnTo>
                  <a:cubicBezTo>
                    <a:pt x="0" y="67"/>
                    <a:pt x="8" y="293"/>
                    <a:pt x="10" y="405"/>
                  </a:cubicBezTo>
                  <a:cubicBezTo>
                    <a:pt x="17" y="514"/>
                    <a:pt x="72" y="578"/>
                    <a:pt x="85" y="675"/>
                  </a:cubicBezTo>
                  <a:cubicBezTo>
                    <a:pt x="98" y="772"/>
                    <a:pt x="18" y="878"/>
                    <a:pt x="70" y="924"/>
                  </a:cubicBezTo>
                  <a:lnTo>
                    <a:pt x="430" y="924"/>
                  </a:lnTo>
                </a:path>
              </a:pathLst>
            </a:custGeom>
            <a:noFill/>
            <a:ln w="9525" cap="flat" cmpd="sng">
              <a:solidFill>
                <a:srgbClr val="000000">
                  <a:alpha val="100000"/>
                </a:srgbClr>
              </a:solidFill>
              <a:prstDash val="solid"/>
              <a:headEnd type="none" w="med" len="med"/>
              <a:tailEnd type="none" w="med" len="med"/>
            </a:ln>
          </p:spPr>
          <p:txBody>
            <a:bodyPr/>
            <a:lstStyle/>
            <a:p>
              <a:endParaRPr lang="zh-CN" altLang="en-US"/>
            </a:p>
          </p:txBody>
        </p:sp>
        <p:sp>
          <p:nvSpPr>
            <p:cNvPr id="342034" name="文本框 342033"/>
            <p:cNvSpPr txBox="1"/>
            <p:nvPr/>
          </p:nvSpPr>
          <p:spPr>
            <a:xfrm>
              <a:off x="516" y="1981"/>
              <a:ext cx="490" cy="521"/>
            </a:xfrm>
            <a:prstGeom prst="rect">
              <a:avLst/>
            </a:prstGeom>
            <a:noFill/>
            <a:ln w="9525">
              <a:noFill/>
            </a:ln>
          </p:spPr>
          <p:txBody>
            <a:bodyPr/>
            <a:lstStyle/>
            <a:p>
              <a:pPr algn="just"/>
              <a:r>
                <a:rPr lang="en-US" altLang="zh-CN" sz="1600" b="0">
                  <a:latin typeface="Times New Roman" panose="02020603050405020304" pitchFamily="18" charset="0"/>
                </a:rPr>
                <a:t>ID</a:t>
              </a:r>
            </a:p>
            <a:p>
              <a:pPr algn="just"/>
              <a:r>
                <a:rPr lang="en-US" altLang="zh-CN" sz="1600" b="0">
                  <a:latin typeface="Times New Roman" panose="02020603050405020304" pitchFamily="18" charset="0"/>
                </a:rPr>
                <a:t>Field</a:t>
              </a:r>
            </a:p>
            <a:p>
              <a:pPr algn="just"/>
              <a:r>
                <a:rPr lang="en-US" altLang="zh-CN" sz="1600" b="0">
                  <a:latin typeface="Times New Roman" panose="02020603050405020304" pitchFamily="18" charset="0"/>
                </a:rPr>
                <a:t>0</a:t>
              </a:r>
              <a:endParaRPr lang="en-US" altLang="zh-CN" sz="1600" b="0">
                <a:latin typeface="Tahoma" panose="020B0604030504040204" pitchFamily="34" charset="0"/>
              </a:endParaRPr>
            </a:p>
          </p:txBody>
        </p:sp>
        <p:sp>
          <p:nvSpPr>
            <p:cNvPr id="342035" name="矩形 342034"/>
            <p:cNvSpPr/>
            <p:nvPr/>
          </p:nvSpPr>
          <p:spPr>
            <a:xfrm>
              <a:off x="219" y="2005"/>
              <a:ext cx="1603" cy="447"/>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sp>
          <p:nvSpPr>
            <p:cNvPr id="342036" name="直接连接符 342035"/>
            <p:cNvSpPr/>
            <p:nvPr/>
          </p:nvSpPr>
          <p:spPr>
            <a:xfrm>
              <a:off x="543" y="2005"/>
              <a:ext cx="0" cy="447"/>
            </a:xfrm>
            <a:prstGeom prst="line">
              <a:avLst/>
            </a:prstGeom>
            <a:ln w="9525" cap="flat" cmpd="sng">
              <a:solidFill>
                <a:srgbClr val="000000"/>
              </a:solidFill>
              <a:prstDash val="solid"/>
              <a:headEnd type="none" w="med" len="med"/>
              <a:tailEnd type="none" w="med" len="med"/>
            </a:ln>
          </p:spPr>
        </p:sp>
        <p:sp>
          <p:nvSpPr>
            <p:cNvPr id="342037" name="直接连接符 342036"/>
            <p:cNvSpPr/>
            <p:nvPr/>
          </p:nvSpPr>
          <p:spPr>
            <a:xfrm>
              <a:off x="867" y="2005"/>
              <a:ext cx="0" cy="447"/>
            </a:xfrm>
            <a:prstGeom prst="line">
              <a:avLst/>
            </a:prstGeom>
            <a:ln w="9525" cap="flat" cmpd="sng">
              <a:solidFill>
                <a:srgbClr val="000000"/>
              </a:solidFill>
              <a:prstDash val="solid"/>
              <a:headEnd type="none" w="med" len="med"/>
              <a:tailEnd type="none" w="med" len="med"/>
            </a:ln>
          </p:spPr>
        </p:sp>
        <p:sp>
          <p:nvSpPr>
            <p:cNvPr id="342038" name="直接连接符 342037"/>
            <p:cNvSpPr/>
            <p:nvPr/>
          </p:nvSpPr>
          <p:spPr>
            <a:xfrm>
              <a:off x="1191" y="2005"/>
              <a:ext cx="0" cy="447"/>
            </a:xfrm>
            <a:prstGeom prst="line">
              <a:avLst/>
            </a:prstGeom>
            <a:ln w="9525" cap="flat" cmpd="sng">
              <a:solidFill>
                <a:srgbClr val="000000"/>
              </a:solidFill>
              <a:prstDash val="solid"/>
              <a:headEnd type="none" w="med" len="med"/>
              <a:tailEnd type="none" w="med" len="med"/>
            </a:ln>
          </p:spPr>
        </p:sp>
        <p:sp>
          <p:nvSpPr>
            <p:cNvPr id="342039" name="直接连接符 342038"/>
            <p:cNvSpPr/>
            <p:nvPr/>
          </p:nvSpPr>
          <p:spPr>
            <a:xfrm>
              <a:off x="1515" y="2005"/>
              <a:ext cx="0" cy="447"/>
            </a:xfrm>
            <a:prstGeom prst="line">
              <a:avLst/>
            </a:prstGeom>
            <a:ln w="9525" cap="flat" cmpd="sng">
              <a:solidFill>
                <a:srgbClr val="000000"/>
              </a:solidFill>
              <a:prstDash val="solid"/>
              <a:headEnd type="none" w="med" len="med"/>
              <a:tailEnd type="none" w="med" len="med"/>
            </a:ln>
          </p:spPr>
        </p:sp>
        <p:sp>
          <p:nvSpPr>
            <p:cNvPr id="342040" name="文本框 342039"/>
            <p:cNvSpPr txBox="1"/>
            <p:nvPr/>
          </p:nvSpPr>
          <p:spPr>
            <a:xfrm>
              <a:off x="204" y="2024"/>
              <a:ext cx="363" cy="344"/>
            </a:xfrm>
            <a:prstGeom prst="rect">
              <a:avLst/>
            </a:prstGeom>
            <a:noFill/>
            <a:ln w="9525">
              <a:noFill/>
            </a:ln>
          </p:spPr>
          <p:txBody>
            <a:bodyPr/>
            <a:lstStyle/>
            <a:p>
              <a:pPr algn="just"/>
              <a:r>
                <a:rPr lang="en-US" altLang="zh-CN" sz="1600" b="0">
                  <a:latin typeface="Times New Roman" panose="02020603050405020304" pitchFamily="18" charset="0"/>
                </a:rPr>
                <a:t>Gap</a:t>
              </a:r>
            </a:p>
            <a:p>
              <a:pPr algn="just"/>
              <a:r>
                <a:rPr lang="en-US" altLang="zh-CN" sz="1600" b="0">
                  <a:latin typeface="Times New Roman" panose="02020603050405020304" pitchFamily="18" charset="0"/>
                </a:rPr>
                <a:t> 1</a:t>
              </a:r>
              <a:endParaRPr lang="en-US" altLang="zh-CN" sz="1600" b="0">
                <a:latin typeface="Tahoma" panose="020B0604030504040204" pitchFamily="34" charset="0"/>
              </a:endParaRPr>
            </a:p>
          </p:txBody>
        </p:sp>
        <p:sp>
          <p:nvSpPr>
            <p:cNvPr id="342041" name="文本框 342040"/>
            <p:cNvSpPr txBox="1"/>
            <p:nvPr/>
          </p:nvSpPr>
          <p:spPr>
            <a:xfrm>
              <a:off x="847" y="2024"/>
              <a:ext cx="355" cy="378"/>
            </a:xfrm>
            <a:prstGeom prst="rect">
              <a:avLst/>
            </a:prstGeom>
            <a:noFill/>
            <a:ln w="9525">
              <a:noFill/>
            </a:ln>
          </p:spPr>
          <p:txBody>
            <a:bodyPr/>
            <a:lstStyle/>
            <a:p>
              <a:pPr algn="just"/>
              <a:r>
                <a:rPr lang="en-US" altLang="zh-CN" sz="1600" b="0">
                  <a:latin typeface="Times New Roman" panose="02020603050405020304" pitchFamily="18" charset="0"/>
                </a:rPr>
                <a:t>Gap</a:t>
              </a:r>
            </a:p>
            <a:p>
              <a:pPr algn="just"/>
              <a:r>
                <a:rPr lang="en-US" altLang="zh-CN" sz="1600" b="0">
                  <a:latin typeface="Times New Roman" panose="02020603050405020304" pitchFamily="18" charset="0"/>
                </a:rPr>
                <a:t> 2</a:t>
              </a:r>
              <a:endParaRPr lang="en-US" altLang="zh-CN" sz="1600" b="0">
                <a:latin typeface="Tahoma" panose="020B0604030504040204" pitchFamily="34" charset="0"/>
              </a:endParaRPr>
            </a:p>
          </p:txBody>
        </p:sp>
        <p:sp>
          <p:nvSpPr>
            <p:cNvPr id="342042" name="文本框 342041"/>
            <p:cNvSpPr txBox="1"/>
            <p:nvPr/>
          </p:nvSpPr>
          <p:spPr>
            <a:xfrm>
              <a:off x="1482" y="2024"/>
              <a:ext cx="355" cy="378"/>
            </a:xfrm>
            <a:prstGeom prst="rect">
              <a:avLst/>
            </a:prstGeom>
            <a:noFill/>
            <a:ln w="9525">
              <a:noFill/>
            </a:ln>
          </p:spPr>
          <p:txBody>
            <a:bodyPr/>
            <a:lstStyle/>
            <a:p>
              <a:pPr algn="just"/>
              <a:r>
                <a:rPr lang="en-US" altLang="zh-CN" sz="1600" b="0">
                  <a:latin typeface="Times New Roman" panose="02020603050405020304" pitchFamily="18" charset="0"/>
                </a:rPr>
                <a:t>Gap</a:t>
              </a:r>
            </a:p>
            <a:p>
              <a:pPr algn="just"/>
              <a:r>
                <a:rPr lang="en-US" altLang="zh-CN" sz="1600" b="0">
                  <a:latin typeface="Times New Roman" panose="02020603050405020304" pitchFamily="18" charset="0"/>
                </a:rPr>
                <a:t> 3</a:t>
              </a:r>
              <a:endParaRPr lang="en-US" altLang="zh-CN" sz="1600" b="0">
                <a:latin typeface="Tahoma" panose="020B0604030504040204" pitchFamily="34" charset="0"/>
              </a:endParaRPr>
            </a:p>
          </p:txBody>
        </p:sp>
        <p:sp>
          <p:nvSpPr>
            <p:cNvPr id="342043" name="文本框 342042"/>
            <p:cNvSpPr txBox="1"/>
            <p:nvPr/>
          </p:nvSpPr>
          <p:spPr>
            <a:xfrm>
              <a:off x="1164" y="1976"/>
              <a:ext cx="446" cy="522"/>
            </a:xfrm>
            <a:prstGeom prst="rect">
              <a:avLst/>
            </a:prstGeom>
            <a:noFill/>
            <a:ln w="9525">
              <a:noFill/>
            </a:ln>
          </p:spPr>
          <p:txBody>
            <a:bodyPr/>
            <a:lstStyle/>
            <a:p>
              <a:pPr algn="just"/>
              <a:r>
                <a:rPr lang="en-US" altLang="zh-CN" sz="1600" b="0">
                  <a:latin typeface="Times New Roman" panose="02020603050405020304" pitchFamily="18" charset="0"/>
                </a:rPr>
                <a:t>Data</a:t>
              </a:r>
            </a:p>
            <a:p>
              <a:pPr algn="just"/>
              <a:r>
                <a:rPr lang="en-US" altLang="zh-CN" sz="1600" b="0">
                  <a:latin typeface="Times New Roman" panose="02020603050405020304" pitchFamily="18" charset="0"/>
                </a:rPr>
                <a:t>Field</a:t>
              </a:r>
            </a:p>
            <a:p>
              <a:pPr algn="just"/>
              <a:r>
                <a:rPr lang="en-US" altLang="zh-CN" sz="1600" b="0">
                  <a:latin typeface="Times New Roman" panose="02020603050405020304" pitchFamily="18" charset="0"/>
                </a:rPr>
                <a:t>0</a:t>
              </a:r>
              <a:endParaRPr lang="en-US" altLang="zh-CN" sz="1600" b="0">
                <a:latin typeface="Tahoma" panose="020B0604030504040204" pitchFamily="34" charset="0"/>
              </a:endParaRPr>
            </a:p>
          </p:txBody>
        </p:sp>
        <p:sp>
          <p:nvSpPr>
            <p:cNvPr id="342044" name="文本框 342043"/>
            <p:cNvSpPr txBox="1"/>
            <p:nvPr/>
          </p:nvSpPr>
          <p:spPr>
            <a:xfrm>
              <a:off x="2109" y="1981"/>
              <a:ext cx="412" cy="521"/>
            </a:xfrm>
            <a:prstGeom prst="rect">
              <a:avLst/>
            </a:prstGeom>
            <a:noFill/>
            <a:ln w="9525">
              <a:noFill/>
            </a:ln>
          </p:spPr>
          <p:txBody>
            <a:bodyPr/>
            <a:lstStyle/>
            <a:p>
              <a:pPr algn="just"/>
              <a:r>
                <a:rPr lang="en-US" altLang="zh-CN" sz="1600" b="0">
                  <a:latin typeface="Times New Roman" panose="02020603050405020304" pitchFamily="18" charset="0"/>
                </a:rPr>
                <a:t>ID</a:t>
              </a:r>
            </a:p>
            <a:p>
              <a:pPr algn="just"/>
              <a:r>
                <a:rPr lang="en-US" altLang="zh-CN" sz="1600" b="0">
                  <a:latin typeface="Times New Roman" panose="02020603050405020304" pitchFamily="18" charset="0"/>
                </a:rPr>
                <a:t>Field</a:t>
              </a:r>
            </a:p>
            <a:p>
              <a:pPr algn="just"/>
              <a:r>
                <a:rPr lang="en-US" altLang="zh-CN" sz="1600" b="0">
                  <a:latin typeface="Times New Roman" panose="02020603050405020304" pitchFamily="18" charset="0"/>
                </a:rPr>
                <a:t>1</a:t>
              </a:r>
              <a:endParaRPr lang="en-US" altLang="zh-CN" sz="1600" b="0">
                <a:latin typeface="Tahoma" panose="020B0604030504040204" pitchFamily="34" charset="0"/>
              </a:endParaRPr>
            </a:p>
          </p:txBody>
        </p:sp>
        <p:sp>
          <p:nvSpPr>
            <p:cNvPr id="342045" name="矩形 342044"/>
            <p:cNvSpPr/>
            <p:nvPr/>
          </p:nvSpPr>
          <p:spPr>
            <a:xfrm>
              <a:off x="1814" y="2005"/>
              <a:ext cx="1603" cy="447"/>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sp>
          <p:nvSpPr>
            <p:cNvPr id="342046" name="直接连接符 342045"/>
            <p:cNvSpPr/>
            <p:nvPr/>
          </p:nvSpPr>
          <p:spPr>
            <a:xfrm>
              <a:off x="2138" y="2005"/>
              <a:ext cx="0" cy="447"/>
            </a:xfrm>
            <a:prstGeom prst="line">
              <a:avLst/>
            </a:prstGeom>
            <a:ln w="9525" cap="flat" cmpd="sng">
              <a:solidFill>
                <a:srgbClr val="000000"/>
              </a:solidFill>
              <a:prstDash val="solid"/>
              <a:headEnd type="none" w="med" len="med"/>
              <a:tailEnd type="none" w="med" len="med"/>
            </a:ln>
          </p:spPr>
        </p:sp>
        <p:sp>
          <p:nvSpPr>
            <p:cNvPr id="342047" name="直接连接符 342046"/>
            <p:cNvSpPr/>
            <p:nvPr/>
          </p:nvSpPr>
          <p:spPr>
            <a:xfrm>
              <a:off x="2462" y="2005"/>
              <a:ext cx="0" cy="447"/>
            </a:xfrm>
            <a:prstGeom prst="line">
              <a:avLst/>
            </a:prstGeom>
            <a:ln w="9525" cap="flat" cmpd="sng">
              <a:solidFill>
                <a:srgbClr val="000000"/>
              </a:solidFill>
              <a:prstDash val="solid"/>
              <a:headEnd type="none" w="med" len="med"/>
              <a:tailEnd type="none" w="med" len="med"/>
            </a:ln>
          </p:spPr>
        </p:sp>
        <p:sp>
          <p:nvSpPr>
            <p:cNvPr id="342048" name="直接连接符 342047"/>
            <p:cNvSpPr/>
            <p:nvPr/>
          </p:nvSpPr>
          <p:spPr>
            <a:xfrm>
              <a:off x="2786" y="2005"/>
              <a:ext cx="0" cy="447"/>
            </a:xfrm>
            <a:prstGeom prst="line">
              <a:avLst/>
            </a:prstGeom>
            <a:ln w="9525" cap="flat" cmpd="sng">
              <a:solidFill>
                <a:srgbClr val="000000"/>
              </a:solidFill>
              <a:prstDash val="solid"/>
              <a:headEnd type="none" w="med" len="med"/>
              <a:tailEnd type="none" w="med" len="med"/>
            </a:ln>
          </p:spPr>
        </p:sp>
        <p:sp>
          <p:nvSpPr>
            <p:cNvPr id="342049" name="直接连接符 342048"/>
            <p:cNvSpPr/>
            <p:nvPr/>
          </p:nvSpPr>
          <p:spPr>
            <a:xfrm>
              <a:off x="3110" y="2005"/>
              <a:ext cx="0" cy="447"/>
            </a:xfrm>
            <a:prstGeom prst="line">
              <a:avLst/>
            </a:prstGeom>
            <a:ln w="9525" cap="flat" cmpd="sng">
              <a:solidFill>
                <a:srgbClr val="000000"/>
              </a:solidFill>
              <a:prstDash val="solid"/>
              <a:headEnd type="none" w="med" len="med"/>
              <a:tailEnd type="none" w="med" len="med"/>
            </a:ln>
          </p:spPr>
        </p:sp>
        <p:sp>
          <p:nvSpPr>
            <p:cNvPr id="342051" name="文本框 342050"/>
            <p:cNvSpPr txBox="1"/>
            <p:nvPr/>
          </p:nvSpPr>
          <p:spPr>
            <a:xfrm>
              <a:off x="2434" y="2024"/>
              <a:ext cx="355" cy="378"/>
            </a:xfrm>
            <a:prstGeom prst="rect">
              <a:avLst/>
            </a:prstGeom>
            <a:noFill/>
            <a:ln w="9525">
              <a:noFill/>
            </a:ln>
          </p:spPr>
          <p:txBody>
            <a:bodyPr/>
            <a:lstStyle/>
            <a:p>
              <a:pPr algn="just"/>
              <a:r>
                <a:rPr lang="en-US" altLang="zh-CN" sz="1600" b="0">
                  <a:latin typeface="Times New Roman" panose="02020603050405020304" pitchFamily="18" charset="0"/>
                </a:rPr>
                <a:t>Gap</a:t>
              </a:r>
            </a:p>
            <a:p>
              <a:pPr algn="just"/>
              <a:r>
                <a:rPr lang="en-US" altLang="zh-CN" sz="1600" b="0">
                  <a:latin typeface="Times New Roman" panose="02020603050405020304" pitchFamily="18" charset="0"/>
                </a:rPr>
                <a:t> 2</a:t>
              </a:r>
              <a:endParaRPr lang="en-US" altLang="zh-CN" sz="1600" b="0">
                <a:latin typeface="Tahoma" panose="020B0604030504040204" pitchFamily="34" charset="0"/>
              </a:endParaRPr>
            </a:p>
          </p:txBody>
        </p:sp>
        <p:sp>
          <p:nvSpPr>
            <p:cNvPr id="342052" name="文本框 342051"/>
            <p:cNvSpPr txBox="1"/>
            <p:nvPr/>
          </p:nvSpPr>
          <p:spPr>
            <a:xfrm>
              <a:off x="3069" y="2024"/>
              <a:ext cx="355" cy="378"/>
            </a:xfrm>
            <a:prstGeom prst="rect">
              <a:avLst/>
            </a:prstGeom>
            <a:noFill/>
            <a:ln w="9525">
              <a:noFill/>
            </a:ln>
          </p:spPr>
          <p:txBody>
            <a:bodyPr/>
            <a:lstStyle/>
            <a:p>
              <a:pPr algn="just"/>
              <a:r>
                <a:rPr lang="en-US" altLang="zh-CN" sz="1600" b="0">
                  <a:latin typeface="Times New Roman" panose="02020603050405020304" pitchFamily="18" charset="0"/>
                </a:rPr>
                <a:t>Gap</a:t>
              </a:r>
            </a:p>
            <a:p>
              <a:pPr algn="just"/>
              <a:r>
                <a:rPr lang="en-US" altLang="zh-CN" sz="1600" b="0">
                  <a:latin typeface="Times New Roman" panose="02020603050405020304" pitchFamily="18" charset="0"/>
                </a:rPr>
                <a:t> 3</a:t>
              </a:r>
              <a:endParaRPr lang="en-US" altLang="zh-CN" sz="1600" b="0">
                <a:latin typeface="Tahoma" panose="020B0604030504040204" pitchFamily="34" charset="0"/>
              </a:endParaRPr>
            </a:p>
          </p:txBody>
        </p:sp>
        <p:sp>
          <p:nvSpPr>
            <p:cNvPr id="342053" name="文本框 342052"/>
            <p:cNvSpPr txBox="1"/>
            <p:nvPr/>
          </p:nvSpPr>
          <p:spPr>
            <a:xfrm>
              <a:off x="2759" y="1976"/>
              <a:ext cx="393" cy="522"/>
            </a:xfrm>
            <a:prstGeom prst="rect">
              <a:avLst/>
            </a:prstGeom>
            <a:noFill/>
            <a:ln w="9525">
              <a:noFill/>
            </a:ln>
          </p:spPr>
          <p:txBody>
            <a:bodyPr/>
            <a:lstStyle/>
            <a:p>
              <a:pPr algn="just"/>
              <a:r>
                <a:rPr lang="en-US" altLang="zh-CN" sz="1600" b="0">
                  <a:latin typeface="Times New Roman" panose="02020603050405020304" pitchFamily="18" charset="0"/>
                </a:rPr>
                <a:t>Data</a:t>
              </a:r>
            </a:p>
            <a:p>
              <a:pPr algn="just"/>
              <a:r>
                <a:rPr lang="en-US" altLang="zh-CN" sz="1600" b="0">
                  <a:latin typeface="Times New Roman" panose="02020603050405020304" pitchFamily="18" charset="0"/>
                </a:rPr>
                <a:t>Field</a:t>
              </a:r>
            </a:p>
            <a:p>
              <a:pPr algn="just"/>
              <a:r>
                <a:rPr lang="en-US" altLang="zh-CN" sz="1600" b="0">
                  <a:latin typeface="Times New Roman" panose="02020603050405020304" pitchFamily="18" charset="0"/>
                </a:rPr>
                <a:t>1</a:t>
              </a:r>
              <a:endParaRPr lang="en-US" altLang="zh-CN" sz="1600" b="0">
                <a:latin typeface="Tahoma" panose="020B0604030504040204" pitchFamily="34" charset="0"/>
              </a:endParaRPr>
            </a:p>
          </p:txBody>
        </p:sp>
        <p:sp>
          <p:nvSpPr>
            <p:cNvPr id="342054" name="文本框 342053"/>
            <p:cNvSpPr txBox="1"/>
            <p:nvPr/>
          </p:nvSpPr>
          <p:spPr>
            <a:xfrm>
              <a:off x="4129" y="1981"/>
              <a:ext cx="429" cy="521"/>
            </a:xfrm>
            <a:prstGeom prst="rect">
              <a:avLst/>
            </a:prstGeom>
            <a:noFill/>
            <a:ln w="9525">
              <a:noFill/>
            </a:ln>
          </p:spPr>
          <p:txBody>
            <a:bodyPr/>
            <a:lstStyle/>
            <a:p>
              <a:pPr algn="just"/>
              <a:r>
                <a:rPr lang="en-US" altLang="zh-CN" sz="1600" b="0">
                  <a:latin typeface="Times New Roman" panose="02020603050405020304" pitchFamily="18" charset="0"/>
                </a:rPr>
                <a:t>ID</a:t>
              </a:r>
            </a:p>
            <a:p>
              <a:pPr algn="just"/>
              <a:r>
                <a:rPr lang="en-US" altLang="zh-CN" sz="1600" b="0">
                  <a:latin typeface="Times New Roman" panose="02020603050405020304" pitchFamily="18" charset="0"/>
                </a:rPr>
                <a:t>Field</a:t>
              </a:r>
            </a:p>
            <a:p>
              <a:pPr algn="just"/>
              <a:r>
                <a:rPr lang="en-US" altLang="zh-CN" sz="1600" b="0">
                  <a:latin typeface="Times New Roman" panose="02020603050405020304" pitchFamily="18" charset="0"/>
                </a:rPr>
                <a:t>29</a:t>
              </a:r>
              <a:endParaRPr lang="en-US" altLang="zh-CN" sz="1600" b="0">
                <a:latin typeface="Tahoma" panose="020B0604030504040204" pitchFamily="34" charset="0"/>
              </a:endParaRPr>
            </a:p>
          </p:txBody>
        </p:sp>
        <p:sp>
          <p:nvSpPr>
            <p:cNvPr id="342055" name="矩形 342054"/>
            <p:cNvSpPr/>
            <p:nvPr/>
          </p:nvSpPr>
          <p:spPr>
            <a:xfrm>
              <a:off x="3838" y="2005"/>
              <a:ext cx="1603" cy="447"/>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sp>
          <p:nvSpPr>
            <p:cNvPr id="342056" name="直接连接符 342055"/>
            <p:cNvSpPr/>
            <p:nvPr/>
          </p:nvSpPr>
          <p:spPr>
            <a:xfrm>
              <a:off x="4162" y="2005"/>
              <a:ext cx="0" cy="447"/>
            </a:xfrm>
            <a:prstGeom prst="line">
              <a:avLst/>
            </a:prstGeom>
            <a:ln w="9525" cap="flat" cmpd="sng">
              <a:solidFill>
                <a:srgbClr val="000000"/>
              </a:solidFill>
              <a:prstDash val="solid"/>
              <a:headEnd type="none" w="med" len="med"/>
              <a:tailEnd type="none" w="med" len="med"/>
            </a:ln>
          </p:spPr>
        </p:sp>
        <p:sp>
          <p:nvSpPr>
            <p:cNvPr id="342057" name="直接连接符 342056"/>
            <p:cNvSpPr/>
            <p:nvPr/>
          </p:nvSpPr>
          <p:spPr>
            <a:xfrm>
              <a:off x="4486" y="2005"/>
              <a:ext cx="0" cy="447"/>
            </a:xfrm>
            <a:prstGeom prst="line">
              <a:avLst/>
            </a:prstGeom>
            <a:ln w="9525" cap="flat" cmpd="sng">
              <a:solidFill>
                <a:srgbClr val="000000"/>
              </a:solidFill>
              <a:prstDash val="solid"/>
              <a:headEnd type="none" w="med" len="med"/>
              <a:tailEnd type="none" w="med" len="med"/>
            </a:ln>
          </p:spPr>
        </p:sp>
        <p:sp>
          <p:nvSpPr>
            <p:cNvPr id="342058" name="直接连接符 342057"/>
            <p:cNvSpPr/>
            <p:nvPr/>
          </p:nvSpPr>
          <p:spPr>
            <a:xfrm>
              <a:off x="4810" y="2005"/>
              <a:ext cx="0" cy="447"/>
            </a:xfrm>
            <a:prstGeom prst="line">
              <a:avLst/>
            </a:prstGeom>
            <a:ln w="9525" cap="flat" cmpd="sng">
              <a:solidFill>
                <a:srgbClr val="000000"/>
              </a:solidFill>
              <a:prstDash val="solid"/>
              <a:headEnd type="none" w="med" len="med"/>
              <a:tailEnd type="none" w="med" len="med"/>
            </a:ln>
          </p:spPr>
        </p:sp>
        <p:sp>
          <p:nvSpPr>
            <p:cNvPr id="342059" name="直接连接符 342058"/>
            <p:cNvSpPr/>
            <p:nvPr/>
          </p:nvSpPr>
          <p:spPr>
            <a:xfrm>
              <a:off x="5134" y="2005"/>
              <a:ext cx="0" cy="447"/>
            </a:xfrm>
            <a:prstGeom prst="line">
              <a:avLst/>
            </a:prstGeom>
            <a:ln w="9525" cap="flat" cmpd="sng">
              <a:solidFill>
                <a:srgbClr val="000000"/>
              </a:solidFill>
              <a:prstDash val="solid"/>
              <a:headEnd type="none" w="med" len="med"/>
              <a:tailEnd type="none" w="med" len="med"/>
            </a:ln>
          </p:spPr>
        </p:sp>
        <p:sp>
          <p:nvSpPr>
            <p:cNvPr id="342063" name="文本框 342062"/>
            <p:cNvSpPr txBox="1"/>
            <p:nvPr/>
          </p:nvSpPr>
          <p:spPr>
            <a:xfrm>
              <a:off x="4783" y="1976"/>
              <a:ext cx="410" cy="522"/>
            </a:xfrm>
            <a:prstGeom prst="rect">
              <a:avLst/>
            </a:prstGeom>
            <a:noFill/>
            <a:ln w="9525">
              <a:noFill/>
            </a:ln>
          </p:spPr>
          <p:txBody>
            <a:bodyPr/>
            <a:lstStyle/>
            <a:p>
              <a:pPr algn="just"/>
              <a:r>
                <a:rPr lang="en-US" altLang="zh-CN" sz="1600" b="0">
                  <a:latin typeface="Times New Roman" panose="02020603050405020304" pitchFamily="18" charset="0"/>
                </a:rPr>
                <a:t>Data</a:t>
              </a:r>
            </a:p>
            <a:p>
              <a:pPr algn="just"/>
              <a:r>
                <a:rPr lang="en-US" altLang="zh-CN" sz="1600" b="0">
                  <a:latin typeface="Times New Roman" panose="02020603050405020304" pitchFamily="18" charset="0"/>
                </a:rPr>
                <a:t>Field</a:t>
              </a:r>
            </a:p>
            <a:p>
              <a:pPr algn="just"/>
              <a:r>
                <a:rPr lang="en-US" altLang="zh-CN" sz="1600" b="0">
                  <a:latin typeface="Times New Roman" panose="02020603050405020304" pitchFamily="18" charset="0"/>
                </a:rPr>
                <a:t>29</a:t>
              </a:r>
              <a:endParaRPr lang="en-US" altLang="zh-CN" sz="1600" b="0">
                <a:latin typeface="Tahoma" panose="020B0604030504040204" pitchFamily="34" charset="0"/>
              </a:endParaRPr>
            </a:p>
          </p:txBody>
        </p:sp>
        <p:sp>
          <p:nvSpPr>
            <p:cNvPr id="342064" name="任意多边形 342063"/>
            <p:cNvSpPr/>
            <p:nvPr/>
          </p:nvSpPr>
          <p:spPr>
            <a:xfrm>
              <a:off x="219" y="1558"/>
              <a:ext cx="3313" cy="224"/>
            </a:xfrm>
            <a:custGeom>
              <a:avLst/>
              <a:gdLst/>
              <a:ahLst/>
              <a:cxnLst/>
              <a:rect l="0" t="0" r="0" b="0"/>
              <a:pathLst>
                <a:path w="4860" h="468">
                  <a:moveTo>
                    <a:pt x="0" y="468"/>
                  </a:moveTo>
                  <a:lnTo>
                    <a:pt x="2160" y="468"/>
                  </a:lnTo>
                  <a:lnTo>
                    <a:pt x="2160" y="0"/>
                  </a:lnTo>
                  <a:lnTo>
                    <a:pt x="2340" y="0"/>
                  </a:lnTo>
                  <a:lnTo>
                    <a:pt x="2340" y="468"/>
                  </a:lnTo>
                  <a:lnTo>
                    <a:pt x="4500" y="468"/>
                  </a:lnTo>
                  <a:lnTo>
                    <a:pt x="4500" y="0"/>
                  </a:lnTo>
                  <a:lnTo>
                    <a:pt x="4680" y="0"/>
                  </a:lnTo>
                  <a:lnTo>
                    <a:pt x="4680" y="468"/>
                  </a:lnTo>
                  <a:lnTo>
                    <a:pt x="4860" y="468"/>
                  </a:lnTo>
                </a:path>
              </a:pathLst>
            </a:custGeom>
            <a:noFill/>
            <a:ln w="9525" cap="flat" cmpd="sng">
              <a:solidFill>
                <a:srgbClr val="000000">
                  <a:alpha val="100000"/>
                </a:srgbClr>
              </a:solidFill>
              <a:prstDash val="solid"/>
              <a:headEnd type="none" w="med" len="med"/>
              <a:tailEnd type="none" w="med" len="med"/>
            </a:ln>
          </p:spPr>
          <p:txBody>
            <a:bodyPr/>
            <a:lstStyle/>
            <a:p>
              <a:endParaRPr lang="zh-CN" altLang="en-US"/>
            </a:p>
          </p:txBody>
        </p:sp>
        <p:sp>
          <p:nvSpPr>
            <p:cNvPr id="342065" name="任意多边形 342064"/>
            <p:cNvSpPr/>
            <p:nvPr/>
          </p:nvSpPr>
          <p:spPr>
            <a:xfrm>
              <a:off x="3573" y="1558"/>
              <a:ext cx="1963" cy="224"/>
            </a:xfrm>
            <a:custGeom>
              <a:avLst/>
              <a:gdLst/>
              <a:ahLst/>
              <a:cxnLst/>
              <a:rect l="0" t="0" r="0" b="0"/>
              <a:pathLst>
                <a:path w="2880" h="468">
                  <a:moveTo>
                    <a:pt x="0" y="468"/>
                  </a:moveTo>
                  <a:lnTo>
                    <a:pt x="180" y="468"/>
                  </a:lnTo>
                  <a:lnTo>
                    <a:pt x="180" y="0"/>
                  </a:lnTo>
                  <a:lnTo>
                    <a:pt x="360" y="0"/>
                  </a:lnTo>
                  <a:lnTo>
                    <a:pt x="360" y="468"/>
                  </a:lnTo>
                  <a:lnTo>
                    <a:pt x="2520" y="468"/>
                  </a:lnTo>
                  <a:lnTo>
                    <a:pt x="2520" y="0"/>
                  </a:lnTo>
                  <a:lnTo>
                    <a:pt x="2700" y="0"/>
                  </a:lnTo>
                  <a:lnTo>
                    <a:pt x="2700" y="468"/>
                  </a:lnTo>
                  <a:lnTo>
                    <a:pt x="2880" y="468"/>
                  </a:lnTo>
                </a:path>
              </a:pathLst>
            </a:custGeom>
            <a:noFill/>
            <a:ln w="9525" cap="flat" cmpd="sng">
              <a:solidFill>
                <a:srgbClr val="000000">
                  <a:alpha val="100000"/>
                </a:srgbClr>
              </a:solidFill>
              <a:prstDash val="solid"/>
              <a:headEnd type="none" w="med" len="med"/>
              <a:tailEnd type="none" w="med" len="med"/>
            </a:ln>
          </p:spPr>
          <p:txBody>
            <a:bodyPr/>
            <a:lstStyle/>
            <a:p>
              <a:endParaRPr lang="zh-CN" altLang="en-US"/>
            </a:p>
          </p:txBody>
        </p:sp>
        <p:sp>
          <p:nvSpPr>
            <p:cNvPr id="342066" name="直接连接符 342065"/>
            <p:cNvSpPr/>
            <p:nvPr/>
          </p:nvSpPr>
          <p:spPr>
            <a:xfrm>
              <a:off x="1814" y="1782"/>
              <a:ext cx="0" cy="223"/>
            </a:xfrm>
            <a:prstGeom prst="line">
              <a:avLst/>
            </a:prstGeom>
            <a:ln w="9525" cap="flat" cmpd="sng">
              <a:solidFill>
                <a:srgbClr val="000000"/>
              </a:solidFill>
              <a:prstDash val="dash"/>
              <a:headEnd type="none" w="med" len="med"/>
              <a:tailEnd type="none" w="med" len="med"/>
            </a:ln>
          </p:spPr>
        </p:sp>
        <p:sp>
          <p:nvSpPr>
            <p:cNvPr id="342067" name="直接连接符 342066"/>
            <p:cNvSpPr/>
            <p:nvPr/>
          </p:nvSpPr>
          <p:spPr>
            <a:xfrm>
              <a:off x="3409" y="1782"/>
              <a:ext cx="0" cy="223"/>
            </a:xfrm>
            <a:prstGeom prst="line">
              <a:avLst/>
            </a:prstGeom>
            <a:ln w="9525" cap="flat" cmpd="sng">
              <a:solidFill>
                <a:srgbClr val="000000"/>
              </a:solidFill>
              <a:prstDash val="dash"/>
              <a:headEnd type="none" w="med" len="med"/>
              <a:tailEnd type="none" w="med" len="med"/>
            </a:ln>
          </p:spPr>
        </p:sp>
        <p:sp>
          <p:nvSpPr>
            <p:cNvPr id="342068" name="直接连接符 342067"/>
            <p:cNvSpPr/>
            <p:nvPr/>
          </p:nvSpPr>
          <p:spPr>
            <a:xfrm>
              <a:off x="3828" y="1782"/>
              <a:ext cx="0" cy="223"/>
            </a:xfrm>
            <a:prstGeom prst="line">
              <a:avLst/>
            </a:prstGeom>
            <a:ln w="9525" cap="flat" cmpd="sng">
              <a:solidFill>
                <a:srgbClr val="000000"/>
              </a:solidFill>
              <a:prstDash val="dash"/>
              <a:headEnd type="none" w="med" len="med"/>
              <a:tailEnd type="none" w="med" len="med"/>
            </a:ln>
          </p:spPr>
        </p:sp>
        <p:sp>
          <p:nvSpPr>
            <p:cNvPr id="342069" name="直接连接符 342068"/>
            <p:cNvSpPr/>
            <p:nvPr/>
          </p:nvSpPr>
          <p:spPr>
            <a:xfrm>
              <a:off x="5433" y="1782"/>
              <a:ext cx="0" cy="223"/>
            </a:xfrm>
            <a:prstGeom prst="line">
              <a:avLst/>
            </a:prstGeom>
            <a:ln w="9525" cap="flat" cmpd="sng">
              <a:solidFill>
                <a:srgbClr val="000000"/>
              </a:solidFill>
              <a:prstDash val="dash"/>
              <a:headEnd type="none" w="med" len="med"/>
              <a:tailEnd type="none" w="med" len="med"/>
            </a:ln>
          </p:spPr>
        </p:sp>
        <p:sp>
          <p:nvSpPr>
            <p:cNvPr id="342070" name="直接连接符 342069"/>
            <p:cNvSpPr/>
            <p:nvPr/>
          </p:nvSpPr>
          <p:spPr>
            <a:xfrm>
              <a:off x="219" y="1782"/>
              <a:ext cx="0" cy="223"/>
            </a:xfrm>
            <a:prstGeom prst="line">
              <a:avLst/>
            </a:prstGeom>
            <a:ln w="9525" cap="flat" cmpd="sng">
              <a:solidFill>
                <a:srgbClr val="000000"/>
              </a:solidFill>
              <a:prstDash val="dash"/>
              <a:headEnd type="none" w="med" len="med"/>
              <a:tailEnd type="none" w="med" len="med"/>
            </a:ln>
          </p:spPr>
        </p:sp>
        <p:sp>
          <p:nvSpPr>
            <p:cNvPr id="342071" name="直接连接符 342070"/>
            <p:cNvSpPr/>
            <p:nvPr/>
          </p:nvSpPr>
          <p:spPr>
            <a:xfrm>
              <a:off x="219" y="1558"/>
              <a:ext cx="0" cy="224"/>
            </a:xfrm>
            <a:prstGeom prst="line">
              <a:avLst/>
            </a:prstGeom>
            <a:ln w="9525" cap="flat" cmpd="sng">
              <a:solidFill>
                <a:srgbClr val="000000"/>
              </a:solidFill>
              <a:prstDash val="solid"/>
              <a:headEnd type="none" w="med" len="med"/>
              <a:tailEnd type="none" w="med" len="med"/>
            </a:ln>
          </p:spPr>
        </p:sp>
        <p:sp>
          <p:nvSpPr>
            <p:cNvPr id="342072" name="文本框 342071"/>
            <p:cNvSpPr txBox="1"/>
            <p:nvPr/>
          </p:nvSpPr>
          <p:spPr>
            <a:xfrm>
              <a:off x="219" y="2423"/>
              <a:ext cx="5276" cy="224"/>
            </a:xfrm>
            <a:prstGeom prst="rect">
              <a:avLst/>
            </a:prstGeom>
            <a:noFill/>
            <a:ln w="9525">
              <a:noFill/>
            </a:ln>
          </p:spPr>
          <p:txBody>
            <a:bodyPr/>
            <a:lstStyle/>
            <a:p>
              <a:pPr algn="just"/>
              <a:r>
                <a:rPr lang="en-US" altLang="zh-CN" sz="2000" b="0">
                  <a:latin typeface="Times New Roman" panose="02020603050405020304" pitchFamily="18" charset="0"/>
                </a:rPr>
                <a:t>17       7    41    515  20   17      7     41   515   20              17      7     41   515   20</a:t>
              </a:r>
              <a:endParaRPr lang="en-US" altLang="zh-CN" sz="2000" b="0">
                <a:latin typeface="Tahoma" panose="020B0604030504040204" pitchFamily="34" charset="0"/>
              </a:endParaRPr>
            </a:p>
          </p:txBody>
        </p:sp>
        <p:sp>
          <p:nvSpPr>
            <p:cNvPr id="342073" name="文本框 342072"/>
            <p:cNvSpPr txBox="1"/>
            <p:nvPr/>
          </p:nvSpPr>
          <p:spPr>
            <a:xfrm>
              <a:off x="476" y="1480"/>
              <a:ext cx="1093" cy="337"/>
            </a:xfrm>
            <a:prstGeom prst="rect">
              <a:avLst/>
            </a:prstGeom>
            <a:noFill/>
            <a:ln w="9525">
              <a:noFill/>
            </a:ln>
          </p:spPr>
          <p:txBody>
            <a:bodyPr/>
            <a:lstStyle/>
            <a:p>
              <a:pPr algn="just"/>
              <a:r>
                <a:rPr lang="zh-CN" altLang="en-US" dirty="0">
                  <a:solidFill>
                    <a:srgbClr val="0000CC"/>
                  </a:solidFill>
                  <a:effectLst>
                    <a:outerShdw blurRad="38100" dist="38100" dir="2700000">
                      <a:srgbClr val="C0C0C0"/>
                    </a:outerShdw>
                  </a:effectLst>
                  <a:latin typeface="Times New Roman" panose="02020603050405020304" pitchFamily="18" charset="0"/>
                </a:rPr>
                <a:t>物理扇区 </a:t>
              </a:r>
              <a:r>
                <a:rPr lang="en-US" altLang="zh-CN">
                  <a:solidFill>
                    <a:srgbClr val="0000CC"/>
                  </a:solidFill>
                  <a:effectLst>
                    <a:outerShdw blurRad="38100" dist="38100" dir="2700000">
                      <a:srgbClr val="C0C0C0"/>
                    </a:outerShdw>
                  </a:effectLst>
                  <a:latin typeface="Times New Roman" panose="02020603050405020304" pitchFamily="18" charset="0"/>
                </a:rPr>
                <a:t>0</a:t>
              </a:r>
              <a:endParaRPr lang="en-US" altLang="zh-CN">
                <a:solidFill>
                  <a:srgbClr val="0000CC"/>
                </a:solidFill>
                <a:effectLst>
                  <a:outerShdw blurRad="38100" dist="38100" dir="2700000">
                    <a:srgbClr val="C0C0C0"/>
                  </a:outerShdw>
                </a:effectLst>
                <a:latin typeface="Tahoma" panose="020B0604030504040204" pitchFamily="34" charset="0"/>
              </a:endParaRPr>
            </a:p>
          </p:txBody>
        </p:sp>
        <p:sp>
          <p:nvSpPr>
            <p:cNvPr id="342074" name="文本框 342073"/>
            <p:cNvSpPr txBox="1"/>
            <p:nvPr/>
          </p:nvSpPr>
          <p:spPr>
            <a:xfrm>
              <a:off x="2018" y="1480"/>
              <a:ext cx="1146" cy="344"/>
            </a:xfrm>
            <a:prstGeom prst="rect">
              <a:avLst/>
            </a:prstGeom>
            <a:noFill/>
            <a:ln w="9525">
              <a:noFill/>
            </a:ln>
          </p:spPr>
          <p:txBody>
            <a:bodyPr/>
            <a:lstStyle/>
            <a:p>
              <a:pPr algn="just"/>
              <a:r>
                <a:rPr lang="zh-CN" altLang="en-US" dirty="0">
                  <a:solidFill>
                    <a:srgbClr val="0000CC"/>
                  </a:solidFill>
                  <a:effectLst>
                    <a:outerShdw blurRad="38100" dist="38100" dir="2700000">
                      <a:srgbClr val="C0C0C0"/>
                    </a:outerShdw>
                  </a:effectLst>
                  <a:latin typeface="Times New Roman" panose="02020603050405020304" pitchFamily="18" charset="0"/>
                </a:rPr>
                <a:t>物理扇区 </a:t>
              </a:r>
              <a:r>
                <a:rPr lang="en-US" altLang="zh-CN">
                  <a:solidFill>
                    <a:srgbClr val="0000CC"/>
                  </a:solidFill>
                  <a:effectLst>
                    <a:outerShdw blurRad="38100" dist="38100" dir="2700000">
                      <a:srgbClr val="C0C0C0"/>
                    </a:outerShdw>
                  </a:effectLst>
                  <a:latin typeface="Times New Roman" panose="02020603050405020304" pitchFamily="18" charset="0"/>
                </a:rPr>
                <a:t>1</a:t>
              </a:r>
              <a:endParaRPr lang="en-US" altLang="zh-CN">
                <a:solidFill>
                  <a:srgbClr val="0000CC"/>
                </a:solidFill>
                <a:effectLst>
                  <a:outerShdw blurRad="38100" dist="38100" dir="2700000">
                    <a:srgbClr val="C0C0C0"/>
                  </a:outerShdw>
                </a:effectLst>
                <a:latin typeface="Tahoma" panose="020B0604030504040204" pitchFamily="34" charset="0"/>
              </a:endParaRPr>
            </a:p>
          </p:txBody>
        </p:sp>
        <p:sp>
          <p:nvSpPr>
            <p:cNvPr id="342075" name="文本框 342074"/>
            <p:cNvSpPr txBox="1"/>
            <p:nvPr/>
          </p:nvSpPr>
          <p:spPr>
            <a:xfrm>
              <a:off x="3923" y="1480"/>
              <a:ext cx="1204" cy="302"/>
            </a:xfrm>
            <a:prstGeom prst="rect">
              <a:avLst/>
            </a:prstGeom>
            <a:noFill/>
            <a:ln w="9525">
              <a:noFill/>
            </a:ln>
          </p:spPr>
          <p:txBody>
            <a:bodyPr/>
            <a:lstStyle/>
            <a:p>
              <a:pPr algn="just"/>
              <a:r>
                <a:rPr lang="zh-CN" altLang="en-US" dirty="0">
                  <a:solidFill>
                    <a:srgbClr val="0000CC"/>
                  </a:solidFill>
                  <a:effectLst>
                    <a:outerShdw blurRad="38100" dist="38100" dir="2700000">
                      <a:srgbClr val="C0C0C0"/>
                    </a:outerShdw>
                  </a:effectLst>
                  <a:latin typeface="Times New Roman" panose="02020603050405020304" pitchFamily="18" charset="0"/>
                </a:rPr>
                <a:t>物理扇区 </a:t>
              </a:r>
              <a:r>
                <a:rPr lang="en-US" altLang="zh-CN">
                  <a:solidFill>
                    <a:srgbClr val="0000CC"/>
                  </a:solidFill>
                  <a:effectLst>
                    <a:outerShdw blurRad="38100" dist="38100" dir="2700000">
                      <a:srgbClr val="C0C0C0"/>
                    </a:outerShdw>
                  </a:effectLst>
                  <a:latin typeface="Times New Roman" panose="02020603050405020304" pitchFamily="18" charset="0"/>
                </a:rPr>
                <a:t>29</a:t>
              </a:r>
              <a:endParaRPr lang="en-US" altLang="zh-CN">
                <a:solidFill>
                  <a:srgbClr val="0000CC"/>
                </a:solidFill>
                <a:effectLst>
                  <a:outerShdw blurRad="38100" dist="38100" dir="2700000">
                    <a:srgbClr val="C0C0C0"/>
                  </a:outerShdw>
                </a:effectLst>
                <a:latin typeface="Tahoma" panose="020B0604030504040204" pitchFamily="34" charset="0"/>
              </a:endParaRPr>
            </a:p>
          </p:txBody>
        </p:sp>
        <p:sp>
          <p:nvSpPr>
            <p:cNvPr id="342077" name="矩形 342076"/>
            <p:cNvSpPr/>
            <p:nvPr/>
          </p:nvSpPr>
          <p:spPr>
            <a:xfrm>
              <a:off x="1402" y="2974"/>
              <a:ext cx="2037" cy="373"/>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sp>
          <p:nvSpPr>
            <p:cNvPr id="342078" name="直接连接符 342077"/>
            <p:cNvSpPr/>
            <p:nvPr/>
          </p:nvSpPr>
          <p:spPr>
            <a:xfrm>
              <a:off x="1810" y="2974"/>
              <a:ext cx="0" cy="373"/>
            </a:xfrm>
            <a:prstGeom prst="line">
              <a:avLst/>
            </a:prstGeom>
            <a:ln w="9525" cap="flat" cmpd="sng">
              <a:solidFill>
                <a:srgbClr val="000000"/>
              </a:solidFill>
              <a:prstDash val="solid"/>
              <a:headEnd type="none" w="med" len="med"/>
              <a:tailEnd type="none" w="med" len="med"/>
            </a:ln>
          </p:spPr>
        </p:sp>
        <p:sp>
          <p:nvSpPr>
            <p:cNvPr id="342079" name="直接连接符 342078"/>
            <p:cNvSpPr/>
            <p:nvPr/>
          </p:nvSpPr>
          <p:spPr>
            <a:xfrm>
              <a:off x="2217" y="2974"/>
              <a:ext cx="0" cy="373"/>
            </a:xfrm>
            <a:prstGeom prst="line">
              <a:avLst/>
            </a:prstGeom>
            <a:ln w="9525" cap="flat" cmpd="sng">
              <a:solidFill>
                <a:srgbClr val="000000"/>
              </a:solidFill>
              <a:prstDash val="solid"/>
              <a:headEnd type="none" w="med" len="med"/>
              <a:tailEnd type="none" w="med" len="med"/>
            </a:ln>
          </p:spPr>
        </p:sp>
        <p:sp>
          <p:nvSpPr>
            <p:cNvPr id="342080" name="直接连接符 342079"/>
            <p:cNvSpPr/>
            <p:nvPr/>
          </p:nvSpPr>
          <p:spPr>
            <a:xfrm>
              <a:off x="2624" y="2974"/>
              <a:ext cx="0" cy="373"/>
            </a:xfrm>
            <a:prstGeom prst="line">
              <a:avLst/>
            </a:prstGeom>
            <a:ln w="9525" cap="flat" cmpd="sng">
              <a:solidFill>
                <a:srgbClr val="000000"/>
              </a:solidFill>
              <a:prstDash val="solid"/>
              <a:headEnd type="none" w="med" len="med"/>
              <a:tailEnd type="none" w="med" len="med"/>
            </a:ln>
          </p:spPr>
        </p:sp>
        <p:sp>
          <p:nvSpPr>
            <p:cNvPr id="342081" name="直接连接符 342080"/>
            <p:cNvSpPr/>
            <p:nvPr/>
          </p:nvSpPr>
          <p:spPr>
            <a:xfrm>
              <a:off x="3032" y="2974"/>
              <a:ext cx="0" cy="373"/>
            </a:xfrm>
            <a:prstGeom prst="line">
              <a:avLst/>
            </a:prstGeom>
            <a:ln w="9525" cap="flat" cmpd="sng">
              <a:solidFill>
                <a:srgbClr val="000000"/>
              </a:solidFill>
              <a:prstDash val="solid"/>
              <a:headEnd type="none" w="med" len="med"/>
              <a:tailEnd type="none" w="med" len="med"/>
            </a:ln>
          </p:spPr>
        </p:sp>
        <p:sp>
          <p:nvSpPr>
            <p:cNvPr id="342082" name="文本框 342081"/>
            <p:cNvSpPr txBox="1"/>
            <p:nvPr/>
          </p:nvSpPr>
          <p:spPr>
            <a:xfrm>
              <a:off x="3020" y="3049"/>
              <a:ext cx="404" cy="245"/>
            </a:xfrm>
            <a:prstGeom prst="rect">
              <a:avLst/>
            </a:prstGeom>
            <a:noFill/>
            <a:ln w="9525">
              <a:noFill/>
            </a:ln>
          </p:spPr>
          <p:txBody>
            <a:bodyPr/>
            <a:lstStyle/>
            <a:p>
              <a:pPr algn="just"/>
              <a:r>
                <a:rPr lang="en-US" altLang="zh-CN" sz="1600" b="0">
                  <a:latin typeface="Times New Roman" panose="02020603050405020304" pitchFamily="18" charset="0"/>
                </a:rPr>
                <a:t>CRC</a:t>
              </a:r>
              <a:endParaRPr lang="en-US" altLang="zh-CN" sz="1600" b="0">
                <a:latin typeface="Tahoma" panose="020B0604030504040204" pitchFamily="34" charset="0"/>
              </a:endParaRPr>
            </a:p>
          </p:txBody>
        </p:sp>
        <p:sp>
          <p:nvSpPr>
            <p:cNvPr id="342083" name="文本框 342082"/>
            <p:cNvSpPr txBox="1"/>
            <p:nvPr/>
          </p:nvSpPr>
          <p:spPr>
            <a:xfrm>
              <a:off x="1399" y="2974"/>
              <a:ext cx="514" cy="373"/>
            </a:xfrm>
            <a:prstGeom prst="rect">
              <a:avLst/>
            </a:prstGeom>
            <a:noFill/>
            <a:ln w="9525">
              <a:noFill/>
            </a:ln>
          </p:spPr>
          <p:txBody>
            <a:bodyPr/>
            <a:lstStyle/>
            <a:p>
              <a:pPr algn="just"/>
              <a:r>
                <a:rPr lang="en-US" altLang="zh-CN" sz="1600" b="0">
                  <a:latin typeface="Times New Roman" panose="02020603050405020304" pitchFamily="18" charset="0"/>
                </a:rPr>
                <a:t>Synch</a:t>
              </a:r>
            </a:p>
            <a:p>
              <a:pPr algn="just"/>
              <a:r>
                <a:rPr lang="en-US" altLang="zh-CN" sz="1600" b="0">
                  <a:latin typeface="Times New Roman" panose="02020603050405020304" pitchFamily="18" charset="0"/>
                </a:rPr>
                <a:t>Byte</a:t>
              </a:r>
              <a:endParaRPr lang="en-US" altLang="zh-CN" sz="1600" b="0">
                <a:latin typeface="Tahoma" panose="020B0604030504040204" pitchFamily="34" charset="0"/>
              </a:endParaRPr>
            </a:p>
          </p:txBody>
        </p:sp>
        <p:sp>
          <p:nvSpPr>
            <p:cNvPr id="342084" name="文本框 342083"/>
            <p:cNvSpPr txBox="1"/>
            <p:nvPr/>
          </p:nvSpPr>
          <p:spPr>
            <a:xfrm>
              <a:off x="1819" y="2974"/>
              <a:ext cx="426" cy="373"/>
            </a:xfrm>
            <a:prstGeom prst="rect">
              <a:avLst/>
            </a:prstGeom>
            <a:noFill/>
            <a:ln w="9525">
              <a:noFill/>
            </a:ln>
          </p:spPr>
          <p:txBody>
            <a:bodyPr/>
            <a:lstStyle/>
            <a:p>
              <a:pPr algn="just"/>
              <a:r>
                <a:rPr lang="en-US" altLang="zh-CN" sz="1600" b="0">
                  <a:latin typeface="Times New Roman" panose="02020603050405020304" pitchFamily="18" charset="0"/>
                </a:rPr>
                <a:t>Track</a:t>
              </a:r>
            </a:p>
            <a:p>
              <a:pPr algn="just"/>
              <a:r>
                <a:rPr lang="en-US" altLang="zh-CN" sz="1600" b="0">
                  <a:latin typeface="Times New Roman" panose="02020603050405020304" pitchFamily="18" charset="0"/>
                </a:rPr>
                <a:t>  #</a:t>
              </a:r>
              <a:endParaRPr lang="en-US" altLang="zh-CN" sz="1600" b="0">
                <a:latin typeface="Tahoma" panose="020B0604030504040204" pitchFamily="34" charset="0"/>
              </a:endParaRPr>
            </a:p>
          </p:txBody>
        </p:sp>
        <p:sp>
          <p:nvSpPr>
            <p:cNvPr id="342085" name="文本框 342084"/>
            <p:cNvSpPr txBox="1"/>
            <p:nvPr/>
          </p:nvSpPr>
          <p:spPr>
            <a:xfrm>
              <a:off x="2215" y="2974"/>
              <a:ext cx="438" cy="373"/>
            </a:xfrm>
            <a:prstGeom prst="rect">
              <a:avLst/>
            </a:prstGeom>
            <a:noFill/>
            <a:ln w="9525">
              <a:noFill/>
            </a:ln>
          </p:spPr>
          <p:txBody>
            <a:bodyPr/>
            <a:lstStyle/>
            <a:p>
              <a:pPr algn="just"/>
              <a:r>
                <a:rPr lang="en-US" altLang="zh-CN" sz="1600" b="0">
                  <a:latin typeface="Times New Roman" panose="02020603050405020304" pitchFamily="18" charset="0"/>
                </a:rPr>
                <a:t>Head</a:t>
              </a:r>
            </a:p>
            <a:p>
              <a:pPr algn="just"/>
              <a:r>
                <a:rPr lang="en-US" altLang="zh-CN" sz="1600" b="0">
                  <a:latin typeface="Times New Roman" panose="02020603050405020304" pitchFamily="18" charset="0"/>
                </a:rPr>
                <a:t> #</a:t>
              </a:r>
              <a:endParaRPr lang="en-US" altLang="zh-CN" sz="1600" b="0">
                <a:latin typeface="Tahoma" panose="020B0604030504040204" pitchFamily="34" charset="0"/>
              </a:endParaRPr>
            </a:p>
          </p:txBody>
        </p:sp>
        <p:sp>
          <p:nvSpPr>
            <p:cNvPr id="342086" name="文本框 342085"/>
            <p:cNvSpPr txBox="1"/>
            <p:nvPr/>
          </p:nvSpPr>
          <p:spPr>
            <a:xfrm>
              <a:off x="2601" y="2974"/>
              <a:ext cx="474" cy="373"/>
            </a:xfrm>
            <a:prstGeom prst="rect">
              <a:avLst/>
            </a:prstGeom>
            <a:noFill/>
            <a:ln w="9525">
              <a:noFill/>
            </a:ln>
          </p:spPr>
          <p:txBody>
            <a:bodyPr/>
            <a:lstStyle/>
            <a:p>
              <a:pPr algn="just"/>
              <a:r>
                <a:rPr lang="en-US" altLang="zh-CN" sz="1600" b="0">
                  <a:latin typeface="Times New Roman" panose="02020603050405020304" pitchFamily="18" charset="0"/>
                </a:rPr>
                <a:t>Sector</a:t>
              </a:r>
            </a:p>
            <a:p>
              <a:pPr algn="just"/>
              <a:r>
                <a:rPr lang="en-US" altLang="zh-CN" sz="1600" b="0">
                  <a:latin typeface="Times New Roman" panose="02020603050405020304" pitchFamily="18" charset="0"/>
                </a:rPr>
                <a:t>  #</a:t>
              </a:r>
              <a:endParaRPr lang="en-US" altLang="zh-CN" sz="1600" b="0">
                <a:latin typeface="Tahoma" panose="020B0604030504040204" pitchFamily="34" charset="0"/>
              </a:endParaRPr>
            </a:p>
          </p:txBody>
        </p:sp>
        <p:sp>
          <p:nvSpPr>
            <p:cNvPr id="342087" name="直接连接符 342086"/>
            <p:cNvSpPr/>
            <p:nvPr/>
          </p:nvSpPr>
          <p:spPr>
            <a:xfrm flipH="1">
              <a:off x="1395" y="2448"/>
              <a:ext cx="746" cy="530"/>
            </a:xfrm>
            <a:prstGeom prst="line">
              <a:avLst/>
            </a:prstGeom>
            <a:ln w="9525" cap="flat" cmpd="sng">
              <a:solidFill>
                <a:srgbClr val="000000"/>
              </a:solidFill>
              <a:prstDash val="solid"/>
              <a:headEnd type="none" w="med" len="med"/>
              <a:tailEnd type="none" w="med" len="med"/>
            </a:ln>
          </p:spPr>
        </p:sp>
        <p:sp>
          <p:nvSpPr>
            <p:cNvPr id="342088" name="直接连接符 342087"/>
            <p:cNvSpPr/>
            <p:nvPr/>
          </p:nvSpPr>
          <p:spPr>
            <a:xfrm>
              <a:off x="2428" y="2452"/>
              <a:ext cx="991" cy="526"/>
            </a:xfrm>
            <a:prstGeom prst="line">
              <a:avLst/>
            </a:prstGeom>
            <a:ln w="9525" cap="flat" cmpd="sng">
              <a:solidFill>
                <a:srgbClr val="000000"/>
              </a:solidFill>
              <a:prstDash val="solid"/>
              <a:headEnd type="none" w="med" len="med"/>
              <a:tailEnd type="none" w="med" len="med"/>
            </a:ln>
          </p:spPr>
        </p:sp>
        <p:sp>
          <p:nvSpPr>
            <p:cNvPr id="342090" name="矩形 342089"/>
            <p:cNvSpPr/>
            <p:nvPr/>
          </p:nvSpPr>
          <p:spPr>
            <a:xfrm>
              <a:off x="4224" y="2974"/>
              <a:ext cx="1199" cy="372"/>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sp>
          <p:nvSpPr>
            <p:cNvPr id="342091" name="直接连接符 342090"/>
            <p:cNvSpPr/>
            <p:nvPr/>
          </p:nvSpPr>
          <p:spPr>
            <a:xfrm>
              <a:off x="4632" y="2974"/>
              <a:ext cx="0" cy="372"/>
            </a:xfrm>
            <a:prstGeom prst="line">
              <a:avLst/>
            </a:prstGeom>
            <a:ln w="9525" cap="flat" cmpd="sng">
              <a:solidFill>
                <a:srgbClr val="000000"/>
              </a:solidFill>
              <a:prstDash val="solid"/>
              <a:headEnd type="none" w="med" len="med"/>
              <a:tailEnd type="none" w="med" len="med"/>
            </a:ln>
          </p:spPr>
        </p:sp>
        <p:sp>
          <p:nvSpPr>
            <p:cNvPr id="342092" name="直接连接符 342091"/>
            <p:cNvSpPr/>
            <p:nvPr/>
          </p:nvSpPr>
          <p:spPr>
            <a:xfrm>
              <a:off x="5040" y="2974"/>
              <a:ext cx="0" cy="372"/>
            </a:xfrm>
            <a:prstGeom prst="line">
              <a:avLst/>
            </a:prstGeom>
            <a:ln w="9525" cap="flat" cmpd="sng">
              <a:solidFill>
                <a:srgbClr val="000000"/>
              </a:solidFill>
              <a:prstDash val="solid"/>
              <a:headEnd type="none" w="med" len="med"/>
              <a:tailEnd type="none" w="med" len="med"/>
            </a:ln>
          </p:spPr>
        </p:sp>
        <p:sp>
          <p:nvSpPr>
            <p:cNvPr id="342093" name="文本框 342092"/>
            <p:cNvSpPr txBox="1"/>
            <p:nvPr/>
          </p:nvSpPr>
          <p:spPr>
            <a:xfrm>
              <a:off x="5043" y="3048"/>
              <a:ext cx="391" cy="246"/>
            </a:xfrm>
            <a:prstGeom prst="rect">
              <a:avLst/>
            </a:prstGeom>
            <a:noFill/>
            <a:ln w="9525">
              <a:noFill/>
            </a:ln>
          </p:spPr>
          <p:txBody>
            <a:bodyPr/>
            <a:lstStyle/>
            <a:p>
              <a:pPr algn="just"/>
              <a:r>
                <a:rPr lang="en-US" altLang="zh-CN" sz="1600" b="0">
                  <a:latin typeface="Times New Roman" panose="02020603050405020304" pitchFamily="18" charset="0"/>
                </a:rPr>
                <a:t>CRC</a:t>
              </a:r>
              <a:endParaRPr lang="en-US" altLang="zh-CN" sz="1600" b="0">
                <a:latin typeface="Tahoma" panose="020B0604030504040204" pitchFamily="34" charset="0"/>
              </a:endParaRPr>
            </a:p>
          </p:txBody>
        </p:sp>
        <p:sp>
          <p:nvSpPr>
            <p:cNvPr id="342094" name="文本框 342093"/>
            <p:cNvSpPr txBox="1"/>
            <p:nvPr/>
          </p:nvSpPr>
          <p:spPr>
            <a:xfrm>
              <a:off x="4221" y="2974"/>
              <a:ext cx="459" cy="372"/>
            </a:xfrm>
            <a:prstGeom prst="rect">
              <a:avLst/>
            </a:prstGeom>
            <a:noFill/>
            <a:ln w="9525">
              <a:noFill/>
            </a:ln>
          </p:spPr>
          <p:txBody>
            <a:bodyPr/>
            <a:lstStyle/>
            <a:p>
              <a:pPr algn="just"/>
              <a:r>
                <a:rPr lang="en-US" altLang="zh-CN" sz="1600" b="0">
                  <a:latin typeface="Times New Roman" panose="02020603050405020304" pitchFamily="18" charset="0"/>
                </a:rPr>
                <a:t>Synch</a:t>
              </a:r>
            </a:p>
            <a:p>
              <a:pPr algn="just"/>
              <a:r>
                <a:rPr lang="en-US" altLang="zh-CN" sz="1600" b="0">
                  <a:latin typeface="Times New Roman" panose="02020603050405020304" pitchFamily="18" charset="0"/>
                </a:rPr>
                <a:t>Byte</a:t>
              </a:r>
              <a:endParaRPr lang="en-US" altLang="zh-CN" sz="1600" b="0">
                <a:latin typeface="Tahoma" panose="020B0604030504040204" pitchFamily="34" charset="0"/>
              </a:endParaRPr>
            </a:p>
          </p:txBody>
        </p:sp>
        <p:sp>
          <p:nvSpPr>
            <p:cNvPr id="342095" name="文本框 342094"/>
            <p:cNvSpPr txBox="1"/>
            <p:nvPr/>
          </p:nvSpPr>
          <p:spPr>
            <a:xfrm>
              <a:off x="4636" y="3048"/>
              <a:ext cx="421" cy="298"/>
            </a:xfrm>
            <a:prstGeom prst="rect">
              <a:avLst/>
            </a:prstGeom>
            <a:noFill/>
            <a:ln w="9525">
              <a:noFill/>
            </a:ln>
          </p:spPr>
          <p:txBody>
            <a:bodyPr/>
            <a:lstStyle/>
            <a:p>
              <a:pPr algn="just"/>
              <a:r>
                <a:rPr lang="en-US" altLang="zh-CN" sz="1600" b="0">
                  <a:latin typeface="Times New Roman" panose="02020603050405020304" pitchFamily="18" charset="0"/>
                </a:rPr>
                <a:t>Data</a:t>
              </a:r>
              <a:endParaRPr lang="en-US" altLang="zh-CN" sz="1600" b="0">
                <a:latin typeface="Tahoma" panose="020B0604030504040204" pitchFamily="34" charset="0"/>
              </a:endParaRPr>
            </a:p>
          </p:txBody>
        </p:sp>
        <p:sp>
          <p:nvSpPr>
            <p:cNvPr id="342096" name="直接连接符 342095"/>
            <p:cNvSpPr/>
            <p:nvPr/>
          </p:nvSpPr>
          <p:spPr>
            <a:xfrm flipH="1">
              <a:off x="4207" y="2455"/>
              <a:ext cx="623" cy="517"/>
            </a:xfrm>
            <a:prstGeom prst="line">
              <a:avLst/>
            </a:prstGeom>
            <a:ln w="9525" cap="flat" cmpd="sng">
              <a:solidFill>
                <a:srgbClr val="000000"/>
              </a:solidFill>
              <a:prstDash val="solid"/>
              <a:headEnd type="none" w="med" len="med"/>
              <a:tailEnd type="none" w="med" len="med"/>
            </a:ln>
          </p:spPr>
        </p:sp>
        <p:sp>
          <p:nvSpPr>
            <p:cNvPr id="342097" name="直接连接符 342096"/>
            <p:cNvSpPr/>
            <p:nvPr/>
          </p:nvSpPr>
          <p:spPr>
            <a:xfrm>
              <a:off x="5127" y="2452"/>
              <a:ext cx="296" cy="526"/>
            </a:xfrm>
            <a:prstGeom prst="line">
              <a:avLst/>
            </a:prstGeom>
            <a:ln w="9525" cap="flat" cmpd="sng">
              <a:solidFill>
                <a:srgbClr val="000000"/>
              </a:solidFill>
              <a:prstDash val="solid"/>
              <a:headEnd type="none" w="med" len="med"/>
              <a:tailEnd type="none" w="med" len="med"/>
            </a:ln>
          </p:spPr>
        </p:sp>
        <p:sp>
          <p:nvSpPr>
            <p:cNvPr id="342098" name="直接连接符 342097"/>
            <p:cNvSpPr/>
            <p:nvPr/>
          </p:nvSpPr>
          <p:spPr>
            <a:xfrm>
              <a:off x="1814" y="2452"/>
              <a:ext cx="0" cy="224"/>
            </a:xfrm>
            <a:prstGeom prst="line">
              <a:avLst/>
            </a:prstGeom>
            <a:ln w="9525" cap="flat" cmpd="sng">
              <a:solidFill>
                <a:srgbClr val="000000"/>
              </a:solidFill>
              <a:prstDash val="solid"/>
              <a:headEnd type="none" w="med" len="med"/>
              <a:tailEnd type="none" w="med" len="med"/>
            </a:ln>
          </p:spPr>
        </p:sp>
        <p:sp>
          <p:nvSpPr>
            <p:cNvPr id="342099" name="直接连接符 342098"/>
            <p:cNvSpPr/>
            <p:nvPr/>
          </p:nvSpPr>
          <p:spPr>
            <a:xfrm>
              <a:off x="219" y="2452"/>
              <a:ext cx="0" cy="224"/>
            </a:xfrm>
            <a:prstGeom prst="line">
              <a:avLst/>
            </a:prstGeom>
            <a:ln w="9525" cap="flat" cmpd="sng">
              <a:solidFill>
                <a:srgbClr val="000000"/>
              </a:solidFill>
              <a:prstDash val="solid"/>
              <a:headEnd type="none" w="med" len="med"/>
              <a:tailEnd type="none" w="med" len="med"/>
            </a:ln>
          </p:spPr>
        </p:sp>
        <p:sp>
          <p:nvSpPr>
            <p:cNvPr id="342100" name="直接连接符 342099"/>
            <p:cNvSpPr/>
            <p:nvPr/>
          </p:nvSpPr>
          <p:spPr>
            <a:xfrm>
              <a:off x="219" y="2676"/>
              <a:ext cx="1595" cy="0"/>
            </a:xfrm>
            <a:prstGeom prst="line">
              <a:avLst/>
            </a:prstGeom>
            <a:ln w="28575" cap="flat" cmpd="sng">
              <a:solidFill>
                <a:srgbClr val="000000"/>
              </a:solidFill>
              <a:prstDash val="solid"/>
              <a:headEnd type="triangle" w="med" len="med"/>
              <a:tailEnd type="triangle" w="med" len="med"/>
            </a:ln>
          </p:spPr>
        </p:sp>
        <p:sp>
          <p:nvSpPr>
            <p:cNvPr id="342101" name="文本框 342100"/>
            <p:cNvSpPr txBox="1"/>
            <p:nvPr/>
          </p:nvSpPr>
          <p:spPr>
            <a:xfrm>
              <a:off x="204" y="2659"/>
              <a:ext cx="1497" cy="223"/>
            </a:xfrm>
            <a:prstGeom prst="rect">
              <a:avLst/>
            </a:prstGeom>
            <a:noFill/>
            <a:ln w="9525">
              <a:noFill/>
            </a:ln>
          </p:spPr>
          <p:txBody>
            <a:bodyPr/>
            <a:lstStyle/>
            <a:p>
              <a:pPr algn="just"/>
              <a:r>
                <a:rPr lang="zh-CN" altLang="en-US" sz="2000" dirty="0">
                  <a:solidFill>
                    <a:srgbClr val="D60093"/>
                  </a:solidFill>
                  <a:effectLst>
                    <a:outerShdw blurRad="38100" dist="38100" dir="2700000">
                      <a:srgbClr val="C0C0C0"/>
                    </a:outerShdw>
                  </a:effectLst>
                  <a:latin typeface="Times New Roman" panose="02020603050405020304" pitchFamily="18" charset="0"/>
                </a:rPr>
                <a:t>每个扇区</a:t>
              </a:r>
              <a:r>
                <a:rPr lang="en-US" altLang="zh-CN" sz="2000">
                  <a:solidFill>
                    <a:srgbClr val="D60093"/>
                  </a:solidFill>
                  <a:effectLst>
                    <a:outerShdw blurRad="38100" dist="38100" dir="2700000">
                      <a:srgbClr val="C0C0C0"/>
                    </a:outerShdw>
                  </a:effectLst>
                  <a:latin typeface="Times New Roman" panose="02020603050405020304" pitchFamily="18" charset="0"/>
                </a:rPr>
                <a:t>600</a:t>
              </a:r>
              <a:r>
                <a:rPr lang="zh-CN" altLang="en-US" sz="2000" dirty="0">
                  <a:solidFill>
                    <a:srgbClr val="D60093"/>
                  </a:solidFill>
                  <a:effectLst>
                    <a:outerShdw blurRad="38100" dist="38100" dir="2700000">
                      <a:srgbClr val="C0C0C0"/>
                    </a:outerShdw>
                  </a:effectLst>
                  <a:latin typeface="Times New Roman" panose="02020603050405020304" pitchFamily="18" charset="0"/>
                </a:rPr>
                <a:t>个字节</a:t>
              </a:r>
              <a:endParaRPr lang="zh-CN" altLang="en-US" sz="2000" dirty="0">
                <a:solidFill>
                  <a:srgbClr val="D60093"/>
                </a:solidFill>
                <a:effectLst>
                  <a:outerShdw blurRad="38100" dist="38100" dir="2700000">
                    <a:srgbClr val="C0C0C0"/>
                  </a:outerShdw>
                </a:effectLst>
                <a:latin typeface="Tahoma" panose="020B0604030504040204" pitchFamily="34" charset="0"/>
              </a:endParaRPr>
            </a:p>
          </p:txBody>
        </p:sp>
        <p:sp>
          <p:nvSpPr>
            <p:cNvPr id="342102" name="文本框 342101"/>
            <p:cNvSpPr txBox="1"/>
            <p:nvPr/>
          </p:nvSpPr>
          <p:spPr>
            <a:xfrm>
              <a:off x="955" y="3346"/>
              <a:ext cx="2469" cy="224"/>
            </a:xfrm>
            <a:prstGeom prst="rect">
              <a:avLst/>
            </a:prstGeom>
            <a:noFill/>
            <a:ln w="9525">
              <a:noFill/>
            </a:ln>
          </p:spPr>
          <p:txBody>
            <a:bodyPr/>
            <a:lstStyle/>
            <a:p>
              <a:pPr algn="just"/>
              <a:r>
                <a:rPr lang="en-US" altLang="zh-CN" sz="2000" b="0">
                  <a:latin typeface="Times New Roman" panose="02020603050405020304" pitchFamily="18" charset="0"/>
                </a:rPr>
                <a:t>Bytes    1        2         1        1        2</a:t>
              </a:r>
              <a:endParaRPr lang="en-US" altLang="zh-CN" sz="2000" b="0">
                <a:latin typeface="Tahoma" panose="020B0604030504040204" pitchFamily="34" charset="0"/>
              </a:endParaRPr>
            </a:p>
          </p:txBody>
        </p:sp>
        <p:sp>
          <p:nvSpPr>
            <p:cNvPr id="342103" name="文本框 342102"/>
            <p:cNvSpPr txBox="1"/>
            <p:nvPr/>
          </p:nvSpPr>
          <p:spPr>
            <a:xfrm>
              <a:off x="4268" y="3346"/>
              <a:ext cx="1227" cy="224"/>
            </a:xfrm>
            <a:prstGeom prst="rect">
              <a:avLst/>
            </a:prstGeom>
            <a:noFill/>
            <a:ln w="9525">
              <a:noFill/>
            </a:ln>
          </p:spPr>
          <p:txBody>
            <a:bodyPr/>
            <a:lstStyle/>
            <a:p>
              <a:pPr algn="just"/>
              <a:r>
                <a:rPr lang="zh-CN" altLang="en-US" sz="900" b="0" dirty="0">
                  <a:latin typeface="Times New Roman" panose="02020603050405020304" pitchFamily="18" charset="0"/>
                </a:rPr>
                <a:t>  </a:t>
              </a:r>
              <a:r>
                <a:rPr lang="en-US" altLang="zh-CN" sz="2000" b="0">
                  <a:latin typeface="Times New Roman" panose="02020603050405020304" pitchFamily="18" charset="0"/>
                </a:rPr>
                <a:t>1       </a:t>
              </a:r>
              <a:r>
                <a:rPr lang="en-US" altLang="zh-CN" sz="2000">
                  <a:solidFill>
                    <a:srgbClr val="0000FF"/>
                  </a:solidFill>
                  <a:latin typeface="Times New Roman" panose="02020603050405020304" pitchFamily="18" charset="0"/>
                </a:rPr>
                <a:t>512</a:t>
              </a:r>
              <a:r>
                <a:rPr lang="en-US" altLang="zh-CN" sz="2000" b="0">
                  <a:latin typeface="Times New Roman" panose="02020603050405020304" pitchFamily="18" charset="0"/>
                </a:rPr>
                <a:t>     2</a:t>
              </a:r>
              <a:endParaRPr lang="en-US" altLang="zh-CN" sz="2000" b="0">
                <a:latin typeface="Tahoma" panose="020B0604030504040204" pitchFamily="34" charset="0"/>
              </a:endParaRPr>
            </a:p>
          </p:txBody>
        </p:sp>
        <p:sp>
          <p:nvSpPr>
            <p:cNvPr id="342105" name="任意多边形 342104"/>
            <p:cNvSpPr/>
            <p:nvPr/>
          </p:nvSpPr>
          <p:spPr>
            <a:xfrm>
              <a:off x="3470" y="1661"/>
              <a:ext cx="103" cy="179"/>
            </a:xfrm>
            <a:custGeom>
              <a:avLst/>
              <a:gdLst/>
              <a:ahLst/>
              <a:cxnLst/>
              <a:rect l="0" t="0" r="0" b="0"/>
              <a:pathLst>
                <a:path w="105" h="255">
                  <a:moveTo>
                    <a:pt x="0" y="0"/>
                  </a:moveTo>
                  <a:cubicBezTo>
                    <a:pt x="10" y="10"/>
                    <a:pt x="50" y="35"/>
                    <a:pt x="60" y="60"/>
                  </a:cubicBezTo>
                  <a:cubicBezTo>
                    <a:pt x="70" y="85"/>
                    <a:pt x="53" y="118"/>
                    <a:pt x="60" y="150"/>
                  </a:cubicBezTo>
                  <a:cubicBezTo>
                    <a:pt x="67" y="182"/>
                    <a:pt x="96" y="233"/>
                    <a:pt x="105" y="255"/>
                  </a:cubicBez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342106" name="任意多边形 342105"/>
            <p:cNvSpPr/>
            <p:nvPr/>
          </p:nvSpPr>
          <p:spPr>
            <a:xfrm>
              <a:off x="3515" y="1661"/>
              <a:ext cx="88" cy="168"/>
            </a:xfrm>
            <a:custGeom>
              <a:avLst/>
              <a:gdLst/>
              <a:ahLst/>
              <a:cxnLst/>
              <a:rect l="0" t="0" r="0" b="0"/>
              <a:pathLst>
                <a:path w="105" h="255">
                  <a:moveTo>
                    <a:pt x="0" y="0"/>
                  </a:moveTo>
                  <a:cubicBezTo>
                    <a:pt x="10" y="10"/>
                    <a:pt x="50" y="35"/>
                    <a:pt x="60" y="60"/>
                  </a:cubicBezTo>
                  <a:cubicBezTo>
                    <a:pt x="70" y="85"/>
                    <a:pt x="53" y="118"/>
                    <a:pt x="60" y="150"/>
                  </a:cubicBezTo>
                  <a:cubicBezTo>
                    <a:pt x="67" y="182"/>
                    <a:pt x="96" y="233"/>
                    <a:pt x="105" y="255"/>
                  </a:cubicBez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342107" name="文本框 342106"/>
            <p:cNvSpPr txBox="1"/>
            <p:nvPr/>
          </p:nvSpPr>
          <p:spPr>
            <a:xfrm>
              <a:off x="1791" y="2024"/>
              <a:ext cx="363" cy="344"/>
            </a:xfrm>
            <a:prstGeom prst="rect">
              <a:avLst/>
            </a:prstGeom>
            <a:noFill/>
            <a:ln w="9525">
              <a:noFill/>
            </a:ln>
          </p:spPr>
          <p:txBody>
            <a:bodyPr/>
            <a:lstStyle/>
            <a:p>
              <a:pPr algn="just"/>
              <a:r>
                <a:rPr lang="en-US" altLang="zh-CN" sz="1600" b="0">
                  <a:latin typeface="Times New Roman" panose="02020603050405020304" pitchFamily="18" charset="0"/>
                </a:rPr>
                <a:t>Gap</a:t>
              </a:r>
            </a:p>
            <a:p>
              <a:pPr algn="just"/>
              <a:r>
                <a:rPr lang="en-US" altLang="zh-CN" sz="1600" b="0">
                  <a:latin typeface="Times New Roman" panose="02020603050405020304" pitchFamily="18" charset="0"/>
                </a:rPr>
                <a:t> 1</a:t>
              </a:r>
              <a:endParaRPr lang="en-US" altLang="zh-CN" sz="1600" b="0">
                <a:latin typeface="Tahoma" panose="020B0604030504040204" pitchFamily="34" charset="0"/>
              </a:endParaRPr>
            </a:p>
          </p:txBody>
        </p:sp>
        <p:sp>
          <p:nvSpPr>
            <p:cNvPr id="342108" name="文本框 342107"/>
            <p:cNvSpPr txBox="1"/>
            <p:nvPr/>
          </p:nvSpPr>
          <p:spPr>
            <a:xfrm>
              <a:off x="5103" y="2024"/>
              <a:ext cx="355" cy="378"/>
            </a:xfrm>
            <a:prstGeom prst="rect">
              <a:avLst/>
            </a:prstGeom>
            <a:noFill/>
            <a:ln w="9525">
              <a:noFill/>
            </a:ln>
          </p:spPr>
          <p:txBody>
            <a:bodyPr/>
            <a:lstStyle/>
            <a:p>
              <a:pPr algn="just"/>
              <a:r>
                <a:rPr lang="en-US" altLang="zh-CN" sz="1600" b="0">
                  <a:latin typeface="Times New Roman" panose="02020603050405020304" pitchFamily="18" charset="0"/>
                </a:rPr>
                <a:t>Gap</a:t>
              </a:r>
            </a:p>
            <a:p>
              <a:pPr algn="just"/>
              <a:r>
                <a:rPr lang="en-US" altLang="zh-CN" sz="1600" b="0">
                  <a:latin typeface="Times New Roman" panose="02020603050405020304" pitchFamily="18" charset="0"/>
                </a:rPr>
                <a:t> 3</a:t>
              </a:r>
              <a:endParaRPr lang="en-US" altLang="zh-CN" sz="1600" b="0">
                <a:latin typeface="Tahoma" panose="020B0604030504040204" pitchFamily="34" charset="0"/>
              </a:endParaRPr>
            </a:p>
          </p:txBody>
        </p:sp>
        <p:sp>
          <p:nvSpPr>
            <p:cNvPr id="342109" name="文本框 342108"/>
            <p:cNvSpPr txBox="1"/>
            <p:nvPr/>
          </p:nvSpPr>
          <p:spPr>
            <a:xfrm>
              <a:off x="4468" y="2024"/>
              <a:ext cx="355" cy="378"/>
            </a:xfrm>
            <a:prstGeom prst="rect">
              <a:avLst/>
            </a:prstGeom>
            <a:noFill/>
            <a:ln w="9525">
              <a:noFill/>
            </a:ln>
          </p:spPr>
          <p:txBody>
            <a:bodyPr/>
            <a:lstStyle/>
            <a:p>
              <a:pPr algn="just"/>
              <a:r>
                <a:rPr lang="en-US" altLang="zh-CN" sz="1600" b="0">
                  <a:latin typeface="Times New Roman" panose="02020603050405020304" pitchFamily="18" charset="0"/>
                </a:rPr>
                <a:t>Gap</a:t>
              </a:r>
            </a:p>
            <a:p>
              <a:pPr algn="just"/>
              <a:r>
                <a:rPr lang="en-US" altLang="zh-CN" sz="1600" b="0">
                  <a:latin typeface="Times New Roman" panose="02020603050405020304" pitchFamily="18" charset="0"/>
                </a:rPr>
                <a:t> 2</a:t>
              </a:r>
              <a:endParaRPr lang="en-US" altLang="zh-CN" sz="1600" b="0">
                <a:latin typeface="Tahoma" panose="020B0604030504040204" pitchFamily="34" charset="0"/>
              </a:endParaRPr>
            </a:p>
          </p:txBody>
        </p:sp>
        <p:sp>
          <p:nvSpPr>
            <p:cNvPr id="342110" name="文本框 342109"/>
            <p:cNvSpPr txBox="1"/>
            <p:nvPr/>
          </p:nvSpPr>
          <p:spPr>
            <a:xfrm>
              <a:off x="3833" y="2024"/>
              <a:ext cx="363" cy="344"/>
            </a:xfrm>
            <a:prstGeom prst="rect">
              <a:avLst/>
            </a:prstGeom>
            <a:noFill/>
            <a:ln w="9525">
              <a:noFill/>
            </a:ln>
          </p:spPr>
          <p:txBody>
            <a:bodyPr/>
            <a:lstStyle/>
            <a:p>
              <a:pPr algn="just"/>
              <a:r>
                <a:rPr lang="en-US" altLang="zh-CN" sz="1600" b="0">
                  <a:latin typeface="Times New Roman" panose="02020603050405020304" pitchFamily="18" charset="0"/>
                </a:rPr>
                <a:t>Gap</a:t>
              </a:r>
            </a:p>
            <a:p>
              <a:pPr algn="just"/>
              <a:r>
                <a:rPr lang="en-US" altLang="zh-CN" sz="1600" b="0">
                  <a:latin typeface="Times New Roman" panose="02020603050405020304" pitchFamily="18" charset="0"/>
                </a:rPr>
                <a:t> 1</a:t>
              </a:r>
              <a:endParaRPr lang="en-US" altLang="zh-CN" sz="1600" b="0">
                <a:latin typeface="Tahoma" panose="020B0604030504040204" pitchFamily="34" charset="0"/>
              </a:endParaRPr>
            </a:p>
          </p:txBody>
        </p:sp>
      </p:grpSp>
      <p:sp>
        <p:nvSpPr>
          <p:cNvPr id="342116" name="AutoShape 5"/>
          <p:cNvSpPr/>
          <p:nvPr/>
        </p:nvSpPr>
        <p:spPr>
          <a:xfrm>
            <a:off x="1069976" y="970041"/>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2117" name="Text Box 38"/>
          <p:cNvSpPr txBox="1"/>
          <p:nvPr/>
        </p:nvSpPr>
        <p:spPr>
          <a:xfrm>
            <a:off x="1125538" y="1009729"/>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一、磁盘</a:t>
            </a:r>
            <a:r>
              <a:rPr lang="en-US" altLang="zh-CN" sz="2800">
                <a:solidFill>
                  <a:srgbClr val="FF0000"/>
                </a:solidFill>
                <a:effectLst>
                  <a:outerShdw blurRad="38100" dist="38100" dir="2700000">
                    <a:srgbClr val="C0C0C0"/>
                  </a:outerShdw>
                </a:effectLst>
                <a:latin typeface="Times New Roman" panose="02020603050405020304" pitchFamily="18" charset="0"/>
              </a:rPr>
              <a:t>I/O </a:t>
            </a:r>
          </a:p>
        </p:txBody>
      </p:sp>
      <p:sp>
        <p:nvSpPr>
          <p:cNvPr id="342118" name="矩形 342117"/>
          <p:cNvSpPr/>
          <p:nvPr/>
        </p:nvSpPr>
        <p:spPr>
          <a:xfrm>
            <a:off x="1530192" y="1792049"/>
            <a:ext cx="3269615" cy="521970"/>
          </a:xfrm>
          <a:prstGeom prst="rect">
            <a:avLst/>
          </a:prstGeom>
          <a:noFill/>
          <a:ln w="9525">
            <a:noFill/>
          </a:ln>
        </p:spPr>
        <p:txBody>
          <a:bodyPr wrap="none" anchor="t">
            <a:spAutoFit/>
          </a:bodyPr>
          <a:lstStyle/>
          <a:p>
            <a:pPr>
              <a:spcBef>
                <a:spcPct val="15000"/>
              </a:spcBef>
              <a:buFont typeface="Arial" panose="020B0604020202020204" pitchFamily="34" charset="0"/>
            </a:pPr>
            <a:r>
              <a:rPr lang="en-US" altLang="zh-CN" sz="2800" dirty="0">
                <a:solidFill>
                  <a:srgbClr val="800000"/>
                </a:solidFill>
                <a:effectLst>
                  <a:outerShdw blurRad="38100" dist="38100" dir="2700000">
                    <a:srgbClr val="C0C0C0"/>
                  </a:outerShdw>
                </a:effectLst>
                <a:latin typeface="Tahoma" panose="020B0604030504040204" pitchFamily="34" charset="0"/>
              </a:rPr>
              <a:t>3</a:t>
            </a:r>
            <a:r>
              <a:rPr lang="zh-CN" altLang="en-US" sz="2800" dirty="0">
                <a:solidFill>
                  <a:srgbClr val="800000"/>
                </a:solidFill>
                <a:effectLst>
                  <a:outerShdw blurRad="38100" dist="38100" dir="2700000">
                    <a:srgbClr val="C0C0C0"/>
                  </a:outerShdw>
                </a:effectLst>
                <a:latin typeface="Tahoma" panose="020B0604030504040204" pitchFamily="34" charset="0"/>
              </a:rPr>
              <a:t>、磁盘的信息组织</a:t>
            </a:r>
            <a:r>
              <a:rPr lang="zh-CN" altLang="en-US" sz="2800" dirty="0">
                <a:latin typeface="Tahoma" panose="020B0604030504040204" pitchFamily="34" charset="0"/>
              </a:rPr>
              <a:t> </a:t>
            </a:r>
          </a:p>
        </p:txBody>
      </p:sp>
      <p:sp>
        <p:nvSpPr>
          <p:cNvPr id="89" name="矩形 88">
            <a:extLst>
              <a:ext uri="{FF2B5EF4-FFF2-40B4-BE49-F238E27FC236}">
                <a16:creationId xmlns:a16="http://schemas.microsoft.com/office/drawing/2014/main" id="{440A28B4-A3F6-4B03-92BA-4FD7A3085ABD}"/>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2116"/>
                                        </p:tgtEl>
                                        <p:attrNameLst>
                                          <p:attrName>style.visibility</p:attrName>
                                        </p:attrNameLst>
                                      </p:cBhvr>
                                      <p:to>
                                        <p:strVal val="visible"/>
                                      </p:to>
                                    </p:set>
                                    <p:anim calcmode="lin" valueType="num">
                                      <p:cBhvr additive="base">
                                        <p:cTn id="7" dur="500" fill="hold"/>
                                        <p:tgtEl>
                                          <p:spTgt spid="342116"/>
                                        </p:tgtEl>
                                        <p:attrNameLst>
                                          <p:attrName>ppt_x</p:attrName>
                                        </p:attrNameLst>
                                      </p:cBhvr>
                                      <p:tavLst>
                                        <p:tav tm="0">
                                          <p:val>
                                            <p:strVal val="#ppt_x"/>
                                          </p:val>
                                        </p:tav>
                                        <p:tav tm="100000">
                                          <p:val>
                                            <p:strVal val="#ppt_x"/>
                                          </p:val>
                                        </p:tav>
                                      </p:tavLst>
                                    </p:anim>
                                    <p:anim calcmode="lin" valueType="num">
                                      <p:cBhvr additive="base">
                                        <p:cTn id="8" dur="500" fill="hold"/>
                                        <p:tgtEl>
                                          <p:spTgt spid="3421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2117"/>
                                        </p:tgtEl>
                                        <p:attrNameLst>
                                          <p:attrName>style.visibility</p:attrName>
                                        </p:attrNameLst>
                                      </p:cBhvr>
                                      <p:to>
                                        <p:strVal val="visible"/>
                                      </p:to>
                                    </p:set>
                                    <p:anim calcmode="lin" valueType="num">
                                      <p:cBhvr additive="base">
                                        <p:cTn id="12" dur="500" fill="hold"/>
                                        <p:tgtEl>
                                          <p:spTgt spid="342117"/>
                                        </p:tgtEl>
                                        <p:attrNameLst>
                                          <p:attrName>ppt_x</p:attrName>
                                        </p:attrNameLst>
                                      </p:cBhvr>
                                      <p:tavLst>
                                        <p:tav tm="0">
                                          <p:val>
                                            <p:strVal val="#ppt_x"/>
                                          </p:val>
                                        </p:tav>
                                        <p:tav tm="100000">
                                          <p:val>
                                            <p:strVal val="#ppt_x"/>
                                          </p:val>
                                        </p:tav>
                                      </p:tavLst>
                                    </p:anim>
                                    <p:anim calcmode="lin" valueType="num">
                                      <p:cBhvr additive="base">
                                        <p:cTn id="13" dur="500" fill="hold"/>
                                        <p:tgtEl>
                                          <p:spTgt spid="34211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42118"/>
                                        </p:tgtEl>
                                        <p:attrNameLst>
                                          <p:attrName>style.visibility</p:attrName>
                                        </p:attrNameLst>
                                      </p:cBhvr>
                                      <p:to>
                                        <p:strVal val="visible"/>
                                      </p:to>
                                    </p:set>
                                    <p:anim calcmode="lin" valueType="num">
                                      <p:cBhvr additive="base">
                                        <p:cTn id="17" dur="500" fill="hold"/>
                                        <p:tgtEl>
                                          <p:spTgt spid="342118"/>
                                        </p:tgtEl>
                                        <p:attrNameLst>
                                          <p:attrName>ppt_x</p:attrName>
                                        </p:attrNameLst>
                                      </p:cBhvr>
                                      <p:tavLst>
                                        <p:tav tm="0">
                                          <p:val>
                                            <p:strVal val="#ppt_x"/>
                                          </p:val>
                                        </p:tav>
                                        <p:tav tm="100000">
                                          <p:val>
                                            <p:strVal val="#ppt_x"/>
                                          </p:val>
                                        </p:tav>
                                      </p:tavLst>
                                    </p:anim>
                                    <p:anim calcmode="lin" valueType="num">
                                      <p:cBhvr additive="base">
                                        <p:cTn id="18" dur="500" fill="hold"/>
                                        <p:tgtEl>
                                          <p:spTgt spid="34211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42114"/>
                                        </p:tgtEl>
                                        <p:attrNameLst>
                                          <p:attrName>style.visibility</p:attrName>
                                        </p:attrNameLst>
                                      </p:cBhvr>
                                      <p:to>
                                        <p:strVal val="visible"/>
                                      </p:to>
                                    </p:set>
                                    <p:anim calcmode="lin" valueType="num">
                                      <p:cBhvr additive="base">
                                        <p:cTn id="22" dur="500" fill="hold"/>
                                        <p:tgtEl>
                                          <p:spTgt spid="342114"/>
                                        </p:tgtEl>
                                        <p:attrNameLst>
                                          <p:attrName>ppt_x</p:attrName>
                                        </p:attrNameLst>
                                      </p:cBhvr>
                                      <p:tavLst>
                                        <p:tav tm="0">
                                          <p:val>
                                            <p:strVal val="#ppt_x"/>
                                          </p:val>
                                        </p:tav>
                                        <p:tav tm="100000">
                                          <p:val>
                                            <p:strVal val="#ppt_x"/>
                                          </p:val>
                                        </p:tav>
                                      </p:tavLst>
                                    </p:anim>
                                    <p:anim calcmode="lin" valueType="num">
                                      <p:cBhvr additive="base">
                                        <p:cTn id="23" dur="500" fill="hold"/>
                                        <p:tgtEl>
                                          <p:spTgt spid="34211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42104"/>
                                        </p:tgtEl>
                                        <p:attrNameLst>
                                          <p:attrName>style.visibility</p:attrName>
                                        </p:attrNameLst>
                                      </p:cBhvr>
                                      <p:to>
                                        <p:strVal val="visible"/>
                                      </p:to>
                                    </p:set>
                                    <p:anim calcmode="lin" valueType="num">
                                      <p:cBhvr additive="base">
                                        <p:cTn id="26" dur="500" fill="hold"/>
                                        <p:tgtEl>
                                          <p:spTgt spid="342104"/>
                                        </p:tgtEl>
                                        <p:attrNameLst>
                                          <p:attrName>ppt_x</p:attrName>
                                        </p:attrNameLst>
                                      </p:cBhvr>
                                      <p:tavLst>
                                        <p:tav tm="0">
                                          <p:val>
                                            <p:strVal val="#ppt_x"/>
                                          </p:val>
                                        </p:tav>
                                        <p:tav tm="100000">
                                          <p:val>
                                            <p:strVal val="#ppt_x"/>
                                          </p:val>
                                        </p:tav>
                                      </p:tavLst>
                                    </p:anim>
                                    <p:anim calcmode="lin" valueType="num">
                                      <p:cBhvr additive="base">
                                        <p:cTn id="27" dur="500" fill="hold"/>
                                        <p:tgtEl>
                                          <p:spTgt spid="342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104" grpId="0"/>
      <p:bldP spid="342116" grpId="0" bldLvl="0" animBg="1"/>
      <p:bldP spid="342117" grpId="0"/>
      <p:bldP spid="3421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矩形 208897"/>
          <p:cNvSpPr/>
          <p:nvPr/>
        </p:nvSpPr>
        <p:spPr>
          <a:xfrm>
            <a:off x="1524000" y="3328988"/>
            <a:ext cx="9144000" cy="0"/>
          </a:xfrm>
          <a:prstGeom prst="rect">
            <a:avLst/>
          </a:prstGeom>
          <a:noFill/>
          <a:ln w="9525">
            <a:noFill/>
          </a:ln>
        </p:spPr>
        <p:txBody>
          <a:bodyPr/>
          <a:lstStyle/>
          <a:p>
            <a:endParaRPr lang="zh-CN" altLang="en-US"/>
          </a:p>
        </p:txBody>
      </p:sp>
      <p:sp>
        <p:nvSpPr>
          <p:cNvPr id="208899" name="矩形 208898"/>
          <p:cNvSpPr/>
          <p:nvPr/>
        </p:nvSpPr>
        <p:spPr>
          <a:xfrm>
            <a:off x="1524000" y="3319463"/>
            <a:ext cx="9144000" cy="0"/>
          </a:xfrm>
          <a:prstGeom prst="rect">
            <a:avLst/>
          </a:prstGeom>
          <a:noFill/>
          <a:ln w="9525">
            <a:noFill/>
          </a:ln>
        </p:spPr>
        <p:txBody>
          <a:bodyPr/>
          <a:lstStyle/>
          <a:p>
            <a:endParaRPr lang="zh-CN" altLang="en-US"/>
          </a:p>
        </p:txBody>
      </p:sp>
      <p:sp>
        <p:nvSpPr>
          <p:cNvPr id="208904" name="文本框 208903"/>
          <p:cNvSpPr txBox="1"/>
          <p:nvPr/>
        </p:nvSpPr>
        <p:spPr>
          <a:xfrm>
            <a:off x="1919536" y="1860550"/>
            <a:ext cx="8856984" cy="1568450"/>
          </a:xfrm>
          <a:prstGeom prst="rect">
            <a:avLst/>
          </a:prstGeom>
          <a:noFill/>
          <a:ln w="9525">
            <a:noFill/>
          </a:ln>
        </p:spPr>
        <p:txBody>
          <a:bodyPr wrap="square">
            <a:spAutoFit/>
          </a:bodyPr>
          <a:lstStyle/>
          <a:p>
            <a:pPr>
              <a:buClr>
                <a:srgbClr val="FF6600"/>
              </a:buClr>
              <a:buFont typeface="Wingdings" panose="05000000000000000000" pitchFamily="2" charset="2"/>
              <a:buChar char="n"/>
            </a:pPr>
            <a:r>
              <a:rPr lang="zh-CN" altLang="en-US" dirty="0">
                <a:solidFill>
                  <a:srgbClr val="0000CC"/>
                </a:solidFill>
                <a:effectLst>
                  <a:outerShdw blurRad="38100" dist="38100" dir="2700000">
                    <a:srgbClr val="C0C0C0"/>
                  </a:outerShdw>
                </a:effectLst>
                <a:latin typeface="Tahoma" panose="020B0604030504040204" pitchFamily="34" charset="0"/>
              </a:rPr>
              <a:t> 设备标识原因</a:t>
            </a:r>
            <a:r>
              <a:rPr lang="en-US" altLang="zh-CN" dirty="0">
                <a:solidFill>
                  <a:srgbClr val="0000CC"/>
                </a:solidFill>
                <a:effectLst>
                  <a:outerShdw blurRad="38100" dist="38100" dir="2700000">
                    <a:srgbClr val="C0C0C0"/>
                  </a:outerShdw>
                </a:effectLst>
                <a:latin typeface="Tahoma" panose="020B0604030504040204" pitchFamily="34" charset="0"/>
              </a:rPr>
              <a:t>1</a:t>
            </a:r>
            <a:r>
              <a:rPr lang="en-US" altLang="zh-CN" dirty="0">
                <a:solidFill>
                  <a:srgbClr val="0000CC"/>
                </a:solidFill>
                <a:effectLst>
                  <a:outerShdw blurRad="38100" dist="38100" dir="2700000">
                    <a:srgbClr val="C0C0C0"/>
                  </a:outerShdw>
                </a:effectLst>
                <a:latin typeface="宋体" panose="02010600030101010101" pitchFamily="2" charset="-122"/>
              </a:rPr>
              <a:t>—</a:t>
            </a:r>
            <a:r>
              <a:rPr lang="zh-CN" altLang="en-US" dirty="0">
                <a:solidFill>
                  <a:srgbClr val="0000CC"/>
                </a:solidFill>
                <a:effectLst>
                  <a:outerShdw blurRad="38100" dist="38100" dir="2700000">
                    <a:srgbClr val="C0C0C0"/>
                  </a:outerShdw>
                </a:effectLst>
                <a:latin typeface="Tahoma" panose="020B0604030504040204" pitchFamily="34" charset="0"/>
              </a:rPr>
              <a:t>类型多样，每类多台</a:t>
            </a:r>
          </a:p>
          <a:p>
            <a:pPr lvl="1">
              <a:buClr>
                <a:srgbClr val="FF6600"/>
              </a:buClr>
              <a:buFont typeface="Wingdings" panose="05000000000000000000" pitchFamily="2" charset="2"/>
            </a:pPr>
            <a:r>
              <a:rPr lang="zh-CN" altLang="en-US" b="1" dirty="0">
                <a:latin typeface="Tahoma" panose="020B0604030504040204" pitchFamily="34" charset="0"/>
              </a:rPr>
              <a:t>由于多类型，每类多台设备，系统需要一定标识规则及使用格式。系统中每台设备将赋予唯一编码，称为绝对设备号（绝对地址，用于硬件识别）。 </a:t>
            </a:r>
          </a:p>
        </p:txBody>
      </p:sp>
      <p:sp>
        <p:nvSpPr>
          <p:cNvPr id="208908" name="文本框 208907"/>
          <p:cNvSpPr txBox="1"/>
          <p:nvPr/>
        </p:nvSpPr>
        <p:spPr>
          <a:xfrm>
            <a:off x="1919536" y="3444875"/>
            <a:ext cx="8856984" cy="1198880"/>
          </a:xfrm>
          <a:prstGeom prst="rect">
            <a:avLst/>
          </a:prstGeom>
          <a:noFill/>
          <a:ln w="9525">
            <a:noFill/>
          </a:ln>
        </p:spPr>
        <p:txBody>
          <a:bodyPr wrap="square">
            <a:spAutoFit/>
          </a:bodyPr>
          <a:lstStyle/>
          <a:p>
            <a:pPr>
              <a:buClr>
                <a:srgbClr val="FF6600"/>
              </a:buClr>
              <a:buFont typeface="Wingdings" panose="05000000000000000000" pitchFamily="2" charset="2"/>
              <a:buChar char="n"/>
            </a:pPr>
            <a:r>
              <a:rPr lang="zh-CN" altLang="en-US" dirty="0">
                <a:latin typeface="Tahoma" panose="020B0604030504040204" pitchFamily="34" charset="0"/>
              </a:rPr>
              <a:t> </a:t>
            </a:r>
            <a:r>
              <a:rPr lang="zh-CN" altLang="en-US" dirty="0">
                <a:solidFill>
                  <a:srgbClr val="0000CC"/>
                </a:solidFill>
                <a:effectLst>
                  <a:outerShdw blurRad="38100" dist="38100" dir="2700000">
                    <a:srgbClr val="C0C0C0"/>
                  </a:outerShdw>
                </a:effectLst>
                <a:latin typeface="Tahoma" panose="020B0604030504040204" pitchFamily="34" charset="0"/>
              </a:rPr>
              <a:t>设备标识原因</a:t>
            </a:r>
            <a:r>
              <a:rPr lang="en-US" altLang="zh-CN">
                <a:solidFill>
                  <a:srgbClr val="0000CC"/>
                </a:solidFill>
                <a:effectLst>
                  <a:outerShdw blurRad="38100" dist="38100" dir="2700000">
                    <a:srgbClr val="C0C0C0"/>
                  </a:outerShdw>
                </a:effectLst>
                <a:latin typeface="Tahoma" panose="020B0604030504040204" pitchFamily="34" charset="0"/>
              </a:rPr>
              <a:t>2</a:t>
            </a:r>
            <a:r>
              <a:rPr lang="en-US" altLang="zh-CN">
                <a:solidFill>
                  <a:srgbClr val="0000CC"/>
                </a:solidFill>
                <a:effectLst>
                  <a:outerShdw blurRad="38100" dist="38100" dir="2700000">
                    <a:srgbClr val="C0C0C0"/>
                  </a:outerShdw>
                </a:effectLst>
                <a:latin typeface="宋体" panose="02010600030101010101" pitchFamily="2" charset="-122"/>
              </a:rPr>
              <a:t>—</a:t>
            </a:r>
            <a:r>
              <a:rPr lang="zh-CN" altLang="en-US" dirty="0">
                <a:solidFill>
                  <a:srgbClr val="0000CC"/>
                </a:solidFill>
                <a:effectLst>
                  <a:outerShdw blurRad="38100" dist="38100" dir="2700000">
                    <a:srgbClr val="C0C0C0"/>
                  </a:outerShdw>
                </a:effectLst>
                <a:latin typeface="Tahoma" panose="020B0604030504040204" pitchFamily="34" charset="0"/>
              </a:rPr>
              <a:t>并发性</a:t>
            </a:r>
          </a:p>
          <a:p>
            <a:pPr lvl="1">
              <a:buClr>
                <a:srgbClr val="FF6600"/>
              </a:buClr>
              <a:buFont typeface="Wingdings" panose="05000000000000000000" pitchFamily="2" charset="2"/>
            </a:pPr>
            <a:r>
              <a:rPr lang="zh-CN" altLang="en-US" b="1" dirty="0">
                <a:latin typeface="Tahoma" panose="020B0604030504040204" pitchFamily="34" charset="0"/>
              </a:rPr>
              <a:t>由于并发性与设备多样性，编写程序时，不可能知道哪类哪台设备可用（其它进程在用，或故障）。</a:t>
            </a:r>
          </a:p>
        </p:txBody>
      </p:sp>
      <p:sp>
        <p:nvSpPr>
          <p:cNvPr id="208909" name="文本框 208908"/>
          <p:cNvSpPr txBox="1"/>
          <p:nvPr/>
        </p:nvSpPr>
        <p:spPr>
          <a:xfrm>
            <a:off x="1919536" y="4741862"/>
            <a:ext cx="8937185" cy="1198880"/>
          </a:xfrm>
          <a:prstGeom prst="rect">
            <a:avLst/>
          </a:prstGeom>
          <a:noFill/>
          <a:ln w="9525">
            <a:noFill/>
          </a:ln>
        </p:spPr>
        <p:txBody>
          <a:bodyPr wrap="square">
            <a:spAutoFit/>
          </a:bodyPr>
          <a:lstStyle/>
          <a:p>
            <a:pPr>
              <a:buClr>
                <a:srgbClr val="FF6600"/>
              </a:buClr>
              <a:buFont typeface="Wingdings" panose="05000000000000000000" pitchFamily="2" charset="2"/>
              <a:buChar char="n"/>
            </a:pPr>
            <a:r>
              <a:rPr lang="zh-CN" altLang="en-US" dirty="0">
                <a:solidFill>
                  <a:srgbClr val="0000CC"/>
                </a:solidFill>
                <a:effectLst>
                  <a:outerShdw blurRad="38100" dist="38100" dir="2700000">
                    <a:srgbClr val="C0C0C0"/>
                  </a:outerShdw>
                </a:effectLst>
                <a:latin typeface="Tahoma" panose="020B0604030504040204" pitchFamily="34" charset="0"/>
              </a:rPr>
              <a:t> 设备标识原因</a:t>
            </a:r>
            <a:r>
              <a:rPr lang="en-US" altLang="zh-CN">
                <a:solidFill>
                  <a:srgbClr val="0000CC"/>
                </a:solidFill>
                <a:effectLst>
                  <a:outerShdw blurRad="38100" dist="38100" dir="2700000">
                    <a:srgbClr val="C0C0C0"/>
                  </a:outerShdw>
                </a:effectLst>
                <a:latin typeface="Tahoma" panose="020B0604030504040204" pitchFamily="34" charset="0"/>
              </a:rPr>
              <a:t>3</a:t>
            </a:r>
            <a:r>
              <a:rPr lang="en-US" altLang="zh-CN">
                <a:solidFill>
                  <a:srgbClr val="0000CC"/>
                </a:solidFill>
                <a:effectLst>
                  <a:outerShdw blurRad="38100" dist="38100" dir="2700000">
                    <a:srgbClr val="C0C0C0"/>
                  </a:outerShdw>
                </a:effectLst>
                <a:latin typeface="宋体" panose="02010600030101010101" pitchFamily="2" charset="-122"/>
              </a:rPr>
              <a:t>—</a:t>
            </a:r>
            <a:r>
              <a:rPr lang="zh-CN" altLang="en-US" dirty="0">
                <a:solidFill>
                  <a:srgbClr val="0000CC"/>
                </a:solidFill>
                <a:effectLst>
                  <a:outerShdw blurRad="38100" dist="38100" dir="2700000">
                    <a:srgbClr val="C0C0C0"/>
                  </a:outerShdw>
                </a:effectLst>
                <a:latin typeface="Tahoma" panose="020B0604030504040204" pitchFamily="34" charset="0"/>
              </a:rPr>
              <a:t>使用的方便性</a:t>
            </a:r>
          </a:p>
          <a:p>
            <a:pPr lvl="1">
              <a:buClr>
                <a:srgbClr val="FF6600"/>
              </a:buClr>
              <a:buFont typeface="Wingdings" panose="05000000000000000000" pitchFamily="2" charset="2"/>
            </a:pPr>
            <a:r>
              <a:rPr lang="en-US" altLang="zh-CN" b="1">
                <a:latin typeface="Tahoma" panose="020B0604030504040204" pitchFamily="34" charset="0"/>
              </a:rPr>
              <a:t>I/O</a:t>
            </a:r>
            <a:r>
              <a:rPr lang="zh-CN" altLang="en-US" b="1" dirty="0">
                <a:latin typeface="Tahoma" panose="020B0604030504040204" pitchFamily="34" charset="0"/>
              </a:rPr>
              <a:t>申请时，给出</a:t>
            </a:r>
            <a:r>
              <a:rPr lang="zh-CN" altLang="en-US" b="1" dirty="0">
                <a:solidFill>
                  <a:srgbClr val="CC0099"/>
                </a:solidFill>
                <a:latin typeface="Tahoma" panose="020B0604030504040204" pitchFamily="34" charset="0"/>
              </a:rPr>
              <a:t>类型号、设备号（相对顺序），</a:t>
            </a:r>
            <a:r>
              <a:rPr lang="zh-CN" altLang="en-US" b="1" dirty="0">
                <a:latin typeface="Tahoma" panose="020B0604030504040204" pitchFamily="34" charset="0"/>
              </a:rPr>
              <a:t>由系统进行“地址变换”（绝对设备号）。图</a:t>
            </a:r>
            <a:r>
              <a:rPr lang="en-US" altLang="zh-CN" b="1">
                <a:latin typeface="Tahoma" panose="020B0604030504040204" pitchFamily="34" charset="0"/>
              </a:rPr>
              <a:t>5.3</a:t>
            </a:r>
            <a:r>
              <a:rPr lang="zh-CN" altLang="en-US" b="1" dirty="0">
                <a:latin typeface="Tahoma" panose="020B0604030504040204" pitchFamily="34" charset="0"/>
              </a:rPr>
              <a:t>简单例子。</a:t>
            </a:r>
          </a:p>
        </p:txBody>
      </p:sp>
      <p:sp>
        <p:nvSpPr>
          <p:cNvPr id="208911" name="AutoShape 5"/>
          <p:cNvSpPr/>
          <p:nvPr/>
        </p:nvSpPr>
        <p:spPr>
          <a:xfrm>
            <a:off x="983432" y="1018108"/>
            <a:ext cx="40195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08912" name="Text Box 38"/>
          <p:cNvSpPr txBox="1"/>
          <p:nvPr/>
        </p:nvSpPr>
        <p:spPr>
          <a:xfrm>
            <a:off x="1115195" y="1045095"/>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二、设备标识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10" name="矩形 9">
            <a:extLst>
              <a:ext uri="{FF2B5EF4-FFF2-40B4-BE49-F238E27FC236}">
                <a16:creationId xmlns:a16="http://schemas.microsoft.com/office/drawing/2014/main" id="{18CDA35E-9BF2-43DD-B4AC-5D435656AEB2}"/>
              </a:ext>
            </a:extLst>
          </p:cNvPr>
          <p:cNvSpPr/>
          <p:nvPr/>
        </p:nvSpPr>
        <p:spPr>
          <a:xfrm>
            <a:off x="551384" y="188640"/>
            <a:ext cx="2376488" cy="419100"/>
          </a:xfrm>
          <a:prstGeom prst="rect">
            <a:avLst/>
          </a:prstGeom>
        </p:spPr>
        <p:txBody>
          <a:bodyPr wrap="none" fromWordArt="1">
            <a:prstTxWarp prst="textPlain">
              <a:avLst>
                <a:gd name="adj" fmla="val 49560"/>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5.1 I/O系统</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8911"/>
                                        </p:tgtEl>
                                        <p:attrNameLst>
                                          <p:attrName>style.visibility</p:attrName>
                                        </p:attrNameLst>
                                      </p:cBhvr>
                                      <p:to>
                                        <p:strVal val="visible"/>
                                      </p:to>
                                    </p:set>
                                    <p:anim calcmode="lin" valueType="num">
                                      <p:cBhvr additive="base">
                                        <p:cTn id="7" dur="500" fill="hold"/>
                                        <p:tgtEl>
                                          <p:spTgt spid="208911"/>
                                        </p:tgtEl>
                                        <p:attrNameLst>
                                          <p:attrName>ppt_x</p:attrName>
                                        </p:attrNameLst>
                                      </p:cBhvr>
                                      <p:tavLst>
                                        <p:tav tm="0">
                                          <p:val>
                                            <p:strVal val="#ppt_x"/>
                                          </p:val>
                                        </p:tav>
                                        <p:tav tm="100000">
                                          <p:val>
                                            <p:strVal val="#ppt_x"/>
                                          </p:val>
                                        </p:tav>
                                      </p:tavLst>
                                    </p:anim>
                                    <p:anim calcmode="lin" valueType="num">
                                      <p:cBhvr additive="base">
                                        <p:cTn id="8" dur="500" fill="hold"/>
                                        <p:tgtEl>
                                          <p:spTgt spid="2089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8912"/>
                                        </p:tgtEl>
                                        <p:attrNameLst>
                                          <p:attrName>style.visibility</p:attrName>
                                        </p:attrNameLst>
                                      </p:cBhvr>
                                      <p:to>
                                        <p:strVal val="visible"/>
                                      </p:to>
                                    </p:set>
                                    <p:anim calcmode="lin" valueType="num">
                                      <p:cBhvr additive="base">
                                        <p:cTn id="12" dur="500" fill="hold"/>
                                        <p:tgtEl>
                                          <p:spTgt spid="208912"/>
                                        </p:tgtEl>
                                        <p:attrNameLst>
                                          <p:attrName>ppt_x</p:attrName>
                                        </p:attrNameLst>
                                      </p:cBhvr>
                                      <p:tavLst>
                                        <p:tav tm="0">
                                          <p:val>
                                            <p:strVal val="#ppt_x"/>
                                          </p:val>
                                        </p:tav>
                                        <p:tav tm="100000">
                                          <p:val>
                                            <p:strVal val="#ppt_x"/>
                                          </p:val>
                                        </p:tav>
                                      </p:tavLst>
                                    </p:anim>
                                    <p:anim calcmode="lin" valueType="num">
                                      <p:cBhvr additive="base">
                                        <p:cTn id="13" dur="500" fill="hold"/>
                                        <p:tgtEl>
                                          <p:spTgt spid="2089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08904"/>
                                        </p:tgtEl>
                                        <p:attrNameLst>
                                          <p:attrName>style.visibility</p:attrName>
                                        </p:attrNameLst>
                                      </p:cBhvr>
                                      <p:to>
                                        <p:strVal val="visible"/>
                                      </p:to>
                                    </p:set>
                                    <p:anim calcmode="lin" valueType="num">
                                      <p:cBhvr additive="base">
                                        <p:cTn id="17" dur="500" fill="hold"/>
                                        <p:tgtEl>
                                          <p:spTgt spid="208904"/>
                                        </p:tgtEl>
                                        <p:attrNameLst>
                                          <p:attrName>ppt_x</p:attrName>
                                        </p:attrNameLst>
                                      </p:cBhvr>
                                      <p:tavLst>
                                        <p:tav tm="0">
                                          <p:val>
                                            <p:strVal val="#ppt_x"/>
                                          </p:val>
                                        </p:tav>
                                        <p:tav tm="100000">
                                          <p:val>
                                            <p:strVal val="#ppt_x"/>
                                          </p:val>
                                        </p:tav>
                                      </p:tavLst>
                                    </p:anim>
                                    <p:anim calcmode="lin" valueType="num">
                                      <p:cBhvr additive="base">
                                        <p:cTn id="18" dur="500" fill="hold"/>
                                        <p:tgtEl>
                                          <p:spTgt spid="20890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08908"/>
                                        </p:tgtEl>
                                        <p:attrNameLst>
                                          <p:attrName>style.visibility</p:attrName>
                                        </p:attrNameLst>
                                      </p:cBhvr>
                                      <p:to>
                                        <p:strVal val="visible"/>
                                      </p:to>
                                    </p:set>
                                    <p:anim calcmode="lin" valueType="num">
                                      <p:cBhvr additive="base">
                                        <p:cTn id="22" dur="500" fill="hold"/>
                                        <p:tgtEl>
                                          <p:spTgt spid="208908"/>
                                        </p:tgtEl>
                                        <p:attrNameLst>
                                          <p:attrName>ppt_x</p:attrName>
                                        </p:attrNameLst>
                                      </p:cBhvr>
                                      <p:tavLst>
                                        <p:tav tm="0">
                                          <p:val>
                                            <p:strVal val="#ppt_x"/>
                                          </p:val>
                                        </p:tav>
                                        <p:tav tm="100000">
                                          <p:val>
                                            <p:strVal val="#ppt_x"/>
                                          </p:val>
                                        </p:tav>
                                      </p:tavLst>
                                    </p:anim>
                                    <p:anim calcmode="lin" valueType="num">
                                      <p:cBhvr additive="base">
                                        <p:cTn id="23" dur="500" fill="hold"/>
                                        <p:tgtEl>
                                          <p:spTgt spid="208908"/>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08909"/>
                                        </p:tgtEl>
                                        <p:attrNameLst>
                                          <p:attrName>style.visibility</p:attrName>
                                        </p:attrNameLst>
                                      </p:cBhvr>
                                      <p:to>
                                        <p:strVal val="visible"/>
                                      </p:to>
                                    </p:set>
                                    <p:anim calcmode="lin" valueType="num">
                                      <p:cBhvr additive="base">
                                        <p:cTn id="27" dur="500" fill="hold"/>
                                        <p:tgtEl>
                                          <p:spTgt spid="208909"/>
                                        </p:tgtEl>
                                        <p:attrNameLst>
                                          <p:attrName>ppt_x</p:attrName>
                                        </p:attrNameLst>
                                      </p:cBhvr>
                                      <p:tavLst>
                                        <p:tav tm="0">
                                          <p:val>
                                            <p:strVal val="#ppt_x"/>
                                          </p:val>
                                        </p:tav>
                                        <p:tav tm="100000">
                                          <p:val>
                                            <p:strVal val="#ppt_x"/>
                                          </p:val>
                                        </p:tav>
                                      </p:tavLst>
                                    </p:anim>
                                    <p:anim calcmode="lin" valueType="num">
                                      <p:cBhvr additive="base">
                                        <p:cTn id="28" dur="500" fill="hold"/>
                                        <p:tgtEl>
                                          <p:spTgt spid="2089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4" grpId="0"/>
      <p:bldP spid="208908" grpId="0"/>
      <p:bldP spid="208909" grpId="0"/>
      <p:bldP spid="208911" grpId="0" bldLvl="0" animBg="1"/>
      <p:bldP spid="20891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51" name="矩形 343050"/>
          <p:cNvSpPr/>
          <p:nvPr/>
        </p:nvSpPr>
        <p:spPr>
          <a:xfrm>
            <a:off x="1524000" y="3367088"/>
            <a:ext cx="9144000" cy="0"/>
          </a:xfrm>
          <a:prstGeom prst="rect">
            <a:avLst/>
          </a:prstGeom>
          <a:noFill/>
          <a:ln w="9525">
            <a:noFill/>
          </a:ln>
        </p:spPr>
        <p:txBody>
          <a:bodyPr/>
          <a:lstStyle/>
          <a:p>
            <a:endParaRPr lang="zh-CN" altLang="en-US"/>
          </a:p>
        </p:txBody>
      </p:sp>
      <p:sp>
        <p:nvSpPr>
          <p:cNvPr id="343055" name="文本框 343054"/>
          <p:cNvSpPr txBox="1"/>
          <p:nvPr/>
        </p:nvSpPr>
        <p:spPr>
          <a:xfrm>
            <a:off x="1991544" y="2424681"/>
            <a:ext cx="9144000" cy="3845560"/>
          </a:xfrm>
          <a:prstGeom prst="rect">
            <a:avLst/>
          </a:prstGeom>
          <a:noFill/>
          <a:ln w="9525">
            <a:noFill/>
          </a:ln>
        </p:spPr>
        <p:txBody>
          <a:bodyPr wrap="square">
            <a:spAutoFit/>
          </a:bodyPr>
          <a:lstStyle/>
          <a:p>
            <a:r>
              <a:rPr lang="zh-CN" altLang="en-US" sz="2800" dirty="0">
                <a:solidFill>
                  <a:srgbClr val="0000CC"/>
                </a:solidFill>
                <a:effectLst>
                  <a:outerShdw blurRad="38100" dist="38100" dir="2700000">
                    <a:srgbClr val="C0C0C0"/>
                  </a:outerShdw>
                </a:effectLst>
                <a:latin typeface="Tahoma" panose="020B0604030504040204" pitchFamily="34" charset="0"/>
              </a:rPr>
              <a:t>磁盘数据传输和空间分配问题：</a:t>
            </a:r>
          </a:p>
          <a:p>
            <a:pPr>
              <a:spcBef>
                <a:spcPct val="20000"/>
              </a:spcBef>
              <a:buClr>
                <a:srgbClr val="CC3300"/>
              </a:buClr>
              <a:buFont typeface="Wingdings" panose="05000000000000000000" pitchFamily="2" charset="2"/>
              <a:buChar char="n"/>
            </a:pPr>
            <a:r>
              <a:rPr lang="zh-CN" altLang="en-US" b="0" dirty="0">
                <a:latin typeface="Tahoma" panose="020B0604030504040204" pitchFamily="34" charset="0"/>
              </a:rPr>
              <a:t> </a:t>
            </a:r>
            <a:r>
              <a:rPr lang="zh-CN" altLang="en-US" dirty="0">
                <a:latin typeface="Tahoma" panose="020B0604030504040204" pitchFamily="34" charset="0"/>
              </a:rPr>
              <a:t>扇区是</a:t>
            </a:r>
            <a:r>
              <a:rPr lang="en-US" altLang="zh-CN" dirty="0">
                <a:latin typeface="Tahoma" panose="020B0604030504040204" pitchFamily="34" charset="0"/>
              </a:rPr>
              <a:t>I/O</a:t>
            </a:r>
            <a:r>
              <a:rPr lang="zh-CN" altLang="en-US" dirty="0">
                <a:latin typeface="Tahoma" panose="020B0604030504040204" pitchFamily="34" charset="0"/>
              </a:rPr>
              <a:t>传输和空间分配基本单位。</a:t>
            </a:r>
          </a:p>
          <a:p>
            <a:pPr>
              <a:spcBef>
                <a:spcPct val="20000"/>
              </a:spcBef>
              <a:buClr>
                <a:srgbClr val="CC3300"/>
              </a:buClr>
              <a:buFont typeface="Wingdings" panose="05000000000000000000" pitchFamily="2" charset="2"/>
              <a:buChar char="n"/>
            </a:pPr>
            <a:r>
              <a:rPr lang="zh-CN" altLang="en-US" dirty="0">
                <a:latin typeface="Tahoma" panose="020B0604030504040204" pitchFamily="34" charset="0"/>
              </a:rPr>
              <a:t> 确定一个扇区需要三个参数，柱面号</a:t>
            </a:r>
            <a:r>
              <a:rPr lang="en-US" altLang="zh-CN" dirty="0">
                <a:latin typeface="Tahoma" panose="020B0604030504040204" pitchFamily="34" charset="0"/>
              </a:rPr>
              <a:t>(</a:t>
            </a:r>
            <a:r>
              <a:rPr lang="zh-CN" altLang="en-US" dirty="0">
                <a:latin typeface="Tahoma" panose="020B0604030504040204" pitchFamily="34" charset="0"/>
              </a:rPr>
              <a:t>磁道</a:t>
            </a:r>
            <a:r>
              <a:rPr lang="en-US" altLang="zh-CN" dirty="0">
                <a:latin typeface="Tahoma" panose="020B0604030504040204" pitchFamily="34" charset="0"/>
              </a:rPr>
              <a:t>)</a:t>
            </a:r>
            <a:r>
              <a:rPr lang="zh-CN" altLang="en-US" dirty="0">
                <a:latin typeface="Tahoma" panose="020B0604030504040204" pitchFamily="34" charset="0"/>
              </a:rPr>
              <a:t>、盘面号</a:t>
            </a:r>
            <a:r>
              <a:rPr lang="en-US" altLang="zh-CN" dirty="0">
                <a:latin typeface="Tahoma" panose="020B0604030504040204" pitchFamily="34" charset="0"/>
              </a:rPr>
              <a:t>(</a:t>
            </a:r>
            <a:r>
              <a:rPr lang="zh-CN" altLang="en-US" dirty="0">
                <a:latin typeface="Tahoma" panose="020B0604030504040204" pitchFamily="34" charset="0"/>
              </a:rPr>
              <a:t>磁头</a:t>
            </a:r>
            <a:r>
              <a:rPr lang="en-US" altLang="zh-CN" dirty="0">
                <a:latin typeface="Tahoma" panose="020B0604030504040204" pitchFamily="34" charset="0"/>
              </a:rPr>
              <a:t>)</a:t>
            </a:r>
            <a:r>
              <a:rPr lang="zh-CN" altLang="en-US" dirty="0">
                <a:latin typeface="Tahoma" panose="020B0604030504040204" pitchFamily="34" charset="0"/>
              </a:rPr>
              <a:t>和扇区号</a:t>
            </a:r>
            <a:r>
              <a:rPr lang="en-US" altLang="zh-CN" dirty="0">
                <a:latin typeface="Tahoma" panose="020B0604030504040204" pitchFamily="34" charset="0"/>
              </a:rPr>
              <a:t>(</a:t>
            </a:r>
            <a:r>
              <a:rPr lang="zh-CN" altLang="en-US" dirty="0">
                <a:latin typeface="Tahoma" panose="020B0604030504040204" pitchFamily="34" charset="0"/>
              </a:rPr>
              <a:t>三维地址物理形式</a:t>
            </a:r>
            <a:r>
              <a:rPr lang="en-US" altLang="zh-CN" dirty="0">
                <a:latin typeface="Tahoma" panose="020B0604030504040204" pitchFamily="34" charset="0"/>
              </a:rPr>
              <a:t>)</a:t>
            </a:r>
            <a:r>
              <a:rPr lang="zh-CN" altLang="en-US" dirty="0">
                <a:latin typeface="Tahoma" panose="020B0604030504040204" pitchFamily="34" charset="0"/>
              </a:rPr>
              <a:t>。</a:t>
            </a:r>
          </a:p>
          <a:p>
            <a:pPr>
              <a:spcBef>
                <a:spcPct val="20000"/>
              </a:spcBef>
              <a:buClr>
                <a:srgbClr val="CC3300"/>
              </a:buClr>
              <a:buFont typeface="Wingdings" panose="05000000000000000000" pitchFamily="2" charset="2"/>
              <a:buChar char="n"/>
            </a:pPr>
            <a:r>
              <a:rPr lang="zh-CN" altLang="en-US" dirty="0">
                <a:latin typeface="Tahoma" panose="020B0604030504040204" pitchFamily="34" charset="0"/>
              </a:rPr>
              <a:t> 将所有扇区以一维的形式加以编号；</a:t>
            </a:r>
            <a:r>
              <a:rPr lang="en-US" altLang="zh-CN" dirty="0">
                <a:latin typeface="Tahoma" panose="020B0604030504040204" pitchFamily="34" charset="0"/>
              </a:rPr>
              <a:t>0,1,</a:t>
            </a:r>
            <a:r>
              <a:rPr lang="zh-CN" altLang="en-US" dirty="0">
                <a:latin typeface="Tahoma" panose="020B0604030504040204" pitchFamily="34" charset="0"/>
              </a:rPr>
              <a:t>┅</a:t>
            </a:r>
            <a:r>
              <a:rPr lang="en-US" altLang="zh-CN" dirty="0">
                <a:latin typeface="Tahoma" panose="020B0604030504040204" pitchFamily="34" charset="0"/>
              </a:rPr>
              <a:t>,n</a:t>
            </a:r>
            <a:r>
              <a:rPr lang="en-US" altLang="en-US" dirty="0">
                <a:latin typeface="Tahoma" panose="020B0604030504040204" pitchFamily="34" charset="0"/>
              </a:rPr>
              <a:t>×</a:t>
            </a:r>
            <a:r>
              <a:rPr lang="en-US" altLang="zh-CN" dirty="0">
                <a:latin typeface="Tahoma" panose="020B0604030504040204" pitchFamily="34" charset="0"/>
              </a:rPr>
              <a:t>m</a:t>
            </a:r>
            <a:r>
              <a:rPr lang="en-US" altLang="en-US" dirty="0">
                <a:latin typeface="Tahoma" panose="020B0604030504040204" pitchFamily="34" charset="0"/>
              </a:rPr>
              <a:t>×</a:t>
            </a:r>
            <a:r>
              <a:rPr lang="en-US" altLang="zh-CN" dirty="0">
                <a:latin typeface="Tahoma" panose="020B0604030504040204" pitchFamily="34" charset="0"/>
              </a:rPr>
              <a:t>k-1 (</a:t>
            </a:r>
            <a:r>
              <a:rPr lang="zh-CN" altLang="en-US" dirty="0">
                <a:latin typeface="Tahoma" panose="020B0604030504040204" pitchFamily="34" charset="0"/>
              </a:rPr>
              <a:t>称为块号</a:t>
            </a:r>
            <a:r>
              <a:rPr lang="en-US" altLang="zh-CN" dirty="0">
                <a:latin typeface="Tahoma" panose="020B0604030504040204" pitchFamily="34" charset="0"/>
              </a:rPr>
              <a:t>)</a:t>
            </a:r>
            <a:r>
              <a:rPr lang="zh-CN" altLang="en-US" dirty="0">
                <a:latin typeface="Tahoma" panose="020B0604030504040204" pitchFamily="34" charset="0"/>
              </a:rPr>
              <a:t>以方便应用</a:t>
            </a:r>
            <a:r>
              <a:rPr lang="en-US" altLang="zh-CN" dirty="0">
                <a:latin typeface="Tahoma" panose="020B0604030504040204" pitchFamily="34" charset="0"/>
              </a:rPr>
              <a:t>(n</a:t>
            </a:r>
            <a:r>
              <a:rPr lang="zh-CN" altLang="en-US" dirty="0">
                <a:latin typeface="Tahoma" panose="020B0604030504040204" pitchFamily="34" charset="0"/>
              </a:rPr>
              <a:t>为柱面，</a:t>
            </a:r>
            <a:r>
              <a:rPr lang="en-US" altLang="zh-CN" dirty="0">
                <a:latin typeface="Tahoma" panose="020B0604030504040204" pitchFamily="34" charset="0"/>
              </a:rPr>
              <a:t>m</a:t>
            </a:r>
            <a:r>
              <a:rPr lang="zh-CN" altLang="en-US" dirty="0">
                <a:latin typeface="Tahoma" panose="020B0604030504040204" pitchFamily="34" charset="0"/>
              </a:rPr>
              <a:t>为盘面，</a:t>
            </a:r>
            <a:r>
              <a:rPr lang="en-US" altLang="zh-CN" dirty="0">
                <a:latin typeface="Tahoma" panose="020B0604030504040204" pitchFamily="34" charset="0"/>
              </a:rPr>
              <a:t>k</a:t>
            </a:r>
            <a:r>
              <a:rPr lang="zh-CN" altLang="en-US" dirty="0">
                <a:latin typeface="Tahoma" panose="020B0604030504040204" pitchFamily="34" charset="0"/>
              </a:rPr>
              <a:t>为扇区</a:t>
            </a:r>
            <a:r>
              <a:rPr lang="en-US" altLang="zh-CN" dirty="0">
                <a:latin typeface="Tahoma" panose="020B0604030504040204" pitchFamily="34" charset="0"/>
              </a:rPr>
              <a:t>)</a:t>
            </a:r>
            <a:r>
              <a:rPr lang="zh-CN" altLang="en-US" dirty="0">
                <a:latin typeface="Tahoma" panose="020B0604030504040204" pitchFamily="34" charset="0"/>
              </a:rPr>
              <a:t>。</a:t>
            </a:r>
          </a:p>
          <a:p>
            <a:pPr>
              <a:spcBef>
                <a:spcPct val="20000"/>
              </a:spcBef>
              <a:buClr>
                <a:srgbClr val="CC3300"/>
              </a:buClr>
              <a:buFont typeface="Wingdings" panose="05000000000000000000" pitchFamily="2" charset="2"/>
              <a:buChar char="n"/>
            </a:pPr>
            <a:r>
              <a:rPr lang="zh-CN" altLang="en-US" dirty="0">
                <a:latin typeface="Tahoma" panose="020B0604030504040204" pitchFamily="34" charset="0"/>
              </a:rPr>
              <a:t> 三维与一维地址间对应关系由操作系统设计者确定。</a:t>
            </a:r>
          </a:p>
          <a:p>
            <a:pPr>
              <a:spcBef>
                <a:spcPct val="20000"/>
              </a:spcBef>
              <a:buClr>
                <a:srgbClr val="CC3300"/>
              </a:buClr>
              <a:buFont typeface="Wingdings" panose="05000000000000000000" pitchFamily="2" charset="2"/>
              <a:buChar char="n"/>
            </a:pPr>
            <a:r>
              <a:rPr lang="zh-CN" altLang="en-US" dirty="0">
                <a:latin typeface="Tahoma" panose="020B0604030504040204" pitchFamily="34" charset="0"/>
              </a:rPr>
              <a:t> 磁头引臂运动速度最慢，其次是旋转运动。编排块序号时，扇区号先变化，其次是盘面号，最后才是柱面号。</a:t>
            </a:r>
          </a:p>
        </p:txBody>
      </p:sp>
      <p:sp>
        <p:nvSpPr>
          <p:cNvPr id="343057" name="AutoShape 5"/>
          <p:cNvSpPr/>
          <p:nvPr/>
        </p:nvSpPr>
        <p:spPr>
          <a:xfrm>
            <a:off x="996901" y="984568"/>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3058" name="Text Box 38"/>
          <p:cNvSpPr txBox="1"/>
          <p:nvPr/>
        </p:nvSpPr>
        <p:spPr>
          <a:xfrm>
            <a:off x="1052463" y="1024256"/>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一、磁盘</a:t>
            </a:r>
            <a:r>
              <a:rPr lang="en-US" altLang="zh-CN" sz="2800">
                <a:solidFill>
                  <a:srgbClr val="FF0000"/>
                </a:solidFill>
                <a:effectLst>
                  <a:outerShdw blurRad="38100" dist="38100" dir="2700000">
                    <a:srgbClr val="C0C0C0"/>
                  </a:outerShdw>
                </a:effectLst>
                <a:latin typeface="Times New Roman" panose="02020603050405020304" pitchFamily="18" charset="0"/>
              </a:rPr>
              <a:t>I/O </a:t>
            </a:r>
          </a:p>
        </p:txBody>
      </p:sp>
      <p:sp>
        <p:nvSpPr>
          <p:cNvPr id="343059" name="矩形 343058"/>
          <p:cNvSpPr/>
          <p:nvPr/>
        </p:nvSpPr>
        <p:spPr>
          <a:xfrm>
            <a:off x="1343472" y="1731771"/>
            <a:ext cx="3269615" cy="521970"/>
          </a:xfrm>
          <a:prstGeom prst="rect">
            <a:avLst/>
          </a:prstGeom>
          <a:noFill/>
          <a:ln w="9525">
            <a:noFill/>
          </a:ln>
        </p:spPr>
        <p:txBody>
          <a:bodyPr wrap="none" anchor="t">
            <a:spAutoFit/>
          </a:bodyPr>
          <a:lstStyle/>
          <a:p>
            <a:pPr>
              <a:spcBef>
                <a:spcPct val="15000"/>
              </a:spcBef>
              <a:buFont typeface="Arial" panose="020B0604020202020204" pitchFamily="34" charset="0"/>
            </a:pPr>
            <a:r>
              <a:rPr lang="en-US" altLang="zh-CN" sz="2800" dirty="0">
                <a:solidFill>
                  <a:srgbClr val="800000"/>
                </a:solidFill>
                <a:effectLst>
                  <a:outerShdw blurRad="38100" dist="38100" dir="2700000">
                    <a:srgbClr val="C0C0C0"/>
                  </a:outerShdw>
                </a:effectLst>
                <a:latin typeface="Tahoma" panose="020B0604030504040204" pitchFamily="34" charset="0"/>
              </a:rPr>
              <a:t>4</a:t>
            </a:r>
            <a:r>
              <a:rPr lang="zh-CN" altLang="en-US" sz="2800" dirty="0">
                <a:solidFill>
                  <a:srgbClr val="800000"/>
                </a:solidFill>
                <a:effectLst>
                  <a:outerShdw blurRad="38100" dist="38100" dir="2700000">
                    <a:srgbClr val="C0C0C0"/>
                  </a:outerShdw>
                </a:effectLst>
                <a:latin typeface="Tahoma" panose="020B0604030504040204" pitchFamily="34" charset="0"/>
              </a:rPr>
              <a:t>、磁盘的编址方式</a:t>
            </a:r>
            <a:r>
              <a:rPr lang="zh-CN" altLang="en-US" dirty="0">
                <a:latin typeface="Tahoma" panose="020B0604030504040204" pitchFamily="34" charset="0"/>
              </a:rPr>
              <a:t> </a:t>
            </a:r>
          </a:p>
        </p:txBody>
      </p:sp>
      <p:sp>
        <p:nvSpPr>
          <p:cNvPr id="8" name="矩形 7">
            <a:extLst>
              <a:ext uri="{FF2B5EF4-FFF2-40B4-BE49-F238E27FC236}">
                <a16:creationId xmlns:a16="http://schemas.microsoft.com/office/drawing/2014/main" id="{87AD674E-D725-43FB-A279-5DFA395D556B}"/>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3057"/>
                                        </p:tgtEl>
                                        <p:attrNameLst>
                                          <p:attrName>style.visibility</p:attrName>
                                        </p:attrNameLst>
                                      </p:cBhvr>
                                      <p:to>
                                        <p:strVal val="visible"/>
                                      </p:to>
                                    </p:set>
                                    <p:anim calcmode="lin" valueType="num">
                                      <p:cBhvr additive="base">
                                        <p:cTn id="7" dur="500" fill="hold"/>
                                        <p:tgtEl>
                                          <p:spTgt spid="343057"/>
                                        </p:tgtEl>
                                        <p:attrNameLst>
                                          <p:attrName>ppt_x</p:attrName>
                                        </p:attrNameLst>
                                      </p:cBhvr>
                                      <p:tavLst>
                                        <p:tav tm="0">
                                          <p:val>
                                            <p:strVal val="#ppt_x"/>
                                          </p:val>
                                        </p:tav>
                                        <p:tav tm="100000">
                                          <p:val>
                                            <p:strVal val="#ppt_x"/>
                                          </p:val>
                                        </p:tav>
                                      </p:tavLst>
                                    </p:anim>
                                    <p:anim calcmode="lin" valueType="num">
                                      <p:cBhvr additive="base">
                                        <p:cTn id="8" dur="500" fill="hold"/>
                                        <p:tgtEl>
                                          <p:spTgt spid="3430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3058"/>
                                        </p:tgtEl>
                                        <p:attrNameLst>
                                          <p:attrName>style.visibility</p:attrName>
                                        </p:attrNameLst>
                                      </p:cBhvr>
                                      <p:to>
                                        <p:strVal val="visible"/>
                                      </p:to>
                                    </p:set>
                                    <p:anim calcmode="lin" valueType="num">
                                      <p:cBhvr additive="base">
                                        <p:cTn id="12" dur="500" fill="hold"/>
                                        <p:tgtEl>
                                          <p:spTgt spid="343058"/>
                                        </p:tgtEl>
                                        <p:attrNameLst>
                                          <p:attrName>ppt_x</p:attrName>
                                        </p:attrNameLst>
                                      </p:cBhvr>
                                      <p:tavLst>
                                        <p:tav tm="0">
                                          <p:val>
                                            <p:strVal val="#ppt_x"/>
                                          </p:val>
                                        </p:tav>
                                        <p:tav tm="100000">
                                          <p:val>
                                            <p:strVal val="#ppt_x"/>
                                          </p:val>
                                        </p:tav>
                                      </p:tavLst>
                                    </p:anim>
                                    <p:anim calcmode="lin" valueType="num">
                                      <p:cBhvr additive="base">
                                        <p:cTn id="13" dur="500" fill="hold"/>
                                        <p:tgtEl>
                                          <p:spTgt spid="34305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43059"/>
                                        </p:tgtEl>
                                        <p:attrNameLst>
                                          <p:attrName>style.visibility</p:attrName>
                                        </p:attrNameLst>
                                      </p:cBhvr>
                                      <p:to>
                                        <p:strVal val="visible"/>
                                      </p:to>
                                    </p:set>
                                    <p:anim calcmode="lin" valueType="num">
                                      <p:cBhvr additive="base">
                                        <p:cTn id="17" dur="500" fill="hold"/>
                                        <p:tgtEl>
                                          <p:spTgt spid="343059"/>
                                        </p:tgtEl>
                                        <p:attrNameLst>
                                          <p:attrName>ppt_x</p:attrName>
                                        </p:attrNameLst>
                                      </p:cBhvr>
                                      <p:tavLst>
                                        <p:tav tm="0">
                                          <p:val>
                                            <p:strVal val="#ppt_x"/>
                                          </p:val>
                                        </p:tav>
                                        <p:tav tm="100000">
                                          <p:val>
                                            <p:strVal val="#ppt_x"/>
                                          </p:val>
                                        </p:tav>
                                      </p:tavLst>
                                    </p:anim>
                                    <p:anim calcmode="lin" valueType="num">
                                      <p:cBhvr additive="base">
                                        <p:cTn id="18" dur="500" fill="hold"/>
                                        <p:tgtEl>
                                          <p:spTgt spid="34305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43055"/>
                                        </p:tgtEl>
                                        <p:attrNameLst>
                                          <p:attrName>style.visibility</p:attrName>
                                        </p:attrNameLst>
                                      </p:cBhvr>
                                      <p:to>
                                        <p:strVal val="visible"/>
                                      </p:to>
                                    </p:set>
                                    <p:anim calcmode="lin" valueType="num">
                                      <p:cBhvr additive="base">
                                        <p:cTn id="22" dur="500" fill="hold"/>
                                        <p:tgtEl>
                                          <p:spTgt spid="343055"/>
                                        </p:tgtEl>
                                        <p:attrNameLst>
                                          <p:attrName>ppt_x</p:attrName>
                                        </p:attrNameLst>
                                      </p:cBhvr>
                                      <p:tavLst>
                                        <p:tav tm="0">
                                          <p:val>
                                            <p:strVal val="#ppt_x"/>
                                          </p:val>
                                        </p:tav>
                                        <p:tav tm="100000">
                                          <p:val>
                                            <p:strVal val="#ppt_x"/>
                                          </p:val>
                                        </p:tav>
                                      </p:tavLst>
                                    </p:anim>
                                    <p:anim calcmode="lin" valueType="num">
                                      <p:cBhvr additive="base">
                                        <p:cTn id="23" dur="500" fill="hold"/>
                                        <p:tgtEl>
                                          <p:spTgt spid="3430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5" grpId="0"/>
      <p:bldP spid="343057" grpId="0" bldLvl="0" animBg="1"/>
      <p:bldP spid="343058" grpId="0"/>
      <p:bldP spid="343059"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4" name="文本框 345093"/>
          <p:cNvSpPr txBox="1"/>
          <p:nvPr/>
        </p:nvSpPr>
        <p:spPr>
          <a:xfrm>
            <a:off x="1847850" y="4365625"/>
            <a:ext cx="8820150" cy="460375"/>
          </a:xfrm>
          <a:prstGeom prst="rect">
            <a:avLst/>
          </a:prstGeom>
          <a:noFill/>
          <a:ln w="9525">
            <a:noFill/>
          </a:ln>
        </p:spPr>
        <p:txBody>
          <a:bodyPr>
            <a:spAutoFit/>
          </a:bodyPr>
          <a:lstStyle/>
          <a:p>
            <a:pPr>
              <a:spcBef>
                <a:spcPct val="50000"/>
              </a:spcBef>
            </a:pPr>
            <a:r>
              <a:rPr lang="zh-CN" altLang="en-US" dirty="0">
                <a:solidFill>
                  <a:srgbClr val="0000CC"/>
                </a:solidFill>
                <a:effectLst>
                  <a:outerShdw blurRad="38100" dist="38100" dir="2700000">
                    <a:srgbClr val="C0C0C0"/>
                  </a:outerShdw>
                </a:effectLst>
                <a:latin typeface="Tahoma" panose="020B0604030504040204" pitchFamily="34" charset="0"/>
              </a:rPr>
              <a:t>设柱面为 </a:t>
            </a:r>
            <a:r>
              <a:rPr lang="en-US" altLang="zh-CN">
                <a:solidFill>
                  <a:srgbClr val="0000CC"/>
                </a:solidFill>
                <a:effectLst>
                  <a:outerShdw blurRad="38100" dist="38100" dir="2700000">
                    <a:srgbClr val="C0C0C0"/>
                  </a:outerShdw>
                </a:effectLst>
                <a:latin typeface="Tahoma" panose="020B0604030504040204" pitchFamily="34" charset="0"/>
              </a:rPr>
              <a:t>n</a:t>
            </a:r>
            <a:r>
              <a:rPr lang="zh-CN" altLang="en-US" dirty="0">
                <a:solidFill>
                  <a:srgbClr val="0000CC"/>
                </a:solidFill>
                <a:effectLst>
                  <a:outerShdw blurRad="38100" dist="38100" dir="2700000">
                    <a:srgbClr val="C0C0C0"/>
                  </a:outerShdw>
                </a:effectLst>
                <a:latin typeface="Tahoma" panose="020B0604030504040204" pitchFamily="34" charset="0"/>
              </a:rPr>
              <a:t>，盘面为</a:t>
            </a:r>
            <a:r>
              <a:rPr lang="en-US" altLang="zh-CN">
                <a:solidFill>
                  <a:srgbClr val="0000CC"/>
                </a:solidFill>
                <a:effectLst>
                  <a:outerShdw blurRad="38100" dist="38100" dir="2700000">
                    <a:srgbClr val="C0C0C0"/>
                  </a:outerShdw>
                </a:effectLst>
                <a:latin typeface="Tahoma" panose="020B0604030504040204" pitchFamily="34" charset="0"/>
              </a:rPr>
              <a:t>m</a:t>
            </a:r>
            <a:r>
              <a:rPr lang="zh-CN" altLang="en-US" dirty="0">
                <a:solidFill>
                  <a:srgbClr val="0000CC"/>
                </a:solidFill>
                <a:effectLst>
                  <a:outerShdw blurRad="38100" dist="38100" dir="2700000">
                    <a:srgbClr val="C0C0C0"/>
                  </a:outerShdw>
                </a:effectLst>
                <a:latin typeface="Tahoma" panose="020B0604030504040204" pitchFamily="34" charset="0"/>
              </a:rPr>
              <a:t>，扇区为 </a:t>
            </a:r>
            <a:r>
              <a:rPr lang="en-US" altLang="zh-CN">
                <a:solidFill>
                  <a:srgbClr val="0000CC"/>
                </a:solidFill>
                <a:effectLst>
                  <a:outerShdw blurRad="38100" dist="38100" dir="2700000">
                    <a:srgbClr val="C0C0C0"/>
                  </a:outerShdw>
                </a:effectLst>
                <a:latin typeface="Tahoma" panose="020B0604030504040204" pitchFamily="34" charset="0"/>
              </a:rPr>
              <a:t>k</a:t>
            </a:r>
            <a:r>
              <a:rPr lang="zh-CN" altLang="en-US" dirty="0">
                <a:solidFill>
                  <a:srgbClr val="0000CC"/>
                </a:solidFill>
                <a:effectLst>
                  <a:outerShdw blurRad="38100" dist="38100" dir="2700000">
                    <a:srgbClr val="C0C0C0"/>
                  </a:outerShdw>
                </a:effectLst>
                <a:latin typeface="Tahoma" panose="020B0604030504040204" pitchFamily="34" charset="0"/>
              </a:rPr>
              <a:t>，则三维到一维间转换公式： </a:t>
            </a:r>
            <a:endParaRPr lang="en-US" altLang="zh-CN">
              <a:solidFill>
                <a:srgbClr val="0000CC"/>
              </a:solidFill>
              <a:effectLst>
                <a:outerShdw blurRad="38100" dist="38100" dir="2700000">
                  <a:srgbClr val="C0C0C0"/>
                </a:outerShdw>
              </a:effectLst>
              <a:latin typeface="Tahoma" panose="020B0604030504040204" pitchFamily="34" charset="0"/>
            </a:endParaRPr>
          </a:p>
        </p:txBody>
      </p:sp>
      <p:sp>
        <p:nvSpPr>
          <p:cNvPr id="345096" name="左右箭头 345095"/>
          <p:cNvSpPr/>
          <p:nvPr/>
        </p:nvSpPr>
        <p:spPr>
          <a:xfrm>
            <a:off x="6167438" y="2205038"/>
            <a:ext cx="1223962" cy="215900"/>
          </a:xfrm>
          <a:prstGeom prst="leftRightArrow">
            <a:avLst>
              <a:gd name="adj1" fmla="val 50000"/>
              <a:gd name="adj2" fmla="val 113382"/>
            </a:avLst>
          </a:prstGeom>
          <a:solidFill>
            <a:srgbClr val="006600"/>
          </a:solidFill>
          <a:ln w="9525" cap="flat" cmpd="sng">
            <a:solidFill>
              <a:srgbClr val="006600"/>
            </a:solidFill>
            <a:prstDash val="solid"/>
            <a:miter/>
            <a:headEnd type="none" w="med" len="med"/>
            <a:tailEnd type="none" w="med" len="med"/>
          </a:ln>
        </p:spPr>
        <p:txBody>
          <a:bodyPr/>
          <a:lstStyle/>
          <a:p>
            <a:endParaRPr lang="zh-CN" altLang="en-US"/>
          </a:p>
        </p:txBody>
      </p:sp>
      <p:sp>
        <p:nvSpPr>
          <p:cNvPr id="345097" name="文本框 345096"/>
          <p:cNvSpPr txBox="1"/>
          <p:nvPr/>
        </p:nvSpPr>
        <p:spPr>
          <a:xfrm>
            <a:off x="1992313" y="1701800"/>
            <a:ext cx="2503487" cy="1079500"/>
          </a:xfrm>
          <a:prstGeom prst="rect">
            <a:avLst/>
          </a:prstGeom>
          <a:noFill/>
          <a:ln w="9525">
            <a:noFill/>
          </a:ln>
        </p:spPr>
        <p:txBody>
          <a:bodyPr/>
          <a:lstStyle/>
          <a:p>
            <a:pPr algn="just"/>
            <a:r>
              <a:rPr lang="zh-CN" altLang="en-US" dirty="0">
                <a:solidFill>
                  <a:srgbClr val="0000CC"/>
                </a:solidFill>
                <a:effectLst>
                  <a:outerShdw blurRad="38100" dist="38100" dir="2700000">
                    <a:srgbClr val="C0C0C0"/>
                  </a:outerShdw>
                </a:effectLst>
                <a:latin typeface="Times New Roman" panose="02020603050405020304" pitchFamily="18" charset="0"/>
              </a:rPr>
              <a:t>柱面号</a:t>
            </a:r>
            <a:r>
              <a:rPr lang="en-US" altLang="zh-CN">
                <a:solidFill>
                  <a:srgbClr val="0000CC"/>
                </a:solidFill>
                <a:effectLst>
                  <a:outerShdw blurRad="38100" dist="38100" dir="2700000">
                    <a:srgbClr val="C0C0C0"/>
                  </a:outerShdw>
                </a:effectLst>
                <a:latin typeface="Times New Roman" panose="02020603050405020304" pitchFamily="18" charset="0"/>
              </a:rPr>
              <a:t>i</a:t>
            </a:r>
            <a:r>
              <a:rPr lang="zh-CN" altLang="en-US" dirty="0">
                <a:solidFill>
                  <a:srgbClr val="0000CC"/>
                </a:solidFill>
                <a:effectLst>
                  <a:outerShdw blurRad="38100" dist="38100" dir="2700000">
                    <a:srgbClr val="C0C0C0"/>
                  </a:outerShdw>
                </a:effectLst>
                <a:latin typeface="Times New Roman" panose="02020603050405020304" pitchFamily="18" charset="0"/>
              </a:rPr>
              <a:t>；</a:t>
            </a:r>
            <a:r>
              <a:rPr lang="en-US" altLang="zh-CN">
                <a:solidFill>
                  <a:srgbClr val="0000CC"/>
                </a:solidFill>
                <a:effectLst>
                  <a:outerShdw blurRad="38100" dist="38100" dir="2700000">
                    <a:srgbClr val="C0C0C0"/>
                  </a:outerShdw>
                </a:effectLst>
                <a:latin typeface="Times New Roman" panose="02020603050405020304" pitchFamily="18" charset="0"/>
              </a:rPr>
              <a:t>i=0,1</a:t>
            </a:r>
          </a:p>
          <a:p>
            <a:pPr algn="just"/>
            <a:r>
              <a:rPr lang="zh-CN" altLang="en-US" dirty="0">
                <a:solidFill>
                  <a:srgbClr val="0000CC"/>
                </a:solidFill>
                <a:effectLst>
                  <a:outerShdw blurRad="38100" dist="38100" dir="2700000">
                    <a:srgbClr val="C0C0C0"/>
                  </a:outerShdw>
                </a:effectLst>
                <a:latin typeface="Times New Roman" panose="02020603050405020304" pitchFamily="18" charset="0"/>
              </a:rPr>
              <a:t>盘面号</a:t>
            </a:r>
            <a:r>
              <a:rPr lang="en-US" altLang="zh-CN">
                <a:solidFill>
                  <a:srgbClr val="0000CC"/>
                </a:solidFill>
                <a:effectLst>
                  <a:outerShdw blurRad="38100" dist="38100" dir="2700000">
                    <a:srgbClr val="C0C0C0"/>
                  </a:outerShdw>
                </a:effectLst>
                <a:latin typeface="Times New Roman" panose="02020603050405020304" pitchFamily="18" charset="0"/>
              </a:rPr>
              <a:t>j</a:t>
            </a:r>
            <a:r>
              <a:rPr lang="zh-CN" altLang="en-US" dirty="0">
                <a:solidFill>
                  <a:srgbClr val="0000CC"/>
                </a:solidFill>
                <a:effectLst>
                  <a:outerShdw blurRad="38100" dist="38100" dir="2700000">
                    <a:srgbClr val="C0C0C0"/>
                  </a:outerShdw>
                </a:effectLst>
                <a:latin typeface="Times New Roman" panose="02020603050405020304" pitchFamily="18" charset="0"/>
              </a:rPr>
              <a:t>；</a:t>
            </a:r>
            <a:r>
              <a:rPr lang="en-US" altLang="zh-CN">
                <a:solidFill>
                  <a:srgbClr val="0000CC"/>
                </a:solidFill>
                <a:effectLst>
                  <a:outerShdw blurRad="38100" dist="38100" dir="2700000">
                    <a:srgbClr val="C0C0C0"/>
                  </a:outerShdw>
                </a:effectLst>
                <a:latin typeface="Times New Roman" panose="02020603050405020304" pitchFamily="18" charset="0"/>
              </a:rPr>
              <a:t>j=0,1,2</a:t>
            </a:r>
          </a:p>
          <a:p>
            <a:pPr algn="just"/>
            <a:r>
              <a:rPr lang="zh-CN" altLang="en-US" dirty="0">
                <a:solidFill>
                  <a:srgbClr val="0000CC"/>
                </a:solidFill>
                <a:effectLst>
                  <a:outerShdw blurRad="38100" dist="38100" dir="2700000">
                    <a:srgbClr val="C0C0C0"/>
                  </a:outerShdw>
                </a:effectLst>
                <a:latin typeface="Times New Roman" panose="02020603050405020304" pitchFamily="18" charset="0"/>
              </a:rPr>
              <a:t>扇区号</a:t>
            </a:r>
            <a:r>
              <a:rPr lang="en-US" altLang="zh-CN">
                <a:solidFill>
                  <a:srgbClr val="0000CC"/>
                </a:solidFill>
                <a:effectLst>
                  <a:outerShdw blurRad="38100" dist="38100" dir="2700000">
                    <a:srgbClr val="C0C0C0"/>
                  </a:outerShdw>
                </a:effectLst>
                <a:latin typeface="Times New Roman" panose="02020603050405020304" pitchFamily="18" charset="0"/>
              </a:rPr>
              <a:t>s</a:t>
            </a:r>
            <a:r>
              <a:rPr lang="zh-CN" altLang="en-US" dirty="0">
                <a:solidFill>
                  <a:srgbClr val="0000CC"/>
                </a:solidFill>
                <a:effectLst>
                  <a:outerShdw blurRad="38100" dist="38100" dir="2700000">
                    <a:srgbClr val="C0C0C0"/>
                  </a:outerShdw>
                </a:effectLst>
                <a:latin typeface="Times New Roman" panose="02020603050405020304" pitchFamily="18" charset="0"/>
              </a:rPr>
              <a:t>；</a:t>
            </a:r>
            <a:r>
              <a:rPr lang="en-US" altLang="zh-CN">
                <a:solidFill>
                  <a:srgbClr val="0000CC"/>
                </a:solidFill>
                <a:effectLst>
                  <a:outerShdw blurRad="38100" dist="38100" dir="2700000">
                    <a:srgbClr val="C0C0C0"/>
                  </a:outerShdw>
                </a:effectLst>
                <a:latin typeface="Times New Roman" panose="02020603050405020304" pitchFamily="18" charset="0"/>
              </a:rPr>
              <a:t>s=0,1,2</a:t>
            </a:r>
            <a:endParaRPr lang="en-US" altLang="zh-CN">
              <a:solidFill>
                <a:srgbClr val="0000CC"/>
              </a:solidFill>
              <a:effectLst>
                <a:outerShdw blurRad="38100" dist="38100" dir="2700000">
                  <a:srgbClr val="C0C0C0"/>
                </a:outerShdw>
              </a:effectLst>
              <a:latin typeface="Tahoma" panose="020B0604030504040204" pitchFamily="34" charset="0"/>
            </a:endParaRPr>
          </a:p>
        </p:txBody>
      </p:sp>
      <p:sp>
        <p:nvSpPr>
          <p:cNvPr id="345098" name="右大括号 345097"/>
          <p:cNvSpPr/>
          <p:nvPr/>
        </p:nvSpPr>
        <p:spPr>
          <a:xfrm>
            <a:off x="4367213" y="1846263"/>
            <a:ext cx="215900" cy="935037"/>
          </a:xfrm>
          <a:prstGeom prst="rightBrace">
            <a:avLst>
              <a:gd name="adj1" fmla="val 36090"/>
              <a:gd name="adj2" fmla="val 50000"/>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345099" name="文本框 345098"/>
          <p:cNvSpPr txBox="1"/>
          <p:nvPr/>
        </p:nvSpPr>
        <p:spPr>
          <a:xfrm>
            <a:off x="4367213" y="2062163"/>
            <a:ext cx="2032000" cy="401637"/>
          </a:xfrm>
          <a:prstGeom prst="rect">
            <a:avLst/>
          </a:prstGeom>
          <a:noFill/>
          <a:ln w="9525">
            <a:noFill/>
          </a:ln>
        </p:spPr>
        <p:txBody>
          <a:bodyPr/>
          <a:lstStyle/>
          <a:p>
            <a:pPr algn="just"/>
            <a:r>
              <a:rPr lang="zh-CN" altLang="en-US" dirty="0">
                <a:solidFill>
                  <a:srgbClr val="0000CC"/>
                </a:solidFill>
                <a:effectLst>
                  <a:outerShdw blurRad="38100" dist="38100" dir="2700000">
                    <a:srgbClr val="C0C0C0"/>
                  </a:outerShdw>
                </a:effectLst>
                <a:latin typeface="Times New Roman" panose="02020603050405020304" pitchFamily="18" charset="0"/>
              </a:rPr>
              <a:t>（三维地址）</a:t>
            </a: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sp>
        <p:nvSpPr>
          <p:cNvPr id="345100" name="文本框 345099"/>
          <p:cNvSpPr txBox="1"/>
          <p:nvPr/>
        </p:nvSpPr>
        <p:spPr>
          <a:xfrm>
            <a:off x="7391400" y="2062163"/>
            <a:ext cx="2808288" cy="812800"/>
          </a:xfrm>
          <a:prstGeom prst="rect">
            <a:avLst/>
          </a:prstGeom>
          <a:noFill/>
          <a:ln w="9525">
            <a:noFill/>
          </a:ln>
        </p:spPr>
        <p:txBody>
          <a:bodyPr/>
          <a:lstStyle/>
          <a:p>
            <a:pPr algn="just"/>
            <a:r>
              <a:rPr lang="zh-CN" altLang="en-US" dirty="0">
                <a:solidFill>
                  <a:srgbClr val="0000CC"/>
                </a:solidFill>
                <a:effectLst>
                  <a:outerShdw blurRad="38100" dist="38100" dir="2700000">
                    <a:srgbClr val="C0C0C0"/>
                  </a:outerShdw>
                </a:effectLst>
                <a:latin typeface="Times New Roman" panose="02020603050405020304" pitchFamily="18" charset="0"/>
              </a:rPr>
              <a:t>块号</a:t>
            </a:r>
            <a:r>
              <a:rPr lang="en-US" altLang="zh-CN">
                <a:solidFill>
                  <a:srgbClr val="0000CC"/>
                </a:solidFill>
                <a:effectLst>
                  <a:outerShdw blurRad="38100" dist="38100" dir="2700000">
                    <a:srgbClr val="C0C0C0"/>
                  </a:outerShdw>
                </a:effectLst>
                <a:latin typeface="Times New Roman" panose="02020603050405020304" pitchFamily="18" charset="0"/>
              </a:rPr>
              <a:t>b =0, 1, </a:t>
            </a:r>
            <a:r>
              <a:rPr lang="zh-CN" altLang="en-US" dirty="0">
                <a:solidFill>
                  <a:srgbClr val="0000CC"/>
                </a:solidFill>
                <a:effectLst>
                  <a:outerShdw blurRad="38100" dist="38100" dir="2700000">
                    <a:srgbClr val="C0C0C0"/>
                  </a:outerShdw>
                </a:effectLst>
                <a:latin typeface="宋体" panose="02010600030101010101" pitchFamily="2" charset="-122"/>
              </a:rPr>
              <a:t>┅</a:t>
            </a:r>
            <a:r>
              <a:rPr lang="en-US" altLang="zh-CN">
                <a:solidFill>
                  <a:srgbClr val="0000CC"/>
                </a:solidFill>
                <a:effectLst>
                  <a:outerShdw blurRad="38100" dist="38100" dir="2700000">
                    <a:srgbClr val="C0C0C0"/>
                  </a:outerShdw>
                </a:effectLst>
                <a:latin typeface="宋体" panose="02010600030101010101" pitchFamily="2" charset="-122"/>
              </a:rPr>
              <a:t>, 17</a:t>
            </a:r>
          </a:p>
          <a:p>
            <a:pPr algn="just"/>
            <a:r>
              <a:rPr lang="zh-CN" altLang="en-US" dirty="0">
                <a:solidFill>
                  <a:srgbClr val="0000CC"/>
                </a:solidFill>
                <a:effectLst>
                  <a:outerShdw blurRad="38100" dist="38100" dir="2700000">
                    <a:srgbClr val="C0C0C0"/>
                  </a:outerShdw>
                </a:effectLst>
                <a:latin typeface="Times New Roman" panose="02020603050405020304" pitchFamily="18" charset="0"/>
              </a:rPr>
              <a:t>（一维地址）</a:t>
            </a: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sp>
        <p:nvSpPr>
          <p:cNvPr id="345102" name="文本框 345101"/>
          <p:cNvSpPr txBox="1"/>
          <p:nvPr/>
        </p:nvSpPr>
        <p:spPr>
          <a:xfrm>
            <a:off x="2351088" y="2997200"/>
            <a:ext cx="7632700" cy="1322070"/>
          </a:xfrm>
          <a:prstGeom prst="rect">
            <a:avLst/>
          </a:prstGeom>
          <a:solidFill>
            <a:srgbClr val="EAEAEA"/>
          </a:solidFill>
          <a:ln w="9525" cap="flat" cmpd="sng">
            <a:solidFill>
              <a:srgbClr val="660066"/>
            </a:solidFill>
            <a:prstDash val="solid"/>
            <a:miter/>
            <a:headEnd type="none" w="med" len="med"/>
            <a:tailEnd type="none" w="med" len="med"/>
          </a:ln>
        </p:spPr>
        <p:txBody>
          <a:bodyPr>
            <a:spAutoFit/>
          </a:bodyPr>
          <a:lstStyle/>
          <a:p>
            <a:pPr algn="just"/>
            <a:r>
              <a:rPr lang="zh-CN" altLang="en-US" sz="2000" b="0" dirty="0">
                <a:solidFill>
                  <a:srgbClr val="000000"/>
                </a:solidFill>
                <a:latin typeface="Times New Roman" panose="02020603050405020304" pitchFamily="18" charset="0"/>
              </a:rPr>
              <a:t>柱面号：</a:t>
            </a:r>
            <a:r>
              <a:rPr lang="en-US" altLang="zh-CN" sz="2000" b="0">
                <a:solidFill>
                  <a:srgbClr val="000000"/>
                </a:solidFill>
                <a:latin typeface="Times New Roman" panose="02020603050405020304" pitchFamily="18" charset="0"/>
              </a:rPr>
              <a:t>0   0   0   0   0   0   0   0   0   1    1    1    1    1    1    1    1    1</a:t>
            </a:r>
          </a:p>
          <a:p>
            <a:pPr algn="just"/>
            <a:r>
              <a:rPr lang="zh-CN" altLang="en-US" sz="2000" b="0" dirty="0">
                <a:solidFill>
                  <a:srgbClr val="000000"/>
                </a:solidFill>
                <a:latin typeface="Times New Roman" panose="02020603050405020304" pitchFamily="18" charset="0"/>
              </a:rPr>
              <a:t>盘面号：</a:t>
            </a:r>
            <a:r>
              <a:rPr lang="en-US" altLang="zh-CN" sz="2000" b="0">
                <a:solidFill>
                  <a:srgbClr val="000000"/>
                </a:solidFill>
                <a:latin typeface="Times New Roman" panose="02020603050405020304" pitchFamily="18" charset="0"/>
              </a:rPr>
              <a:t>0   0   0   1   1   1   2   2   2   0    0    0    1    1    1    2    2    2</a:t>
            </a:r>
          </a:p>
          <a:p>
            <a:pPr algn="just"/>
            <a:r>
              <a:rPr lang="zh-CN" altLang="en-US" sz="2000" b="0" dirty="0">
                <a:solidFill>
                  <a:srgbClr val="000000"/>
                </a:solidFill>
                <a:latin typeface="Times New Roman" panose="02020603050405020304" pitchFamily="18" charset="0"/>
              </a:rPr>
              <a:t>扇区号：</a:t>
            </a:r>
            <a:r>
              <a:rPr lang="en-US" altLang="zh-CN" sz="2000" b="0">
                <a:solidFill>
                  <a:srgbClr val="000000"/>
                </a:solidFill>
                <a:latin typeface="Times New Roman" panose="02020603050405020304" pitchFamily="18" charset="0"/>
              </a:rPr>
              <a:t>0   1   2   0   1   2   0   1   2   0    1    2    0    1    2    0    1    2</a:t>
            </a:r>
          </a:p>
          <a:p>
            <a:pPr algn="just"/>
            <a:r>
              <a:rPr lang="zh-CN" altLang="en-US" sz="2000" b="0" dirty="0">
                <a:solidFill>
                  <a:srgbClr val="000000"/>
                </a:solidFill>
                <a:latin typeface="Times New Roman" panose="02020603050405020304" pitchFamily="18" charset="0"/>
              </a:rPr>
              <a:t>块    号：</a:t>
            </a:r>
            <a:r>
              <a:rPr lang="en-US" altLang="zh-CN" sz="2000" b="0">
                <a:solidFill>
                  <a:srgbClr val="000000"/>
                </a:solidFill>
                <a:latin typeface="Times New Roman" panose="02020603050405020304" pitchFamily="18" charset="0"/>
              </a:rPr>
              <a:t>0   1   2   3   4   5   6   7   8   9   10   11  12  13  14  15  16  17</a:t>
            </a:r>
            <a:endParaRPr lang="en-US" altLang="zh-CN" sz="2000" b="0">
              <a:latin typeface="Tahoma" panose="020B0604030504040204" pitchFamily="34" charset="0"/>
            </a:endParaRPr>
          </a:p>
        </p:txBody>
      </p:sp>
      <p:sp>
        <p:nvSpPr>
          <p:cNvPr id="345103" name="直接连接符 345102"/>
          <p:cNvSpPr/>
          <p:nvPr/>
        </p:nvSpPr>
        <p:spPr>
          <a:xfrm>
            <a:off x="3287713" y="3956050"/>
            <a:ext cx="6402387" cy="0"/>
          </a:xfrm>
          <a:prstGeom prst="line">
            <a:avLst/>
          </a:prstGeom>
          <a:ln w="22225" cap="flat" cmpd="dbl">
            <a:solidFill>
              <a:schemeClr val="hlink"/>
            </a:solidFill>
            <a:prstDash val="solid"/>
            <a:headEnd type="none" w="med" len="med"/>
            <a:tailEnd type="none" w="med" len="med"/>
          </a:ln>
        </p:spPr>
      </p:sp>
      <p:sp>
        <p:nvSpPr>
          <p:cNvPr id="345105" name="文本框 345104"/>
          <p:cNvSpPr txBox="1"/>
          <p:nvPr/>
        </p:nvSpPr>
        <p:spPr>
          <a:xfrm>
            <a:off x="1990725" y="4868863"/>
            <a:ext cx="8208963" cy="1655762"/>
          </a:xfrm>
          <a:prstGeom prst="rect">
            <a:avLst/>
          </a:prstGeom>
          <a:noFill/>
          <a:ln w="9525">
            <a:noFill/>
          </a:ln>
        </p:spPr>
        <p:txBody>
          <a:bodyPr/>
          <a:lstStyle/>
          <a:p>
            <a:pPr algn="just"/>
            <a:r>
              <a:rPr lang="zh-CN" altLang="en-US" dirty="0">
                <a:latin typeface="Times New Roman" panose="02020603050405020304" pitchFamily="18" charset="0"/>
              </a:rPr>
              <a:t>由三维到一维地址的转换：        由一维到三维地址的转换：</a:t>
            </a:r>
            <a:r>
              <a:rPr lang="zh-CN" altLang="en-US" sz="2000" dirty="0">
                <a:latin typeface="Times New Roman" panose="02020603050405020304" pitchFamily="18" charset="0"/>
              </a:rPr>
              <a:t>       </a:t>
            </a:r>
          </a:p>
          <a:p>
            <a:pPr algn="just"/>
            <a:r>
              <a:rPr lang="en-US" altLang="zh-CN" sz="2000">
                <a:latin typeface="宋体" panose="02010600030101010101" pitchFamily="2" charset="-122"/>
              </a:rPr>
              <a:t>  </a:t>
            </a:r>
            <a:r>
              <a:rPr lang="en-US" altLang="zh-CN">
                <a:latin typeface="宋体" panose="02010600030101010101" pitchFamily="2" charset="-122"/>
              </a:rPr>
              <a:t>b = </a:t>
            </a:r>
            <a:r>
              <a:rPr lang="en-US" altLang="zh-CN" err="1">
                <a:latin typeface="宋体" panose="02010600030101010101" pitchFamily="2" charset="-122"/>
              </a:rPr>
              <a:t>i</a:t>
            </a:r>
            <a:r>
              <a:rPr lang="en-US" altLang="zh-CN" err="1">
                <a:latin typeface="宋体" panose="02010600030101010101" pitchFamily="2" charset="-122"/>
                <a:sym typeface="Symbol" panose="05050102010706020507" pitchFamily="18" charset="2"/>
              </a:rPr>
              <a:t></a:t>
            </a:r>
            <a:r>
              <a:rPr lang="en-US" altLang="zh-CN" err="1">
                <a:latin typeface="宋体" panose="02010600030101010101" pitchFamily="2" charset="-122"/>
              </a:rPr>
              <a:t>m</a:t>
            </a:r>
            <a:r>
              <a:rPr lang="en-US" altLang="zh-CN" err="1">
                <a:latin typeface="宋体" panose="02010600030101010101" pitchFamily="2" charset="-122"/>
                <a:sym typeface="Symbol" panose="05050102010706020507" pitchFamily="18" charset="2"/>
              </a:rPr>
              <a:t></a:t>
            </a:r>
            <a:r>
              <a:rPr lang="en-US" altLang="zh-CN" err="1">
                <a:latin typeface="宋体" panose="02010600030101010101" pitchFamily="2" charset="-122"/>
              </a:rPr>
              <a:t>k+j</a:t>
            </a:r>
            <a:r>
              <a:rPr lang="en-US" altLang="zh-CN" err="1">
                <a:latin typeface="宋体" panose="02010600030101010101" pitchFamily="2" charset="-122"/>
                <a:sym typeface="Symbol" panose="05050102010706020507" pitchFamily="18" charset="2"/>
              </a:rPr>
              <a:t></a:t>
            </a:r>
            <a:r>
              <a:rPr lang="en-US" altLang="zh-CN" err="1">
                <a:latin typeface="宋体" panose="02010600030101010101" pitchFamily="2" charset="-122"/>
              </a:rPr>
              <a:t>k+s</a:t>
            </a:r>
            <a:r>
              <a:rPr lang="en-US" altLang="zh-CN">
                <a:latin typeface="宋体" panose="02010600030101010101" pitchFamily="2" charset="-122"/>
              </a:rPr>
              <a:t>             i = </a:t>
            </a:r>
            <a:r>
              <a:rPr lang="en-US" altLang="zh-CN" err="1">
                <a:latin typeface="宋体" panose="02010600030101010101" pitchFamily="2" charset="-122"/>
              </a:rPr>
              <a:t>b</a:t>
            </a:r>
            <a:r>
              <a:rPr lang="en-US" altLang="zh-CN" err="1">
                <a:latin typeface="宋体" panose="02010600030101010101" pitchFamily="2" charset="-122"/>
                <a:sym typeface="Symbol" panose="05050102010706020507" pitchFamily="18" charset="2"/>
              </a:rPr>
              <a:t></a:t>
            </a:r>
            <a:r>
              <a:rPr lang="en-US" altLang="zh-CN" err="1">
                <a:latin typeface="宋体" panose="02010600030101010101" pitchFamily="2" charset="-122"/>
              </a:rPr>
              <a:t>(m</a:t>
            </a:r>
            <a:r>
              <a:rPr lang="en-US" altLang="zh-CN" err="1">
                <a:latin typeface="宋体" panose="02010600030101010101" pitchFamily="2" charset="-122"/>
                <a:sym typeface="Symbol" panose="05050102010706020507" pitchFamily="18" charset="2"/>
              </a:rPr>
              <a:t></a:t>
            </a:r>
            <a:r>
              <a:rPr lang="en-US" altLang="zh-CN" err="1">
                <a:latin typeface="宋体" panose="02010600030101010101" pitchFamily="2" charset="-122"/>
              </a:rPr>
              <a:t>k</a:t>
            </a:r>
            <a:r>
              <a:rPr lang="en-US" altLang="zh-CN">
                <a:latin typeface="宋体" panose="02010600030101010101" pitchFamily="2" charset="-122"/>
              </a:rPr>
              <a:t>)</a:t>
            </a:r>
          </a:p>
          <a:p>
            <a:pPr algn="just"/>
            <a:r>
              <a:rPr lang="en-US" altLang="zh-CN">
                <a:latin typeface="Times New Roman" panose="02020603050405020304" pitchFamily="18" charset="0"/>
              </a:rPr>
              <a:t>        </a:t>
            </a:r>
            <a:r>
              <a:rPr lang="en-US" altLang="zh-CN">
                <a:latin typeface="宋体" panose="02010600030101010101" pitchFamily="2" charset="-122"/>
              </a:rPr>
              <a:t>= ((</a:t>
            </a:r>
            <a:r>
              <a:rPr lang="en-US" altLang="zh-CN" err="1">
                <a:latin typeface="宋体" panose="02010600030101010101" pitchFamily="2" charset="-122"/>
              </a:rPr>
              <a:t>i</a:t>
            </a:r>
            <a:r>
              <a:rPr lang="en-US" altLang="zh-CN" err="1">
                <a:latin typeface="宋体" panose="02010600030101010101" pitchFamily="2" charset="-122"/>
                <a:sym typeface="Symbol" panose="05050102010706020507" pitchFamily="18" charset="2"/>
              </a:rPr>
              <a:t></a:t>
            </a:r>
            <a:r>
              <a:rPr lang="en-US" altLang="zh-CN" err="1">
                <a:latin typeface="宋体" panose="02010600030101010101" pitchFamily="2" charset="-122"/>
              </a:rPr>
              <a:t>m)+j)</a:t>
            </a:r>
            <a:r>
              <a:rPr lang="en-US" altLang="zh-CN" err="1">
                <a:latin typeface="宋体" panose="02010600030101010101" pitchFamily="2" charset="-122"/>
                <a:sym typeface="Symbol" panose="05050102010706020507" pitchFamily="18" charset="2"/>
              </a:rPr>
              <a:t></a:t>
            </a:r>
            <a:r>
              <a:rPr lang="en-US" altLang="zh-CN" err="1">
                <a:latin typeface="宋体" panose="02010600030101010101" pitchFamily="2" charset="-122"/>
              </a:rPr>
              <a:t>k+s</a:t>
            </a:r>
            <a:r>
              <a:rPr lang="en-US" altLang="zh-CN">
                <a:latin typeface="宋体" panose="02010600030101010101" pitchFamily="2" charset="-122"/>
              </a:rPr>
              <a:t>           j = b mod (</a:t>
            </a:r>
            <a:r>
              <a:rPr lang="en-US" altLang="zh-CN" err="1">
                <a:latin typeface="宋体" panose="02010600030101010101" pitchFamily="2" charset="-122"/>
              </a:rPr>
              <a:t>m</a:t>
            </a:r>
            <a:r>
              <a:rPr lang="en-US" altLang="zh-CN" err="1">
                <a:latin typeface="宋体" panose="02010600030101010101" pitchFamily="2" charset="-122"/>
                <a:sym typeface="Symbol" panose="05050102010706020507" pitchFamily="18" charset="2"/>
              </a:rPr>
              <a:t></a:t>
            </a:r>
            <a:r>
              <a:rPr lang="en-US" altLang="zh-CN" err="1">
                <a:latin typeface="宋体" panose="02010600030101010101" pitchFamily="2" charset="-122"/>
              </a:rPr>
              <a:t>k</a:t>
            </a:r>
            <a:r>
              <a:rPr lang="en-US" altLang="zh-CN">
                <a:latin typeface="宋体" panose="02010600030101010101" pitchFamily="2" charset="-122"/>
              </a:rPr>
              <a:t>) </a:t>
            </a:r>
            <a:r>
              <a:rPr lang="en-US" altLang="zh-CN">
                <a:latin typeface="宋体" panose="02010600030101010101" pitchFamily="2" charset="-122"/>
                <a:sym typeface="Symbol" panose="05050102010706020507" pitchFamily="18" charset="2"/>
              </a:rPr>
              <a:t></a:t>
            </a:r>
            <a:r>
              <a:rPr lang="en-US" altLang="zh-CN">
                <a:latin typeface="宋体" panose="02010600030101010101" pitchFamily="2" charset="-122"/>
              </a:rPr>
              <a:t> k</a:t>
            </a:r>
          </a:p>
          <a:p>
            <a:pPr algn="just"/>
            <a:r>
              <a:rPr lang="en-US" altLang="zh-CN">
                <a:latin typeface="Times New Roman" panose="02020603050405020304" pitchFamily="18" charset="0"/>
              </a:rPr>
              <a:t>                                                             </a:t>
            </a:r>
            <a:r>
              <a:rPr lang="en-US" altLang="zh-CN">
                <a:latin typeface="宋体" panose="02010600030101010101" pitchFamily="2" charset="-122"/>
              </a:rPr>
              <a:t>s = b mod (</a:t>
            </a:r>
            <a:r>
              <a:rPr lang="en-US" altLang="zh-CN" err="1">
                <a:latin typeface="宋体" panose="02010600030101010101" pitchFamily="2" charset="-122"/>
              </a:rPr>
              <a:t>m</a:t>
            </a:r>
            <a:r>
              <a:rPr lang="en-US" altLang="zh-CN" err="1">
                <a:latin typeface="宋体" panose="02010600030101010101" pitchFamily="2" charset="-122"/>
                <a:sym typeface="Symbol" panose="05050102010706020507" pitchFamily="18" charset="2"/>
              </a:rPr>
              <a:t></a:t>
            </a:r>
            <a:r>
              <a:rPr lang="en-US" altLang="zh-CN" err="1">
                <a:latin typeface="宋体" panose="02010600030101010101" pitchFamily="2" charset="-122"/>
              </a:rPr>
              <a:t>k</a:t>
            </a:r>
            <a:r>
              <a:rPr lang="en-US" altLang="zh-CN">
                <a:latin typeface="宋体" panose="02010600030101010101" pitchFamily="2" charset="-122"/>
              </a:rPr>
              <a:t>) mod k</a:t>
            </a:r>
            <a:endParaRPr lang="en-US" altLang="zh-CN">
              <a:latin typeface="Tahoma" panose="020B0604030504040204" pitchFamily="34" charset="0"/>
            </a:endParaRPr>
          </a:p>
        </p:txBody>
      </p:sp>
      <p:sp>
        <p:nvSpPr>
          <p:cNvPr id="345111" name="矩形 345110"/>
          <p:cNvSpPr/>
          <p:nvPr/>
        </p:nvSpPr>
        <p:spPr>
          <a:xfrm>
            <a:off x="1194609" y="963930"/>
            <a:ext cx="3269615" cy="521970"/>
          </a:xfrm>
          <a:prstGeom prst="rect">
            <a:avLst/>
          </a:prstGeom>
          <a:noFill/>
          <a:ln w="9525">
            <a:noFill/>
          </a:ln>
        </p:spPr>
        <p:txBody>
          <a:bodyPr wrap="none" anchor="t">
            <a:spAutoFit/>
          </a:bodyPr>
          <a:lstStyle/>
          <a:p>
            <a:pPr>
              <a:spcBef>
                <a:spcPct val="15000"/>
              </a:spcBef>
              <a:buFont typeface="Arial" panose="020B0604020202020204" pitchFamily="34" charset="0"/>
            </a:pPr>
            <a:r>
              <a:rPr lang="en-US" altLang="zh-CN" sz="2800" dirty="0">
                <a:solidFill>
                  <a:srgbClr val="800000"/>
                </a:solidFill>
                <a:effectLst>
                  <a:outerShdw blurRad="38100" dist="38100" dir="2700000">
                    <a:srgbClr val="C0C0C0"/>
                  </a:outerShdw>
                </a:effectLst>
                <a:latin typeface="Tahoma" panose="020B0604030504040204" pitchFamily="34" charset="0"/>
              </a:rPr>
              <a:t>4</a:t>
            </a:r>
            <a:r>
              <a:rPr lang="zh-CN" altLang="en-US" sz="2800" dirty="0">
                <a:solidFill>
                  <a:srgbClr val="800000"/>
                </a:solidFill>
                <a:effectLst>
                  <a:outerShdw blurRad="38100" dist="38100" dir="2700000">
                    <a:srgbClr val="C0C0C0"/>
                  </a:outerShdw>
                </a:effectLst>
                <a:latin typeface="Tahoma" panose="020B0604030504040204" pitchFamily="34" charset="0"/>
              </a:rPr>
              <a:t>、磁盘的编址方式</a:t>
            </a:r>
            <a:r>
              <a:rPr lang="zh-CN" altLang="en-US" dirty="0">
                <a:latin typeface="Tahoma" panose="020B0604030504040204" pitchFamily="34" charset="0"/>
              </a:rPr>
              <a:t> </a:t>
            </a:r>
          </a:p>
        </p:txBody>
      </p:sp>
      <p:sp>
        <p:nvSpPr>
          <p:cNvPr id="13" name="矩形 12">
            <a:extLst>
              <a:ext uri="{FF2B5EF4-FFF2-40B4-BE49-F238E27FC236}">
                <a16:creationId xmlns:a16="http://schemas.microsoft.com/office/drawing/2014/main" id="{F4836E6E-E62E-4F5E-BF5C-54D7AC7CBC8E}"/>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5111"/>
                                        </p:tgtEl>
                                        <p:attrNameLst>
                                          <p:attrName>style.visibility</p:attrName>
                                        </p:attrNameLst>
                                      </p:cBhvr>
                                      <p:to>
                                        <p:strVal val="visible"/>
                                      </p:to>
                                    </p:set>
                                    <p:anim calcmode="lin" valueType="num">
                                      <p:cBhvr additive="base">
                                        <p:cTn id="7" dur="500" fill="hold"/>
                                        <p:tgtEl>
                                          <p:spTgt spid="345111"/>
                                        </p:tgtEl>
                                        <p:attrNameLst>
                                          <p:attrName>ppt_x</p:attrName>
                                        </p:attrNameLst>
                                      </p:cBhvr>
                                      <p:tavLst>
                                        <p:tav tm="0">
                                          <p:val>
                                            <p:strVal val="#ppt_x"/>
                                          </p:val>
                                        </p:tav>
                                        <p:tav tm="100000">
                                          <p:val>
                                            <p:strVal val="#ppt_x"/>
                                          </p:val>
                                        </p:tav>
                                      </p:tavLst>
                                    </p:anim>
                                    <p:anim calcmode="lin" valueType="num">
                                      <p:cBhvr additive="base">
                                        <p:cTn id="8" dur="500" fill="hold"/>
                                        <p:tgtEl>
                                          <p:spTgt spid="3451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45096"/>
                                        </p:tgtEl>
                                        <p:attrNameLst>
                                          <p:attrName>style.visibility</p:attrName>
                                        </p:attrNameLst>
                                      </p:cBhvr>
                                      <p:to>
                                        <p:strVal val="visible"/>
                                      </p:to>
                                    </p:set>
                                    <p:anim calcmode="lin" valueType="num">
                                      <p:cBhvr additive="base">
                                        <p:cTn id="12" dur="500" fill="hold"/>
                                        <p:tgtEl>
                                          <p:spTgt spid="345096"/>
                                        </p:tgtEl>
                                        <p:attrNameLst>
                                          <p:attrName>ppt_x</p:attrName>
                                        </p:attrNameLst>
                                      </p:cBhvr>
                                      <p:tavLst>
                                        <p:tav tm="0">
                                          <p:val>
                                            <p:strVal val="#ppt_x"/>
                                          </p:val>
                                        </p:tav>
                                        <p:tav tm="100000">
                                          <p:val>
                                            <p:strVal val="#ppt_x"/>
                                          </p:val>
                                        </p:tav>
                                      </p:tavLst>
                                    </p:anim>
                                    <p:anim calcmode="lin" valueType="num">
                                      <p:cBhvr additive="base">
                                        <p:cTn id="13" dur="500" fill="hold"/>
                                        <p:tgtEl>
                                          <p:spTgt spid="34509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45097"/>
                                        </p:tgtEl>
                                        <p:attrNameLst>
                                          <p:attrName>style.visibility</p:attrName>
                                        </p:attrNameLst>
                                      </p:cBhvr>
                                      <p:to>
                                        <p:strVal val="visible"/>
                                      </p:to>
                                    </p:set>
                                    <p:anim calcmode="lin" valueType="num">
                                      <p:cBhvr additive="base">
                                        <p:cTn id="16" dur="500" fill="hold"/>
                                        <p:tgtEl>
                                          <p:spTgt spid="345097"/>
                                        </p:tgtEl>
                                        <p:attrNameLst>
                                          <p:attrName>ppt_x</p:attrName>
                                        </p:attrNameLst>
                                      </p:cBhvr>
                                      <p:tavLst>
                                        <p:tav tm="0">
                                          <p:val>
                                            <p:strVal val="#ppt_x"/>
                                          </p:val>
                                        </p:tav>
                                        <p:tav tm="100000">
                                          <p:val>
                                            <p:strVal val="#ppt_x"/>
                                          </p:val>
                                        </p:tav>
                                      </p:tavLst>
                                    </p:anim>
                                    <p:anim calcmode="lin" valueType="num">
                                      <p:cBhvr additive="base">
                                        <p:cTn id="17" dur="500" fill="hold"/>
                                        <p:tgtEl>
                                          <p:spTgt spid="345097"/>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45098"/>
                                        </p:tgtEl>
                                        <p:attrNameLst>
                                          <p:attrName>style.visibility</p:attrName>
                                        </p:attrNameLst>
                                      </p:cBhvr>
                                      <p:to>
                                        <p:strVal val="visible"/>
                                      </p:to>
                                    </p:set>
                                    <p:anim calcmode="lin" valueType="num">
                                      <p:cBhvr additive="base">
                                        <p:cTn id="20" dur="500" fill="hold"/>
                                        <p:tgtEl>
                                          <p:spTgt spid="345098"/>
                                        </p:tgtEl>
                                        <p:attrNameLst>
                                          <p:attrName>ppt_x</p:attrName>
                                        </p:attrNameLst>
                                      </p:cBhvr>
                                      <p:tavLst>
                                        <p:tav tm="0">
                                          <p:val>
                                            <p:strVal val="#ppt_x"/>
                                          </p:val>
                                        </p:tav>
                                        <p:tav tm="100000">
                                          <p:val>
                                            <p:strVal val="#ppt_x"/>
                                          </p:val>
                                        </p:tav>
                                      </p:tavLst>
                                    </p:anim>
                                    <p:anim calcmode="lin" valueType="num">
                                      <p:cBhvr additive="base">
                                        <p:cTn id="21" dur="500" fill="hold"/>
                                        <p:tgtEl>
                                          <p:spTgt spid="34509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45099"/>
                                        </p:tgtEl>
                                        <p:attrNameLst>
                                          <p:attrName>style.visibility</p:attrName>
                                        </p:attrNameLst>
                                      </p:cBhvr>
                                      <p:to>
                                        <p:strVal val="visible"/>
                                      </p:to>
                                    </p:set>
                                    <p:anim calcmode="lin" valueType="num">
                                      <p:cBhvr additive="base">
                                        <p:cTn id="24" dur="500" fill="hold"/>
                                        <p:tgtEl>
                                          <p:spTgt spid="345099"/>
                                        </p:tgtEl>
                                        <p:attrNameLst>
                                          <p:attrName>ppt_x</p:attrName>
                                        </p:attrNameLst>
                                      </p:cBhvr>
                                      <p:tavLst>
                                        <p:tav tm="0">
                                          <p:val>
                                            <p:strVal val="#ppt_x"/>
                                          </p:val>
                                        </p:tav>
                                        <p:tav tm="100000">
                                          <p:val>
                                            <p:strVal val="#ppt_x"/>
                                          </p:val>
                                        </p:tav>
                                      </p:tavLst>
                                    </p:anim>
                                    <p:anim calcmode="lin" valueType="num">
                                      <p:cBhvr additive="base">
                                        <p:cTn id="25" dur="500" fill="hold"/>
                                        <p:tgtEl>
                                          <p:spTgt spid="34509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45100"/>
                                        </p:tgtEl>
                                        <p:attrNameLst>
                                          <p:attrName>style.visibility</p:attrName>
                                        </p:attrNameLst>
                                      </p:cBhvr>
                                      <p:to>
                                        <p:strVal val="visible"/>
                                      </p:to>
                                    </p:set>
                                    <p:anim calcmode="lin" valueType="num">
                                      <p:cBhvr additive="base">
                                        <p:cTn id="28" dur="500" fill="hold"/>
                                        <p:tgtEl>
                                          <p:spTgt spid="345100"/>
                                        </p:tgtEl>
                                        <p:attrNameLst>
                                          <p:attrName>ppt_x</p:attrName>
                                        </p:attrNameLst>
                                      </p:cBhvr>
                                      <p:tavLst>
                                        <p:tav tm="0">
                                          <p:val>
                                            <p:strVal val="#ppt_x"/>
                                          </p:val>
                                        </p:tav>
                                        <p:tav tm="100000">
                                          <p:val>
                                            <p:strVal val="#ppt_x"/>
                                          </p:val>
                                        </p:tav>
                                      </p:tavLst>
                                    </p:anim>
                                    <p:anim calcmode="lin" valueType="num">
                                      <p:cBhvr additive="base">
                                        <p:cTn id="29" dur="500" fill="hold"/>
                                        <p:tgtEl>
                                          <p:spTgt spid="345100"/>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345102"/>
                                        </p:tgtEl>
                                        <p:attrNameLst>
                                          <p:attrName>style.visibility</p:attrName>
                                        </p:attrNameLst>
                                      </p:cBhvr>
                                      <p:to>
                                        <p:strVal val="visible"/>
                                      </p:to>
                                    </p:set>
                                    <p:anim calcmode="lin" valueType="num">
                                      <p:cBhvr additive="base">
                                        <p:cTn id="33" dur="500" fill="hold"/>
                                        <p:tgtEl>
                                          <p:spTgt spid="345102"/>
                                        </p:tgtEl>
                                        <p:attrNameLst>
                                          <p:attrName>ppt_x</p:attrName>
                                        </p:attrNameLst>
                                      </p:cBhvr>
                                      <p:tavLst>
                                        <p:tav tm="0">
                                          <p:val>
                                            <p:strVal val="#ppt_x"/>
                                          </p:val>
                                        </p:tav>
                                        <p:tav tm="100000">
                                          <p:val>
                                            <p:strVal val="#ppt_x"/>
                                          </p:val>
                                        </p:tav>
                                      </p:tavLst>
                                    </p:anim>
                                    <p:anim calcmode="lin" valueType="num">
                                      <p:cBhvr additive="base">
                                        <p:cTn id="34" dur="500" fill="hold"/>
                                        <p:tgtEl>
                                          <p:spTgt spid="34510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45103"/>
                                        </p:tgtEl>
                                        <p:attrNameLst>
                                          <p:attrName>style.visibility</p:attrName>
                                        </p:attrNameLst>
                                      </p:cBhvr>
                                      <p:to>
                                        <p:strVal val="visible"/>
                                      </p:to>
                                    </p:set>
                                    <p:anim calcmode="lin" valueType="num">
                                      <p:cBhvr additive="base">
                                        <p:cTn id="37" dur="500" fill="hold"/>
                                        <p:tgtEl>
                                          <p:spTgt spid="345103"/>
                                        </p:tgtEl>
                                        <p:attrNameLst>
                                          <p:attrName>ppt_x</p:attrName>
                                        </p:attrNameLst>
                                      </p:cBhvr>
                                      <p:tavLst>
                                        <p:tav tm="0">
                                          <p:val>
                                            <p:strVal val="#ppt_x"/>
                                          </p:val>
                                        </p:tav>
                                        <p:tav tm="100000">
                                          <p:val>
                                            <p:strVal val="#ppt_x"/>
                                          </p:val>
                                        </p:tav>
                                      </p:tavLst>
                                    </p:anim>
                                    <p:anim calcmode="lin" valueType="num">
                                      <p:cBhvr additive="base">
                                        <p:cTn id="38" dur="500" fill="hold"/>
                                        <p:tgtEl>
                                          <p:spTgt spid="345103"/>
                                        </p:tgtEl>
                                        <p:attrNameLst>
                                          <p:attrName>ppt_y</p:attrName>
                                        </p:attrNameLst>
                                      </p:cBhvr>
                                      <p:tavLst>
                                        <p:tav tm="0">
                                          <p:val>
                                            <p:strVal val="1+#ppt_h/2"/>
                                          </p:val>
                                        </p:tav>
                                        <p:tav tm="100000">
                                          <p:val>
                                            <p:strVal val="#ppt_y"/>
                                          </p:val>
                                        </p:tav>
                                      </p:tavLst>
                                    </p:anim>
                                  </p:childTnLst>
                                </p:cTn>
                              </p:par>
                            </p:childTnLst>
                          </p:cTn>
                        </p:par>
                        <p:par>
                          <p:cTn id="39" fill="hold">
                            <p:stCondLst>
                              <p:cond delay="1500"/>
                            </p:stCondLst>
                            <p:childTnLst>
                              <p:par>
                                <p:cTn id="40" presetID="2" presetClass="entr" presetSubtype="4" fill="hold" grpId="0" nodeType="afterEffect">
                                  <p:stCondLst>
                                    <p:cond delay="0"/>
                                  </p:stCondLst>
                                  <p:childTnLst>
                                    <p:set>
                                      <p:cBhvr>
                                        <p:cTn id="41" dur="1" fill="hold">
                                          <p:stCondLst>
                                            <p:cond delay="0"/>
                                          </p:stCondLst>
                                        </p:cTn>
                                        <p:tgtEl>
                                          <p:spTgt spid="345094"/>
                                        </p:tgtEl>
                                        <p:attrNameLst>
                                          <p:attrName>style.visibility</p:attrName>
                                        </p:attrNameLst>
                                      </p:cBhvr>
                                      <p:to>
                                        <p:strVal val="visible"/>
                                      </p:to>
                                    </p:set>
                                    <p:anim calcmode="lin" valueType="num">
                                      <p:cBhvr additive="base">
                                        <p:cTn id="42" dur="500" fill="hold"/>
                                        <p:tgtEl>
                                          <p:spTgt spid="345094"/>
                                        </p:tgtEl>
                                        <p:attrNameLst>
                                          <p:attrName>ppt_x</p:attrName>
                                        </p:attrNameLst>
                                      </p:cBhvr>
                                      <p:tavLst>
                                        <p:tav tm="0">
                                          <p:val>
                                            <p:strVal val="#ppt_x"/>
                                          </p:val>
                                        </p:tav>
                                        <p:tav tm="100000">
                                          <p:val>
                                            <p:strVal val="#ppt_x"/>
                                          </p:val>
                                        </p:tav>
                                      </p:tavLst>
                                    </p:anim>
                                    <p:anim calcmode="lin" valueType="num">
                                      <p:cBhvr additive="base">
                                        <p:cTn id="43" dur="500" fill="hold"/>
                                        <p:tgtEl>
                                          <p:spTgt spid="345094"/>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45105"/>
                                        </p:tgtEl>
                                        <p:attrNameLst>
                                          <p:attrName>style.visibility</p:attrName>
                                        </p:attrNameLst>
                                      </p:cBhvr>
                                      <p:to>
                                        <p:strVal val="visible"/>
                                      </p:to>
                                    </p:set>
                                    <p:anim calcmode="lin" valueType="num">
                                      <p:cBhvr additive="base">
                                        <p:cTn id="46" dur="500" fill="hold"/>
                                        <p:tgtEl>
                                          <p:spTgt spid="345105"/>
                                        </p:tgtEl>
                                        <p:attrNameLst>
                                          <p:attrName>ppt_x</p:attrName>
                                        </p:attrNameLst>
                                      </p:cBhvr>
                                      <p:tavLst>
                                        <p:tav tm="0">
                                          <p:val>
                                            <p:strVal val="#ppt_x"/>
                                          </p:val>
                                        </p:tav>
                                        <p:tav tm="100000">
                                          <p:val>
                                            <p:strVal val="#ppt_x"/>
                                          </p:val>
                                        </p:tav>
                                      </p:tavLst>
                                    </p:anim>
                                    <p:anim calcmode="lin" valueType="num">
                                      <p:cBhvr additive="base">
                                        <p:cTn id="47" dur="500" fill="hold"/>
                                        <p:tgtEl>
                                          <p:spTgt spid="345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4" grpId="0"/>
      <p:bldP spid="345097" grpId="0"/>
      <p:bldP spid="345099" grpId="0"/>
      <p:bldP spid="345100" grpId="0"/>
      <p:bldP spid="345102" grpId="0" bldLvl="0" animBg="1"/>
      <p:bldP spid="345105" grpId="0"/>
      <p:bldP spid="345111"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7" name="矩形 351236"/>
          <p:cNvSpPr/>
          <p:nvPr/>
        </p:nvSpPr>
        <p:spPr>
          <a:xfrm>
            <a:off x="1524000" y="3367088"/>
            <a:ext cx="9144000" cy="0"/>
          </a:xfrm>
          <a:prstGeom prst="rect">
            <a:avLst/>
          </a:prstGeom>
          <a:noFill/>
          <a:ln w="9525">
            <a:noFill/>
          </a:ln>
        </p:spPr>
        <p:txBody>
          <a:bodyPr/>
          <a:lstStyle/>
          <a:p>
            <a:endParaRPr lang="zh-CN" altLang="en-US"/>
          </a:p>
        </p:txBody>
      </p:sp>
      <p:sp>
        <p:nvSpPr>
          <p:cNvPr id="351238" name="文本框 351237"/>
          <p:cNvSpPr txBox="1"/>
          <p:nvPr/>
        </p:nvSpPr>
        <p:spPr>
          <a:xfrm>
            <a:off x="1992313" y="5445125"/>
            <a:ext cx="8424862" cy="829945"/>
          </a:xfrm>
          <a:prstGeom prst="rect">
            <a:avLst/>
          </a:prstGeom>
          <a:noFill/>
          <a:ln w="9525">
            <a:noFill/>
          </a:ln>
        </p:spPr>
        <p:txBody>
          <a:bodyPr>
            <a:spAutoFit/>
          </a:bodyPr>
          <a:lstStyle/>
          <a:p>
            <a:pPr>
              <a:spcBef>
                <a:spcPct val="50000"/>
              </a:spcBef>
            </a:pPr>
            <a:r>
              <a:rPr lang="zh-CN" altLang="en-US" dirty="0">
                <a:latin typeface="Tahoma" panose="020B0604030504040204" pitchFamily="34" charset="0"/>
              </a:rPr>
              <a:t>磁盘机的物理特性决定了其访问的随机性，因此对于一组磁盘块的相继访问，其块号不必连续，否则可能效果相反。</a:t>
            </a:r>
            <a:r>
              <a:rPr lang="zh-CN" altLang="en-US" b="0" dirty="0">
                <a:latin typeface="Tahoma" panose="020B0604030504040204" pitchFamily="34" charset="0"/>
              </a:rPr>
              <a:t> </a:t>
            </a:r>
          </a:p>
        </p:txBody>
      </p:sp>
      <p:grpSp>
        <p:nvGrpSpPr>
          <p:cNvPr id="351239" name="组合 351238"/>
          <p:cNvGrpSpPr/>
          <p:nvPr/>
        </p:nvGrpSpPr>
        <p:grpSpPr>
          <a:xfrm>
            <a:off x="2208213" y="2349500"/>
            <a:ext cx="7775575" cy="2087563"/>
            <a:chOff x="431" y="1524"/>
            <a:chExt cx="4808" cy="1342"/>
          </a:xfrm>
        </p:grpSpPr>
        <p:sp>
          <p:nvSpPr>
            <p:cNvPr id="351240" name="椭圆 351239"/>
            <p:cNvSpPr/>
            <p:nvPr/>
          </p:nvSpPr>
          <p:spPr>
            <a:xfrm>
              <a:off x="517" y="1598"/>
              <a:ext cx="1217" cy="1205"/>
            </a:xfrm>
            <a:prstGeom prst="ellipse">
              <a:avLst/>
            </a:prstGeom>
            <a:solidFill>
              <a:srgbClr val="EAEAEA"/>
            </a:solidFill>
            <a:ln w="19050" cap="flat" cmpd="sng">
              <a:solidFill>
                <a:srgbClr val="000000"/>
              </a:solidFill>
              <a:prstDash val="solid"/>
              <a:headEnd type="none" w="med" len="med"/>
              <a:tailEnd type="none" w="med" len="med"/>
            </a:ln>
          </p:spPr>
          <p:txBody>
            <a:bodyPr/>
            <a:lstStyle/>
            <a:p>
              <a:endParaRPr lang="zh-CN" altLang="en-US"/>
            </a:p>
          </p:txBody>
        </p:sp>
        <p:sp>
          <p:nvSpPr>
            <p:cNvPr id="351241" name="椭圆 351240"/>
            <p:cNvSpPr/>
            <p:nvPr/>
          </p:nvSpPr>
          <p:spPr>
            <a:xfrm>
              <a:off x="605" y="1673"/>
              <a:ext cx="1044" cy="1032"/>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351242" name="椭圆 351241"/>
            <p:cNvSpPr/>
            <p:nvPr/>
          </p:nvSpPr>
          <p:spPr>
            <a:xfrm>
              <a:off x="670" y="1741"/>
              <a:ext cx="906" cy="896"/>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351243" name="椭圆 351242"/>
            <p:cNvSpPr/>
            <p:nvPr/>
          </p:nvSpPr>
          <p:spPr>
            <a:xfrm>
              <a:off x="1040" y="2120"/>
              <a:ext cx="174" cy="173"/>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351244" name="直接连接符 351243"/>
            <p:cNvSpPr/>
            <p:nvPr/>
          </p:nvSpPr>
          <p:spPr>
            <a:xfrm>
              <a:off x="1127" y="1524"/>
              <a:ext cx="0" cy="1342"/>
            </a:xfrm>
            <a:prstGeom prst="line">
              <a:avLst/>
            </a:prstGeom>
            <a:ln w="19050" cap="flat" cmpd="sng">
              <a:solidFill>
                <a:srgbClr val="000000"/>
              </a:solidFill>
              <a:prstDash val="dash"/>
              <a:headEnd type="none" w="med" len="med"/>
              <a:tailEnd type="none" w="med" len="med"/>
            </a:ln>
          </p:spPr>
        </p:sp>
        <p:sp>
          <p:nvSpPr>
            <p:cNvPr id="351245" name="直接连接符 351244"/>
            <p:cNvSpPr/>
            <p:nvPr/>
          </p:nvSpPr>
          <p:spPr>
            <a:xfrm>
              <a:off x="431" y="2195"/>
              <a:ext cx="1392" cy="0"/>
            </a:xfrm>
            <a:prstGeom prst="line">
              <a:avLst/>
            </a:prstGeom>
            <a:ln w="19050" cap="flat" cmpd="sng">
              <a:solidFill>
                <a:srgbClr val="000000"/>
              </a:solidFill>
              <a:prstDash val="dash"/>
              <a:headEnd type="none" w="med" len="med"/>
              <a:tailEnd type="none" w="med" len="med"/>
            </a:ln>
          </p:spPr>
        </p:sp>
        <p:sp>
          <p:nvSpPr>
            <p:cNvPr id="351246" name="直接连接符 351245"/>
            <p:cNvSpPr/>
            <p:nvPr/>
          </p:nvSpPr>
          <p:spPr>
            <a:xfrm>
              <a:off x="605" y="1748"/>
              <a:ext cx="1044" cy="894"/>
            </a:xfrm>
            <a:prstGeom prst="line">
              <a:avLst/>
            </a:prstGeom>
            <a:ln w="19050" cap="flat" cmpd="sng">
              <a:solidFill>
                <a:srgbClr val="000000"/>
              </a:solidFill>
              <a:prstDash val="dash"/>
              <a:headEnd type="none" w="med" len="med"/>
              <a:tailEnd type="none" w="med" len="med"/>
            </a:ln>
          </p:spPr>
        </p:sp>
        <p:sp>
          <p:nvSpPr>
            <p:cNvPr id="351247" name="直接连接符 351246"/>
            <p:cNvSpPr/>
            <p:nvPr/>
          </p:nvSpPr>
          <p:spPr>
            <a:xfrm flipH="1">
              <a:off x="605" y="1748"/>
              <a:ext cx="1044" cy="894"/>
            </a:xfrm>
            <a:prstGeom prst="line">
              <a:avLst/>
            </a:prstGeom>
            <a:ln w="19050" cap="flat" cmpd="sng">
              <a:solidFill>
                <a:srgbClr val="000000"/>
              </a:solidFill>
              <a:prstDash val="dash"/>
              <a:headEnd type="none" w="med" len="med"/>
              <a:tailEnd type="none" w="med" len="med"/>
            </a:ln>
          </p:spPr>
        </p:sp>
        <p:sp>
          <p:nvSpPr>
            <p:cNvPr id="351248" name="文本框 351247"/>
            <p:cNvSpPr txBox="1"/>
            <p:nvPr/>
          </p:nvSpPr>
          <p:spPr>
            <a:xfrm>
              <a:off x="1127" y="1726"/>
              <a:ext cx="253" cy="325"/>
            </a:xfrm>
            <a:prstGeom prst="rect">
              <a:avLst/>
            </a:prstGeom>
            <a:noFill/>
            <a:ln w="9525">
              <a:noFill/>
            </a:ln>
          </p:spPr>
          <p:txBody>
            <a:bodyPr/>
            <a:lstStyle/>
            <a:p>
              <a:pPr algn="just"/>
              <a:r>
                <a:rPr lang="en-US" altLang="zh-CN" b="0">
                  <a:latin typeface="Times New Roman" panose="02020603050405020304" pitchFamily="18" charset="0"/>
                </a:rPr>
                <a:t>0</a:t>
              </a:r>
              <a:endParaRPr lang="en-US" altLang="zh-CN" b="0">
                <a:latin typeface="Tahoma" panose="020B0604030504040204" pitchFamily="34" charset="0"/>
              </a:endParaRPr>
            </a:p>
          </p:txBody>
        </p:sp>
        <p:sp>
          <p:nvSpPr>
            <p:cNvPr id="351249" name="文本框 351248"/>
            <p:cNvSpPr txBox="1"/>
            <p:nvPr/>
          </p:nvSpPr>
          <p:spPr>
            <a:xfrm>
              <a:off x="1317" y="1922"/>
              <a:ext cx="253" cy="325"/>
            </a:xfrm>
            <a:prstGeom prst="rect">
              <a:avLst/>
            </a:prstGeom>
            <a:noFill/>
            <a:ln w="9525">
              <a:noFill/>
            </a:ln>
          </p:spPr>
          <p:txBody>
            <a:bodyPr/>
            <a:lstStyle/>
            <a:p>
              <a:pPr algn="just"/>
              <a:r>
                <a:rPr lang="en-US" altLang="zh-CN" b="0">
                  <a:latin typeface="Times New Roman" panose="02020603050405020304" pitchFamily="18" charset="0"/>
                </a:rPr>
                <a:t>1</a:t>
              </a:r>
              <a:endParaRPr lang="en-US" altLang="zh-CN" b="0">
                <a:latin typeface="Tahoma" panose="020B0604030504040204" pitchFamily="34" charset="0"/>
              </a:endParaRPr>
            </a:p>
          </p:txBody>
        </p:sp>
        <p:sp>
          <p:nvSpPr>
            <p:cNvPr id="351250" name="文本框 351249"/>
            <p:cNvSpPr txBox="1"/>
            <p:nvPr/>
          </p:nvSpPr>
          <p:spPr>
            <a:xfrm>
              <a:off x="1317" y="2149"/>
              <a:ext cx="253" cy="325"/>
            </a:xfrm>
            <a:prstGeom prst="rect">
              <a:avLst/>
            </a:prstGeom>
            <a:noFill/>
            <a:ln w="9525">
              <a:noFill/>
            </a:ln>
          </p:spPr>
          <p:txBody>
            <a:bodyPr/>
            <a:lstStyle/>
            <a:p>
              <a:pPr algn="just"/>
              <a:r>
                <a:rPr lang="en-US" altLang="zh-CN" b="0">
                  <a:latin typeface="Times New Roman" panose="02020603050405020304" pitchFamily="18" charset="0"/>
                </a:rPr>
                <a:t>2</a:t>
              </a:r>
              <a:endParaRPr lang="en-US" altLang="zh-CN" b="0">
                <a:latin typeface="Tahoma" panose="020B0604030504040204" pitchFamily="34" charset="0"/>
              </a:endParaRPr>
            </a:p>
          </p:txBody>
        </p:sp>
        <p:sp>
          <p:nvSpPr>
            <p:cNvPr id="351251" name="文本框 351250"/>
            <p:cNvSpPr txBox="1"/>
            <p:nvPr/>
          </p:nvSpPr>
          <p:spPr>
            <a:xfrm>
              <a:off x="1116" y="2334"/>
              <a:ext cx="254" cy="326"/>
            </a:xfrm>
            <a:prstGeom prst="rect">
              <a:avLst/>
            </a:prstGeom>
            <a:noFill/>
            <a:ln w="9525">
              <a:noFill/>
            </a:ln>
          </p:spPr>
          <p:txBody>
            <a:bodyPr/>
            <a:lstStyle/>
            <a:p>
              <a:pPr algn="just"/>
              <a:r>
                <a:rPr lang="en-US" altLang="zh-CN" b="0">
                  <a:latin typeface="Times New Roman" panose="02020603050405020304" pitchFamily="18" charset="0"/>
                </a:rPr>
                <a:t>3</a:t>
              </a:r>
              <a:endParaRPr lang="en-US" altLang="zh-CN" b="0">
                <a:latin typeface="Tahoma" panose="020B0604030504040204" pitchFamily="34" charset="0"/>
              </a:endParaRPr>
            </a:p>
          </p:txBody>
        </p:sp>
        <p:sp>
          <p:nvSpPr>
            <p:cNvPr id="351252" name="文本框 351251"/>
            <p:cNvSpPr txBox="1"/>
            <p:nvPr/>
          </p:nvSpPr>
          <p:spPr>
            <a:xfrm>
              <a:off x="863" y="2345"/>
              <a:ext cx="253" cy="325"/>
            </a:xfrm>
            <a:prstGeom prst="rect">
              <a:avLst/>
            </a:prstGeom>
            <a:noFill/>
            <a:ln w="9525">
              <a:noFill/>
            </a:ln>
          </p:spPr>
          <p:txBody>
            <a:bodyPr/>
            <a:lstStyle/>
            <a:p>
              <a:pPr algn="just"/>
              <a:r>
                <a:rPr lang="en-US" altLang="zh-CN" b="0">
                  <a:latin typeface="Times New Roman" panose="02020603050405020304" pitchFamily="18" charset="0"/>
                </a:rPr>
                <a:t>4</a:t>
              </a:r>
              <a:endParaRPr lang="en-US" altLang="zh-CN" b="0">
                <a:latin typeface="Tahoma" panose="020B0604030504040204" pitchFamily="34" charset="0"/>
              </a:endParaRPr>
            </a:p>
          </p:txBody>
        </p:sp>
        <p:sp>
          <p:nvSpPr>
            <p:cNvPr id="351253" name="文本框 351252"/>
            <p:cNvSpPr txBox="1"/>
            <p:nvPr/>
          </p:nvSpPr>
          <p:spPr>
            <a:xfrm>
              <a:off x="652" y="2159"/>
              <a:ext cx="254" cy="325"/>
            </a:xfrm>
            <a:prstGeom prst="rect">
              <a:avLst/>
            </a:prstGeom>
            <a:noFill/>
            <a:ln w="9525">
              <a:noFill/>
            </a:ln>
          </p:spPr>
          <p:txBody>
            <a:bodyPr/>
            <a:lstStyle/>
            <a:p>
              <a:pPr algn="just"/>
              <a:r>
                <a:rPr lang="en-US" altLang="zh-CN" b="0">
                  <a:latin typeface="Times New Roman" panose="02020603050405020304" pitchFamily="18" charset="0"/>
                </a:rPr>
                <a:t>5</a:t>
              </a:r>
              <a:endParaRPr lang="en-US" altLang="zh-CN" b="0">
                <a:latin typeface="Tahoma" panose="020B0604030504040204" pitchFamily="34" charset="0"/>
              </a:endParaRPr>
            </a:p>
          </p:txBody>
        </p:sp>
        <p:sp>
          <p:nvSpPr>
            <p:cNvPr id="351254" name="文本框 351253"/>
            <p:cNvSpPr txBox="1"/>
            <p:nvPr/>
          </p:nvSpPr>
          <p:spPr>
            <a:xfrm>
              <a:off x="642" y="1932"/>
              <a:ext cx="253" cy="325"/>
            </a:xfrm>
            <a:prstGeom prst="rect">
              <a:avLst/>
            </a:prstGeom>
            <a:noFill/>
            <a:ln w="9525">
              <a:noFill/>
            </a:ln>
          </p:spPr>
          <p:txBody>
            <a:bodyPr/>
            <a:lstStyle/>
            <a:p>
              <a:pPr algn="just"/>
              <a:r>
                <a:rPr lang="en-US" altLang="zh-CN" b="0">
                  <a:latin typeface="Times New Roman" panose="02020603050405020304" pitchFamily="18" charset="0"/>
                </a:rPr>
                <a:t>6</a:t>
              </a:r>
              <a:endParaRPr lang="en-US" altLang="zh-CN" b="0">
                <a:latin typeface="Tahoma" panose="020B0604030504040204" pitchFamily="34" charset="0"/>
              </a:endParaRPr>
            </a:p>
          </p:txBody>
        </p:sp>
        <p:sp>
          <p:nvSpPr>
            <p:cNvPr id="351255" name="文本框 351254"/>
            <p:cNvSpPr txBox="1"/>
            <p:nvPr/>
          </p:nvSpPr>
          <p:spPr>
            <a:xfrm>
              <a:off x="832" y="1719"/>
              <a:ext cx="253" cy="326"/>
            </a:xfrm>
            <a:prstGeom prst="rect">
              <a:avLst/>
            </a:prstGeom>
            <a:noFill/>
            <a:ln w="9525">
              <a:noFill/>
            </a:ln>
          </p:spPr>
          <p:txBody>
            <a:bodyPr/>
            <a:lstStyle/>
            <a:p>
              <a:pPr algn="just"/>
              <a:r>
                <a:rPr lang="en-US" altLang="zh-CN" b="0">
                  <a:latin typeface="Times New Roman" panose="02020603050405020304" pitchFamily="18" charset="0"/>
                </a:rPr>
                <a:t>7</a:t>
              </a:r>
              <a:endParaRPr lang="en-US" altLang="zh-CN" b="0">
                <a:latin typeface="Tahoma" panose="020B0604030504040204" pitchFamily="34" charset="0"/>
              </a:endParaRPr>
            </a:p>
          </p:txBody>
        </p:sp>
        <p:sp>
          <p:nvSpPr>
            <p:cNvPr id="351256" name="椭圆 351255"/>
            <p:cNvSpPr/>
            <p:nvPr/>
          </p:nvSpPr>
          <p:spPr>
            <a:xfrm>
              <a:off x="2288" y="1598"/>
              <a:ext cx="1217" cy="1205"/>
            </a:xfrm>
            <a:prstGeom prst="ellipse">
              <a:avLst/>
            </a:prstGeom>
            <a:solidFill>
              <a:srgbClr val="EAEAEA"/>
            </a:solidFill>
            <a:ln w="19050" cap="flat" cmpd="sng">
              <a:solidFill>
                <a:srgbClr val="000000"/>
              </a:solidFill>
              <a:prstDash val="solid"/>
              <a:headEnd type="none" w="med" len="med"/>
              <a:tailEnd type="none" w="med" len="med"/>
            </a:ln>
          </p:spPr>
          <p:txBody>
            <a:bodyPr/>
            <a:lstStyle/>
            <a:p>
              <a:endParaRPr lang="zh-CN" altLang="en-US"/>
            </a:p>
          </p:txBody>
        </p:sp>
        <p:sp>
          <p:nvSpPr>
            <p:cNvPr id="351257" name="椭圆 351256"/>
            <p:cNvSpPr/>
            <p:nvPr/>
          </p:nvSpPr>
          <p:spPr>
            <a:xfrm>
              <a:off x="2376" y="1673"/>
              <a:ext cx="1044" cy="1032"/>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351258" name="椭圆 351257"/>
            <p:cNvSpPr/>
            <p:nvPr/>
          </p:nvSpPr>
          <p:spPr>
            <a:xfrm>
              <a:off x="2441" y="1741"/>
              <a:ext cx="906" cy="896"/>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351259" name="椭圆 351258"/>
            <p:cNvSpPr/>
            <p:nvPr/>
          </p:nvSpPr>
          <p:spPr>
            <a:xfrm>
              <a:off x="2811" y="2120"/>
              <a:ext cx="174" cy="173"/>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351260" name="直接连接符 351259"/>
            <p:cNvSpPr/>
            <p:nvPr/>
          </p:nvSpPr>
          <p:spPr>
            <a:xfrm>
              <a:off x="2898" y="1524"/>
              <a:ext cx="0" cy="1342"/>
            </a:xfrm>
            <a:prstGeom prst="line">
              <a:avLst/>
            </a:prstGeom>
            <a:ln w="19050" cap="flat" cmpd="sng">
              <a:solidFill>
                <a:srgbClr val="000000"/>
              </a:solidFill>
              <a:prstDash val="dash"/>
              <a:headEnd type="none" w="med" len="med"/>
              <a:tailEnd type="none" w="med" len="med"/>
            </a:ln>
          </p:spPr>
        </p:sp>
        <p:sp>
          <p:nvSpPr>
            <p:cNvPr id="351261" name="直接连接符 351260"/>
            <p:cNvSpPr/>
            <p:nvPr/>
          </p:nvSpPr>
          <p:spPr>
            <a:xfrm>
              <a:off x="2202" y="2195"/>
              <a:ext cx="1392" cy="0"/>
            </a:xfrm>
            <a:prstGeom prst="line">
              <a:avLst/>
            </a:prstGeom>
            <a:ln w="19050" cap="flat" cmpd="sng">
              <a:solidFill>
                <a:srgbClr val="000000"/>
              </a:solidFill>
              <a:prstDash val="dash"/>
              <a:headEnd type="none" w="med" len="med"/>
              <a:tailEnd type="none" w="med" len="med"/>
            </a:ln>
          </p:spPr>
        </p:sp>
        <p:sp>
          <p:nvSpPr>
            <p:cNvPr id="351262" name="直接连接符 351261"/>
            <p:cNvSpPr/>
            <p:nvPr/>
          </p:nvSpPr>
          <p:spPr>
            <a:xfrm>
              <a:off x="2376" y="1748"/>
              <a:ext cx="1044" cy="894"/>
            </a:xfrm>
            <a:prstGeom prst="line">
              <a:avLst/>
            </a:prstGeom>
            <a:ln w="19050" cap="flat" cmpd="sng">
              <a:solidFill>
                <a:srgbClr val="000000"/>
              </a:solidFill>
              <a:prstDash val="dash"/>
              <a:headEnd type="none" w="med" len="med"/>
              <a:tailEnd type="none" w="med" len="med"/>
            </a:ln>
          </p:spPr>
        </p:sp>
        <p:sp>
          <p:nvSpPr>
            <p:cNvPr id="351263" name="直接连接符 351262"/>
            <p:cNvSpPr/>
            <p:nvPr/>
          </p:nvSpPr>
          <p:spPr>
            <a:xfrm flipH="1">
              <a:off x="2376" y="1748"/>
              <a:ext cx="1044" cy="894"/>
            </a:xfrm>
            <a:prstGeom prst="line">
              <a:avLst/>
            </a:prstGeom>
            <a:ln w="19050" cap="flat" cmpd="sng">
              <a:solidFill>
                <a:srgbClr val="000000"/>
              </a:solidFill>
              <a:prstDash val="dash"/>
              <a:headEnd type="none" w="med" len="med"/>
              <a:tailEnd type="none" w="med" len="med"/>
            </a:ln>
          </p:spPr>
        </p:sp>
        <p:sp>
          <p:nvSpPr>
            <p:cNvPr id="351264" name="文本框 351263"/>
            <p:cNvSpPr txBox="1"/>
            <p:nvPr/>
          </p:nvSpPr>
          <p:spPr>
            <a:xfrm>
              <a:off x="2898" y="1726"/>
              <a:ext cx="253" cy="325"/>
            </a:xfrm>
            <a:prstGeom prst="rect">
              <a:avLst/>
            </a:prstGeom>
            <a:noFill/>
            <a:ln w="9525">
              <a:noFill/>
            </a:ln>
          </p:spPr>
          <p:txBody>
            <a:bodyPr/>
            <a:lstStyle/>
            <a:p>
              <a:pPr algn="just"/>
              <a:r>
                <a:rPr lang="en-US" altLang="zh-CN" b="0">
                  <a:latin typeface="Times New Roman" panose="02020603050405020304" pitchFamily="18" charset="0"/>
                </a:rPr>
                <a:t>0</a:t>
              </a:r>
              <a:endParaRPr lang="en-US" altLang="zh-CN" b="0">
                <a:latin typeface="Tahoma" panose="020B0604030504040204" pitchFamily="34" charset="0"/>
              </a:endParaRPr>
            </a:p>
          </p:txBody>
        </p:sp>
        <p:sp>
          <p:nvSpPr>
            <p:cNvPr id="351265" name="文本框 351264"/>
            <p:cNvSpPr txBox="1"/>
            <p:nvPr/>
          </p:nvSpPr>
          <p:spPr>
            <a:xfrm>
              <a:off x="3088" y="1922"/>
              <a:ext cx="253" cy="325"/>
            </a:xfrm>
            <a:prstGeom prst="rect">
              <a:avLst/>
            </a:prstGeom>
            <a:noFill/>
            <a:ln w="9525">
              <a:noFill/>
            </a:ln>
          </p:spPr>
          <p:txBody>
            <a:bodyPr/>
            <a:lstStyle/>
            <a:p>
              <a:pPr algn="just"/>
              <a:r>
                <a:rPr lang="en-US" altLang="zh-CN" b="0">
                  <a:latin typeface="Times New Roman" panose="02020603050405020304" pitchFamily="18" charset="0"/>
                </a:rPr>
                <a:t>4</a:t>
              </a:r>
              <a:endParaRPr lang="en-US" altLang="zh-CN" b="0">
                <a:latin typeface="Tahoma" panose="020B0604030504040204" pitchFamily="34" charset="0"/>
              </a:endParaRPr>
            </a:p>
          </p:txBody>
        </p:sp>
        <p:sp>
          <p:nvSpPr>
            <p:cNvPr id="351266" name="文本框 351265"/>
            <p:cNvSpPr txBox="1"/>
            <p:nvPr/>
          </p:nvSpPr>
          <p:spPr>
            <a:xfrm>
              <a:off x="3088" y="2149"/>
              <a:ext cx="253" cy="325"/>
            </a:xfrm>
            <a:prstGeom prst="rect">
              <a:avLst/>
            </a:prstGeom>
            <a:noFill/>
            <a:ln w="9525">
              <a:noFill/>
            </a:ln>
          </p:spPr>
          <p:txBody>
            <a:bodyPr/>
            <a:lstStyle/>
            <a:p>
              <a:pPr algn="just"/>
              <a:r>
                <a:rPr lang="en-US" altLang="zh-CN" b="0">
                  <a:latin typeface="Times New Roman" panose="02020603050405020304" pitchFamily="18" charset="0"/>
                </a:rPr>
                <a:t>1</a:t>
              </a:r>
              <a:endParaRPr lang="en-US" altLang="zh-CN" b="0">
                <a:latin typeface="Tahoma" panose="020B0604030504040204" pitchFamily="34" charset="0"/>
              </a:endParaRPr>
            </a:p>
          </p:txBody>
        </p:sp>
        <p:sp>
          <p:nvSpPr>
            <p:cNvPr id="351267" name="文本框 351266"/>
            <p:cNvSpPr txBox="1"/>
            <p:nvPr/>
          </p:nvSpPr>
          <p:spPr>
            <a:xfrm>
              <a:off x="2887" y="2334"/>
              <a:ext cx="254" cy="326"/>
            </a:xfrm>
            <a:prstGeom prst="rect">
              <a:avLst/>
            </a:prstGeom>
            <a:noFill/>
            <a:ln w="9525">
              <a:noFill/>
            </a:ln>
          </p:spPr>
          <p:txBody>
            <a:bodyPr/>
            <a:lstStyle/>
            <a:p>
              <a:pPr algn="just"/>
              <a:r>
                <a:rPr lang="en-US" altLang="zh-CN" b="0">
                  <a:latin typeface="Times New Roman" panose="02020603050405020304" pitchFamily="18" charset="0"/>
                </a:rPr>
                <a:t>5</a:t>
              </a:r>
              <a:endParaRPr lang="en-US" altLang="zh-CN" b="0">
                <a:latin typeface="Tahoma" panose="020B0604030504040204" pitchFamily="34" charset="0"/>
              </a:endParaRPr>
            </a:p>
          </p:txBody>
        </p:sp>
        <p:sp>
          <p:nvSpPr>
            <p:cNvPr id="351268" name="文本框 351267"/>
            <p:cNvSpPr txBox="1"/>
            <p:nvPr/>
          </p:nvSpPr>
          <p:spPr>
            <a:xfrm>
              <a:off x="2634" y="2345"/>
              <a:ext cx="253" cy="325"/>
            </a:xfrm>
            <a:prstGeom prst="rect">
              <a:avLst/>
            </a:prstGeom>
            <a:noFill/>
            <a:ln w="9525">
              <a:noFill/>
            </a:ln>
          </p:spPr>
          <p:txBody>
            <a:bodyPr/>
            <a:lstStyle/>
            <a:p>
              <a:pPr algn="just"/>
              <a:r>
                <a:rPr lang="en-US" altLang="zh-CN" b="0">
                  <a:latin typeface="Times New Roman" panose="02020603050405020304" pitchFamily="18" charset="0"/>
                </a:rPr>
                <a:t>2</a:t>
              </a:r>
              <a:endParaRPr lang="en-US" altLang="zh-CN" b="0">
                <a:latin typeface="Tahoma" panose="020B0604030504040204" pitchFamily="34" charset="0"/>
              </a:endParaRPr>
            </a:p>
          </p:txBody>
        </p:sp>
        <p:sp>
          <p:nvSpPr>
            <p:cNvPr id="351269" name="文本框 351268"/>
            <p:cNvSpPr txBox="1"/>
            <p:nvPr/>
          </p:nvSpPr>
          <p:spPr>
            <a:xfrm>
              <a:off x="2423" y="2159"/>
              <a:ext cx="254" cy="325"/>
            </a:xfrm>
            <a:prstGeom prst="rect">
              <a:avLst/>
            </a:prstGeom>
            <a:noFill/>
            <a:ln w="9525">
              <a:noFill/>
            </a:ln>
          </p:spPr>
          <p:txBody>
            <a:bodyPr/>
            <a:lstStyle/>
            <a:p>
              <a:pPr algn="just"/>
              <a:r>
                <a:rPr lang="en-US" altLang="zh-CN" b="0">
                  <a:latin typeface="Times New Roman" panose="02020603050405020304" pitchFamily="18" charset="0"/>
                </a:rPr>
                <a:t>6</a:t>
              </a:r>
              <a:endParaRPr lang="en-US" altLang="zh-CN" b="0">
                <a:latin typeface="Tahoma" panose="020B0604030504040204" pitchFamily="34" charset="0"/>
              </a:endParaRPr>
            </a:p>
          </p:txBody>
        </p:sp>
        <p:sp>
          <p:nvSpPr>
            <p:cNvPr id="351270" name="文本框 351269"/>
            <p:cNvSpPr txBox="1"/>
            <p:nvPr/>
          </p:nvSpPr>
          <p:spPr>
            <a:xfrm>
              <a:off x="2413" y="1932"/>
              <a:ext cx="253" cy="325"/>
            </a:xfrm>
            <a:prstGeom prst="rect">
              <a:avLst/>
            </a:prstGeom>
            <a:noFill/>
            <a:ln w="9525">
              <a:noFill/>
            </a:ln>
          </p:spPr>
          <p:txBody>
            <a:bodyPr/>
            <a:lstStyle/>
            <a:p>
              <a:pPr algn="just"/>
              <a:r>
                <a:rPr lang="en-US" altLang="zh-CN" b="0">
                  <a:latin typeface="Times New Roman" panose="02020603050405020304" pitchFamily="18" charset="0"/>
                </a:rPr>
                <a:t>3</a:t>
              </a:r>
              <a:endParaRPr lang="en-US" altLang="zh-CN" b="0">
                <a:latin typeface="Tahoma" panose="020B0604030504040204" pitchFamily="34" charset="0"/>
              </a:endParaRPr>
            </a:p>
          </p:txBody>
        </p:sp>
        <p:sp>
          <p:nvSpPr>
            <p:cNvPr id="351271" name="文本框 351270"/>
            <p:cNvSpPr txBox="1"/>
            <p:nvPr/>
          </p:nvSpPr>
          <p:spPr>
            <a:xfrm>
              <a:off x="2603" y="1719"/>
              <a:ext cx="253" cy="326"/>
            </a:xfrm>
            <a:prstGeom prst="rect">
              <a:avLst/>
            </a:prstGeom>
            <a:noFill/>
            <a:ln w="9525">
              <a:noFill/>
            </a:ln>
          </p:spPr>
          <p:txBody>
            <a:bodyPr/>
            <a:lstStyle/>
            <a:p>
              <a:pPr algn="just"/>
              <a:r>
                <a:rPr lang="en-US" altLang="zh-CN" b="0">
                  <a:latin typeface="Times New Roman" panose="02020603050405020304" pitchFamily="18" charset="0"/>
                </a:rPr>
                <a:t>7</a:t>
              </a:r>
              <a:endParaRPr lang="en-US" altLang="zh-CN" b="0">
                <a:latin typeface="Tahoma" panose="020B0604030504040204" pitchFamily="34" charset="0"/>
              </a:endParaRPr>
            </a:p>
          </p:txBody>
        </p:sp>
        <p:sp>
          <p:nvSpPr>
            <p:cNvPr id="351272" name="椭圆 351271"/>
            <p:cNvSpPr/>
            <p:nvPr/>
          </p:nvSpPr>
          <p:spPr>
            <a:xfrm>
              <a:off x="3923" y="1616"/>
              <a:ext cx="1217" cy="1205"/>
            </a:xfrm>
            <a:prstGeom prst="ellipse">
              <a:avLst/>
            </a:prstGeom>
            <a:solidFill>
              <a:srgbClr val="EAEAEA"/>
            </a:solidFill>
            <a:ln w="19050" cap="flat" cmpd="sng">
              <a:solidFill>
                <a:srgbClr val="000000"/>
              </a:solidFill>
              <a:prstDash val="solid"/>
              <a:headEnd type="none" w="med" len="med"/>
              <a:tailEnd type="none" w="med" len="med"/>
            </a:ln>
          </p:spPr>
          <p:txBody>
            <a:bodyPr/>
            <a:lstStyle/>
            <a:p>
              <a:endParaRPr lang="zh-CN" altLang="en-US"/>
            </a:p>
          </p:txBody>
        </p:sp>
        <p:sp>
          <p:nvSpPr>
            <p:cNvPr id="351273" name="椭圆 351272"/>
            <p:cNvSpPr/>
            <p:nvPr/>
          </p:nvSpPr>
          <p:spPr>
            <a:xfrm>
              <a:off x="4021" y="1673"/>
              <a:ext cx="1044" cy="1032"/>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351274" name="椭圆 351273"/>
            <p:cNvSpPr/>
            <p:nvPr/>
          </p:nvSpPr>
          <p:spPr>
            <a:xfrm>
              <a:off x="4086" y="1741"/>
              <a:ext cx="906" cy="896"/>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351275" name="椭圆 351274"/>
            <p:cNvSpPr/>
            <p:nvPr/>
          </p:nvSpPr>
          <p:spPr>
            <a:xfrm>
              <a:off x="4456" y="2120"/>
              <a:ext cx="174" cy="173"/>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351276" name="直接连接符 351275"/>
            <p:cNvSpPr/>
            <p:nvPr/>
          </p:nvSpPr>
          <p:spPr>
            <a:xfrm>
              <a:off x="4543" y="1524"/>
              <a:ext cx="0" cy="1342"/>
            </a:xfrm>
            <a:prstGeom prst="line">
              <a:avLst/>
            </a:prstGeom>
            <a:ln w="19050" cap="flat" cmpd="sng">
              <a:solidFill>
                <a:srgbClr val="000000"/>
              </a:solidFill>
              <a:prstDash val="dash"/>
              <a:headEnd type="none" w="med" len="med"/>
              <a:tailEnd type="none" w="med" len="med"/>
            </a:ln>
          </p:spPr>
        </p:sp>
        <p:sp>
          <p:nvSpPr>
            <p:cNvPr id="351277" name="直接连接符 351276"/>
            <p:cNvSpPr/>
            <p:nvPr/>
          </p:nvSpPr>
          <p:spPr>
            <a:xfrm>
              <a:off x="3847" y="2195"/>
              <a:ext cx="1392" cy="0"/>
            </a:xfrm>
            <a:prstGeom prst="line">
              <a:avLst/>
            </a:prstGeom>
            <a:ln w="19050" cap="flat" cmpd="sng">
              <a:solidFill>
                <a:srgbClr val="000000"/>
              </a:solidFill>
              <a:prstDash val="dash"/>
              <a:headEnd type="none" w="med" len="med"/>
              <a:tailEnd type="none" w="med" len="med"/>
            </a:ln>
          </p:spPr>
        </p:sp>
        <p:sp>
          <p:nvSpPr>
            <p:cNvPr id="351278" name="直接连接符 351277"/>
            <p:cNvSpPr/>
            <p:nvPr/>
          </p:nvSpPr>
          <p:spPr>
            <a:xfrm>
              <a:off x="4021" y="1748"/>
              <a:ext cx="1044" cy="894"/>
            </a:xfrm>
            <a:prstGeom prst="line">
              <a:avLst/>
            </a:prstGeom>
            <a:ln w="19050" cap="flat" cmpd="sng">
              <a:solidFill>
                <a:srgbClr val="000000"/>
              </a:solidFill>
              <a:prstDash val="dash"/>
              <a:headEnd type="none" w="med" len="med"/>
              <a:tailEnd type="none" w="med" len="med"/>
            </a:ln>
          </p:spPr>
        </p:sp>
        <p:sp>
          <p:nvSpPr>
            <p:cNvPr id="351279" name="直接连接符 351278"/>
            <p:cNvSpPr/>
            <p:nvPr/>
          </p:nvSpPr>
          <p:spPr>
            <a:xfrm flipH="1">
              <a:off x="4021" y="1748"/>
              <a:ext cx="1044" cy="894"/>
            </a:xfrm>
            <a:prstGeom prst="line">
              <a:avLst/>
            </a:prstGeom>
            <a:ln w="19050" cap="flat" cmpd="sng">
              <a:solidFill>
                <a:srgbClr val="000000"/>
              </a:solidFill>
              <a:prstDash val="dash"/>
              <a:headEnd type="none" w="med" len="med"/>
              <a:tailEnd type="none" w="med" len="med"/>
            </a:ln>
          </p:spPr>
        </p:sp>
        <p:sp>
          <p:nvSpPr>
            <p:cNvPr id="351280" name="文本框 351279"/>
            <p:cNvSpPr txBox="1"/>
            <p:nvPr/>
          </p:nvSpPr>
          <p:spPr>
            <a:xfrm>
              <a:off x="4543" y="1726"/>
              <a:ext cx="253" cy="325"/>
            </a:xfrm>
            <a:prstGeom prst="rect">
              <a:avLst/>
            </a:prstGeom>
            <a:noFill/>
            <a:ln w="9525">
              <a:noFill/>
            </a:ln>
          </p:spPr>
          <p:txBody>
            <a:bodyPr/>
            <a:lstStyle/>
            <a:p>
              <a:pPr algn="just"/>
              <a:r>
                <a:rPr lang="en-US" altLang="zh-CN" b="0">
                  <a:latin typeface="Times New Roman" panose="02020603050405020304" pitchFamily="18" charset="0"/>
                </a:rPr>
                <a:t>0</a:t>
              </a:r>
              <a:endParaRPr lang="en-US" altLang="zh-CN" b="0">
                <a:latin typeface="Tahoma" panose="020B0604030504040204" pitchFamily="34" charset="0"/>
              </a:endParaRPr>
            </a:p>
          </p:txBody>
        </p:sp>
        <p:sp>
          <p:nvSpPr>
            <p:cNvPr id="351281" name="文本框 351280"/>
            <p:cNvSpPr txBox="1"/>
            <p:nvPr/>
          </p:nvSpPr>
          <p:spPr>
            <a:xfrm>
              <a:off x="4733" y="1922"/>
              <a:ext cx="253" cy="325"/>
            </a:xfrm>
            <a:prstGeom prst="rect">
              <a:avLst/>
            </a:prstGeom>
            <a:noFill/>
            <a:ln w="9525">
              <a:noFill/>
            </a:ln>
          </p:spPr>
          <p:txBody>
            <a:bodyPr/>
            <a:lstStyle/>
            <a:p>
              <a:pPr algn="just"/>
              <a:r>
                <a:rPr lang="en-US" altLang="zh-CN" b="0">
                  <a:latin typeface="Times New Roman" panose="02020603050405020304" pitchFamily="18" charset="0"/>
                </a:rPr>
                <a:t>3</a:t>
              </a:r>
              <a:endParaRPr lang="en-US" altLang="zh-CN" b="0">
                <a:latin typeface="Tahoma" panose="020B0604030504040204" pitchFamily="34" charset="0"/>
              </a:endParaRPr>
            </a:p>
          </p:txBody>
        </p:sp>
        <p:sp>
          <p:nvSpPr>
            <p:cNvPr id="351282" name="文本框 351281"/>
            <p:cNvSpPr txBox="1"/>
            <p:nvPr/>
          </p:nvSpPr>
          <p:spPr>
            <a:xfrm>
              <a:off x="4733" y="2149"/>
              <a:ext cx="253" cy="325"/>
            </a:xfrm>
            <a:prstGeom prst="rect">
              <a:avLst/>
            </a:prstGeom>
            <a:noFill/>
            <a:ln w="9525">
              <a:noFill/>
            </a:ln>
          </p:spPr>
          <p:txBody>
            <a:bodyPr/>
            <a:lstStyle/>
            <a:p>
              <a:pPr algn="just"/>
              <a:r>
                <a:rPr lang="en-US" altLang="zh-CN" b="0">
                  <a:latin typeface="Times New Roman" panose="02020603050405020304" pitchFamily="18" charset="0"/>
                </a:rPr>
                <a:t>6</a:t>
              </a:r>
              <a:endParaRPr lang="en-US" altLang="zh-CN" b="0">
                <a:latin typeface="Tahoma" panose="020B0604030504040204" pitchFamily="34" charset="0"/>
              </a:endParaRPr>
            </a:p>
          </p:txBody>
        </p:sp>
        <p:sp>
          <p:nvSpPr>
            <p:cNvPr id="351283" name="文本框 351282"/>
            <p:cNvSpPr txBox="1"/>
            <p:nvPr/>
          </p:nvSpPr>
          <p:spPr>
            <a:xfrm>
              <a:off x="4532" y="2334"/>
              <a:ext cx="254" cy="326"/>
            </a:xfrm>
            <a:prstGeom prst="rect">
              <a:avLst/>
            </a:prstGeom>
            <a:noFill/>
            <a:ln w="9525">
              <a:noFill/>
            </a:ln>
          </p:spPr>
          <p:txBody>
            <a:bodyPr/>
            <a:lstStyle/>
            <a:p>
              <a:pPr algn="just"/>
              <a:r>
                <a:rPr lang="en-US" altLang="zh-CN" b="0">
                  <a:latin typeface="Times New Roman" panose="02020603050405020304" pitchFamily="18" charset="0"/>
                </a:rPr>
                <a:t>1</a:t>
              </a:r>
              <a:endParaRPr lang="en-US" altLang="zh-CN" b="0">
                <a:latin typeface="Tahoma" panose="020B0604030504040204" pitchFamily="34" charset="0"/>
              </a:endParaRPr>
            </a:p>
          </p:txBody>
        </p:sp>
        <p:sp>
          <p:nvSpPr>
            <p:cNvPr id="351284" name="文本框 351283"/>
            <p:cNvSpPr txBox="1"/>
            <p:nvPr/>
          </p:nvSpPr>
          <p:spPr>
            <a:xfrm>
              <a:off x="4279" y="2345"/>
              <a:ext cx="253" cy="325"/>
            </a:xfrm>
            <a:prstGeom prst="rect">
              <a:avLst/>
            </a:prstGeom>
            <a:noFill/>
            <a:ln w="9525">
              <a:noFill/>
            </a:ln>
          </p:spPr>
          <p:txBody>
            <a:bodyPr/>
            <a:lstStyle/>
            <a:p>
              <a:pPr algn="just"/>
              <a:r>
                <a:rPr lang="en-US" altLang="zh-CN" b="0">
                  <a:latin typeface="Times New Roman" panose="02020603050405020304" pitchFamily="18" charset="0"/>
                </a:rPr>
                <a:t>4</a:t>
              </a:r>
              <a:endParaRPr lang="en-US" altLang="zh-CN" b="0">
                <a:latin typeface="Tahoma" panose="020B0604030504040204" pitchFamily="34" charset="0"/>
              </a:endParaRPr>
            </a:p>
          </p:txBody>
        </p:sp>
        <p:sp>
          <p:nvSpPr>
            <p:cNvPr id="351285" name="文本框 351284"/>
            <p:cNvSpPr txBox="1"/>
            <p:nvPr/>
          </p:nvSpPr>
          <p:spPr>
            <a:xfrm>
              <a:off x="4068" y="2159"/>
              <a:ext cx="254" cy="325"/>
            </a:xfrm>
            <a:prstGeom prst="rect">
              <a:avLst/>
            </a:prstGeom>
            <a:noFill/>
            <a:ln w="9525">
              <a:noFill/>
            </a:ln>
          </p:spPr>
          <p:txBody>
            <a:bodyPr/>
            <a:lstStyle/>
            <a:p>
              <a:pPr algn="just"/>
              <a:r>
                <a:rPr lang="en-US" altLang="zh-CN" b="0">
                  <a:latin typeface="Times New Roman" panose="02020603050405020304" pitchFamily="18" charset="0"/>
                </a:rPr>
                <a:t>7</a:t>
              </a:r>
              <a:endParaRPr lang="en-US" altLang="zh-CN" b="0">
                <a:latin typeface="Tahoma" panose="020B0604030504040204" pitchFamily="34" charset="0"/>
              </a:endParaRPr>
            </a:p>
          </p:txBody>
        </p:sp>
        <p:sp>
          <p:nvSpPr>
            <p:cNvPr id="351286" name="文本框 351285"/>
            <p:cNvSpPr txBox="1"/>
            <p:nvPr/>
          </p:nvSpPr>
          <p:spPr>
            <a:xfrm>
              <a:off x="4058" y="1932"/>
              <a:ext cx="253" cy="325"/>
            </a:xfrm>
            <a:prstGeom prst="rect">
              <a:avLst/>
            </a:prstGeom>
            <a:noFill/>
            <a:ln w="9525">
              <a:noFill/>
            </a:ln>
          </p:spPr>
          <p:txBody>
            <a:bodyPr/>
            <a:lstStyle/>
            <a:p>
              <a:pPr algn="just"/>
              <a:r>
                <a:rPr lang="en-US" altLang="zh-CN" b="0">
                  <a:latin typeface="Times New Roman" panose="02020603050405020304" pitchFamily="18" charset="0"/>
                </a:rPr>
                <a:t>2</a:t>
              </a:r>
              <a:endParaRPr lang="en-US" altLang="zh-CN" b="0">
                <a:latin typeface="Tahoma" panose="020B0604030504040204" pitchFamily="34" charset="0"/>
              </a:endParaRPr>
            </a:p>
          </p:txBody>
        </p:sp>
        <p:sp>
          <p:nvSpPr>
            <p:cNvPr id="351287" name="文本框 351286"/>
            <p:cNvSpPr txBox="1"/>
            <p:nvPr/>
          </p:nvSpPr>
          <p:spPr>
            <a:xfrm>
              <a:off x="4248" y="1719"/>
              <a:ext cx="253" cy="326"/>
            </a:xfrm>
            <a:prstGeom prst="rect">
              <a:avLst/>
            </a:prstGeom>
            <a:noFill/>
            <a:ln w="9525">
              <a:noFill/>
            </a:ln>
          </p:spPr>
          <p:txBody>
            <a:bodyPr/>
            <a:lstStyle/>
            <a:p>
              <a:pPr algn="just"/>
              <a:r>
                <a:rPr lang="en-US" altLang="zh-CN" b="0">
                  <a:latin typeface="Times New Roman" panose="02020603050405020304" pitchFamily="18" charset="0"/>
                </a:rPr>
                <a:t>5</a:t>
              </a:r>
              <a:endParaRPr lang="en-US" altLang="zh-CN" b="0">
                <a:latin typeface="Tahoma" panose="020B0604030504040204" pitchFamily="34" charset="0"/>
              </a:endParaRPr>
            </a:p>
          </p:txBody>
        </p:sp>
      </p:grpSp>
      <p:sp>
        <p:nvSpPr>
          <p:cNvPr id="351288" name="文本框 351287"/>
          <p:cNvSpPr txBox="1"/>
          <p:nvPr/>
        </p:nvSpPr>
        <p:spPr>
          <a:xfrm>
            <a:off x="8283575" y="4484688"/>
            <a:ext cx="1268413" cy="515937"/>
          </a:xfrm>
          <a:prstGeom prst="rect">
            <a:avLst/>
          </a:prstGeom>
          <a:noFill/>
          <a:ln w="9525">
            <a:noFill/>
          </a:ln>
        </p:spPr>
        <p:txBody>
          <a:bodyPr/>
          <a:lstStyle/>
          <a:p>
            <a:pPr algn="just"/>
            <a:r>
              <a:rPr lang="zh-CN" altLang="en-US" dirty="0">
                <a:solidFill>
                  <a:srgbClr val="0000CC"/>
                </a:solidFill>
                <a:effectLst>
                  <a:outerShdw blurRad="38100" dist="38100" dir="2700000">
                    <a:srgbClr val="C0C0C0"/>
                  </a:outerShdw>
                </a:effectLst>
                <a:latin typeface="Times New Roman" panose="02020603050405020304" pitchFamily="18" charset="0"/>
              </a:rPr>
              <a:t>双交错</a:t>
            </a: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sp>
        <p:nvSpPr>
          <p:cNvPr id="351289" name="文本框 351288"/>
          <p:cNvSpPr txBox="1"/>
          <p:nvPr/>
        </p:nvSpPr>
        <p:spPr>
          <a:xfrm>
            <a:off x="5518150" y="4497388"/>
            <a:ext cx="1441450" cy="515937"/>
          </a:xfrm>
          <a:prstGeom prst="rect">
            <a:avLst/>
          </a:prstGeom>
          <a:noFill/>
          <a:ln w="9525">
            <a:noFill/>
          </a:ln>
        </p:spPr>
        <p:txBody>
          <a:bodyPr/>
          <a:lstStyle/>
          <a:p>
            <a:pPr algn="just"/>
            <a:r>
              <a:rPr lang="zh-CN" altLang="en-US" dirty="0">
                <a:solidFill>
                  <a:srgbClr val="0000CC"/>
                </a:solidFill>
                <a:effectLst>
                  <a:outerShdw blurRad="38100" dist="38100" dir="2700000">
                    <a:srgbClr val="C0C0C0"/>
                  </a:outerShdw>
                </a:effectLst>
                <a:latin typeface="Times New Roman" panose="02020603050405020304" pitchFamily="18" charset="0"/>
              </a:rPr>
              <a:t>单交错</a:t>
            </a: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sp>
        <p:nvSpPr>
          <p:cNvPr id="351290" name="文本框 351289"/>
          <p:cNvSpPr txBox="1"/>
          <p:nvPr/>
        </p:nvSpPr>
        <p:spPr>
          <a:xfrm>
            <a:off x="2640013" y="4484688"/>
            <a:ext cx="1555750" cy="515937"/>
          </a:xfrm>
          <a:prstGeom prst="rect">
            <a:avLst/>
          </a:prstGeom>
          <a:noFill/>
          <a:ln w="9525">
            <a:noFill/>
          </a:ln>
        </p:spPr>
        <p:txBody>
          <a:bodyPr/>
          <a:lstStyle/>
          <a:p>
            <a:pPr algn="just"/>
            <a:r>
              <a:rPr lang="zh-CN" altLang="en-US" dirty="0">
                <a:solidFill>
                  <a:srgbClr val="0000CC"/>
                </a:solidFill>
                <a:effectLst>
                  <a:outerShdw blurRad="38100" dist="38100" dir="2700000">
                    <a:srgbClr val="C0C0C0"/>
                  </a:outerShdw>
                </a:effectLst>
                <a:latin typeface="Times New Roman" panose="02020603050405020304" pitchFamily="18" charset="0"/>
              </a:rPr>
              <a:t>无交错</a:t>
            </a: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sp>
        <p:nvSpPr>
          <p:cNvPr id="351291" name="文本框 351290"/>
          <p:cNvSpPr txBox="1"/>
          <p:nvPr/>
        </p:nvSpPr>
        <p:spPr>
          <a:xfrm>
            <a:off x="4727575" y="5000625"/>
            <a:ext cx="3105150" cy="515938"/>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Times New Roman" panose="02020603050405020304" pitchFamily="18" charset="0"/>
              </a:rPr>
              <a:t>5.25 </a:t>
            </a:r>
            <a:r>
              <a:rPr lang="zh-CN" altLang="en-US" sz="2000" dirty="0">
                <a:solidFill>
                  <a:srgbClr val="006600"/>
                </a:solidFill>
                <a:effectLst>
                  <a:outerShdw blurRad="38100" dist="38100" dir="2700000">
                    <a:srgbClr val="C0C0C0"/>
                  </a:outerShdw>
                </a:effectLst>
                <a:latin typeface="Times New Roman" panose="02020603050405020304" pitchFamily="18" charset="0"/>
              </a:rPr>
              <a:t>扇区编址方式</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351294" name="文本框 351293"/>
          <p:cNvSpPr txBox="1"/>
          <p:nvPr/>
        </p:nvSpPr>
        <p:spPr>
          <a:xfrm>
            <a:off x="5735638" y="1196975"/>
            <a:ext cx="4679950" cy="829945"/>
          </a:xfrm>
          <a:prstGeom prst="rect">
            <a:avLst/>
          </a:prstGeom>
          <a:solidFill>
            <a:srgbClr val="F7FACA"/>
          </a:solidFill>
          <a:ln w="19050" cap="flat" cmpd="sng">
            <a:solidFill>
              <a:srgbClr val="006600"/>
            </a:solidFill>
            <a:prstDash val="solid"/>
            <a:miter/>
            <a:headEnd type="none" w="med" len="med"/>
            <a:tailEnd type="none" w="med" len="med"/>
          </a:ln>
        </p:spPr>
        <p:txBody>
          <a:bodyPr>
            <a:spAutoFit/>
          </a:bodyPr>
          <a:lstStyle/>
          <a:p>
            <a:pPr>
              <a:spcBef>
                <a:spcPct val="50000"/>
              </a:spcBef>
            </a:pPr>
            <a:r>
              <a:rPr lang="zh-CN" altLang="en-US" dirty="0">
                <a:latin typeface="Tahoma" panose="020B0604030504040204" pitchFamily="34" charset="0"/>
              </a:rPr>
              <a:t>两连续扇区访问最快</a:t>
            </a:r>
            <a:r>
              <a:rPr lang="zh-CN" altLang="en-US" dirty="0">
                <a:solidFill>
                  <a:srgbClr val="CC3300"/>
                </a:solidFill>
                <a:latin typeface="Tahoma" panose="020B0604030504040204" pitchFamily="34" charset="0"/>
              </a:rPr>
              <a:t>只是一种理想情况，</a:t>
            </a:r>
            <a:r>
              <a:rPr lang="zh-CN" altLang="en-US" dirty="0">
                <a:latin typeface="Tahoma" panose="020B0604030504040204" pitchFamily="34" charset="0"/>
              </a:rPr>
              <a:t>因为未考虑读</a:t>
            </a:r>
            <a:r>
              <a:rPr lang="en-US" altLang="zh-CN">
                <a:latin typeface="Tahoma" panose="020B0604030504040204" pitchFamily="34" charset="0"/>
              </a:rPr>
              <a:t>/</a:t>
            </a:r>
            <a:r>
              <a:rPr lang="zh-CN" altLang="en-US" dirty="0">
                <a:latin typeface="Tahoma" panose="020B0604030504040204" pitchFamily="34" charset="0"/>
              </a:rPr>
              <a:t>写延迟。 </a:t>
            </a:r>
          </a:p>
        </p:txBody>
      </p:sp>
      <p:sp>
        <p:nvSpPr>
          <p:cNvPr id="351296" name="AutoShape 5"/>
          <p:cNvSpPr/>
          <p:nvPr/>
        </p:nvSpPr>
        <p:spPr>
          <a:xfrm>
            <a:off x="1174094" y="1055573"/>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51297" name="Text Box 38"/>
          <p:cNvSpPr txBox="1"/>
          <p:nvPr/>
        </p:nvSpPr>
        <p:spPr>
          <a:xfrm>
            <a:off x="1177269" y="1057161"/>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一、磁盘</a:t>
            </a:r>
            <a:r>
              <a:rPr lang="en-US" altLang="zh-CN" sz="2800">
                <a:solidFill>
                  <a:srgbClr val="FF0000"/>
                </a:solidFill>
                <a:effectLst>
                  <a:outerShdw blurRad="38100" dist="38100" dir="2700000">
                    <a:srgbClr val="C0C0C0"/>
                  </a:outerShdw>
                </a:effectLst>
                <a:latin typeface="Times New Roman" panose="02020603050405020304" pitchFamily="18" charset="0"/>
              </a:rPr>
              <a:t>I/O </a:t>
            </a:r>
          </a:p>
        </p:txBody>
      </p:sp>
      <p:sp>
        <p:nvSpPr>
          <p:cNvPr id="351298" name="矩形 351297"/>
          <p:cNvSpPr/>
          <p:nvPr/>
        </p:nvSpPr>
        <p:spPr>
          <a:xfrm>
            <a:off x="1524000" y="1760991"/>
            <a:ext cx="3269615" cy="521970"/>
          </a:xfrm>
          <a:prstGeom prst="rect">
            <a:avLst/>
          </a:prstGeom>
          <a:noFill/>
          <a:ln w="9525">
            <a:noFill/>
          </a:ln>
        </p:spPr>
        <p:txBody>
          <a:bodyPr wrap="none" anchor="t">
            <a:spAutoFit/>
          </a:bodyPr>
          <a:lstStyle/>
          <a:p>
            <a:pPr>
              <a:spcBef>
                <a:spcPct val="15000"/>
              </a:spcBef>
              <a:buFont typeface="Arial" panose="020B0604020202020204" pitchFamily="34" charset="0"/>
            </a:pPr>
            <a:r>
              <a:rPr lang="en-US" altLang="zh-CN" sz="2800" dirty="0">
                <a:solidFill>
                  <a:srgbClr val="800000"/>
                </a:solidFill>
                <a:effectLst>
                  <a:outerShdw blurRad="38100" dist="38100" dir="2700000">
                    <a:srgbClr val="C0C0C0"/>
                  </a:outerShdw>
                </a:effectLst>
                <a:latin typeface="Tahoma" panose="020B0604030504040204" pitchFamily="34" charset="0"/>
              </a:rPr>
              <a:t>4</a:t>
            </a:r>
            <a:r>
              <a:rPr lang="zh-CN" altLang="en-US" sz="2800" dirty="0">
                <a:solidFill>
                  <a:srgbClr val="800000"/>
                </a:solidFill>
                <a:effectLst>
                  <a:outerShdw blurRad="38100" dist="38100" dir="2700000">
                    <a:srgbClr val="C0C0C0"/>
                  </a:outerShdw>
                </a:effectLst>
                <a:latin typeface="Tahoma" panose="020B0604030504040204" pitchFamily="34" charset="0"/>
              </a:rPr>
              <a:t>、磁盘的编址方式</a:t>
            </a:r>
            <a:r>
              <a:rPr lang="zh-CN" altLang="en-US" dirty="0">
                <a:latin typeface="Tahoma" panose="020B0604030504040204" pitchFamily="34" charset="0"/>
              </a:rPr>
              <a:t> </a:t>
            </a:r>
          </a:p>
        </p:txBody>
      </p:sp>
      <p:sp>
        <p:nvSpPr>
          <p:cNvPr id="62" name="矩形 61">
            <a:extLst>
              <a:ext uri="{FF2B5EF4-FFF2-40B4-BE49-F238E27FC236}">
                <a16:creationId xmlns:a16="http://schemas.microsoft.com/office/drawing/2014/main" id="{F2E654F8-9E08-4C7C-8B30-CBB72E09FA77}"/>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1296"/>
                                        </p:tgtEl>
                                        <p:attrNameLst>
                                          <p:attrName>style.visibility</p:attrName>
                                        </p:attrNameLst>
                                      </p:cBhvr>
                                      <p:to>
                                        <p:strVal val="visible"/>
                                      </p:to>
                                    </p:set>
                                    <p:anim calcmode="lin" valueType="num">
                                      <p:cBhvr additive="base">
                                        <p:cTn id="7" dur="500" fill="hold"/>
                                        <p:tgtEl>
                                          <p:spTgt spid="351296"/>
                                        </p:tgtEl>
                                        <p:attrNameLst>
                                          <p:attrName>ppt_x</p:attrName>
                                        </p:attrNameLst>
                                      </p:cBhvr>
                                      <p:tavLst>
                                        <p:tav tm="0">
                                          <p:val>
                                            <p:strVal val="#ppt_x"/>
                                          </p:val>
                                        </p:tav>
                                        <p:tav tm="100000">
                                          <p:val>
                                            <p:strVal val="#ppt_x"/>
                                          </p:val>
                                        </p:tav>
                                      </p:tavLst>
                                    </p:anim>
                                    <p:anim calcmode="lin" valueType="num">
                                      <p:cBhvr additive="base">
                                        <p:cTn id="8" dur="500" fill="hold"/>
                                        <p:tgtEl>
                                          <p:spTgt spid="35129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1297"/>
                                        </p:tgtEl>
                                        <p:attrNameLst>
                                          <p:attrName>style.visibility</p:attrName>
                                        </p:attrNameLst>
                                      </p:cBhvr>
                                      <p:to>
                                        <p:strVal val="visible"/>
                                      </p:to>
                                    </p:set>
                                    <p:anim calcmode="lin" valueType="num">
                                      <p:cBhvr additive="base">
                                        <p:cTn id="12" dur="500" fill="hold"/>
                                        <p:tgtEl>
                                          <p:spTgt spid="351297"/>
                                        </p:tgtEl>
                                        <p:attrNameLst>
                                          <p:attrName>ppt_x</p:attrName>
                                        </p:attrNameLst>
                                      </p:cBhvr>
                                      <p:tavLst>
                                        <p:tav tm="0">
                                          <p:val>
                                            <p:strVal val="#ppt_x"/>
                                          </p:val>
                                        </p:tav>
                                        <p:tav tm="100000">
                                          <p:val>
                                            <p:strVal val="#ppt_x"/>
                                          </p:val>
                                        </p:tav>
                                      </p:tavLst>
                                    </p:anim>
                                    <p:anim calcmode="lin" valueType="num">
                                      <p:cBhvr additive="base">
                                        <p:cTn id="13" dur="500" fill="hold"/>
                                        <p:tgtEl>
                                          <p:spTgt spid="35129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51298"/>
                                        </p:tgtEl>
                                        <p:attrNameLst>
                                          <p:attrName>style.visibility</p:attrName>
                                        </p:attrNameLst>
                                      </p:cBhvr>
                                      <p:to>
                                        <p:strVal val="visible"/>
                                      </p:to>
                                    </p:set>
                                    <p:anim calcmode="lin" valueType="num">
                                      <p:cBhvr additive="base">
                                        <p:cTn id="17" dur="500" fill="hold"/>
                                        <p:tgtEl>
                                          <p:spTgt spid="351298"/>
                                        </p:tgtEl>
                                        <p:attrNameLst>
                                          <p:attrName>ppt_x</p:attrName>
                                        </p:attrNameLst>
                                      </p:cBhvr>
                                      <p:tavLst>
                                        <p:tav tm="0">
                                          <p:val>
                                            <p:strVal val="#ppt_x"/>
                                          </p:val>
                                        </p:tav>
                                        <p:tav tm="100000">
                                          <p:val>
                                            <p:strVal val="#ppt_x"/>
                                          </p:val>
                                        </p:tav>
                                      </p:tavLst>
                                    </p:anim>
                                    <p:anim calcmode="lin" valueType="num">
                                      <p:cBhvr additive="base">
                                        <p:cTn id="18" dur="500" fill="hold"/>
                                        <p:tgtEl>
                                          <p:spTgt spid="35129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51237"/>
                                        </p:tgtEl>
                                        <p:attrNameLst>
                                          <p:attrName>style.visibility</p:attrName>
                                        </p:attrNameLst>
                                      </p:cBhvr>
                                      <p:to>
                                        <p:strVal val="visible"/>
                                      </p:to>
                                    </p:set>
                                    <p:anim calcmode="lin" valueType="num">
                                      <p:cBhvr additive="base">
                                        <p:cTn id="22" dur="500" fill="hold"/>
                                        <p:tgtEl>
                                          <p:spTgt spid="351237"/>
                                        </p:tgtEl>
                                        <p:attrNameLst>
                                          <p:attrName>ppt_x</p:attrName>
                                        </p:attrNameLst>
                                      </p:cBhvr>
                                      <p:tavLst>
                                        <p:tav tm="0">
                                          <p:val>
                                            <p:strVal val="#ppt_x"/>
                                          </p:val>
                                        </p:tav>
                                        <p:tav tm="100000">
                                          <p:val>
                                            <p:strVal val="#ppt_x"/>
                                          </p:val>
                                        </p:tav>
                                      </p:tavLst>
                                    </p:anim>
                                    <p:anim calcmode="lin" valueType="num">
                                      <p:cBhvr additive="base">
                                        <p:cTn id="23" dur="500" fill="hold"/>
                                        <p:tgtEl>
                                          <p:spTgt spid="35123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51239"/>
                                        </p:tgtEl>
                                        <p:attrNameLst>
                                          <p:attrName>style.visibility</p:attrName>
                                        </p:attrNameLst>
                                      </p:cBhvr>
                                      <p:to>
                                        <p:strVal val="visible"/>
                                      </p:to>
                                    </p:set>
                                    <p:anim calcmode="lin" valueType="num">
                                      <p:cBhvr additive="base">
                                        <p:cTn id="26" dur="500" fill="hold"/>
                                        <p:tgtEl>
                                          <p:spTgt spid="351239"/>
                                        </p:tgtEl>
                                        <p:attrNameLst>
                                          <p:attrName>ppt_x</p:attrName>
                                        </p:attrNameLst>
                                      </p:cBhvr>
                                      <p:tavLst>
                                        <p:tav tm="0">
                                          <p:val>
                                            <p:strVal val="#ppt_x"/>
                                          </p:val>
                                        </p:tav>
                                        <p:tav tm="100000">
                                          <p:val>
                                            <p:strVal val="#ppt_x"/>
                                          </p:val>
                                        </p:tav>
                                      </p:tavLst>
                                    </p:anim>
                                    <p:anim calcmode="lin" valueType="num">
                                      <p:cBhvr additive="base">
                                        <p:cTn id="27" dur="500" fill="hold"/>
                                        <p:tgtEl>
                                          <p:spTgt spid="351239"/>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1288"/>
                                        </p:tgtEl>
                                        <p:attrNameLst>
                                          <p:attrName>style.visibility</p:attrName>
                                        </p:attrNameLst>
                                      </p:cBhvr>
                                      <p:to>
                                        <p:strVal val="visible"/>
                                      </p:to>
                                    </p:set>
                                    <p:anim calcmode="lin" valueType="num">
                                      <p:cBhvr additive="base">
                                        <p:cTn id="30" dur="500" fill="hold"/>
                                        <p:tgtEl>
                                          <p:spTgt spid="351288"/>
                                        </p:tgtEl>
                                        <p:attrNameLst>
                                          <p:attrName>ppt_x</p:attrName>
                                        </p:attrNameLst>
                                      </p:cBhvr>
                                      <p:tavLst>
                                        <p:tav tm="0">
                                          <p:val>
                                            <p:strVal val="#ppt_x"/>
                                          </p:val>
                                        </p:tav>
                                        <p:tav tm="100000">
                                          <p:val>
                                            <p:strVal val="#ppt_x"/>
                                          </p:val>
                                        </p:tav>
                                      </p:tavLst>
                                    </p:anim>
                                    <p:anim calcmode="lin" valueType="num">
                                      <p:cBhvr additive="base">
                                        <p:cTn id="31" dur="500" fill="hold"/>
                                        <p:tgtEl>
                                          <p:spTgt spid="351288"/>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1289"/>
                                        </p:tgtEl>
                                        <p:attrNameLst>
                                          <p:attrName>style.visibility</p:attrName>
                                        </p:attrNameLst>
                                      </p:cBhvr>
                                      <p:to>
                                        <p:strVal val="visible"/>
                                      </p:to>
                                    </p:set>
                                    <p:anim calcmode="lin" valueType="num">
                                      <p:cBhvr additive="base">
                                        <p:cTn id="34" dur="500" fill="hold"/>
                                        <p:tgtEl>
                                          <p:spTgt spid="351289"/>
                                        </p:tgtEl>
                                        <p:attrNameLst>
                                          <p:attrName>ppt_x</p:attrName>
                                        </p:attrNameLst>
                                      </p:cBhvr>
                                      <p:tavLst>
                                        <p:tav tm="0">
                                          <p:val>
                                            <p:strVal val="#ppt_x"/>
                                          </p:val>
                                        </p:tav>
                                        <p:tav tm="100000">
                                          <p:val>
                                            <p:strVal val="#ppt_x"/>
                                          </p:val>
                                        </p:tav>
                                      </p:tavLst>
                                    </p:anim>
                                    <p:anim calcmode="lin" valueType="num">
                                      <p:cBhvr additive="base">
                                        <p:cTn id="35" dur="500" fill="hold"/>
                                        <p:tgtEl>
                                          <p:spTgt spid="35128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1290"/>
                                        </p:tgtEl>
                                        <p:attrNameLst>
                                          <p:attrName>style.visibility</p:attrName>
                                        </p:attrNameLst>
                                      </p:cBhvr>
                                      <p:to>
                                        <p:strVal val="visible"/>
                                      </p:to>
                                    </p:set>
                                    <p:anim calcmode="lin" valueType="num">
                                      <p:cBhvr additive="base">
                                        <p:cTn id="38" dur="500" fill="hold"/>
                                        <p:tgtEl>
                                          <p:spTgt spid="351290"/>
                                        </p:tgtEl>
                                        <p:attrNameLst>
                                          <p:attrName>ppt_x</p:attrName>
                                        </p:attrNameLst>
                                      </p:cBhvr>
                                      <p:tavLst>
                                        <p:tav tm="0">
                                          <p:val>
                                            <p:strVal val="#ppt_x"/>
                                          </p:val>
                                        </p:tav>
                                        <p:tav tm="100000">
                                          <p:val>
                                            <p:strVal val="#ppt_x"/>
                                          </p:val>
                                        </p:tav>
                                      </p:tavLst>
                                    </p:anim>
                                    <p:anim calcmode="lin" valueType="num">
                                      <p:cBhvr additive="base">
                                        <p:cTn id="39" dur="500" fill="hold"/>
                                        <p:tgtEl>
                                          <p:spTgt spid="351290"/>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51291"/>
                                        </p:tgtEl>
                                        <p:attrNameLst>
                                          <p:attrName>style.visibility</p:attrName>
                                        </p:attrNameLst>
                                      </p:cBhvr>
                                      <p:to>
                                        <p:strVal val="visible"/>
                                      </p:to>
                                    </p:set>
                                    <p:anim calcmode="lin" valueType="num">
                                      <p:cBhvr additive="base">
                                        <p:cTn id="42" dur="500" fill="hold"/>
                                        <p:tgtEl>
                                          <p:spTgt spid="351291"/>
                                        </p:tgtEl>
                                        <p:attrNameLst>
                                          <p:attrName>ppt_x</p:attrName>
                                        </p:attrNameLst>
                                      </p:cBhvr>
                                      <p:tavLst>
                                        <p:tav tm="0">
                                          <p:val>
                                            <p:strVal val="#ppt_x"/>
                                          </p:val>
                                        </p:tav>
                                        <p:tav tm="100000">
                                          <p:val>
                                            <p:strVal val="#ppt_x"/>
                                          </p:val>
                                        </p:tav>
                                      </p:tavLst>
                                    </p:anim>
                                    <p:anim calcmode="lin" valueType="num">
                                      <p:cBhvr additive="base">
                                        <p:cTn id="43" dur="500" fill="hold"/>
                                        <p:tgtEl>
                                          <p:spTgt spid="351291"/>
                                        </p:tgtEl>
                                        <p:attrNameLst>
                                          <p:attrName>ppt_y</p:attrName>
                                        </p:attrNameLst>
                                      </p:cBhvr>
                                      <p:tavLst>
                                        <p:tav tm="0">
                                          <p:val>
                                            <p:strVal val="1+#ppt_h/2"/>
                                          </p:val>
                                        </p:tav>
                                        <p:tav tm="100000">
                                          <p:val>
                                            <p:strVal val="#ppt_y"/>
                                          </p:val>
                                        </p:tav>
                                      </p:tavLst>
                                    </p:anim>
                                  </p:childTnLst>
                                </p:cTn>
                              </p:par>
                            </p:childTnLst>
                          </p:cTn>
                        </p:par>
                        <p:par>
                          <p:cTn id="44" fill="hold">
                            <p:stCondLst>
                              <p:cond delay="2000"/>
                            </p:stCondLst>
                            <p:childTnLst>
                              <p:par>
                                <p:cTn id="45" presetID="29" presetClass="entr" presetSubtype="0" fill="hold" grpId="0" nodeType="afterEffect">
                                  <p:stCondLst>
                                    <p:cond delay="0"/>
                                  </p:stCondLst>
                                  <p:childTnLst>
                                    <p:set>
                                      <p:cBhvr>
                                        <p:cTn id="46" dur="1" fill="hold">
                                          <p:stCondLst>
                                            <p:cond delay="0"/>
                                          </p:stCondLst>
                                        </p:cTn>
                                        <p:tgtEl>
                                          <p:spTgt spid="351294"/>
                                        </p:tgtEl>
                                        <p:attrNameLst>
                                          <p:attrName>style.visibility</p:attrName>
                                        </p:attrNameLst>
                                      </p:cBhvr>
                                      <p:to>
                                        <p:strVal val="visible"/>
                                      </p:to>
                                    </p:set>
                                    <p:anim calcmode="lin" valueType="num">
                                      <p:cBhvr>
                                        <p:cTn id="47" dur="1000" fill="hold"/>
                                        <p:tgtEl>
                                          <p:spTgt spid="351294"/>
                                        </p:tgtEl>
                                        <p:attrNameLst>
                                          <p:attrName>ppt_x</p:attrName>
                                        </p:attrNameLst>
                                      </p:cBhvr>
                                      <p:tavLst>
                                        <p:tav tm="0">
                                          <p:val>
                                            <p:strVal val="#ppt_x-.2"/>
                                          </p:val>
                                        </p:tav>
                                        <p:tav tm="100000">
                                          <p:val>
                                            <p:strVal val="#ppt_x"/>
                                          </p:val>
                                        </p:tav>
                                      </p:tavLst>
                                    </p:anim>
                                    <p:anim calcmode="lin" valueType="num">
                                      <p:cBhvr>
                                        <p:cTn id="48" dur="1000" fill="hold"/>
                                        <p:tgtEl>
                                          <p:spTgt spid="351294"/>
                                        </p:tgtEl>
                                        <p:attrNameLst>
                                          <p:attrName>ppt_y</p:attrName>
                                        </p:attrNameLst>
                                      </p:cBhvr>
                                      <p:tavLst>
                                        <p:tav tm="0">
                                          <p:val>
                                            <p:strVal val="#ppt_y"/>
                                          </p:val>
                                        </p:tav>
                                        <p:tav tm="100000">
                                          <p:val>
                                            <p:strVal val="#ppt_y"/>
                                          </p:val>
                                        </p:tav>
                                      </p:tavLst>
                                    </p:anim>
                                    <p:animEffect transition="in" filter="wipe(right)" prLst="gradientSize: 0.1">
                                      <p:cBhvr>
                                        <p:cTn id="49" dur="1000"/>
                                        <p:tgtEl>
                                          <p:spTgt spid="351294"/>
                                        </p:tgtEl>
                                      </p:cBhvr>
                                    </p:animEffect>
                                  </p:childTnLst>
                                </p:cTn>
                              </p:par>
                            </p:childTnLst>
                          </p:cTn>
                        </p:par>
                        <p:par>
                          <p:cTn id="50" fill="hold">
                            <p:stCondLst>
                              <p:cond delay="3000"/>
                            </p:stCondLst>
                            <p:childTnLst>
                              <p:par>
                                <p:cTn id="51" presetID="2" presetClass="entr" presetSubtype="4" fill="hold" grpId="0" nodeType="afterEffect">
                                  <p:stCondLst>
                                    <p:cond delay="0"/>
                                  </p:stCondLst>
                                  <p:childTnLst>
                                    <p:set>
                                      <p:cBhvr>
                                        <p:cTn id="52" dur="1" fill="hold">
                                          <p:stCondLst>
                                            <p:cond delay="0"/>
                                          </p:stCondLst>
                                        </p:cTn>
                                        <p:tgtEl>
                                          <p:spTgt spid="351238"/>
                                        </p:tgtEl>
                                        <p:attrNameLst>
                                          <p:attrName>style.visibility</p:attrName>
                                        </p:attrNameLst>
                                      </p:cBhvr>
                                      <p:to>
                                        <p:strVal val="visible"/>
                                      </p:to>
                                    </p:set>
                                    <p:anim calcmode="lin" valueType="num">
                                      <p:cBhvr additive="base">
                                        <p:cTn id="53" dur="500" fill="hold"/>
                                        <p:tgtEl>
                                          <p:spTgt spid="351238"/>
                                        </p:tgtEl>
                                        <p:attrNameLst>
                                          <p:attrName>ppt_x</p:attrName>
                                        </p:attrNameLst>
                                      </p:cBhvr>
                                      <p:tavLst>
                                        <p:tav tm="0">
                                          <p:val>
                                            <p:strVal val="#ppt_x"/>
                                          </p:val>
                                        </p:tav>
                                        <p:tav tm="100000">
                                          <p:val>
                                            <p:strVal val="#ppt_x"/>
                                          </p:val>
                                        </p:tav>
                                      </p:tavLst>
                                    </p:anim>
                                    <p:anim calcmode="lin" valueType="num">
                                      <p:cBhvr additive="base">
                                        <p:cTn id="54" dur="500" fill="hold"/>
                                        <p:tgtEl>
                                          <p:spTgt spid="3512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8" grpId="0"/>
      <p:bldP spid="351288" grpId="0"/>
      <p:bldP spid="351289" grpId="0"/>
      <p:bldP spid="351290" grpId="0"/>
      <p:bldP spid="351291" grpId="0"/>
      <p:bldP spid="351294" grpId="0" bldLvl="0" animBg="1"/>
      <p:bldP spid="351296" grpId="0" bldLvl="0" animBg="1"/>
      <p:bldP spid="351297" grpId="0"/>
      <p:bldP spid="351298"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5" name="矩形 348164"/>
          <p:cNvSpPr/>
          <p:nvPr/>
        </p:nvSpPr>
        <p:spPr>
          <a:xfrm>
            <a:off x="1524000" y="3367088"/>
            <a:ext cx="9144000" cy="0"/>
          </a:xfrm>
          <a:prstGeom prst="rect">
            <a:avLst/>
          </a:prstGeom>
          <a:noFill/>
          <a:ln w="9525">
            <a:noFill/>
          </a:ln>
        </p:spPr>
        <p:txBody>
          <a:bodyPr/>
          <a:lstStyle/>
          <a:p>
            <a:endParaRPr lang="zh-CN" altLang="en-US"/>
          </a:p>
        </p:txBody>
      </p:sp>
      <p:sp>
        <p:nvSpPr>
          <p:cNvPr id="348166" name="文本框 348165"/>
          <p:cNvSpPr txBox="1"/>
          <p:nvPr/>
        </p:nvSpPr>
        <p:spPr>
          <a:xfrm>
            <a:off x="2208213" y="2405063"/>
            <a:ext cx="6840537" cy="521970"/>
          </a:xfrm>
          <a:prstGeom prst="rect">
            <a:avLst/>
          </a:prstGeom>
          <a:noFill/>
          <a:ln w="9525">
            <a:noFill/>
          </a:ln>
        </p:spPr>
        <p:txBody>
          <a:bodyPr>
            <a:spAutoFit/>
          </a:bodyPr>
          <a:lstStyle/>
          <a:p>
            <a:pPr>
              <a:spcBef>
                <a:spcPct val="50000"/>
              </a:spcBef>
            </a:pPr>
            <a:r>
              <a:rPr lang="zh-CN" altLang="en-US" sz="2800" dirty="0">
                <a:solidFill>
                  <a:srgbClr val="0000CC"/>
                </a:solidFill>
                <a:effectLst>
                  <a:outerShdw blurRad="38100" dist="38100" dir="2700000">
                    <a:srgbClr val="C0C0C0"/>
                  </a:outerShdw>
                </a:effectLst>
                <a:latin typeface="Tahoma" panose="020B0604030504040204" pitchFamily="34" charset="0"/>
              </a:rPr>
              <a:t>磁盘访问时间</a:t>
            </a:r>
            <a:r>
              <a:rPr lang="en-US" altLang="zh-CN" sz="2800" i="1" dirty="0">
                <a:solidFill>
                  <a:srgbClr val="0000CC"/>
                </a:solidFill>
                <a:effectLst>
                  <a:outerShdw blurRad="38100" dist="38100" dir="2700000">
                    <a:srgbClr val="C0C0C0"/>
                  </a:outerShdw>
                </a:effectLst>
                <a:latin typeface="Tahoma" panose="020B0604030504040204" pitchFamily="34" charset="0"/>
              </a:rPr>
              <a:t>Ta</a:t>
            </a:r>
            <a:r>
              <a:rPr lang="zh-CN" altLang="en-US" sz="2800" dirty="0">
                <a:solidFill>
                  <a:srgbClr val="0000CC"/>
                </a:solidFill>
                <a:effectLst>
                  <a:outerShdw blurRad="38100" dist="38100" dir="2700000">
                    <a:srgbClr val="C0C0C0"/>
                  </a:outerShdw>
                </a:effectLst>
                <a:latin typeface="Tahoma" panose="020B0604030504040204" pitchFamily="34" charset="0"/>
              </a:rPr>
              <a:t>，包括以下三个部分：</a:t>
            </a:r>
          </a:p>
        </p:txBody>
      </p:sp>
      <p:sp>
        <p:nvSpPr>
          <p:cNvPr id="348225" name="文本框 348224"/>
          <p:cNvSpPr txBox="1"/>
          <p:nvPr/>
        </p:nvSpPr>
        <p:spPr>
          <a:xfrm>
            <a:off x="2351584" y="2997200"/>
            <a:ext cx="8496944" cy="3062377"/>
          </a:xfrm>
          <a:prstGeom prst="rect">
            <a:avLst/>
          </a:prstGeom>
          <a:noFill/>
          <a:ln w="9525">
            <a:noFill/>
          </a:ln>
        </p:spPr>
        <p:txBody>
          <a:bodyPr wrap="square">
            <a:spAutoFit/>
          </a:bodyPr>
          <a:lstStyle/>
          <a:p>
            <a:pPr>
              <a:spcBef>
                <a:spcPts val="1200"/>
              </a:spcBef>
              <a:spcAft>
                <a:spcPts val="600"/>
              </a:spcAft>
              <a:buClr>
                <a:srgbClr val="FF6600"/>
              </a:buClr>
              <a:buFont typeface="Wingdings" panose="05000000000000000000" pitchFamily="2" charset="2"/>
              <a:buChar char="n"/>
            </a:pPr>
            <a:r>
              <a:rPr lang="zh-CN" altLang="en-US" dirty="0">
                <a:latin typeface="Tahoma" panose="020B0604030504040204" pitchFamily="34" charset="0"/>
              </a:rPr>
              <a:t> 寻道时间</a:t>
            </a:r>
            <a:r>
              <a:rPr lang="en-US" altLang="zh-CN" i="1" dirty="0">
                <a:latin typeface="Tahoma" panose="020B0604030504040204" pitchFamily="34" charset="0"/>
              </a:rPr>
              <a:t>T</a:t>
            </a:r>
            <a:r>
              <a:rPr lang="en-US" altLang="zh-CN" sz="1600" i="1" dirty="0">
                <a:latin typeface="Tahoma" panose="020B0604030504040204" pitchFamily="34" charset="0"/>
              </a:rPr>
              <a:t>S</a:t>
            </a:r>
            <a:r>
              <a:rPr lang="en-US" altLang="zh-CN" sz="1600" dirty="0">
                <a:latin typeface="Tahoma" panose="020B0604030504040204" pitchFamily="34" charset="0"/>
              </a:rPr>
              <a:t> </a:t>
            </a:r>
            <a:r>
              <a:rPr lang="zh-CN" altLang="en-US" dirty="0">
                <a:latin typeface="Tahoma" panose="020B0604030504040204" pitchFamily="34" charset="0"/>
              </a:rPr>
              <a:t>；磁臂从当前位置将磁头</a:t>
            </a:r>
            <a:r>
              <a:rPr lang="zh-CN" altLang="en-US" u="sng" dirty="0">
                <a:latin typeface="Tahoma" panose="020B0604030504040204" pitchFamily="34" charset="0"/>
              </a:rPr>
              <a:t>移动到指定磁道</a:t>
            </a:r>
            <a:r>
              <a:rPr lang="zh-CN" altLang="en-US" dirty="0">
                <a:latin typeface="Tahoma" panose="020B0604030504040204" pitchFamily="34" charset="0"/>
              </a:rPr>
              <a:t>上所经历的时间；由启动磁盘时间</a:t>
            </a:r>
            <a:r>
              <a:rPr lang="en-US" altLang="zh-CN" i="1" dirty="0">
                <a:latin typeface="Tahoma" panose="020B0604030504040204" pitchFamily="34" charset="0"/>
              </a:rPr>
              <a:t>S</a:t>
            </a:r>
            <a:r>
              <a:rPr lang="zh-CN" altLang="en-US" dirty="0">
                <a:latin typeface="Tahoma" panose="020B0604030504040204" pitchFamily="34" charset="0"/>
              </a:rPr>
              <a:t>，移动 </a:t>
            </a:r>
            <a:r>
              <a:rPr lang="en-US" altLang="zh-CN" i="1" dirty="0">
                <a:latin typeface="Tahoma" panose="020B0604030504040204" pitchFamily="34" charset="0"/>
              </a:rPr>
              <a:t>n </a:t>
            </a:r>
            <a:r>
              <a:rPr lang="zh-CN" altLang="en-US" dirty="0">
                <a:latin typeface="Tahoma" panose="020B0604030504040204" pitchFamily="34" charset="0"/>
              </a:rPr>
              <a:t>条磁道时间，即 </a:t>
            </a:r>
          </a:p>
          <a:p>
            <a:pPr>
              <a:spcBef>
                <a:spcPts val="1200"/>
              </a:spcBef>
              <a:spcAft>
                <a:spcPts val="600"/>
              </a:spcAft>
              <a:buClr>
                <a:srgbClr val="0000FF"/>
              </a:buClr>
              <a:buSzPct val="70000"/>
              <a:buFont typeface="Wingdings" panose="05000000000000000000" pitchFamily="2" charset="2"/>
            </a:pPr>
            <a:r>
              <a:rPr lang="en-US" altLang="zh-CN" i="1" dirty="0">
                <a:latin typeface="Tahoma" panose="020B0604030504040204" pitchFamily="34" charset="0"/>
              </a:rPr>
              <a:t>                      </a:t>
            </a:r>
            <a:r>
              <a:rPr lang="en-US" altLang="zh-CN" sz="2800" i="1" dirty="0">
                <a:solidFill>
                  <a:srgbClr val="D60093"/>
                </a:solidFill>
                <a:latin typeface="Tahoma" panose="020B0604030504040204" pitchFamily="34" charset="0"/>
              </a:rPr>
              <a:t>T</a:t>
            </a:r>
            <a:r>
              <a:rPr lang="en-US" altLang="zh-CN" sz="2800" i="1" baseline="-25000" dirty="0">
                <a:solidFill>
                  <a:srgbClr val="D60093"/>
                </a:solidFill>
                <a:latin typeface="Tahoma" panose="020B0604030504040204" pitchFamily="34" charset="0"/>
              </a:rPr>
              <a:t>s</a:t>
            </a:r>
            <a:r>
              <a:rPr lang="en-US" altLang="zh-CN" sz="2800" i="1" dirty="0">
                <a:solidFill>
                  <a:srgbClr val="D60093"/>
                </a:solidFill>
                <a:latin typeface="Tahoma" panose="020B0604030504040204" pitchFamily="34" charset="0"/>
              </a:rPr>
              <a:t> </a:t>
            </a:r>
            <a:r>
              <a:rPr lang="en-US" altLang="zh-CN" sz="2800" dirty="0">
                <a:solidFill>
                  <a:srgbClr val="D60093"/>
                </a:solidFill>
                <a:latin typeface="Tahoma" panose="020B0604030504040204" pitchFamily="34" charset="0"/>
              </a:rPr>
              <a:t>= </a:t>
            </a:r>
            <a:r>
              <a:rPr lang="en-US" altLang="zh-CN" sz="2800" i="1" dirty="0">
                <a:solidFill>
                  <a:srgbClr val="D60093"/>
                </a:solidFill>
                <a:latin typeface="Tahoma" panose="020B0604030504040204" pitchFamily="34" charset="0"/>
              </a:rPr>
              <a:t>S </a:t>
            </a:r>
            <a:r>
              <a:rPr lang="en-US" altLang="zh-CN" sz="2800" dirty="0">
                <a:solidFill>
                  <a:srgbClr val="D60093"/>
                </a:solidFill>
                <a:latin typeface="Tahoma" panose="020B0604030504040204" pitchFamily="34" charset="0"/>
              </a:rPr>
              <a:t>+ </a:t>
            </a:r>
            <a:r>
              <a:rPr lang="en-US" altLang="zh-CN" sz="2800" i="1" dirty="0">
                <a:solidFill>
                  <a:srgbClr val="D60093"/>
                </a:solidFill>
                <a:latin typeface="Tahoma" panose="020B0604030504040204" pitchFamily="34" charset="0"/>
              </a:rPr>
              <a:t>n x m</a:t>
            </a:r>
          </a:p>
          <a:p>
            <a:pPr>
              <a:spcBef>
                <a:spcPts val="1200"/>
              </a:spcBef>
              <a:spcAft>
                <a:spcPts val="600"/>
              </a:spcAft>
              <a:buClr>
                <a:srgbClr val="0000FF"/>
              </a:buClr>
              <a:buSzPct val="70000"/>
              <a:buFont typeface="Wingdings" panose="05000000000000000000" pitchFamily="2" charset="2"/>
            </a:pPr>
            <a:r>
              <a:rPr lang="zh-CN" altLang="en-US" dirty="0">
                <a:latin typeface="Tahoma" panose="020B0604030504040204" pitchFamily="34" charset="0"/>
              </a:rPr>
              <a:t> </a:t>
            </a:r>
            <a:r>
              <a:rPr lang="en-US" altLang="zh-CN" dirty="0">
                <a:latin typeface="Tahoma" panose="020B0604030504040204" pitchFamily="34" charset="0"/>
              </a:rPr>
              <a:t>m </a:t>
            </a:r>
            <a:r>
              <a:rPr lang="zh-CN" altLang="en-US" dirty="0">
                <a:latin typeface="Tahoma" panose="020B0604030504040204" pitchFamily="34" charset="0"/>
              </a:rPr>
              <a:t>为一常数，与磁盘驱动器速度有关。一般磁盘，</a:t>
            </a:r>
            <a:r>
              <a:rPr lang="en-US" altLang="zh-CN" dirty="0">
                <a:latin typeface="Tahoma" panose="020B0604030504040204" pitchFamily="34" charset="0"/>
              </a:rPr>
              <a:t>m = 0.3</a:t>
            </a:r>
            <a:r>
              <a:rPr lang="zh-CN" altLang="en-US" dirty="0">
                <a:latin typeface="Tahoma" panose="020B0604030504040204" pitchFamily="34" charset="0"/>
              </a:rPr>
              <a:t>；高速磁盘，</a:t>
            </a:r>
            <a:r>
              <a:rPr lang="en-US" altLang="zh-CN" dirty="0">
                <a:latin typeface="Tahoma" panose="020B0604030504040204" pitchFamily="34" charset="0"/>
              </a:rPr>
              <a:t>m ≤ 0.1</a:t>
            </a:r>
            <a:r>
              <a:rPr lang="zh-CN" altLang="en-US" dirty="0">
                <a:latin typeface="Tahoma" panose="020B0604030504040204" pitchFamily="34" charset="0"/>
              </a:rPr>
              <a:t>，磁盘启动时间 </a:t>
            </a:r>
            <a:r>
              <a:rPr lang="en-US" altLang="zh-CN" dirty="0">
                <a:latin typeface="Tahoma" panose="020B0604030504040204" pitchFamily="34" charset="0"/>
              </a:rPr>
              <a:t>S = 3ms</a:t>
            </a:r>
            <a:r>
              <a:rPr lang="zh-CN" altLang="en-US" dirty="0">
                <a:latin typeface="Tahoma" panose="020B0604030504040204" pitchFamily="34" charset="0"/>
              </a:rPr>
              <a:t>。</a:t>
            </a:r>
          </a:p>
          <a:p>
            <a:pPr>
              <a:spcBef>
                <a:spcPts val="1200"/>
              </a:spcBef>
              <a:spcAft>
                <a:spcPts val="600"/>
              </a:spcAft>
              <a:buClr>
                <a:srgbClr val="0000FF"/>
              </a:buClr>
              <a:buSzPct val="70000"/>
              <a:buFont typeface="Wingdings" panose="05000000000000000000" pitchFamily="2" charset="2"/>
            </a:pPr>
            <a:r>
              <a:rPr lang="zh-CN" altLang="en-US" dirty="0">
                <a:latin typeface="Tahoma" panose="020B0604030504040204" pitchFamily="34" charset="0"/>
              </a:rPr>
              <a:t>因此寻道时间</a:t>
            </a:r>
            <a:r>
              <a:rPr lang="en-US" altLang="zh-CN" i="1" dirty="0">
                <a:solidFill>
                  <a:srgbClr val="D60093"/>
                </a:solidFill>
                <a:latin typeface="Tahoma" panose="020B0604030504040204" pitchFamily="34" charset="0"/>
              </a:rPr>
              <a:t>T</a:t>
            </a:r>
            <a:r>
              <a:rPr lang="en-US" altLang="zh-CN" baseline="-25000" dirty="0">
                <a:solidFill>
                  <a:srgbClr val="D60093"/>
                </a:solidFill>
                <a:latin typeface="Tahoma" panose="020B0604030504040204" pitchFamily="34" charset="0"/>
              </a:rPr>
              <a:t>s</a:t>
            </a:r>
            <a:r>
              <a:rPr lang="en-US" altLang="zh-CN" baseline="-25000" dirty="0">
                <a:solidFill>
                  <a:srgbClr val="CC3300"/>
                </a:solidFill>
                <a:latin typeface="Tahoma" panose="020B0604030504040204" pitchFamily="34" charset="0"/>
              </a:rPr>
              <a:t> </a:t>
            </a:r>
            <a:r>
              <a:rPr lang="zh-CN" altLang="en-US" dirty="0">
                <a:latin typeface="Tahoma" panose="020B0604030504040204" pitchFamily="34" charset="0"/>
              </a:rPr>
              <a:t>的大小就</a:t>
            </a:r>
            <a:r>
              <a:rPr lang="zh-CN" altLang="en-US" dirty="0">
                <a:solidFill>
                  <a:srgbClr val="D60093"/>
                </a:solidFill>
                <a:latin typeface="Tahoma" panose="020B0604030504040204" pitchFamily="34" charset="0"/>
              </a:rPr>
              <a:t>与</a:t>
            </a:r>
            <a:r>
              <a:rPr lang="zh-CN" altLang="en-US" u="sng" dirty="0">
                <a:solidFill>
                  <a:srgbClr val="D60093"/>
                </a:solidFill>
                <a:latin typeface="Tahoma" panose="020B0604030504040204" pitchFamily="34" charset="0"/>
              </a:rPr>
              <a:t>移动的距离有关</a:t>
            </a:r>
            <a:r>
              <a:rPr lang="zh-CN" altLang="en-US" dirty="0">
                <a:solidFill>
                  <a:srgbClr val="CC3300"/>
                </a:solidFill>
                <a:latin typeface="Tahoma" panose="020B0604030504040204" pitchFamily="34" charset="0"/>
              </a:rPr>
              <a:t>。</a:t>
            </a:r>
            <a:r>
              <a:rPr lang="zh-CN" altLang="en-US" dirty="0">
                <a:latin typeface="Tahoma" panose="020B0604030504040204" pitchFamily="34" charset="0"/>
              </a:rPr>
              <a:t> </a:t>
            </a:r>
          </a:p>
        </p:txBody>
      </p:sp>
      <p:sp>
        <p:nvSpPr>
          <p:cNvPr id="348232" name="AutoShape 5"/>
          <p:cNvSpPr/>
          <p:nvPr/>
        </p:nvSpPr>
        <p:spPr>
          <a:xfrm>
            <a:off x="1071886" y="956371"/>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8233" name="Text Box 38"/>
          <p:cNvSpPr txBox="1"/>
          <p:nvPr/>
        </p:nvSpPr>
        <p:spPr>
          <a:xfrm>
            <a:off x="1127448" y="978596"/>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一、磁盘</a:t>
            </a:r>
            <a:r>
              <a:rPr lang="en-US" altLang="zh-CN" sz="2800">
                <a:solidFill>
                  <a:srgbClr val="FF0000"/>
                </a:solidFill>
                <a:effectLst>
                  <a:outerShdw blurRad="38100" dist="38100" dir="2700000">
                    <a:srgbClr val="C0C0C0"/>
                  </a:outerShdw>
                </a:effectLst>
                <a:latin typeface="Times New Roman" panose="02020603050405020304" pitchFamily="18" charset="0"/>
              </a:rPr>
              <a:t>I/O </a:t>
            </a:r>
          </a:p>
        </p:txBody>
      </p:sp>
      <p:sp>
        <p:nvSpPr>
          <p:cNvPr id="348234" name="矩形 348233"/>
          <p:cNvSpPr/>
          <p:nvPr/>
        </p:nvSpPr>
        <p:spPr>
          <a:xfrm>
            <a:off x="1524000" y="1698149"/>
            <a:ext cx="3269615" cy="521970"/>
          </a:xfrm>
          <a:prstGeom prst="rect">
            <a:avLst/>
          </a:prstGeom>
          <a:noFill/>
          <a:ln w="9525">
            <a:noFill/>
          </a:ln>
        </p:spPr>
        <p:txBody>
          <a:bodyPr wrap="none" anchor="t">
            <a:spAutoFit/>
          </a:bodyPr>
          <a:lstStyle/>
          <a:p>
            <a:pPr>
              <a:spcBef>
                <a:spcPct val="15000"/>
              </a:spcBef>
              <a:buFont typeface="Arial" panose="020B0604020202020204" pitchFamily="34" charset="0"/>
            </a:pPr>
            <a:r>
              <a:rPr lang="en-US" altLang="zh-CN" sz="2800" dirty="0">
                <a:solidFill>
                  <a:srgbClr val="800000"/>
                </a:solidFill>
                <a:effectLst>
                  <a:outerShdw blurRad="38100" dist="38100" dir="2700000">
                    <a:srgbClr val="C0C0C0"/>
                  </a:outerShdw>
                </a:effectLst>
                <a:latin typeface="Tahoma" panose="020B0604030504040204" pitchFamily="34" charset="0"/>
              </a:rPr>
              <a:t>5</a:t>
            </a:r>
            <a:r>
              <a:rPr lang="zh-CN" altLang="en-US" sz="2800" dirty="0">
                <a:solidFill>
                  <a:srgbClr val="800000"/>
                </a:solidFill>
                <a:effectLst>
                  <a:outerShdw blurRad="38100" dist="38100" dir="2700000">
                    <a:srgbClr val="C0C0C0"/>
                  </a:outerShdw>
                </a:effectLst>
                <a:latin typeface="Tahoma" panose="020B0604030504040204" pitchFamily="34" charset="0"/>
              </a:rPr>
              <a:t>、磁盘的访问时间 </a:t>
            </a:r>
          </a:p>
        </p:txBody>
      </p:sp>
      <p:sp>
        <p:nvSpPr>
          <p:cNvPr id="9" name="矩形 8">
            <a:extLst>
              <a:ext uri="{FF2B5EF4-FFF2-40B4-BE49-F238E27FC236}">
                <a16:creationId xmlns:a16="http://schemas.microsoft.com/office/drawing/2014/main" id="{9E745A72-0B14-44C7-B355-57B24F42D839}"/>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8232"/>
                                        </p:tgtEl>
                                        <p:attrNameLst>
                                          <p:attrName>style.visibility</p:attrName>
                                        </p:attrNameLst>
                                      </p:cBhvr>
                                      <p:to>
                                        <p:strVal val="visible"/>
                                      </p:to>
                                    </p:set>
                                    <p:anim calcmode="lin" valueType="num">
                                      <p:cBhvr additive="base">
                                        <p:cTn id="7" dur="500" fill="hold"/>
                                        <p:tgtEl>
                                          <p:spTgt spid="348232"/>
                                        </p:tgtEl>
                                        <p:attrNameLst>
                                          <p:attrName>ppt_x</p:attrName>
                                        </p:attrNameLst>
                                      </p:cBhvr>
                                      <p:tavLst>
                                        <p:tav tm="0">
                                          <p:val>
                                            <p:strVal val="#ppt_x"/>
                                          </p:val>
                                        </p:tav>
                                        <p:tav tm="100000">
                                          <p:val>
                                            <p:strVal val="#ppt_x"/>
                                          </p:val>
                                        </p:tav>
                                      </p:tavLst>
                                    </p:anim>
                                    <p:anim calcmode="lin" valueType="num">
                                      <p:cBhvr additive="base">
                                        <p:cTn id="8" dur="500" fill="hold"/>
                                        <p:tgtEl>
                                          <p:spTgt spid="34823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8233"/>
                                        </p:tgtEl>
                                        <p:attrNameLst>
                                          <p:attrName>style.visibility</p:attrName>
                                        </p:attrNameLst>
                                      </p:cBhvr>
                                      <p:to>
                                        <p:strVal val="visible"/>
                                      </p:to>
                                    </p:set>
                                    <p:anim calcmode="lin" valueType="num">
                                      <p:cBhvr additive="base">
                                        <p:cTn id="12" dur="500" fill="hold"/>
                                        <p:tgtEl>
                                          <p:spTgt spid="348233"/>
                                        </p:tgtEl>
                                        <p:attrNameLst>
                                          <p:attrName>ppt_x</p:attrName>
                                        </p:attrNameLst>
                                      </p:cBhvr>
                                      <p:tavLst>
                                        <p:tav tm="0">
                                          <p:val>
                                            <p:strVal val="#ppt_x"/>
                                          </p:val>
                                        </p:tav>
                                        <p:tav tm="100000">
                                          <p:val>
                                            <p:strVal val="#ppt_x"/>
                                          </p:val>
                                        </p:tav>
                                      </p:tavLst>
                                    </p:anim>
                                    <p:anim calcmode="lin" valueType="num">
                                      <p:cBhvr additive="base">
                                        <p:cTn id="13" dur="500" fill="hold"/>
                                        <p:tgtEl>
                                          <p:spTgt spid="34823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48234"/>
                                        </p:tgtEl>
                                        <p:attrNameLst>
                                          <p:attrName>style.visibility</p:attrName>
                                        </p:attrNameLst>
                                      </p:cBhvr>
                                      <p:to>
                                        <p:strVal val="visible"/>
                                      </p:to>
                                    </p:set>
                                    <p:anim calcmode="lin" valueType="num">
                                      <p:cBhvr additive="base">
                                        <p:cTn id="17" dur="500" fill="hold"/>
                                        <p:tgtEl>
                                          <p:spTgt spid="348234"/>
                                        </p:tgtEl>
                                        <p:attrNameLst>
                                          <p:attrName>ppt_x</p:attrName>
                                        </p:attrNameLst>
                                      </p:cBhvr>
                                      <p:tavLst>
                                        <p:tav tm="0">
                                          <p:val>
                                            <p:strVal val="#ppt_x"/>
                                          </p:val>
                                        </p:tav>
                                        <p:tav tm="100000">
                                          <p:val>
                                            <p:strVal val="#ppt_x"/>
                                          </p:val>
                                        </p:tav>
                                      </p:tavLst>
                                    </p:anim>
                                    <p:anim calcmode="lin" valueType="num">
                                      <p:cBhvr additive="base">
                                        <p:cTn id="18" dur="500" fill="hold"/>
                                        <p:tgtEl>
                                          <p:spTgt spid="34823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48166"/>
                                        </p:tgtEl>
                                        <p:attrNameLst>
                                          <p:attrName>style.visibility</p:attrName>
                                        </p:attrNameLst>
                                      </p:cBhvr>
                                      <p:to>
                                        <p:strVal val="visible"/>
                                      </p:to>
                                    </p:set>
                                    <p:anim calcmode="lin" valueType="num">
                                      <p:cBhvr additive="base">
                                        <p:cTn id="22" dur="500" fill="hold"/>
                                        <p:tgtEl>
                                          <p:spTgt spid="348166"/>
                                        </p:tgtEl>
                                        <p:attrNameLst>
                                          <p:attrName>ppt_x</p:attrName>
                                        </p:attrNameLst>
                                      </p:cBhvr>
                                      <p:tavLst>
                                        <p:tav tm="0">
                                          <p:val>
                                            <p:strVal val="#ppt_x"/>
                                          </p:val>
                                        </p:tav>
                                        <p:tav tm="100000">
                                          <p:val>
                                            <p:strVal val="#ppt_x"/>
                                          </p:val>
                                        </p:tav>
                                      </p:tavLst>
                                    </p:anim>
                                    <p:anim calcmode="lin" valueType="num">
                                      <p:cBhvr additive="base">
                                        <p:cTn id="23" dur="500" fill="hold"/>
                                        <p:tgtEl>
                                          <p:spTgt spid="34816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48225"/>
                                        </p:tgtEl>
                                        <p:attrNameLst>
                                          <p:attrName>style.visibility</p:attrName>
                                        </p:attrNameLst>
                                      </p:cBhvr>
                                      <p:to>
                                        <p:strVal val="visible"/>
                                      </p:to>
                                    </p:set>
                                    <p:anim calcmode="lin" valueType="num">
                                      <p:cBhvr additive="base">
                                        <p:cTn id="27" dur="500" fill="hold"/>
                                        <p:tgtEl>
                                          <p:spTgt spid="348225"/>
                                        </p:tgtEl>
                                        <p:attrNameLst>
                                          <p:attrName>ppt_x</p:attrName>
                                        </p:attrNameLst>
                                      </p:cBhvr>
                                      <p:tavLst>
                                        <p:tav tm="0">
                                          <p:val>
                                            <p:strVal val="#ppt_x"/>
                                          </p:val>
                                        </p:tav>
                                        <p:tav tm="100000">
                                          <p:val>
                                            <p:strVal val="#ppt_x"/>
                                          </p:val>
                                        </p:tav>
                                      </p:tavLst>
                                    </p:anim>
                                    <p:anim calcmode="lin" valueType="num">
                                      <p:cBhvr additive="base">
                                        <p:cTn id="28" dur="500" fill="hold"/>
                                        <p:tgtEl>
                                          <p:spTgt spid="348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6" grpId="0"/>
      <p:bldP spid="348225" grpId="0"/>
      <p:bldP spid="348232" grpId="0" bldLvl="0" animBg="1"/>
      <p:bldP spid="348233" grpId="0"/>
      <p:bldP spid="348234"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3" name="矩形 350212"/>
          <p:cNvSpPr/>
          <p:nvPr/>
        </p:nvSpPr>
        <p:spPr>
          <a:xfrm>
            <a:off x="1687513" y="3367088"/>
            <a:ext cx="8899525" cy="1587"/>
          </a:xfrm>
          <a:prstGeom prst="rect">
            <a:avLst/>
          </a:prstGeom>
          <a:noFill/>
          <a:ln w="9525">
            <a:noFill/>
          </a:ln>
        </p:spPr>
        <p:txBody>
          <a:bodyPr/>
          <a:lstStyle/>
          <a:p>
            <a:endParaRPr lang="zh-CN" altLang="en-US"/>
          </a:p>
        </p:txBody>
      </p:sp>
      <p:sp>
        <p:nvSpPr>
          <p:cNvPr id="350215" name="文本框 350214"/>
          <p:cNvSpPr txBox="1"/>
          <p:nvPr/>
        </p:nvSpPr>
        <p:spPr>
          <a:xfrm>
            <a:off x="2135561" y="2486025"/>
            <a:ext cx="8899524" cy="1200329"/>
          </a:xfrm>
          <a:prstGeom prst="rect">
            <a:avLst/>
          </a:prstGeom>
          <a:noFill/>
          <a:ln w="9525">
            <a:noFill/>
          </a:ln>
        </p:spPr>
        <p:txBody>
          <a:bodyPr wrap="square">
            <a:spAutoFit/>
          </a:bodyPr>
          <a:lstStyle/>
          <a:p>
            <a:pPr>
              <a:spcBef>
                <a:spcPct val="50000"/>
              </a:spcBef>
              <a:buClr>
                <a:srgbClr val="FF6600"/>
              </a:buClr>
              <a:buFont typeface="Wingdings" panose="05000000000000000000" pitchFamily="2" charset="2"/>
              <a:buChar char="n"/>
            </a:pPr>
            <a:r>
              <a:rPr lang="zh-CN" altLang="en-US" dirty="0">
                <a:latin typeface="Tahoma" panose="020B0604030504040204" pitchFamily="34" charset="0"/>
              </a:rPr>
              <a:t> 旋转延迟时间 </a:t>
            </a:r>
            <a:r>
              <a:rPr lang="en-US" altLang="zh-CN" i="1" dirty="0">
                <a:latin typeface="Tahoma" panose="020B0604030504040204" pitchFamily="34" charset="0"/>
              </a:rPr>
              <a:t>Tr </a:t>
            </a:r>
            <a:r>
              <a:rPr lang="zh-CN" altLang="en-US" dirty="0">
                <a:latin typeface="Tahoma" panose="020B0604030504040204" pitchFamily="34" charset="0"/>
              </a:rPr>
              <a:t>；指定扇区移动到磁头下经历时间。典型硬盘速度为 </a:t>
            </a:r>
            <a:r>
              <a:rPr lang="en-US" altLang="zh-CN" dirty="0">
                <a:latin typeface="Tahoma" panose="020B0604030504040204" pitchFamily="34" charset="0"/>
              </a:rPr>
              <a:t>3600r/min</a:t>
            </a:r>
            <a:r>
              <a:rPr lang="zh-CN" altLang="en-US" dirty="0">
                <a:latin typeface="Tahoma" panose="020B0604030504040204" pitchFamily="34" charset="0"/>
              </a:rPr>
              <a:t>，每圈约为</a:t>
            </a:r>
            <a:r>
              <a:rPr lang="en-US" altLang="zh-CN" dirty="0">
                <a:latin typeface="Tahoma" panose="020B0604030504040204" pitchFamily="34" charset="0"/>
              </a:rPr>
              <a:t>16.7 </a:t>
            </a:r>
            <a:r>
              <a:rPr lang="en-US" altLang="zh-CN" dirty="0" err="1">
                <a:latin typeface="Tahoma" panose="020B0604030504040204" pitchFamily="34" charset="0"/>
              </a:rPr>
              <a:t>ms</a:t>
            </a:r>
            <a:r>
              <a:rPr lang="zh-CN" altLang="en-US" dirty="0">
                <a:latin typeface="Tahoma" panose="020B0604030504040204" pitchFamily="34" charset="0"/>
              </a:rPr>
              <a:t>，平均旋转延迟时间就为：</a:t>
            </a:r>
            <a:r>
              <a:rPr lang="en-US" altLang="zh-CN" dirty="0">
                <a:latin typeface="Tahoma" panose="020B0604030504040204" pitchFamily="34" charset="0"/>
              </a:rPr>
              <a:t>  16.7 </a:t>
            </a:r>
            <a:r>
              <a:rPr lang="en-US" altLang="zh-CN" dirty="0" err="1">
                <a:latin typeface="Tahoma" panose="020B0604030504040204" pitchFamily="34" charset="0"/>
              </a:rPr>
              <a:t>ms</a:t>
            </a:r>
            <a:r>
              <a:rPr lang="en-US" altLang="zh-CN" dirty="0">
                <a:latin typeface="Tahoma" panose="020B0604030504040204" pitchFamily="34" charset="0"/>
              </a:rPr>
              <a:t>/2 = 8.3ms</a:t>
            </a:r>
            <a:r>
              <a:rPr lang="zh-CN" altLang="en-US" dirty="0">
                <a:latin typeface="Tahoma" panose="020B0604030504040204" pitchFamily="34" charset="0"/>
              </a:rPr>
              <a:t>，</a:t>
            </a:r>
            <a:r>
              <a:rPr lang="zh-CN" altLang="en-US" dirty="0">
                <a:solidFill>
                  <a:srgbClr val="0000FF"/>
                </a:solidFill>
                <a:latin typeface="Tahoma" panose="020B0604030504040204" pitchFamily="34" charset="0"/>
              </a:rPr>
              <a:t>基本上是个常量</a:t>
            </a:r>
            <a:r>
              <a:rPr lang="zh-CN" altLang="en-US" dirty="0">
                <a:latin typeface="Tahoma" panose="020B0604030504040204" pitchFamily="34" charset="0"/>
              </a:rPr>
              <a:t>。</a:t>
            </a:r>
          </a:p>
        </p:txBody>
      </p:sp>
      <p:sp>
        <p:nvSpPr>
          <p:cNvPr id="350220" name="文本框 350219"/>
          <p:cNvSpPr txBox="1"/>
          <p:nvPr/>
        </p:nvSpPr>
        <p:spPr>
          <a:xfrm>
            <a:off x="2135561" y="4084638"/>
            <a:ext cx="8899524" cy="829945"/>
          </a:xfrm>
          <a:prstGeom prst="rect">
            <a:avLst/>
          </a:prstGeom>
          <a:noFill/>
          <a:ln w="9525">
            <a:noFill/>
          </a:ln>
        </p:spPr>
        <p:txBody>
          <a:bodyPr wrap="square">
            <a:spAutoFit/>
          </a:bodyPr>
          <a:lstStyle/>
          <a:p>
            <a:pPr>
              <a:spcBef>
                <a:spcPct val="50000"/>
              </a:spcBef>
              <a:buClr>
                <a:srgbClr val="FF6600"/>
              </a:buClr>
              <a:buFont typeface="Wingdings" panose="05000000000000000000" pitchFamily="2" charset="2"/>
              <a:buChar char="n"/>
            </a:pPr>
            <a:r>
              <a:rPr lang="zh-CN" altLang="en-US" dirty="0">
                <a:latin typeface="Tahoma" panose="020B0604030504040204" pitchFamily="34" charset="0"/>
              </a:rPr>
              <a:t> 传输时间 </a:t>
            </a:r>
            <a:r>
              <a:rPr lang="en-US" altLang="zh-CN" i="1" dirty="0">
                <a:latin typeface="Tahoma" panose="020B0604030504040204" pitchFamily="34" charset="0"/>
              </a:rPr>
              <a:t>T</a:t>
            </a:r>
            <a:r>
              <a:rPr lang="en-US" altLang="zh-CN" i="1" baseline="-25000" dirty="0">
                <a:latin typeface="Tahoma" panose="020B0604030504040204" pitchFamily="34" charset="0"/>
              </a:rPr>
              <a:t>d </a:t>
            </a:r>
            <a:r>
              <a:rPr lang="zh-CN" altLang="en-US" dirty="0">
                <a:latin typeface="Tahoma" panose="020B0604030504040204" pitchFamily="34" charset="0"/>
              </a:rPr>
              <a:t>；指读写磁盘数据从时间。</a:t>
            </a:r>
            <a:r>
              <a:rPr lang="en-US" altLang="zh-CN" i="1" dirty="0">
                <a:latin typeface="Tahoma" panose="020B0604030504040204" pitchFamily="34" charset="0"/>
              </a:rPr>
              <a:t>T</a:t>
            </a:r>
            <a:r>
              <a:rPr lang="en-US" altLang="zh-CN" i="1" baseline="-25000" dirty="0">
                <a:latin typeface="Tahoma" panose="020B0604030504040204" pitchFamily="34" charset="0"/>
              </a:rPr>
              <a:t>d</a:t>
            </a:r>
            <a:r>
              <a:rPr lang="zh-CN" altLang="en-US" dirty="0">
                <a:latin typeface="Tahoma" panose="020B0604030504040204" pitchFamily="34" charset="0"/>
              </a:rPr>
              <a:t>大小与每次读</a:t>
            </a:r>
            <a:r>
              <a:rPr lang="en-US" altLang="zh-CN" dirty="0">
                <a:latin typeface="Tahoma" panose="020B0604030504040204" pitchFamily="34" charset="0"/>
              </a:rPr>
              <a:t>/</a:t>
            </a:r>
            <a:r>
              <a:rPr lang="zh-CN" altLang="en-US" dirty="0">
                <a:latin typeface="Tahoma" panose="020B0604030504040204" pitchFamily="34" charset="0"/>
              </a:rPr>
              <a:t>写字节数</a:t>
            </a:r>
            <a:r>
              <a:rPr lang="zh-CN" altLang="en-US" i="1" dirty="0">
                <a:latin typeface="Tahoma" panose="020B0604030504040204" pitchFamily="34" charset="0"/>
              </a:rPr>
              <a:t> </a:t>
            </a:r>
            <a:r>
              <a:rPr lang="en-US" altLang="zh-CN" i="1" dirty="0">
                <a:latin typeface="Tahoma" panose="020B0604030504040204" pitchFamily="34" charset="0"/>
              </a:rPr>
              <a:t>b </a:t>
            </a:r>
            <a:r>
              <a:rPr lang="zh-CN" altLang="en-US" dirty="0">
                <a:latin typeface="Tahoma" panose="020B0604030504040204" pitchFamily="34" charset="0"/>
              </a:rPr>
              <a:t>及旋转速度有关： </a:t>
            </a:r>
          </a:p>
        </p:txBody>
      </p:sp>
      <p:grpSp>
        <p:nvGrpSpPr>
          <p:cNvPr id="350225" name="组合 350224"/>
          <p:cNvGrpSpPr/>
          <p:nvPr/>
        </p:nvGrpSpPr>
        <p:grpSpPr>
          <a:xfrm>
            <a:off x="4583113" y="4868863"/>
            <a:ext cx="2520950" cy="1008062"/>
            <a:chOff x="3016" y="2568"/>
            <a:chExt cx="1070" cy="726"/>
          </a:xfrm>
        </p:grpSpPr>
        <p:sp>
          <p:nvSpPr>
            <p:cNvPr id="350221" name="文本框 350220"/>
            <p:cNvSpPr txBox="1"/>
            <p:nvPr/>
          </p:nvSpPr>
          <p:spPr>
            <a:xfrm>
              <a:off x="3016" y="2764"/>
              <a:ext cx="635" cy="376"/>
            </a:xfrm>
            <a:prstGeom prst="rect">
              <a:avLst/>
            </a:prstGeom>
            <a:noFill/>
            <a:ln w="9525">
              <a:noFill/>
            </a:ln>
          </p:spPr>
          <p:txBody>
            <a:bodyPr>
              <a:spAutoFit/>
            </a:bodyPr>
            <a:lstStyle/>
            <a:p>
              <a:pPr>
                <a:spcBef>
                  <a:spcPct val="50000"/>
                </a:spcBef>
                <a:buClr>
                  <a:srgbClr val="FF6600"/>
                </a:buClr>
                <a:buFont typeface="Wingdings" panose="05000000000000000000" pitchFamily="2" charset="2"/>
              </a:pPr>
              <a:r>
                <a:rPr lang="zh-CN" altLang="en-US" dirty="0">
                  <a:solidFill>
                    <a:srgbClr val="D60093"/>
                  </a:solidFill>
                  <a:latin typeface="Tahoma" panose="020B0604030504040204" pitchFamily="34" charset="0"/>
                </a:rPr>
                <a:t> </a:t>
              </a:r>
              <a:r>
                <a:rPr lang="en-US" altLang="zh-CN" sz="2800" i="1">
                  <a:solidFill>
                    <a:srgbClr val="D60093"/>
                  </a:solidFill>
                  <a:latin typeface="Tahoma" panose="020B0604030504040204" pitchFamily="34" charset="0"/>
                </a:rPr>
                <a:t>T</a:t>
              </a:r>
              <a:r>
                <a:rPr lang="en-US" altLang="zh-CN" sz="1600" i="1">
                  <a:solidFill>
                    <a:srgbClr val="D60093"/>
                  </a:solidFill>
                  <a:latin typeface="Tahoma" panose="020B0604030504040204" pitchFamily="34" charset="0"/>
                </a:rPr>
                <a:t>d</a:t>
              </a:r>
              <a:r>
                <a:rPr lang="en-US" altLang="zh-CN" sz="2800">
                  <a:solidFill>
                    <a:srgbClr val="D60093"/>
                  </a:solidFill>
                  <a:latin typeface="Tahoma" panose="020B0604030504040204" pitchFamily="34" charset="0"/>
                </a:rPr>
                <a:t> =</a:t>
              </a:r>
              <a:r>
                <a:rPr lang="en-US" altLang="zh-CN">
                  <a:solidFill>
                    <a:srgbClr val="D60093"/>
                  </a:solidFill>
                  <a:latin typeface="Tahoma" panose="020B0604030504040204" pitchFamily="34" charset="0"/>
                </a:rPr>
                <a:t> </a:t>
              </a:r>
              <a:endParaRPr lang="zh-CN" altLang="en-US" dirty="0">
                <a:solidFill>
                  <a:srgbClr val="D60093"/>
                </a:solidFill>
                <a:latin typeface="Tahoma" panose="020B0604030504040204" pitchFamily="34" charset="0"/>
              </a:endParaRPr>
            </a:p>
          </p:txBody>
        </p:sp>
        <p:graphicFrame>
          <p:nvGraphicFramePr>
            <p:cNvPr id="350222" name="内容占位符 350221"/>
            <p:cNvGraphicFramePr>
              <a:graphicFrameLocks noGrp="1"/>
            </p:cNvGraphicFramePr>
            <p:nvPr>
              <p:ph idx="4294967295"/>
            </p:nvPr>
          </p:nvGraphicFramePr>
          <p:xfrm>
            <a:off x="3617" y="2568"/>
            <a:ext cx="469" cy="726"/>
          </p:xfrm>
          <a:graphic>
            <a:graphicData uri="http://schemas.openxmlformats.org/presentationml/2006/ole">
              <mc:AlternateContent xmlns:mc="http://schemas.openxmlformats.org/markup-compatibility/2006">
                <mc:Choice xmlns:v="urn:schemas-microsoft-com:vml" Requires="v">
                  <p:oleObj spid="_x0000_s3100" r:id="rId4" imgW="254000" imgH="393700" progId="Equation.3">
                    <p:embed/>
                  </p:oleObj>
                </mc:Choice>
                <mc:Fallback>
                  <p:oleObj r:id="rId4" imgW="254000" imgH="393700" progId="Equation.3">
                    <p:embed/>
                    <p:pic>
                      <p:nvPicPr>
                        <p:cNvPr id="0" name="图片 3077"/>
                        <p:cNvPicPr/>
                        <p:nvPr/>
                      </p:nvPicPr>
                      <p:blipFill>
                        <a:blip r:embed="rId5"/>
                        <a:stretch>
                          <a:fillRect/>
                        </a:stretch>
                      </p:blipFill>
                      <p:spPr>
                        <a:xfrm>
                          <a:off x="3617" y="2568"/>
                          <a:ext cx="469" cy="726"/>
                        </a:xfrm>
                        <a:prstGeom prst="rect">
                          <a:avLst/>
                        </a:prstGeom>
                        <a:noFill/>
                        <a:ln w="38100">
                          <a:miter/>
                        </a:ln>
                      </p:spPr>
                    </p:pic>
                  </p:oleObj>
                </mc:Fallback>
              </mc:AlternateContent>
            </a:graphicData>
          </a:graphic>
        </p:graphicFrame>
      </p:grpSp>
      <p:sp>
        <p:nvSpPr>
          <p:cNvPr id="350226" name="文本框 350225"/>
          <p:cNvSpPr txBox="1"/>
          <p:nvPr/>
        </p:nvSpPr>
        <p:spPr>
          <a:xfrm>
            <a:off x="2917825" y="5851525"/>
            <a:ext cx="7642225" cy="460375"/>
          </a:xfrm>
          <a:prstGeom prst="rect">
            <a:avLst/>
          </a:prstGeom>
          <a:noFill/>
          <a:ln w="9525">
            <a:noFill/>
          </a:ln>
        </p:spPr>
        <p:txBody>
          <a:bodyPr>
            <a:spAutoFit/>
          </a:bodyPr>
          <a:lstStyle/>
          <a:p>
            <a:pPr>
              <a:buClr>
                <a:srgbClr val="FF6600"/>
              </a:buClr>
              <a:buFont typeface="Wingdings" panose="05000000000000000000" pitchFamily="2" charset="2"/>
            </a:pPr>
            <a:r>
              <a:rPr lang="en-US" altLang="zh-CN">
                <a:latin typeface="Tahoma" panose="020B0604030504040204" pitchFamily="34" charset="0"/>
              </a:rPr>
              <a:t>r </a:t>
            </a:r>
            <a:r>
              <a:rPr lang="zh-CN" altLang="en-US" dirty="0">
                <a:latin typeface="Tahoma" panose="020B0604030504040204" pitchFamily="34" charset="0"/>
              </a:rPr>
              <a:t>为秒计旋转速度，</a:t>
            </a:r>
            <a:r>
              <a:rPr lang="en-US" altLang="zh-CN">
                <a:latin typeface="Tahoma" panose="020B0604030504040204" pitchFamily="34" charset="0"/>
              </a:rPr>
              <a:t>N</a:t>
            </a:r>
            <a:r>
              <a:rPr lang="zh-CN" altLang="en-US" dirty="0">
                <a:latin typeface="Tahoma" panose="020B0604030504040204" pitchFamily="34" charset="0"/>
              </a:rPr>
              <a:t>为一条磁道上字节数。</a:t>
            </a:r>
          </a:p>
        </p:txBody>
      </p:sp>
      <p:sp>
        <p:nvSpPr>
          <p:cNvPr id="350228" name="AutoShape 5"/>
          <p:cNvSpPr/>
          <p:nvPr/>
        </p:nvSpPr>
        <p:spPr>
          <a:xfrm>
            <a:off x="1062038" y="969732"/>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50229" name="Text Box 38"/>
          <p:cNvSpPr txBox="1"/>
          <p:nvPr/>
        </p:nvSpPr>
        <p:spPr>
          <a:xfrm>
            <a:off x="1117600" y="991957"/>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一、磁盘</a:t>
            </a:r>
            <a:r>
              <a:rPr lang="en-US" altLang="zh-CN" sz="2800">
                <a:solidFill>
                  <a:srgbClr val="FF0000"/>
                </a:solidFill>
                <a:effectLst>
                  <a:outerShdw blurRad="38100" dist="38100" dir="2700000">
                    <a:srgbClr val="C0C0C0"/>
                  </a:outerShdw>
                </a:effectLst>
                <a:latin typeface="Times New Roman" panose="02020603050405020304" pitchFamily="18" charset="0"/>
              </a:rPr>
              <a:t>I/O </a:t>
            </a:r>
          </a:p>
        </p:txBody>
      </p:sp>
      <p:sp>
        <p:nvSpPr>
          <p:cNvPr id="350230" name="矩形 350229"/>
          <p:cNvSpPr/>
          <p:nvPr/>
        </p:nvSpPr>
        <p:spPr>
          <a:xfrm>
            <a:off x="1487488" y="1743997"/>
            <a:ext cx="3269615" cy="521970"/>
          </a:xfrm>
          <a:prstGeom prst="rect">
            <a:avLst/>
          </a:prstGeom>
          <a:noFill/>
          <a:ln w="9525">
            <a:noFill/>
          </a:ln>
        </p:spPr>
        <p:txBody>
          <a:bodyPr wrap="none" anchor="t">
            <a:spAutoFit/>
          </a:bodyPr>
          <a:lstStyle/>
          <a:p>
            <a:pPr>
              <a:spcBef>
                <a:spcPct val="15000"/>
              </a:spcBef>
              <a:buFont typeface="Arial" panose="020B0604020202020204" pitchFamily="34" charset="0"/>
            </a:pPr>
            <a:r>
              <a:rPr lang="en-US" altLang="zh-CN" sz="2800" dirty="0">
                <a:solidFill>
                  <a:srgbClr val="800000"/>
                </a:solidFill>
                <a:effectLst>
                  <a:outerShdw blurRad="38100" dist="38100" dir="2700000">
                    <a:srgbClr val="C0C0C0"/>
                  </a:outerShdw>
                </a:effectLst>
                <a:latin typeface="Tahoma" panose="020B0604030504040204" pitchFamily="34" charset="0"/>
              </a:rPr>
              <a:t>5</a:t>
            </a:r>
            <a:r>
              <a:rPr lang="zh-CN" altLang="en-US" sz="2800" dirty="0">
                <a:solidFill>
                  <a:srgbClr val="800000"/>
                </a:solidFill>
                <a:effectLst>
                  <a:outerShdw blurRad="38100" dist="38100" dir="2700000">
                    <a:srgbClr val="C0C0C0"/>
                  </a:outerShdw>
                </a:effectLst>
                <a:latin typeface="Tahoma" panose="020B0604030504040204" pitchFamily="34" charset="0"/>
              </a:rPr>
              <a:t>、磁盘的访问时间 </a:t>
            </a:r>
          </a:p>
        </p:txBody>
      </p:sp>
      <p:sp>
        <p:nvSpPr>
          <p:cNvPr id="13" name="矩形 12">
            <a:extLst>
              <a:ext uri="{FF2B5EF4-FFF2-40B4-BE49-F238E27FC236}">
                <a16:creationId xmlns:a16="http://schemas.microsoft.com/office/drawing/2014/main" id="{0E4F5077-9268-4CA3-8615-A458395FD104}"/>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0228"/>
                                        </p:tgtEl>
                                        <p:attrNameLst>
                                          <p:attrName>style.visibility</p:attrName>
                                        </p:attrNameLst>
                                      </p:cBhvr>
                                      <p:to>
                                        <p:strVal val="visible"/>
                                      </p:to>
                                    </p:set>
                                    <p:anim calcmode="lin" valueType="num">
                                      <p:cBhvr additive="base">
                                        <p:cTn id="7" dur="500" fill="hold"/>
                                        <p:tgtEl>
                                          <p:spTgt spid="350228"/>
                                        </p:tgtEl>
                                        <p:attrNameLst>
                                          <p:attrName>ppt_x</p:attrName>
                                        </p:attrNameLst>
                                      </p:cBhvr>
                                      <p:tavLst>
                                        <p:tav tm="0">
                                          <p:val>
                                            <p:strVal val="#ppt_x"/>
                                          </p:val>
                                        </p:tav>
                                        <p:tav tm="100000">
                                          <p:val>
                                            <p:strVal val="#ppt_x"/>
                                          </p:val>
                                        </p:tav>
                                      </p:tavLst>
                                    </p:anim>
                                    <p:anim calcmode="lin" valueType="num">
                                      <p:cBhvr additive="base">
                                        <p:cTn id="8" dur="500" fill="hold"/>
                                        <p:tgtEl>
                                          <p:spTgt spid="3502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0229"/>
                                        </p:tgtEl>
                                        <p:attrNameLst>
                                          <p:attrName>style.visibility</p:attrName>
                                        </p:attrNameLst>
                                      </p:cBhvr>
                                      <p:to>
                                        <p:strVal val="visible"/>
                                      </p:to>
                                    </p:set>
                                    <p:anim calcmode="lin" valueType="num">
                                      <p:cBhvr additive="base">
                                        <p:cTn id="12" dur="500" fill="hold"/>
                                        <p:tgtEl>
                                          <p:spTgt spid="350229"/>
                                        </p:tgtEl>
                                        <p:attrNameLst>
                                          <p:attrName>ppt_x</p:attrName>
                                        </p:attrNameLst>
                                      </p:cBhvr>
                                      <p:tavLst>
                                        <p:tav tm="0">
                                          <p:val>
                                            <p:strVal val="#ppt_x"/>
                                          </p:val>
                                        </p:tav>
                                        <p:tav tm="100000">
                                          <p:val>
                                            <p:strVal val="#ppt_x"/>
                                          </p:val>
                                        </p:tav>
                                      </p:tavLst>
                                    </p:anim>
                                    <p:anim calcmode="lin" valueType="num">
                                      <p:cBhvr additive="base">
                                        <p:cTn id="13" dur="500" fill="hold"/>
                                        <p:tgtEl>
                                          <p:spTgt spid="35022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50230"/>
                                        </p:tgtEl>
                                        <p:attrNameLst>
                                          <p:attrName>style.visibility</p:attrName>
                                        </p:attrNameLst>
                                      </p:cBhvr>
                                      <p:to>
                                        <p:strVal val="visible"/>
                                      </p:to>
                                    </p:set>
                                    <p:anim calcmode="lin" valueType="num">
                                      <p:cBhvr additive="base">
                                        <p:cTn id="17" dur="500" fill="hold"/>
                                        <p:tgtEl>
                                          <p:spTgt spid="350230"/>
                                        </p:tgtEl>
                                        <p:attrNameLst>
                                          <p:attrName>ppt_x</p:attrName>
                                        </p:attrNameLst>
                                      </p:cBhvr>
                                      <p:tavLst>
                                        <p:tav tm="0">
                                          <p:val>
                                            <p:strVal val="#ppt_x"/>
                                          </p:val>
                                        </p:tav>
                                        <p:tav tm="100000">
                                          <p:val>
                                            <p:strVal val="#ppt_x"/>
                                          </p:val>
                                        </p:tav>
                                      </p:tavLst>
                                    </p:anim>
                                    <p:anim calcmode="lin" valueType="num">
                                      <p:cBhvr additive="base">
                                        <p:cTn id="18" dur="500" fill="hold"/>
                                        <p:tgtEl>
                                          <p:spTgt spid="35023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50215"/>
                                        </p:tgtEl>
                                        <p:attrNameLst>
                                          <p:attrName>style.visibility</p:attrName>
                                        </p:attrNameLst>
                                      </p:cBhvr>
                                      <p:to>
                                        <p:strVal val="visible"/>
                                      </p:to>
                                    </p:set>
                                    <p:anim calcmode="lin" valueType="num">
                                      <p:cBhvr additive="base">
                                        <p:cTn id="22" dur="500" fill="hold"/>
                                        <p:tgtEl>
                                          <p:spTgt spid="350215"/>
                                        </p:tgtEl>
                                        <p:attrNameLst>
                                          <p:attrName>ppt_x</p:attrName>
                                        </p:attrNameLst>
                                      </p:cBhvr>
                                      <p:tavLst>
                                        <p:tav tm="0">
                                          <p:val>
                                            <p:strVal val="#ppt_x"/>
                                          </p:val>
                                        </p:tav>
                                        <p:tav tm="100000">
                                          <p:val>
                                            <p:strVal val="#ppt_x"/>
                                          </p:val>
                                        </p:tav>
                                      </p:tavLst>
                                    </p:anim>
                                    <p:anim calcmode="lin" valueType="num">
                                      <p:cBhvr additive="base">
                                        <p:cTn id="23" dur="500" fill="hold"/>
                                        <p:tgtEl>
                                          <p:spTgt spid="35021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50220"/>
                                        </p:tgtEl>
                                        <p:attrNameLst>
                                          <p:attrName>style.visibility</p:attrName>
                                        </p:attrNameLst>
                                      </p:cBhvr>
                                      <p:to>
                                        <p:strVal val="visible"/>
                                      </p:to>
                                    </p:set>
                                    <p:anim calcmode="lin" valueType="num">
                                      <p:cBhvr additive="base">
                                        <p:cTn id="27" dur="500" fill="hold"/>
                                        <p:tgtEl>
                                          <p:spTgt spid="350220"/>
                                        </p:tgtEl>
                                        <p:attrNameLst>
                                          <p:attrName>ppt_x</p:attrName>
                                        </p:attrNameLst>
                                      </p:cBhvr>
                                      <p:tavLst>
                                        <p:tav tm="0">
                                          <p:val>
                                            <p:strVal val="#ppt_x"/>
                                          </p:val>
                                        </p:tav>
                                        <p:tav tm="100000">
                                          <p:val>
                                            <p:strVal val="#ppt_x"/>
                                          </p:val>
                                        </p:tav>
                                      </p:tavLst>
                                    </p:anim>
                                    <p:anim calcmode="lin" valueType="num">
                                      <p:cBhvr additive="base">
                                        <p:cTn id="28" dur="500" fill="hold"/>
                                        <p:tgtEl>
                                          <p:spTgt spid="35022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50225"/>
                                        </p:tgtEl>
                                        <p:attrNameLst>
                                          <p:attrName>style.visibility</p:attrName>
                                        </p:attrNameLst>
                                      </p:cBhvr>
                                      <p:to>
                                        <p:strVal val="visible"/>
                                      </p:to>
                                    </p:set>
                                    <p:anim calcmode="lin" valueType="num">
                                      <p:cBhvr additive="base">
                                        <p:cTn id="32" dur="500" fill="hold"/>
                                        <p:tgtEl>
                                          <p:spTgt spid="350225"/>
                                        </p:tgtEl>
                                        <p:attrNameLst>
                                          <p:attrName>ppt_x</p:attrName>
                                        </p:attrNameLst>
                                      </p:cBhvr>
                                      <p:tavLst>
                                        <p:tav tm="0">
                                          <p:val>
                                            <p:strVal val="#ppt_x"/>
                                          </p:val>
                                        </p:tav>
                                        <p:tav tm="100000">
                                          <p:val>
                                            <p:strVal val="#ppt_x"/>
                                          </p:val>
                                        </p:tav>
                                      </p:tavLst>
                                    </p:anim>
                                    <p:anim calcmode="lin" valueType="num">
                                      <p:cBhvr additive="base">
                                        <p:cTn id="33" dur="500" fill="hold"/>
                                        <p:tgtEl>
                                          <p:spTgt spid="350225"/>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50226"/>
                                        </p:tgtEl>
                                        <p:attrNameLst>
                                          <p:attrName>style.visibility</p:attrName>
                                        </p:attrNameLst>
                                      </p:cBhvr>
                                      <p:to>
                                        <p:strVal val="visible"/>
                                      </p:to>
                                    </p:set>
                                    <p:anim calcmode="lin" valueType="num">
                                      <p:cBhvr additive="base">
                                        <p:cTn id="37" dur="500" fill="hold"/>
                                        <p:tgtEl>
                                          <p:spTgt spid="350226"/>
                                        </p:tgtEl>
                                        <p:attrNameLst>
                                          <p:attrName>ppt_x</p:attrName>
                                        </p:attrNameLst>
                                      </p:cBhvr>
                                      <p:tavLst>
                                        <p:tav tm="0">
                                          <p:val>
                                            <p:strVal val="#ppt_x"/>
                                          </p:val>
                                        </p:tav>
                                        <p:tav tm="100000">
                                          <p:val>
                                            <p:strVal val="#ppt_x"/>
                                          </p:val>
                                        </p:tav>
                                      </p:tavLst>
                                    </p:anim>
                                    <p:anim calcmode="lin" valueType="num">
                                      <p:cBhvr additive="base">
                                        <p:cTn id="38" dur="500" fill="hold"/>
                                        <p:tgtEl>
                                          <p:spTgt spid="3502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5" grpId="0"/>
      <p:bldP spid="350220" grpId="0"/>
      <p:bldP spid="350226" grpId="0"/>
      <p:bldP spid="350228" grpId="0" bldLvl="0" animBg="1"/>
      <p:bldP spid="350229" grpId="0"/>
      <p:bldP spid="350230"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6" name="文本框 353285"/>
          <p:cNvSpPr txBox="1"/>
          <p:nvPr/>
        </p:nvSpPr>
        <p:spPr>
          <a:xfrm>
            <a:off x="1847528" y="4005263"/>
            <a:ext cx="9217024" cy="1671996"/>
          </a:xfrm>
          <a:prstGeom prst="rect">
            <a:avLst/>
          </a:prstGeom>
          <a:noFill/>
          <a:ln w="9525">
            <a:noFill/>
          </a:ln>
        </p:spPr>
        <p:txBody>
          <a:bodyPr wrap="square">
            <a:spAutoFit/>
          </a:bodyPr>
          <a:lstStyle/>
          <a:p>
            <a:pPr>
              <a:lnSpc>
                <a:spcPct val="200000"/>
              </a:lnSpc>
              <a:spcBef>
                <a:spcPct val="50000"/>
              </a:spcBef>
              <a:buClr>
                <a:srgbClr val="0000FF"/>
              </a:buClr>
              <a:buSzPct val="70000"/>
              <a:buFont typeface="Wingdings" panose="05000000000000000000" pitchFamily="2" charset="2"/>
            </a:pPr>
            <a:r>
              <a:rPr lang="zh-CN" altLang="en-US" sz="2800" dirty="0">
                <a:latin typeface="Tahoma" panose="020B0604030504040204" pitchFamily="34" charset="0"/>
              </a:rPr>
              <a:t>在总的访问时间</a:t>
            </a:r>
            <a:r>
              <a:rPr lang="en-US" altLang="zh-CN" sz="2800" i="1" dirty="0">
                <a:latin typeface="Tahoma" panose="020B0604030504040204" pitchFamily="34" charset="0"/>
              </a:rPr>
              <a:t>Ta </a:t>
            </a:r>
            <a:r>
              <a:rPr lang="zh-CN" altLang="en-US" sz="2800" dirty="0">
                <a:latin typeface="Tahoma" panose="020B0604030504040204" pitchFamily="34" charset="0"/>
              </a:rPr>
              <a:t>中，寻道时间</a:t>
            </a:r>
            <a:r>
              <a:rPr lang="en-US" altLang="zh-CN" sz="2800" i="1" dirty="0">
                <a:latin typeface="Tahoma" panose="020B0604030504040204" pitchFamily="34" charset="0"/>
              </a:rPr>
              <a:t>T</a:t>
            </a:r>
            <a:r>
              <a:rPr lang="en-US" altLang="zh-CN" sz="2800" i="1" baseline="-25000" dirty="0">
                <a:latin typeface="Tahoma" panose="020B0604030504040204" pitchFamily="34" charset="0"/>
              </a:rPr>
              <a:t>s</a:t>
            </a:r>
            <a:r>
              <a:rPr lang="en-US" altLang="zh-CN" sz="2800" i="1" dirty="0">
                <a:latin typeface="Tahoma" panose="020B0604030504040204" pitchFamily="34" charset="0"/>
              </a:rPr>
              <a:t> </a:t>
            </a:r>
            <a:r>
              <a:rPr lang="zh-CN" altLang="en-US" sz="2800" dirty="0">
                <a:latin typeface="Tahoma" panose="020B0604030504040204" pitchFamily="34" charset="0"/>
              </a:rPr>
              <a:t>占据了访问时间的大部；现在考虑两种不同的</a:t>
            </a:r>
            <a:r>
              <a:rPr lang="en-US" altLang="zh-CN" sz="2800" dirty="0">
                <a:latin typeface="Tahoma" panose="020B0604030504040204" pitchFamily="34" charset="0"/>
              </a:rPr>
              <a:t>I/O</a:t>
            </a:r>
            <a:r>
              <a:rPr lang="zh-CN" altLang="en-US" sz="2800" dirty="0">
                <a:latin typeface="Tahoma" panose="020B0604030504040204" pitchFamily="34" charset="0"/>
              </a:rPr>
              <a:t>操作，以说明寻道的重要性。</a:t>
            </a:r>
            <a:r>
              <a:rPr lang="zh-CN" altLang="en-US" dirty="0">
                <a:latin typeface="Tahoma" panose="020B0604030504040204" pitchFamily="34" charset="0"/>
              </a:rPr>
              <a:t> </a:t>
            </a:r>
          </a:p>
        </p:txBody>
      </p:sp>
      <p:grpSp>
        <p:nvGrpSpPr>
          <p:cNvPr id="353305" name="组合 353304"/>
          <p:cNvGrpSpPr/>
          <p:nvPr/>
        </p:nvGrpSpPr>
        <p:grpSpPr>
          <a:xfrm>
            <a:off x="5735687" y="2540704"/>
            <a:ext cx="3184525" cy="1008063"/>
            <a:chOff x="2653" y="845"/>
            <a:chExt cx="2006" cy="635"/>
          </a:xfrm>
        </p:grpSpPr>
        <p:sp>
          <p:nvSpPr>
            <p:cNvPr id="353291" name="文本框 353290"/>
            <p:cNvSpPr txBox="1"/>
            <p:nvPr/>
          </p:nvSpPr>
          <p:spPr>
            <a:xfrm>
              <a:off x="2653" y="981"/>
              <a:ext cx="1088" cy="329"/>
            </a:xfrm>
            <a:prstGeom prst="rect">
              <a:avLst/>
            </a:prstGeom>
            <a:noFill/>
            <a:ln w="9525">
              <a:noFill/>
            </a:ln>
          </p:spPr>
          <p:txBody>
            <a:bodyPr>
              <a:spAutoFit/>
            </a:bodyPr>
            <a:lstStyle/>
            <a:p>
              <a:pPr>
                <a:spcBef>
                  <a:spcPct val="50000"/>
                </a:spcBef>
              </a:pPr>
              <a:r>
                <a:rPr lang="en-US" altLang="zh-CN" sz="2800" i="1">
                  <a:latin typeface="Tahoma" panose="020B0604030504040204" pitchFamily="34" charset="0"/>
                </a:rPr>
                <a:t>T</a:t>
              </a:r>
              <a:r>
                <a:rPr lang="en-US" altLang="zh-CN" sz="1600" i="1">
                  <a:latin typeface="Tahoma" panose="020B0604030504040204" pitchFamily="34" charset="0"/>
                </a:rPr>
                <a:t>a</a:t>
              </a:r>
              <a:r>
                <a:rPr lang="en-US" altLang="zh-CN" sz="2800" b="0">
                  <a:latin typeface="Tahoma" panose="020B0604030504040204" pitchFamily="34" charset="0"/>
                </a:rPr>
                <a:t> = </a:t>
              </a:r>
              <a:r>
                <a:rPr lang="en-US" altLang="zh-CN" sz="2800" i="1">
                  <a:latin typeface="Tahoma" panose="020B0604030504040204" pitchFamily="34" charset="0"/>
                </a:rPr>
                <a:t>T</a:t>
              </a:r>
              <a:r>
                <a:rPr lang="en-US" altLang="zh-CN" sz="1600" i="1">
                  <a:latin typeface="Tahoma" panose="020B0604030504040204" pitchFamily="34" charset="0"/>
                </a:rPr>
                <a:t>S</a:t>
              </a:r>
              <a:r>
                <a:rPr lang="en-US" altLang="zh-CN" sz="1600" b="0">
                  <a:latin typeface="Tahoma" panose="020B0604030504040204" pitchFamily="34" charset="0"/>
                </a:rPr>
                <a:t> </a:t>
              </a:r>
              <a:r>
                <a:rPr lang="en-US" altLang="zh-CN" sz="2800" b="0">
                  <a:latin typeface="Tahoma" panose="020B0604030504040204" pitchFamily="34" charset="0"/>
                </a:rPr>
                <a:t>+</a:t>
              </a:r>
              <a:r>
                <a:rPr lang="en-US" altLang="zh-CN" b="0">
                  <a:latin typeface="Tahoma" panose="020B0604030504040204" pitchFamily="34" charset="0"/>
                </a:rPr>
                <a:t> </a:t>
              </a:r>
              <a:endParaRPr lang="zh-CN" altLang="en-US" b="0" dirty="0">
                <a:latin typeface="Tahoma" panose="020B0604030504040204" pitchFamily="34" charset="0"/>
              </a:endParaRPr>
            </a:p>
          </p:txBody>
        </p:sp>
        <p:graphicFrame>
          <p:nvGraphicFramePr>
            <p:cNvPr id="353293" name="对象 353292"/>
            <p:cNvGraphicFramePr/>
            <p:nvPr/>
          </p:nvGraphicFramePr>
          <p:xfrm>
            <a:off x="3651" y="890"/>
            <a:ext cx="331" cy="589"/>
          </p:xfrm>
          <a:graphic>
            <a:graphicData uri="http://schemas.openxmlformats.org/presentationml/2006/ole">
              <mc:AlternateContent xmlns:mc="http://schemas.openxmlformats.org/markup-compatibility/2006">
                <mc:Choice xmlns:v="urn:schemas-microsoft-com:vml" Requires="v">
                  <p:oleObj spid="_x0000_s55337" r:id="rId4" imgW="215900" imgH="393065" progId="Equation.3">
                    <p:embed/>
                  </p:oleObj>
                </mc:Choice>
                <mc:Fallback>
                  <p:oleObj r:id="rId4" imgW="215900" imgH="393065" progId="Equation.3">
                    <p:embed/>
                    <p:pic>
                      <p:nvPicPr>
                        <p:cNvPr id="0" name="图片 3075"/>
                        <p:cNvPicPr/>
                        <p:nvPr/>
                      </p:nvPicPr>
                      <p:blipFill>
                        <a:blip r:embed="rId5"/>
                        <a:stretch>
                          <a:fillRect/>
                        </a:stretch>
                      </p:blipFill>
                      <p:spPr>
                        <a:xfrm>
                          <a:off x="3651" y="890"/>
                          <a:ext cx="331" cy="589"/>
                        </a:xfrm>
                        <a:prstGeom prst="rect">
                          <a:avLst/>
                        </a:prstGeom>
                        <a:noFill/>
                        <a:ln w="38100">
                          <a:noFill/>
                          <a:miter/>
                        </a:ln>
                      </p:spPr>
                    </p:pic>
                  </p:oleObj>
                </mc:Fallback>
              </mc:AlternateContent>
            </a:graphicData>
          </a:graphic>
        </p:graphicFrame>
        <p:sp>
          <p:nvSpPr>
            <p:cNvPr id="353294" name="文本框 353293"/>
            <p:cNvSpPr txBox="1"/>
            <p:nvPr/>
          </p:nvSpPr>
          <p:spPr>
            <a:xfrm>
              <a:off x="3969" y="981"/>
              <a:ext cx="278" cy="329"/>
            </a:xfrm>
            <a:prstGeom prst="rect">
              <a:avLst/>
            </a:prstGeom>
            <a:noFill/>
            <a:ln w="9525">
              <a:noFill/>
            </a:ln>
          </p:spPr>
          <p:txBody>
            <a:bodyPr wrap="none" anchor="t">
              <a:spAutoFit/>
            </a:bodyPr>
            <a:lstStyle/>
            <a:p>
              <a:r>
                <a:rPr lang="en-US" altLang="zh-CN" sz="2800" b="0">
                  <a:latin typeface="Tahoma" panose="020B0604030504040204" pitchFamily="34" charset="0"/>
                </a:rPr>
                <a:t>+</a:t>
              </a:r>
              <a:endParaRPr lang="zh-CN" altLang="en-US" sz="2800" b="0" dirty="0">
                <a:latin typeface="Tahoma" panose="020B0604030504040204" pitchFamily="34" charset="0"/>
              </a:endParaRPr>
            </a:p>
          </p:txBody>
        </p:sp>
        <p:graphicFrame>
          <p:nvGraphicFramePr>
            <p:cNvPr id="353296" name="对象 353295"/>
            <p:cNvGraphicFramePr/>
            <p:nvPr/>
          </p:nvGraphicFramePr>
          <p:xfrm>
            <a:off x="4241" y="845"/>
            <a:ext cx="418" cy="635"/>
          </p:xfrm>
          <a:graphic>
            <a:graphicData uri="http://schemas.openxmlformats.org/presentationml/2006/ole">
              <mc:AlternateContent xmlns:mc="http://schemas.openxmlformats.org/markup-compatibility/2006">
                <mc:Choice xmlns:v="urn:schemas-microsoft-com:vml" Requires="v">
                  <p:oleObj spid="_x0000_s55338" r:id="rId6" imgW="254000" imgH="393700" progId="Equation.3">
                    <p:embed/>
                  </p:oleObj>
                </mc:Choice>
                <mc:Fallback>
                  <p:oleObj r:id="rId6" imgW="254000" imgH="393700" progId="Equation.3">
                    <p:embed/>
                    <p:pic>
                      <p:nvPicPr>
                        <p:cNvPr id="0" name="图片 3076"/>
                        <p:cNvPicPr/>
                        <p:nvPr/>
                      </p:nvPicPr>
                      <p:blipFill>
                        <a:blip r:embed="rId7"/>
                        <a:stretch>
                          <a:fillRect/>
                        </a:stretch>
                      </p:blipFill>
                      <p:spPr>
                        <a:xfrm>
                          <a:off x="4241" y="845"/>
                          <a:ext cx="418" cy="635"/>
                        </a:xfrm>
                        <a:prstGeom prst="rect">
                          <a:avLst/>
                        </a:prstGeom>
                        <a:noFill/>
                        <a:ln w="38100">
                          <a:noFill/>
                          <a:miter/>
                        </a:ln>
                      </p:spPr>
                    </p:pic>
                  </p:oleObj>
                </mc:Fallback>
              </mc:AlternateContent>
            </a:graphicData>
          </a:graphic>
        </p:graphicFrame>
      </p:grpSp>
      <p:sp>
        <p:nvSpPr>
          <p:cNvPr id="353307" name="文本框 353306"/>
          <p:cNvSpPr txBox="1"/>
          <p:nvPr/>
        </p:nvSpPr>
        <p:spPr>
          <a:xfrm>
            <a:off x="2495600" y="2735967"/>
            <a:ext cx="3527425" cy="521970"/>
          </a:xfrm>
          <a:prstGeom prst="rect">
            <a:avLst/>
          </a:prstGeom>
          <a:noFill/>
          <a:ln w="9525">
            <a:noFill/>
          </a:ln>
        </p:spPr>
        <p:txBody>
          <a:bodyPr>
            <a:spAutoFit/>
          </a:bodyPr>
          <a:lstStyle/>
          <a:p>
            <a:pPr>
              <a:spcBef>
                <a:spcPct val="50000"/>
              </a:spcBef>
              <a:buClr>
                <a:srgbClr val="0000FF"/>
              </a:buClr>
              <a:buSzPct val="70000"/>
              <a:buFont typeface="Wingdings" panose="05000000000000000000" pitchFamily="2" charset="2"/>
            </a:pPr>
            <a:r>
              <a:rPr lang="zh-CN" altLang="en-US" sz="2800" dirty="0">
                <a:solidFill>
                  <a:srgbClr val="0000CC"/>
                </a:solidFill>
                <a:effectLst>
                  <a:outerShdw blurRad="38100" dist="38100" dir="2700000">
                    <a:srgbClr val="C0C0C0"/>
                  </a:outerShdw>
                </a:effectLst>
                <a:latin typeface="Tahoma" panose="020B0604030504040204" pitchFamily="34" charset="0"/>
              </a:rPr>
              <a:t>总的访问时间如右：</a:t>
            </a:r>
          </a:p>
        </p:txBody>
      </p:sp>
      <p:sp>
        <p:nvSpPr>
          <p:cNvPr id="353309" name="AutoShape 5"/>
          <p:cNvSpPr/>
          <p:nvPr/>
        </p:nvSpPr>
        <p:spPr>
          <a:xfrm>
            <a:off x="1071886" y="1052736"/>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53310" name="Text Box 38"/>
          <p:cNvSpPr txBox="1"/>
          <p:nvPr/>
        </p:nvSpPr>
        <p:spPr>
          <a:xfrm>
            <a:off x="1127448" y="1074961"/>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一、磁盘</a:t>
            </a:r>
            <a:r>
              <a:rPr lang="en-US" altLang="zh-CN" sz="2800">
                <a:solidFill>
                  <a:srgbClr val="FF0000"/>
                </a:solidFill>
                <a:effectLst>
                  <a:outerShdw blurRad="38100" dist="38100" dir="2700000">
                    <a:srgbClr val="C0C0C0"/>
                  </a:outerShdw>
                </a:effectLst>
                <a:latin typeface="Times New Roman" panose="02020603050405020304" pitchFamily="18" charset="0"/>
              </a:rPr>
              <a:t>I/O </a:t>
            </a:r>
          </a:p>
        </p:txBody>
      </p:sp>
      <p:sp>
        <p:nvSpPr>
          <p:cNvPr id="353311" name="矩形 353310"/>
          <p:cNvSpPr/>
          <p:nvPr/>
        </p:nvSpPr>
        <p:spPr>
          <a:xfrm>
            <a:off x="1487488" y="1898918"/>
            <a:ext cx="3269615" cy="521970"/>
          </a:xfrm>
          <a:prstGeom prst="rect">
            <a:avLst/>
          </a:prstGeom>
          <a:noFill/>
          <a:ln w="9525">
            <a:noFill/>
          </a:ln>
        </p:spPr>
        <p:txBody>
          <a:bodyPr wrap="none" anchor="t">
            <a:spAutoFit/>
          </a:bodyPr>
          <a:lstStyle/>
          <a:p>
            <a:pPr>
              <a:spcBef>
                <a:spcPct val="15000"/>
              </a:spcBef>
              <a:buFont typeface="Arial" panose="020B0604020202020204" pitchFamily="34" charset="0"/>
            </a:pPr>
            <a:r>
              <a:rPr lang="en-US" altLang="zh-CN" sz="2800">
                <a:solidFill>
                  <a:srgbClr val="800000"/>
                </a:solidFill>
                <a:effectLst>
                  <a:outerShdw blurRad="38100" dist="38100" dir="2700000">
                    <a:srgbClr val="C0C0C0"/>
                  </a:outerShdw>
                </a:effectLst>
                <a:latin typeface="Tahoma" panose="020B0604030504040204" pitchFamily="34" charset="0"/>
              </a:rPr>
              <a:t>5</a:t>
            </a:r>
            <a:r>
              <a:rPr lang="zh-CN" altLang="en-US" sz="2800" dirty="0">
                <a:solidFill>
                  <a:srgbClr val="800000"/>
                </a:solidFill>
                <a:effectLst>
                  <a:outerShdw blurRad="38100" dist="38100" dir="2700000">
                    <a:srgbClr val="C0C0C0"/>
                  </a:outerShdw>
                </a:effectLst>
                <a:latin typeface="Tahoma" panose="020B0604030504040204" pitchFamily="34" charset="0"/>
              </a:rPr>
              <a:t>、磁盘的访问时间 </a:t>
            </a:r>
          </a:p>
        </p:txBody>
      </p:sp>
      <p:sp>
        <p:nvSpPr>
          <p:cNvPr id="13" name="矩形 12">
            <a:extLst>
              <a:ext uri="{FF2B5EF4-FFF2-40B4-BE49-F238E27FC236}">
                <a16:creationId xmlns:a16="http://schemas.microsoft.com/office/drawing/2014/main" id="{9A3B3331-08E3-4F92-AF4C-3EA2E14AE5D8}"/>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3309"/>
                                        </p:tgtEl>
                                        <p:attrNameLst>
                                          <p:attrName>style.visibility</p:attrName>
                                        </p:attrNameLst>
                                      </p:cBhvr>
                                      <p:to>
                                        <p:strVal val="visible"/>
                                      </p:to>
                                    </p:set>
                                    <p:anim calcmode="lin" valueType="num">
                                      <p:cBhvr additive="base">
                                        <p:cTn id="7" dur="500" fill="hold"/>
                                        <p:tgtEl>
                                          <p:spTgt spid="353309"/>
                                        </p:tgtEl>
                                        <p:attrNameLst>
                                          <p:attrName>ppt_x</p:attrName>
                                        </p:attrNameLst>
                                      </p:cBhvr>
                                      <p:tavLst>
                                        <p:tav tm="0">
                                          <p:val>
                                            <p:strVal val="#ppt_x"/>
                                          </p:val>
                                        </p:tav>
                                        <p:tav tm="100000">
                                          <p:val>
                                            <p:strVal val="#ppt_x"/>
                                          </p:val>
                                        </p:tav>
                                      </p:tavLst>
                                    </p:anim>
                                    <p:anim calcmode="lin" valueType="num">
                                      <p:cBhvr additive="base">
                                        <p:cTn id="8" dur="500" fill="hold"/>
                                        <p:tgtEl>
                                          <p:spTgt spid="35330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3310"/>
                                        </p:tgtEl>
                                        <p:attrNameLst>
                                          <p:attrName>style.visibility</p:attrName>
                                        </p:attrNameLst>
                                      </p:cBhvr>
                                      <p:to>
                                        <p:strVal val="visible"/>
                                      </p:to>
                                    </p:set>
                                    <p:anim calcmode="lin" valueType="num">
                                      <p:cBhvr additive="base">
                                        <p:cTn id="12" dur="500" fill="hold"/>
                                        <p:tgtEl>
                                          <p:spTgt spid="353310"/>
                                        </p:tgtEl>
                                        <p:attrNameLst>
                                          <p:attrName>ppt_x</p:attrName>
                                        </p:attrNameLst>
                                      </p:cBhvr>
                                      <p:tavLst>
                                        <p:tav tm="0">
                                          <p:val>
                                            <p:strVal val="#ppt_x"/>
                                          </p:val>
                                        </p:tav>
                                        <p:tav tm="100000">
                                          <p:val>
                                            <p:strVal val="#ppt_x"/>
                                          </p:val>
                                        </p:tav>
                                      </p:tavLst>
                                    </p:anim>
                                    <p:anim calcmode="lin" valueType="num">
                                      <p:cBhvr additive="base">
                                        <p:cTn id="13" dur="500" fill="hold"/>
                                        <p:tgtEl>
                                          <p:spTgt spid="3533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53311"/>
                                        </p:tgtEl>
                                        <p:attrNameLst>
                                          <p:attrName>style.visibility</p:attrName>
                                        </p:attrNameLst>
                                      </p:cBhvr>
                                      <p:to>
                                        <p:strVal val="visible"/>
                                      </p:to>
                                    </p:set>
                                    <p:anim calcmode="lin" valueType="num">
                                      <p:cBhvr additive="base">
                                        <p:cTn id="17" dur="500" fill="hold"/>
                                        <p:tgtEl>
                                          <p:spTgt spid="353311"/>
                                        </p:tgtEl>
                                        <p:attrNameLst>
                                          <p:attrName>ppt_x</p:attrName>
                                        </p:attrNameLst>
                                      </p:cBhvr>
                                      <p:tavLst>
                                        <p:tav tm="0">
                                          <p:val>
                                            <p:strVal val="#ppt_x"/>
                                          </p:val>
                                        </p:tav>
                                        <p:tav tm="100000">
                                          <p:val>
                                            <p:strVal val="#ppt_x"/>
                                          </p:val>
                                        </p:tav>
                                      </p:tavLst>
                                    </p:anim>
                                    <p:anim calcmode="lin" valueType="num">
                                      <p:cBhvr additive="base">
                                        <p:cTn id="18" dur="500" fill="hold"/>
                                        <p:tgtEl>
                                          <p:spTgt spid="35331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53305"/>
                                        </p:tgtEl>
                                        <p:attrNameLst>
                                          <p:attrName>style.visibility</p:attrName>
                                        </p:attrNameLst>
                                      </p:cBhvr>
                                      <p:to>
                                        <p:strVal val="visible"/>
                                      </p:to>
                                    </p:set>
                                    <p:anim calcmode="lin" valueType="num">
                                      <p:cBhvr additive="base">
                                        <p:cTn id="22" dur="500" fill="hold"/>
                                        <p:tgtEl>
                                          <p:spTgt spid="353305"/>
                                        </p:tgtEl>
                                        <p:attrNameLst>
                                          <p:attrName>ppt_x</p:attrName>
                                        </p:attrNameLst>
                                      </p:cBhvr>
                                      <p:tavLst>
                                        <p:tav tm="0">
                                          <p:val>
                                            <p:strVal val="#ppt_x"/>
                                          </p:val>
                                        </p:tav>
                                        <p:tav tm="100000">
                                          <p:val>
                                            <p:strVal val="#ppt_x"/>
                                          </p:val>
                                        </p:tav>
                                      </p:tavLst>
                                    </p:anim>
                                    <p:anim calcmode="lin" valueType="num">
                                      <p:cBhvr additive="base">
                                        <p:cTn id="23" dur="500" fill="hold"/>
                                        <p:tgtEl>
                                          <p:spTgt spid="35330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53307"/>
                                        </p:tgtEl>
                                        <p:attrNameLst>
                                          <p:attrName>style.visibility</p:attrName>
                                        </p:attrNameLst>
                                      </p:cBhvr>
                                      <p:to>
                                        <p:strVal val="visible"/>
                                      </p:to>
                                    </p:set>
                                    <p:anim calcmode="lin" valueType="num">
                                      <p:cBhvr additive="base">
                                        <p:cTn id="26" dur="500" fill="hold"/>
                                        <p:tgtEl>
                                          <p:spTgt spid="353307"/>
                                        </p:tgtEl>
                                        <p:attrNameLst>
                                          <p:attrName>ppt_x</p:attrName>
                                        </p:attrNameLst>
                                      </p:cBhvr>
                                      <p:tavLst>
                                        <p:tav tm="0">
                                          <p:val>
                                            <p:strVal val="#ppt_x"/>
                                          </p:val>
                                        </p:tav>
                                        <p:tav tm="100000">
                                          <p:val>
                                            <p:strVal val="#ppt_x"/>
                                          </p:val>
                                        </p:tav>
                                      </p:tavLst>
                                    </p:anim>
                                    <p:anim calcmode="lin" valueType="num">
                                      <p:cBhvr additive="base">
                                        <p:cTn id="27" dur="500" fill="hold"/>
                                        <p:tgtEl>
                                          <p:spTgt spid="353307"/>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353286"/>
                                        </p:tgtEl>
                                        <p:attrNameLst>
                                          <p:attrName>style.visibility</p:attrName>
                                        </p:attrNameLst>
                                      </p:cBhvr>
                                      <p:to>
                                        <p:strVal val="visible"/>
                                      </p:to>
                                    </p:set>
                                    <p:anim calcmode="lin" valueType="num">
                                      <p:cBhvr additive="base">
                                        <p:cTn id="31" dur="500" fill="hold"/>
                                        <p:tgtEl>
                                          <p:spTgt spid="353286"/>
                                        </p:tgtEl>
                                        <p:attrNameLst>
                                          <p:attrName>ppt_x</p:attrName>
                                        </p:attrNameLst>
                                      </p:cBhvr>
                                      <p:tavLst>
                                        <p:tav tm="0">
                                          <p:val>
                                            <p:strVal val="#ppt_x"/>
                                          </p:val>
                                        </p:tav>
                                        <p:tav tm="100000">
                                          <p:val>
                                            <p:strVal val="#ppt_x"/>
                                          </p:val>
                                        </p:tav>
                                      </p:tavLst>
                                    </p:anim>
                                    <p:anim calcmode="lin" valueType="num">
                                      <p:cBhvr additive="base">
                                        <p:cTn id="32" dur="500" fill="hold"/>
                                        <p:tgtEl>
                                          <p:spTgt spid="3532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6" grpId="0"/>
      <p:bldP spid="353307" grpId="0"/>
      <p:bldP spid="353309" grpId="0" bldLvl="0" animBg="1"/>
      <p:bldP spid="353310" grpId="0"/>
      <p:bldP spid="353311"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9" name="矩形 354308"/>
          <p:cNvSpPr/>
          <p:nvPr/>
        </p:nvSpPr>
        <p:spPr>
          <a:xfrm>
            <a:off x="804292" y="3220875"/>
            <a:ext cx="9144000" cy="0"/>
          </a:xfrm>
          <a:prstGeom prst="rect">
            <a:avLst/>
          </a:prstGeom>
          <a:noFill/>
          <a:ln w="9525">
            <a:noFill/>
          </a:ln>
        </p:spPr>
        <p:txBody>
          <a:bodyPr/>
          <a:lstStyle/>
          <a:p>
            <a:endParaRPr lang="zh-CN" altLang="en-US"/>
          </a:p>
        </p:txBody>
      </p:sp>
      <p:sp>
        <p:nvSpPr>
          <p:cNvPr id="354310" name="文本框 354309"/>
          <p:cNvSpPr txBox="1"/>
          <p:nvPr/>
        </p:nvSpPr>
        <p:spPr>
          <a:xfrm>
            <a:off x="1991545" y="2410752"/>
            <a:ext cx="9505056" cy="3407410"/>
          </a:xfrm>
          <a:prstGeom prst="rect">
            <a:avLst/>
          </a:prstGeom>
          <a:noFill/>
          <a:ln w="9525">
            <a:noFill/>
          </a:ln>
        </p:spPr>
        <p:txBody>
          <a:bodyPr wrap="square">
            <a:spAutoFit/>
          </a:bodyPr>
          <a:lstStyle/>
          <a:p>
            <a:pPr>
              <a:lnSpc>
                <a:spcPct val="120000"/>
              </a:lnSpc>
              <a:spcBef>
                <a:spcPct val="50000"/>
              </a:spcBef>
              <a:buClr>
                <a:srgbClr val="0000FF"/>
              </a:buClr>
              <a:buSzPct val="70000"/>
              <a:buFont typeface="Wingdings" panose="05000000000000000000" pitchFamily="2" charset="2"/>
            </a:pPr>
            <a:r>
              <a:rPr lang="zh-CN" altLang="en-US" sz="2800" dirty="0">
                <a:solidFill>
                  <a:srgbClr val="0000CC"/>
                </a:solidFill>
                <a:effectLst>
                  <a:outerShdw blurRad="38100" dist="38100" dir="2700000">
                    <a:srgbClr val="C0C0C0"/>
                  </a:outerShdw>
                </a:effectLst>
                <a:latin typeface="Tahoma" panose="020B0604030504040204" pitchFamily="34" charset="0"/>
              </a:rPr>
              <a:t>假定一个典型的磁盘中，寻道的时间</a:t>
            </a:r>
            <a:r>
              <a:rPr lang="en-US" altLang="zh-CN" sz="2800" i="1" dirty="0">
                <a:solidFill>
                  <a:srgbClr val="0000CC"/>
                </a:solidFill>
                <a:effectLst>
                  <a:outerShdw blurRad="38100" dist="38100" dir="2700000">
                    <a:srgbClr val="C0C0C0"/>
                  </a:outerShdw>
                </a:effectLst>
                <a:latin typeface="Tahoma" panose="020B0604030504040204" pitchFamily="34" charset="0"/>
              </a:rPr>
              <a:t>T</a:t>
            </a:r>
            <a:r>
              <a:rPr lang="en-US" altLang="zh-CN" sz="1800" i="1" dirty="0">
                <a:solidFill>
                  <a:srgbClr val="0000CC"/>
                </a:solidFill>
                <a:effectLst>
                  <a:outerShdw blurRad="38100" dist="38100" dir="2700000">
                    <a:srgbClr val="C0C0C0"/>
                  </a:outerShdw>
                </a:effectLst>
                <a:latin typeface="Tahoma" panose="020B0604030504040204" pitchFamily="34" charset="0"/>
              </a:rPr>
              <a:t>S</a:t>
            </a:r>
            <a:r>
              <a:rPr lang="zh-CN" altLang="en-US" sz="2800" dirty="0">
                <a:solidFill>
                  <a:srgbClr val="0000CC"/>
                </a:solidFill>
                <a:effectLst>
                  <a:outerShdw blurRad="38100" dist="38100" dir="2700000">
                    <a:srgbClr val="C0C0C0"/>
                  </a:outerShdw>
                </a:effectLst>
                <a:latin typeface="Tahoma" panose="020B0604030504040204" pitchFamily="34" charset="0"/>
              </a:rPr>
              <a:t>平均为</a:t>
            </a:r>
            <a:r>
              <a:rPr lang="en-US" altLang="zh-CN" sz="2800" dirty="0">
                <a:solidFill>
                  <a:srgbClr val="0000CC"/>
                </a:solidFill>
                <a:effectLst>
                  <a:outerShdw blurRad="38100" dist="38100" dir="2700000">
                    <a:srgbClr val="C0C0C0"/>
                  </a:outerShdw>
                </a:effectLst>
                <a:latin typeface="Tahoma" panose="020B0604030504040204" pitchFamily="34" charset="0"/>
              </a:rPr>
              <a:t>4ms</a:t>
            </a:r>
            <a:r>
              <a:rPr lang="zh-CN" altLang="en-US" sz="2800" dirty="0">
                <a:solidFill>
                  <a:srgbClr val="0000CC"/>
                </a:solidFill>
                <a:effectLst>
                  <a:outerShdw blurRad="38100" dist="38100" dir="2700000">
                    <a:srgbClr val="C0C0C0"/>
                  </a:outerShdw>
                </a:effectLst>
                <a:latin typeface="Tahoma" panose="020B0604030504040204" pitchFamily="34" charset="0"/>
              </a:rPr>
              <a:t>，转速为 </a:t>
            </a:r>
            <a:r>
              <a:rPr lang="en-US" altLang="zh-CN" sz="2800" dirty="0">
                <a:solidFill>
                  <a:srgbClr val="0000CC"/>
                </a:solidFill>
                <a:effectLst>
                  <a:outerShdw blurRad="38100" dist="38100" dir="2700000">
                    <a:srgbClr val="C0C0C0"/>
                  </a:outerShdw>
                </a:effectLst>
                <a:latin typeface="Tahoma" panose="020B0604030504040204" pitchFamily="34" charset="0"/>
              </a:rPr>
              <a:t>7500r/min</a:t>
            </a:r>
            <a:r>
              <a:rPr lang="zh-CN" altLang="en-US" sz="2800" dirty="0">
                <a:solidFill>
                  <a:srgbClr val="0000CC"/>
                </a:solidFill>
                <a:effectLst>
                  <a:outerShdw blurRad="38100" dist="38100" dir="2700000">
                    <a:srgbClr val="C0C0C0"/>
                  </a:outerShdw>
                </a:effectLst>
                <a:latin typeface="Tahoma" panose="020B0604030504040204" pitchFamily="34" charset="0"/>
              </a:rPr>
              <a:t>（</a:t>
            </a:r>
            <a:r>
              <a:rPr lang="en-US" altLang="zh-CN" sz="2800" dirty="0">
                <a:solidFill>
                  <a:srgbClr val="0000CC"/>
                </a:solidFill>
                <a:effectLst>
                  <a:outerShdw blurRad="38100" dist="38100" dir="2700000">
                    <a:srgbClr val="C0C0C0"/>
                  </a:outerShdw>
                </a:effectLst>
                <a:latin typeface="Tahoma" panose="020B0604030504040204" pitchFamily="34" charset="0"/>
              </a:rPr>
              <a:t>1</a:t>
            </a:r>
            <a:r>
              <a:rPr lang="zh-CN" altLang="en-US" sz="2800" dirty="0">
                <a:solidFill>
                  <a:srgbClr val="0000CC"/>
                </a:solidFill>
                <a:effectLst>
                  <a:outerShdw blurRad="38100" dist="38100" dir="2700000">
                    <a:srgbClr val="C0C0C0"/>
                  </a:outerShdw>
                </a:effectLst>
                <a:latin typeface="Tahoma" panose="020B0604030504040204" pitchFamily="34" charset="0"/>
              </a:rPr>
              <a:t>圈的时间就为</a:t>
            </a:r>
            <a:r>
              <a:rPr lang="en-US" altLang="zh-CN" sz="2800" dirty="0">
                <a:solidFill>
                  <a:srgbClr val="0000CC"/>
                </a:solidFill>
                <a:effectLst>
                  <a:outerShdw blurRad="38100" dist="38100" dir="2700000">
                    <a:srgbClr val="C0C0C0"/>
                  </a:outerShdw>
                </a:effectLst>
                <a:latin typeface="Tahoma" panose="020B0604030504040204" pitchFamily="34" charset="0"/>
              </a:rPr>
              <a:t>8ms</a:t>
            </a:r>
            <a:r>
              <a:rPr lang="zh-CN" altLang="en-US" sz="2800" dirty="0">
                <a:solidFill>
                  <a:srgbClr val="0000CC"/>
                </a:solidFill>
                <a:effectLst>
                  <a:outerShdw blurRad="38100" dist="38100" dir="2700000">
                    <a:srgbClr val="C0C0C0"/>
                  </a:outerShdw>
                </a:effectLst>
                <a:latin typeface="Tahoma" panose="020B0604030504040204" pitchFamily="34" charset="0"/>
              </a:rPr>
              <a:t>，平均旋转延迟为</a:t>
            </a:r>
            <a:r>
              <a:rPr lang="en-US" altLang="zh-CN" sz="2800" dirty="0">
                <a:solidFill>
                  <a:srgbClr val="0000CC"/>
                </a:solidFill>
                <a:effectLst>
                  <a:outerShdw blurRad="38100" dist="38100" dir="2700000">
                    <a:srgbClr val="C0C0C0"/>
                  </a:outerShdw>
                </a:effectLst>
                <a:latin typeface="Tahoma" panose="020B0604030504040204" pitchFamily="34" charset="0"/>
              </a:rPr>
              <a:t>8ms/2=4ms</a:t>
            </a:r>
            <a:r>
              <a:rPr lang="zh-CN" altLang="en-US" sz="2800" dirty="0">
                <a:solidFill>
                  <a:srgbClr val="0000CC"/>
                </a:solidFill>
                <a:effectLst>
                  <a:outerShdw blurRad="38100" dist="38100" dir="2700000">
                    <a:srgbClr val="C0C0C0"/>
                  </a:outerShdw>
                </a:effectLst>
                <a:latin typeface="Tahoma" panose="020B0604030504040204" pitchFamily="34" charset="0"/>
              </a:rPr>
              <a:t>），每个磁道有</a:t>
            </a:r>
            <a:r>
              <a:rPr lang="en-US" altLang="zh-CN" sz="2800" dirty="0">
                <a:solidFill>
                  <a:srgbClr val="0000CC"/>
                </a:solidFill>
                <a:effectLst>
                  <a:outerShdw blurRad="38100" dist="38100" dir="2700000">
                    <a:srgbClr val="C0C0C0"/>
                  </a:outerShdw>
                </a:effectLst>
                <a:latin typeface="Tahoma" panose="020B0604030504040204" pitchFamily="34" charset="0"/>
              </a:rPr>
              <a:t>500</a:t>
            </a:r>
            <a:r>
              <a:rPr lang="zh-CN" altLang="en-US" sz="2800" dirty="0">
                <a:solidFill>
                  <a:srgbClr val="0000CC"/>
                </a:solidFill>
                <a:effectLst>
                  <a:outerShdw blurRad="38100" dist="38100" dir="2700000">
                    <a:srgbClr val="C0C0C0"/>
                  </a:outerShdw>
                </a:effectLst>
                <a:latin typeface="Tahoma" panose="020B0604030504040204" pitchFamily="34" charset="0"/>
              </a:rPr>
              <a:t>个扇区，每个扇区</a:t>
            </a:r>
            <a:r>
              <a:rPr lang="en-US" altLang="zh-CN" sz="2800" dirty="0">
                <a:solidFill>
                  <a:srgbClr val="0000CC"/>
                </a:solidFill>
                <a:effectLst>
                  <a:outerShdw blurRad="38100" dist="38100" dir="2700000">
                    <a:srgbClr val="C0C0C0"/>
                  </a:outerShdw>
                </a:effectLst>
                <a:latin typeface="Tahoma" panose="020B0604030504040204" pitchFamily="34" charset="0"/>
              </a:rPr>
              <a:t>512</a:t>
            </a:r>
            <a:r>
              <a:rPr lang="zh-CN" altLang="en-US" sz="2800" dirty="0">
                <a:solidFill>
                  <a:srgbClr val="0000CC"/>
                </a:solidFill>
                <a:effectLst>
                  <a:outerShdw blurRad="38100" dist="38100" dir="2700000">
                    <a:srgbClr val="C0C0C0"/>
                  </a:outerShdw>
                </a:effectLst>
                <a:latin typeface="Tahoma" panose="020B0604030504040204" pitchFamily="34" charset="0"/>
              </a:rPr>
              <a:t>个字节；</a:t>
            </a:r>
          </a:p>
          <a:p>
            <a:pPr>
              <a:lnSpc>
                <a:spcPct val="120000"/>
              </a:lnSpc>
              <a:spcBef>
                <a:spcPct val="50000"/>
              </a:spcBef>
              <a:buClr>
                <a:srgbClr val="0000FF"/>
              </a:buClr>
              <a:buSzPct val="70000"/>
              <a:buFont typeface="Wingdings" panose="05000000000000000000" pitchFamily="2" charset="2"/>
            </a:pPr>
            <a:r>
              <a:rPr lang="zh-CN" altLang="en-US" sz="2800" dirty="0">
                <a:solidFill>
                  <a:srgbClr val="0000CC"/>
                </a:solidFill>
                <a:effectLst>
                  <a:outerShdw blurRad="38100" dist="38100" dir="2700000">
                    <a:srgbClr val="C0C0C0"/>
                  </a:outerShdw>
                </a:effectLst>
                <a:latin typeface="Tahoma" panose="020B0604030504040204" pitchFamily="34" charset="0"/>
              </a:rPr>
              <a:t>若希望读取一个包含</a:t>
            </a:r>
            <a:r>
              <a:rPr lang="en-US" altLang="zh-CN" sz="2800" dirty="0">
                <a:solidFill>
                  <a:srgbClr val="0000CC"/>
                </a:solidFill>
                <a:effectLst>
                  <a:outerShdw blurRad="38100" dist="38100" dir="2700000">
                    <a:srgbClr val="C0C0C0"/>
                  </a:outerShdw>
                </a:effectLst>
                <a:latin typeface="Tahoma" panose="020B0604030504040204" pitchFamily="34" charset="0"/>
              </a:rPr>
              <a:t>2500</a:t>
            </a:r>
            <a:r>
              <a:rPr lang="zh-CN" altLang="en-US" sz="2800" dirty="0">
                <a:solidFill>
                  <a:srgbClr val="0000CC"/>
                </a:solidFill>
                <a:effectLst>
                  <a:outerShdw blurRad="38100" dist="38100" dir="2700000">
                    <a:srgbClr val="C0C0C0"/>
                  </a:outerShdw>
                </a:effectLst>
                <a:latin typeface="Tahoma" panose="020B0604030504040204" pitchFamily="34" charset="0"/>
              </a:rPr>
              <a:t>个扇区，大小为</a:t>
            </a:r>
            <a:r>
              <a:rPr lang="en-US" altLang="zh-CN" sz="2800" dirty="0">
                <a:solidFill>
                  <a:srgbClr val="0000CC"/>
                </a:solidFill>
                <a:effectLst>
                  <a:outerShdw blurRad="38100" dist="38100" dir="2700000">
                    <a:srgbClr val="C0C0C0"/>
                  </a:outerShdw>
                </a:effectLst>
                <a:latin typeface="Tahoma" panose="020B0604030504040204" pitchFamily="34" charset="0"/>
              </a:rPr>
              <a:t>1.25MB</a:t>
            </a:r>
            <a:r>
              <a:rPr lang="zh-CN" altLang="en-US" sz="2800" dirty="0">
                <a:solidFill>
                  <a:srgbClr val="0000CC"/>
                </a:solidFill>
                <a:effectLst>
                  <a:outerShdw blurRad="38100" dist="38100" dir="2700000">
                    <a:srgbClr val="C0C0C0"/>
                  </a:outerShdw>
                </a:effectLst>
                <a:latin typeface="Tahoma" panose="020B0604030504040204" pitchFamily="34" charset="0"/>
              </a:rPr>
              <a:t>的文件（</a:t>
            </a:r>
            <a:r>
              <a:rPr lang="en-US" altLang="zh-CN" sz="2800" dirty="0">
                <a:solidFill>
                  <a:srgbClr val="0000CC"/>
                </a:solidFill>
                <a:effectLst>
                  <a:outerShdw blurRad="38100" dist="38100" dir="2700000">
                    <a:srgbClr val="C0C0C0"/>
                  </a:outerShdw>
                </a:effectLst>
                <a:latin typeface="Tahoma" panose="020B0604030504040204" pitchFamily="34" charset="0"/>
              </a:rPr>
              <a:t>1250KB/0.5KB/</a:t>
            </a:r>
            <a:r>
              <a:rPr lang="zh-CN" altLang="en-US" sz="2800" dirty="0">
                <a:solidFill>
                  <a:srgbClr val="0000CC"/>
                </a:solidFill>
                <a:effectLst>
                  <a:outerShdw blurRad="38100" dist="38100" dir="2700000">
                    <a:srgbClr val="C0C0C0"/>
                  </a:outerShdw>
                </a:effectLst>
                <a:latin typeface="Tahoma" panose="020B0604030504040204" pitchFamily="34" charset="0"/>
              </a:rPr>
              <a:t>扇区 </a:t>
            </a:r>
            <a:r>
              <a:rPr lang="en-US" altLang="zh-CN" sz="2800" dirty="0">
                <a:solidFill>
                  <a:srgbClr val="0000CC"/>
                </a:solidFill>
                <a:effectLst>
                  <a:outerShdw blurRad="38100" dist="38100" dir="2700000">
                    <a:srgbClr val="C0C0C0"/>
                  </a:outerShdw>
                </a:effectLst>
                <a:latin typeface="Tahoma" panose="020B0604030504040204" pitchFamily="34" charset="0"/>
              </a:rPr>
              <a:t>= 2500</a:t>
            </a:r>
            <a:r>
              <a:rPr lang="zh-CN" altLang="en-US" sz="2800" dirty="0">
                <a:solidFill>
                  <a:srgbClr val="0000CC"/>
                </a:solidFill>
                <a:effectLst>
                  <a:outerShdw blurRad="38100" dist="38100" dir="2700000">
                    <a:srgbClr val="C0C0C0"/>
                  </a:outerShdw>
                </a:effectLst>
                <a:latin typeface="Tahoma" panose="020B0604030504040204" pitchFamily="34" charset="0"/>
              </a:rPr>
              <a:t>扇区）。 </a:t>
            </a:r>
          </a:p>
        </p:txBody>
      </p:sp>
      <p:sp>
        <p:nvSpPr>
          <p:cNvPr id="354322" name="AutoShape 5"/>
          <p:cNvSpPr/>
          <p:nvPr/>
        </p:nvSpPr>
        <p:spPr>
          <a:xfrm>
            <a:off x="1071886" y="1030511"/>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54323" name="Text Box 38"/>
          <p:cNvSpPr txBox="1"/>
          <p:nvPr/>
        </p:nvSpPr>
        <p:spPr>
          <a:xfrm>
            <a:off x="1127448" y="1052736"/>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一、磁盘</a:t>
            </a:r>
            <a:r>
              <a:rPr lang="en-US" altLang="zh-CN" sz="2800">
                <a:solidFill>
                  <a:srgbClr val="FF0000"/>
                </a:solidFill>
                <a:effectLst>
                  <a:outerShdw blurRad="38100" dist="38100" dir="2700000">
                    <a:srgbClr val="C0C0C0"/>
                  </a:outerShdw>
                </a:effectLst>
                <a:latin typeface="Times New Roman" panose="02020603050405020304" pitchFamily="18" charset="0"/>
              </a:rPr>
              <a:t>I/O </a:t>
            </a:r>
          </a:p>
        </p:txBody>
      </p:sp>
      <p:sp>
        <p:nvSpPr>
          <p:cNvPr id="354324" name="矩形 354323"/>
          <p:cNvSpPr/>
          <p:nvPr/>
        </p:nvSpPr>
        <p:spPr>
          <a:xfrm>
            <a:off x="1415480" y="1755612"/>
            <a:ext cx="3269615" cy="521970"/>
          </a:xfrm>
          <a:prstGeom prst="rect">
            <a:avLst/>
          </a:prstGeom>
          <a:noFill/>
          <a:ln w="9525">
            <a:noFill/>
          </a:ln>
        </p:spPr>
        <p:txBody>
          <a:bodyPr wrap="none" anchor="t">
            <a:spAutoFit/>
          </a:bodyPr>
          <a:lstStyle/>
          <a:p>
            <a:pPr>
              <a:spcBef>
                <a:spcPct val="15000"/>
              </a:spcBef>
              <a:buFont typeface="Arial" panose="020B0604020202020204" pitchFamily="34" charset="0"/>
            </a:pPr>
            <a:r>
              <a:rPr lang="en-US" altLang="zh-CN" sz="2800">
                <a:solidFill>
                  <a:srgbClr val="800000"/>
                </a:solidFill>
                <a:effectLst>
                  <a:outerShdw blurRad="38100" dist="38100" dir="2700000">
                    <a:srgbClr val="C0C0C0"/>
                  </a:outerShdw>
                </a:effectLst>
                <a:latin typeface="Tahoma" panose="020B0604030504040204" pitchFamily="34" charset="0"/>
              </a:rPr>
              <a:t>5</a:t>
            </a:r>
            <a:r>
              <a:rPr lang="zh-CN" altLang="en-US" sz="2800" dirty="0">
                <a:solidFill>
                  <a:srgbClr val="800000"/>
                </a:solidFill>
                <a:effectLst>
                  <a:outerShdw blurRad="38100" dist="38100" dir="2700000">
                    <a:srgbClr val="C0C0C0"/>
                  </a:outerShdw>
                </a:effectLst>
                <a:latin typeface="Tahoma" panose="020B0604030504040204" pitchFamily="34" charset="0"/>
              </a:rPr>
              <a:t>、磁盘的访问时间 </a:t>
            </a:r>
          </a:p>
        </p:txBody>
      </p:sp>
      <p:sp>
        <p:nvSpPr>
          <p:cNvPr id="10" name="矩形 9">
            <a:extLst>
              <a:ext uri="{FF2B5EF4-FFF2-40B4-BE49-F238E27FC236}">
                <a16:creationId xmlns:a16="http://schemas.microsoft.com/office/drawing/2014/main" id="{6D88302D-6AB0-470A-910E-A27314A40DCB}"/>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4322"/>
                                        </p:tgtEl>
                                        <p:attrNameLst>
                                          <p:attrName>style.visibility</p:attrName>
                                        </p:attrNameLst>
                                      </p:cBhvr>
                                      <p:to>
                                        <p:strVal val="visible"/>
                                      </p:to>
                                    </p:set>
                                    <p:anim calcmode="lin" valueType="num">
                                      <p:cBhvr additive="base">
                                        <p:cTn id="7" dur="500" fill="hold"/>
                                        <p:tgtEl>
                                          <p:spTgt spid="354322"/>
                                        </p:tgtEl>
                                        <p:attrNameLst>
                                          <p:attrName>ppt_x</p:attrName>
                                        </p:attrNameLst>
                                      </p:cBhvr>
                                      <p:tavLst>
                                        <p:tav tm="0">
                                          <p:val>
                                            <p:strVal val="#ppt_x"/>
                                          </p:val>
                                        </p:tav>
                                        <p:tav tm="100000">
                                          <p:val>
                                            <p:strVal val="#ppt_x"/>
                                          </p:val>
                                        </p:tav>
                                      </p:tavLst>
                                    </p:anim>
                                    <p:anim calcmode="lin" valueType="num">
                                      <p:cBhvr additive="base">
                                        <p:cTn id="8" dur="500" fill="hold"/>
                                        <p:tgtEl>
                                          <p:spTgt spid="3543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4323"/>
                                        </p:tgtEl>
                                        <p:attrNameLst>
                                          <p:attrName>style.visibility</p:attrName>
                                        </p:attrNameLst>
                                      </p:cBhvr>
                                      <p:to>
                                        <p:strVal val="visible"/>
                                      </p:to>
                                    </p:set>
                                    <p:anim calcmode="lin" valueType="num">
                                      <p:cBhvr additive="base">
                                        <p:cTn id="12" dur="500" fill="hold"/>
                                        <p:tgtEl>
                                          <p:spTgt spid="354323"/>
                                        </p:tgtEl>
                                        <p:attrNameLst>
                                          <p:attrName>ppt_x</p:attrName>
                                        </p:attrNameLst>
                                      </p:cBhvr>
                                      <p:tavLst>
                                        <p:tav tm="0">
                                          <p:val>
                                            <p:strVal val="#ppt_x"/>
                                          </p:val>
                                        </p:tav>
                                        <p:tav tm="100000">
                                          <p:val>
                                            <p:strVal val="#ppt_x"/>
                                          </p:val>
                                        </p:tav>
                                      </p:tavLst>
                                    </p:anim>
                                    <p:anim calcmode="lin" valueType="num">
                                      <p:cBhvr additive="base">
                                        <p:cTn id="13" dur="500" fill="hold"/>
                                        <p:tgtEl>
                                          <p:spTgt spid="35432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54324"/>
                                        </p:tgtEl>
                                        <p:attrNameLst>
                                          <p:attrName>style.visibility</p:attrName>
                                        </p:attrNameLst>
                                      </p:cBhvr>
                                      <p:to>
                                        <p:strVal val="visible"/>
                                      </p:to>
                                    </p:set>
                                    <p:anim calcmode="lin" valueType="num">
                                      <p:cBhvr additive="base">
                                        <p:cTn id="17" dur="500" fill="hold"/>
                                        <p:tgtEl>
                                          <p:spTgt spid="354324"/>
                                        </p:tgtEl>
                                        <p:attrNameLst>
                                          <p:attrName>ppt_x</p:attrName>
                                        </p:attrNameLst>
                                      </p:cBhvr>
                                      <p:tavLst>
                                        <p:tav tm="0">
                                          <p:val>
                                            <p:strVal val="#ppt_x"/>
                                          </p:val>
                                        </p:tav>
                                        <p:tav tm="100000">
                                          <p:val>
                                            <p:strVal val="#ppt_x"/>
                                          </p:val>
                                        </p:tav>
                                      </p:tavLst>
                                    </p:anim>
                                    <p:anim calcmode="lin" valueType="num">
                                      <p:cBhvr additive="base">
                                        <p:cTn id="18" dur="500" fill="hold"/>
                                        <p:tgtEl>
                                          <p:spTgt spid="3543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54310"/>
                                        </p:tgtEl>
                                        <p:attrNameLst>
                                          <p:attrName>style.visibility</p:attrName>
                                        </p:attrNameLst>
                                      </p:cBhvr>
                                      <p:to>
                                        <p:strVal val="visible"/>
                                      </p:to>
                                    </p:set>
                                    <p:anim calcmode="lin" valueType="num">
                                      <p:cBhvr additive="base">
                                        <p:cTn id="21" dur="500" fill="hold"/>
                                        <p:tgtEl>
                                          <p:spTgt spid="354310"/>
                                        </p:tgtEl>
                                        <p:attrNameLst>
                                          <p:attrName>ppt_x</p:attrName>
                                        </p:attrNameLst>
                                      </p:cBhvr>
                                      <p:tavLst>
                                        <p:tav tm="0">
                                          <p:val>
                                            <p:strVal val="#ppt_x"/>
                                          </p:val>
                                        </p:tav>
                                        <p:tav tm="100000">
                                          <p:val>
                                            <p:strVal val="#ppt_x"/>
                                          </p:val>
                                        </p:tav>
                                      </p:tavLst>
                                    </p:anim>
                                    <p:anim calcmode="lin" valueType="num">
                                      <p:cBhvr additive="base">
                                        <p:cTn id="22" dur="500" fill="hold"/>
                                        <p:tgtEl>
                                          <p:spTgt spid="3543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0" grpId="0"/>
      <p:bldP spid="354322" grpId="0" bldLvl="0" animBg="1"/>
      <p:bldP spid="354323" grpId="0"/>
      <p:bldP spid="354324"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3" name="矩形 355332"/>
          <p:cNvSpPr/>
          <p:nvPr/>
        </p:nvSpPr>
        <p:spPr>
          <a:xfrm>
            <a:off x="1524000" y="3367088"/>
            <a:ext cx="9144000" cy="0"/>
          </a:xfrm>
          <a:prstGeom prst="rect">
            <a:avLst/>
          </a:prstGeom>
          <a:noFill/>
          <a:ln w="9525">
            <a:noFill/>
          </a:ln>
        </p:spPr>
        <p:txBody>
          <a:bodyPr/>
          <a:lstStyle/>
          <a:p>
            <a:endParaRPr lang="zh-CN" altLang="en-US"/>
          </a:p>
        </p:txBody>
      </p:sp>
      <p:sp>
        <p:nvSpPr>
          <p:cNvPr id="355335" name="矩形 355334"/>
          <p:cNvSpPr/>
          <p:nvPr/>
        </p:nvSpPr>
        <p:spPr>
          <a:xfrm>
            <a:off x="1524000" y="3367088"/>
            <a:ext cx="9144000" cy="0"/>
          </a:xfrm>
          <a:prstGeom prst="rect">
            <a:avLst/>
          </a:prstGeom>
          <a:noFill/>
          <a:ln w="9525">
            <a:noFill/>
          </a:ln>
        </p:spPr>
        <p:txBody>
          <a:bodyPr/>
          <a:lstStyle/>
          <a:p>
            <a:endParaRPr lang="zh-CN" altLang="en-US"/>
          </a:p>
        </p:txBody>
      </p:sp>
      <p:sp>
        <p:nvSpPr>
          <p:cNvPr id="355337" name="矩形 355336"/>
          <p:cNvSpPr/>
          <p:nvPr/>
        </p:nvSpPr>
        <p:spPr>
          <a:xfrm>
            <a:off x="1524000" y="3233738"/>
            <a:ext cx="9144000" cy="0"/>
          </a:xfrm>
          <a:prstGeom prst="rect">
            <a:avLst/>
          </a:prstGeom>
          <a:noFill/>
          <a:ln w="9525">
            <a:noFill/>
          </a:ln>
        </p:spPr>
        <p:txBody>
          <a:bodyPr/>
          <a:lstStyle/>
          <a:p>
            <a:endParaRPr lang="zh-CN" altLang="en-US"/>
          </a:p>
        </p:txBody>
      </p:sp>
      <p:grpSp>
        <p:nvGrpSpPr>
          <p:cNvPr id="355345" name="组合 355344"/>
          <p:cNvGrpSpPr/>
          <p:nvPr/>
        </p:nvGrpSpPr>
        <p:grpSpPr>
          <a:xfrm>
            <a:off x="6656388" y="1557338"/>
            <a:ext cx="3184525" cy="1008062"/>
            <a:chOff x="2653" y="845"/>
            <a:chExt cx="2006" cy="635"/>
          </a:xfrm>
        </p:grpSpPr>
        <p:sp>
          <p:nvSpPr>
            <p:cNvPr id="355336" name="文本框 355335"/>
            <p:cNvSpPr txBox="1"/>
            <p:nvPr/>
          </p:nvSpPr>
          <p:spPr>
            <a:xfrm>
              <a:off x="2653" y="981"/>
              <a:ext cx="1088" cy="329"/>
            </a:xfrm>
            <a:prstGeom prst="rect">
              <a:avLst/>
            </a:prstGeom>
            <a:noFill/>
            <a:ln w="9525">
              <a:noFill/>
            </a:ln>
          </p:spPr>
          <p:txBody>
            <a:bodyPr>
              <a:spAutoFit/>
            </a:bodyPr>
            <a:lstStyle/>
            <a:p>
              <a:pPr>
                <a:spcBef>
                  <a:spcPct val="50000"/>
                </a:spcBef>
              </a:pPr>
              <a:r>
                <a:rPr lang="en-US" altLang="zh-CN" sz="2800" i="1">
                  <a:latin typeface="Tahoma" panose="020B0604030504040204" pitchFamily="34" charset="0"/>
                </a:rPr>
                <a:t>T</a:t>
              </a:r>
              <a:r>
                <a:rPr lang="en-US" altLang="zh-CN" sz="1600" i="1">
                  <a:latin typeface="Tahoma" panose="020B0604030504040204" pitchFamily="34" charset="0"/>
                </a:rPr>
                <a:t>a</a:t>
              </a:r>
              <a:r>
                <a:rPr lang="en-US" altLang="zh-CN" sz="2800" b="0">
                  <a:latin typeface="Tahoma" panose="020B0604030504040204" pitchFamily="34" charset="0"/>
                </a:rPr>
                <a:t> = </a:t>
              </a:r>
              <a:r>
                <a:rPr lang="en-US" altLang="zh-CN" sz="2800" i="1">
                  <a:latin typeface="Tahoma" panose="020B0604030504040204" pitchFamily="34" charset="0"/>
                </a:rPr>
                <a:t>T</a:t>
              </a:r>
              <a:r>
                <a:rPr lang="en-US" altLang="zh-CN" sz="1600" i="1">
                  <a:latin typeface="Tahoma" panose="020B0604030504040204" pitchFamily="34" charset="0"/>
                </a:rPr>
                <a:t>S</a:t>
              </a:r>
              <a:r>
                <a:rPr lang="en-US" altLang="zh-CN" sz="1600" b="0">
                  <a:latin typeface="Tahoma" panose="020B0604030504040204" pitchFamily="34" charset="0"/>
                </a:rPr>
                <a:t> </a:t>
              </a:r>
              <a:r>
                <a:rPr lang="en-US" altLang="zh-CN" sz="2800" b="0">
                  <a:latin typeface="Tahoma" panose="020B0604030504040204" pitchFamily="34" charset="0"/>
                </a:rPr>
                <a:t>+</a:t>
              </a:r>
              <a:r>
                <a:rPr lang="en-US" altLang="zh-CN" b="0">
                  <a:latin typeface="Tahoma" panose="020B0604030504040204" pitchFamily="34" charset="0"/>
                </a:rPr>
                <a:t> </a:t>
              </a:r>
              <a:endParaRPr lang="zh-CN" altLang="en-US" b="0" dirty="0">
                <a:latin typeface="Tahoma" panose="020B0604030504040204" pitchFamily="34" charset="0"/>
              </a:endParaRPr>
            </a:p>
          </p:txBody>
        </p:sp>
        <p:graphicFrame>
          <p:nvGraphicFramePr>
            <p:cNvPr id="355338" name="对象 355337"/>
            <p:cNvGraphicFramePr/>
            <p:nvPr/>
          </p:nvGraphicFramePr>
          <p:xfrm>
            <a:off x="3651" y="890"/>
            <a:ext cx="331" cy="589"/>
          </p:xfrm>
          <a:graphic>
            <a:graphicData uri="http://schemas.openxmlformats.org/presentationml/2006/ole">
              <mc:AlternateContent xmlns:mc="http://schemas.openxmlformats.org/markup-compatibility/2006">
                <mc:Choice xmlns:v="urn:schemas-microsoft-com:vml" Requires="v">
                  <p:oleObj spid="_x0000_s56361" r:id="rId4" imgW="215900" imgH="393065" progId="Equation.3">
                    <p:embed/>
                  </p:oleObj>
                </mc:Choice>
                <mc:Fallback>
                  <p:oleObj r:id="rId4" imgW="215900" imgH="393065" progId="Equation.3">
                    <p:embed/>
                    <p:pic>
                      <p:nvPicPr>
                        <p:cNvPr id="0" name="图片 3085"/>
                        <p:cNvPicPr/>
                        <p:nvPr/>
                      </p:nvPicPr>
                      <p:blipFill>
                        <a:blip r:embed="rId5"/>
                        <a:stretch>
                          <a:fillRect/>
                        </a:stretch>
                      </p:blipFill>
                      <p:spPr>
                        <a:xfrm>
                          <a:off x="3651" y="890"/>
                          <a:ext cx="331" cy="589"/>
                        </a:xfrm>
                        <a:prstGeom prst="rect">
                          <a:avLst/>
                        </a:prstGeom>
                        <a:noFill/>
                        <a:ln w="38100">
                          <a:noFill/>
                          <a:miter/>
                        </a:ln>
                      </p:spPr>
                    </p:pic>
                  </p:oleObj>
                </mc:Fallback>
              </mc:AlternateContent>
            </a:graphicData>
          </a:graphic>
        </p:graphicFrame>
        <p:sp>
          <p:nvSpPr>
            <p:cNvPr id="355339" name="文本框 355338"/>
            <p:cNvSpPr txBox="1"/>
            <p:nvPr/>
          </p:nvSpPr>
          <p:spPr>
            <a:xfrm>
              <a:off x="3969" y="981"/>
              <a:ext cx="278" cy="329"/>
            </a:xfrm>
            <a:prstGeom prst="rect">
              <a:avLst/>
            </a:prstGeom>
            <a:noFill/>
            <a:ln w="9525">
              <a:noFill/>
            </a:ln>
          </p:spPr>
          <p:txBody>
            <a:bodyPr wrap="none" anchor="t">
              <a:spAutoFit/>
            </a:bodyPr>
            <a:lstStyle/>
            <a:p>
              <a:r>
                <a:rPr lang="en-US" altLang="zh-CN" sz="2800" b="0">
                  <a:latin typeface="Tahoma" panose="020B0604030504040204" pitchFamily="34" charset="0"/>
                </a:rPr>
                <a:t>+</a:t>
              </a:r>
              <a:endParaRPr lang="zh-CN" altLang="en-US" sz="2800" b="0" dirty="0">
                <a:latin typeface="Tahoma" panose="020B0604030504040204" pitchFamily="34" charset="0"/>
              </a:endParaRPr>
            </a:p>
          </p:txBody>
        </p:sp>
        <p:graphicFrame>
          <p:nvGraphicFramePr>
            <p:cNvPr id="355340" name="对象 355339"/>
            <p:cNvGraphicFramePr/>
            <p:nvPr/>
          </p:nvGraphicFramePr>
          <p:xfrm>
            <a:off x="4241" y="845"/>
            <a:ext cx="418" cy="635"/>
          </p:xfrm>
          <a:graphic>
            <a:graphicData uri="http://schemas.openxmlformats.org/presentationml/2006/ole">
              <mc:AlternateContent xmlns:mc="http://schemas.openxmlformats.org/markup-compatibility/2006">
                <mc:Choice xmlns:v="urn:schemas-microsoft-com:vml" Requires="v">
                  <p:oleObj spid="_x0000_s56362" r:id="rId6" imgW="254000" imgH="393700" progId="Equation.3">
                    <p:embed/>
                  </p:oleObj>
                </mc:Choice>
                <mc:Fallback>
                  <p:oleObj r:id="rId6" imgW="254000" imgH="393700" progId="Equation.3">
                    <p:embed/>
                    <p:pic>
                      <p:nvPicPr>
                        <p:cNvPr id="0" name="图片 3084"/>
                        <p:cNvPicPr/>
                        <p:nvPr/>
                      </p:nvPicPr>
                      <p:blipFill>
                        <a:blip r:embed="rId7"/>
                        <a:stretch>
                          <a:fillRect/>
                        </a:stretch>
                      </p:blipFill>
                      <p:spPr>
                        <a:xfrm>
                          <a:off x="4241" y="845"/>
                          <a:ext cx="418" cy="635"/>
                        </a:xfrm>
                        <a:prstGeom prst="rect">
                          <a:avLst/>
                        </a:prstGeom>
                        <a:noFill/>
                        <a:ln w="38100">
                          <a:noFill/>
                          <a:miter/>
                        </a:ln>
                      </p:spPr>
                    </p:pic>
                  </p:oleObj>
                </mc:Fallback>
              </mc:AlternateContent>
            </a:graphicData>
          </a:graphic>
        </p:graphicFrame>
      </p:grpSp>
      <p:sp>
        <p:nvSpPr>
          <p:cNvPr id="355341" name="文本框 355340"/>
          <p:cNvSpPr txBox="1"/>
          <p:nvPr/>
        </p:nvSpPr>
        <p:spPr>
          <a:xfrm>
            <a:off x="1775520" y="2444345"/>
            <a:ext cx="10081120" cy="3862596"/>
          </a:xfrm>
          <a:prstGeom prst="rect">
            <a:avLst/>
          </a:prstGeom>
          <a:noFill/>
          <a:ln w="9525">
            <a:noFill/>
          </a:ln>
        </p:spPr>
        <p:txBody>
          <a:bodyPr wrap="square">
            <a:spAutoFit/>
          </a:bodyPr>
          <a:lstStyle/>
          <a:p>
            <a:pPr marL="457200" indent="-457200">
              <a:spcBef>
                <a:spcPct val="20000"/>
              </a:spcBef>
              <a:spcAft>
                <a:spcPts val="600"/>
              </a:spcAft>
              <a:buClr>
                <a:srgbClr val="0000FF"/>
              </a:buClr>
              <a:buFont typeface="Wingdings" panose="05000000000000000000" pitchFamily="2" charset="2"/>
              <a:buAutoNum type="circleNumDbPlain"/>
            </a:pPr>
            <a:r>
              <a:rPr lang="zh-CN" altLang="en-US" sz="2800" b="0" dirty="0">
                <a:solidFill>
                  <a:srgbClr val="0000CC"/>
                </a:solidFill>
                <a:effectLst>
                  <a:outerShdw blurRad="38100" dist="38100" dir="2700000">
                    <a:srgbClr val="C0C0C0"/>
                  </a:outerShdw>
                </a:effectLst>
                <a:latin typeface="Tahoma" panose="020B0604030504040204" pitchFamily="34" charset="0"/>
              </a:rPr>
              <a:t> </a:t>
            </a:r>
            <a:r>
              <a:rPr lang="zh-CN" altLang="en-US" sz="2800" dirty="0">
                <a:solidFill>
                  <a:srgbClr val="0000CC"/>
                </a:solidFill>
                <a:effectLst>
                  <a:outerShdw blurRad="38100" dist="38100" dir="2700000">
                    <a:srgbClr val="C0C0C0"/>
                  </a:outerShdw>
                </a:effectLst>
                <a:latin typeface="Tahoma" panose="020B0604030504040204" pitchFamily="34" charset="0"/>
              </a:rPr>
              <a:t>顺序读取方式</a:t>
            </a:r>
            <a:r>
              <a:rPr lang="zh-CN" altLang="en-US" sz="2800" b="0" dirty="0">
                <a:solidFill>
                  <a:srgbClr val="0000CC"/>
                </a:solidFill>
                <a:effectLst>
                  <a:outerShdw blurRad="38100" dist="38100" dir="2700000">
                    <a:srgbClr val="C0C0C0"/>
                  </a:outerShdw>
                </a:effectLst>
                <a:latin typeface="Tahoma" panose="020B0604030504040204" pitchFamily="34" charset="0"/>
              </a:rPr>
              <a:t>：</a:t>
            </a:r>
          </a:p>
          <a:p>
            <a:pPr marL="457200" indent="-457200">
              <a:spcBef>
                <a:spcPct val="20000"/>
              </a:spcBef>
              <a:spcAft>
                <a:spcPts val="600"/>
              </a:spcAft>
            </a:pPr>
            <a:r>
              <a:rPr lang="zh-CN" altLang="en-US" b="0" dirty="0">
                <a:latin typeface="Tahoma" panose="020B0604030504040204" pitchFamily="34" charset="0"/>
              </a:rPr>
              <a:t>                        </a:t>
            </a:r>
            <a:r>
              <a:rPr lang="zh-CN" altLang="en-US" dirty="0">
                <a:latin typeface="Tahoma" panose="020B0604030504040204" pitchFamily="34" charset="0"/>
              </a:rPr>
              <a:t>平均寻道时间：</a:t>
            </a:r>
            <a:r>
              <a:rPr lang="en-US" altLang="zh-CN" dirty="0">
                <a:latin typeface="Tahoma" panose="020B0604030504040204" pitchFamily="34" charset="0"/>
              </a:rPr>
              <a:t>4ms</a:t>
            </a:r>
          </a:p>
          <a:p>
            <a:pPr marL="457200" indent="-457200">
              <a:spcBef>
                <a:spcPct val="20000"/>
              </a:spcBef>
              <a:spcAft>
                <a:spcPts val="600"/>
              </a:spcAft>
            </a:pPr>
            <a:r>
              <a:rPr lang="en-US" altLang="zh-CN" dirty="0">
                <a:latin typeface="Tahoma" panose="020B0604030504040204" pitchFamily="34" charset="0"/>
              </a:rPr>
              <a:t>                          </a:t>
            </a:r>
            <a:r>
              <a:rPr lang="zh-CN" altLang="en-US" dirty="0">
                <a:latin typeface="Tahoma" panose="020B0604030504040204" pitchFamily="34" charset="0"/>
              </a:rPr>
              <a:t>旋转延迟时间：</a:t>
            </a:r>
            <a:r>
              <a:rPr lang="en-US" altLang="zh-CN" dirty="0">
                <a:latin typeface="Tahoma" panose="020B0604030504040204" pitchFamily="34" charset="0"/>
              </a:rPr>
              <a:t>4ms</a:t>
            </a:r>
          </a:p>
          <a:p>
            <a:pPr marL="457200" indent="-457200">
              <a:spcBef>
                <a:spcPct val="20000"/>
              </a:spcBef>
              <a:spcAft>
                <a:spcPts val="600"/>
              </a:spcAft>
            </a:pPr>
            <a:r>
              <a:rPr lang="en-US" altLang="zh-CN" dirty="0">
                <a:latin typeface="Tahoma" panose="020B0604030504040204" pitchFamily="34" charset="0"/>
              </a:rPr>
              <a:t>                   </a:t>
            </a:r>
            <a:r>
              <a:rPr lang="zh-CN" altLang="en-US" dirty="0">
                <a:latin typeface="Tahoma" panose="020B0604030504040204" pitchFamily="34" charset="0"/>
              </a:rPr>
              <a:t>读</a:t>
            </a:r>
            <a:r>
              <a:rPr lang="en-US" altLang="zh-CN" dirty="0">
                <a:latin typeface="Tahoma" panose="020B0604030504040204" pitchFamily="34" charset="0"/>
              </a:rPr>
              <a:t>500</a:t>
            </a:r>
            <a:r>
              <a:rPr lang="zh-CN" altLang="en-US" dirty="0">
                <a:latin typeface="Tahoma" panose="020B0604030504040204" pitchFamily="34" charset="0"/>
              </a:rPr>
              <a:t>个扇区时间：</a:t>
            </a:r>
            <a:r>
              <a:rPr lang="en-US" altLang="zh-CN" dirty="0">
                <a:latin typeface="Tahoma" panose="020B0604030504040204" pitchFamily="34" charset="0"/>
              </a:rPr>
              <a:t>8ms</a:t>
            </a:r>
          </a:p>
          <a:p>
            <a:pPr marL="457200" indent="-457200">
              <a:spcBef>
                <a:spcPct val="20000"/>
              </a:spcBef>
              <a:spcAft>
                <a:spcPts val="600"/>
              </a:spcAft>
            </a:pPr>
            <a:r>
              <a:rPr lang="en-US" altLang="zh-CN" dirty="0">
                <a:latin typeface="Tahoma" panose="020B0604030504040204" pitchFamily="34" charset="0"/>
              </a:rPr>
              <a:t>     </a:t>
            </a:r>
            <a:r>
              <a:rPr lang="zh-CN" altLang="en-US" dirty="0">
                <a:latin typeface="Tahoma" panose="020B0604030504040204" pitchFamily="34" charset="0"/>
              </a:rPr>
              <a:t>读取</a:t>
            </a:r>
            <a:r>
              <a:rPr lang="zh-CN" altLang="en-US" u="sng" dirty="0">
                <a:solidFill>
                  <a:srgbClr val="0000FF"/>
                </a:solidFill>
                <a:latin typeface="Tahoma" panose="020B0604030504040204" pitchFamily="34" charset="0"/>
              </a:rPr>
              <a:t>一个磁道数据的时间</a:t>
            </a:r>
            <a:r>
              <a:rPr lang="zh-CN" altLang="en-US" dirty="0">
                <a:latin typeface="Tahoma" panose="020B0604030504040204" pitchFamily="34" charset="0"/>
              </a:rPr>
              <a:t>为：</a:t>
            </a:r>
            <a:r>
              <a:rPr lang="en-US" altLang="zh-CN" dirty="0">
                <a:latin typeface="Tahoma" panose="020B0604030504040204" pitchFamily="34" charset="0"/>
              </a:rPr>
              <a:t>16ms</a:t>
            </a:r>
            <a:r>
              <a:rPr lang="zh-CN" altLang="en-US" dirty="0">
                <a:latin typeface="Tahoma" panose="020B0604030504040204" pitchFamily="34" charset="0"/>
              </a:rPr>
              <a:t>。</a:t>
            </a:r>
          </a:p>
          <a:p>
            <a:pPr marL="457200" indent="-457200">
              <a:spcBef>
                <a:spcPct val="20000"/>
              </a:spcBef>
              <a:spcAft>
                <a:spcPts val="600"/>
              </a:spcAft>
            </a:pPr>
            <a:r>
              <a:rPr lang="zh-CN" altLang="en-US" dirty="0">
                <a:latin typeface="Tahoma" panose="020B0604030504040204" pitchFamily="34" charset="0"/>
              </a:rPr>
              <a:t>     由于连续不再需要寻道，后续磁道旋转延迟</a:t>
            </a:r>
            <a:r>
              <a:rPr lang="en-US" altLang="zh-CN" dirty="0">
                <a:latin typeface="Tahoma" panose="020B0604030504040204" pitchFamily="34" charset="0"/>
              </a:rPr>
              <a:t>+</a:t>
            </a:r>
            <a:r>
              <a:rPr lang="zh-CN" altLang="en-US" dirty="0">
                <a:latin typeface="Tahoma" panose="020B0604030504040204" pitchFamily="34" charset="0"/>
              </a:rPr>
              <a:t>读磁道数据可以在 </a:t>
            </a:r>
            <a:r>
              <a:rPr lang="en-US" altLang="zh-CN" dirty="0">
                <a:latin typeface="Tahoma" panose="020B0604030504040204" pitchFamily="34" charset="0"/>
              </a:rPr>
              <a:t>4ms+8ms = 12ms </a:t>
            </a:r>
            <a:r>
              <a:rPr lang="zh-CN" altLang="en-US" dirty="0">
                <a:latin typeface="Tahoma" panose="020B0604030504040204" pitchFamily="34" charset="0"/>
              </a:rPr>
              <a:t>内完成，整个所需时间：</a:t>
            </a:r>
            <a:r>
              <a:rPr lang="en-US" altLang="zh-CN" dirty="0">
                <a:latin typeface="Tahoma" panose="020B0604030504040204" pitchFamily="34" charset="0"/>
              </a:rPr>
              <a:t>16ms + 48ms(4x12ms) = 64ms = 0.064s</a:t>
            </a:r>
            <a:r>
              <a:rPr lang="zh-CN" altLang="en-US" dirty="0">
                <a:latin typeface="Tahoma" panose="020B0604030504040204" pitchFamily="34" charset="0"/>
              </a:rPr>
              <a:t>。</a:t>
            </a:r>
            <a:r>
              <a:rPr lang="zh-CN" altLang="en-US" b="0" dirty="0">
                <a:latin typeface="Tahoma" panose="020B0604030504040204" pitchFamily="34" charset="0"/>
              </a:rPr>
              <a:t> </a:t>
            </a:r>
          </a:p>
        </p:txBody>
      </p:sp>
      <p:sp>
        <p:nvSpPr>
          <p:cNvPr id="355347" name="AutoShape 5"/>
          <p:cNvSpPr/>
          <p:nvPr/>
        </p:nvSpPr>
        <p:spPr>
          <a:xfrm>
            <a:off x="1040723" y="1011530"/>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55348" name="Text Box 38"/>
          <p:cNvSpPr txBox="1"/>
          <p:nvPr/>
        </p:nvSpPr>
        <p:spPr>
          <a:xfrm>
            <a:off x="1096285" y="1033755"/>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一、磁盘</a:t>
            </a:r>
            <a:r>
              <a:rPr lang="en-US" altLang="zh-CN" sz="2800">
                <a:solidFill>
                  <a:srgbClr val="FF0000"/>
                </a:solidFill>
                <a:effectLst>
                  <a:outerShdw blurRad="38100" dist="38100" dir="2700000">
                    <a:srgbClr val="C0C0C0"/>
                  </a:outerShdw>
                </a:effectLst>
                <a:latin typeface="Times New Roman" panose="02020603050405020304" pitchFamily="18" charset="0"/>
              </a:rPr>
              <a:t>I/O </a:t>
            </a:r>
          </a:p>
        </p:txBody>
      </p:sp>
      <p:sp>
        <p:nvSpPr>
          <p:cNvPr id="355349" name="矩形 355348"/>
          <p:cNvSpPr/>
          <p:nvPr/>
        </p:nvSpPr>
        <p:spPr>
          <a:xfrm>
            <a:off x="1186773" y="1754480"/>
            <a:ext cx="3269615" cy="521970"/>
          </a:xfrm>
          <a:prstGeom prst="rect">
            <a:avLst/>
          </a:prstGeom>
          <a:noFill/>
          <a:ln w="9525">
            <a:noFill/>
          </a:ln>
        </p:spPr>
        <p:txBody>
          <a:bodyPr wrap="none" anchor="t">
            <a:spAutoFit/>
          </a:bodyPr>
          <a:lstStyle/>
          <a:p>
            <a:pPr>
              <a:spcBef>
                <a:spcPct val="15000"/>
              </a:spcBef>
              <a:buFont typeface="Arial" panose="020B0604020202020204" pitchFamily="34" charset="0"/>
            </a:pPr>
            <a:r>
              <a:rPr lang="en-US" altLang="zh-CN" sz="2800">
                <a:solidFill>
                  <a:srgbClr val="800000"/>
                </a:solidFill>
                <a:effectLst>
                  <a:outerShdw blurRad="38100" dist="38100" dir="2700000">
                    <a:srgbClr val="C0C0C0"/>
                  </a:outerShdw>
                </a:effectLst>
                <a:latin typeface="Tahoma" panose="020B0604030504040204" pitchFamily="34" charset="0"/>
              </a:rPr>
              <a:t>5</a:t>
            </a:r>
            <a:r>
              <a:rPr lang="zh-CN" altLang="en-US" sz="2800" dirty="0">
                <a:solidFill>
                  <a:srgbClr val="800000"/>
                </a:solidFill>
                <a:effectLst>
                  <a:outerShdw blurRad="38100" dist="38100" dir="2700000">
                    <a:srgbClr val="C0C0C0"/>
                  </a:outerShdw>
                </a:effectLst>
                <a:latin typeface="Tahoma" panose="020B0604030504040204" pitchFamily="34" charset="0"/>
              </a:rPr>
              <a:t>、磁盘的访问时间 </a:t>
            </a:r>
          </a:p>
        </p:txBody>
      </p:sp>
      <p:sp>
        <p:nvSpPr>
          <p:cNvPr id="15" name="矩形 14">
            <a:extLst>
              <a:ext uri="{FF2B5EF4-FFF2-40B4-BE49-F238E27FC236}">
                <a16:creationId xmlns:a16="http://schemas.microsoft.com/office/drawing/2014/main" id="{A1A725BC-69F1-48DD-A29D-ED1475E13B83}"/>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5347"/>
                                        </p:tgtEl>
                                        <p:attrNameLst>
                                          <p:attrName>style.visibility</p:attrName>
                                        </p:attrNameLst>
                                      </p:cBhvr>
                                      <p:to>
                                        <p:strVal val="visible"/>
                                      </p:to>
                                    </p:set>
                                    <p:anim calcmode="lin" valueType="num">
                                      <p:cBhvr additive="base">
                                        <p:cTn id="7" dur="500" fill="hold"/>
                                        <p:tgtEl>
                                          <p:spTgt spid="355347"/>
                                        </p:tgtEl>
                                        <p:attrNameLst>
                                          <p:attrName>ppt_x</p:attrName>
                                        </p:attrNameLst>
                                      </p:cBhvr>
                                      <p:tavLst>
                                        <p:tav tm="0">
                                          <p:val>
                                            <p:strVal val="#ppt_x"/>
                                          </p:val>
                                        </p:tav>
                                        <p:tav tm="100000">
                                          <p:val>
                                            <p:strVal val="#ppt_x"/>
                                          </p:val>
                                        </p:tav>
                                      </p:tavLst>
                                    </p:anim>
                                    <p:anim calcmode="lin" valueType="num">
                                      <p:cBhvr additive="base">
                                        <p:cTn id="8" dur="500" fill="hold"/>
                                        <p:tgtEl>
                                          <p:spTgt spid="3553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5348"/>
                                        </p:tgtEl>
                                        <p:attrNameLst>
                                          <p:attrName>style.visibility</p:attrName>
                                        </p:attrNameLst>
                                      </p:cBhvr>
                                      <p:to>
                                        <p:strVal val="visible"/>
                                      </p:to>
                                    </p:set>
                                    <p:anim calcmode="lin" valueType="num">
                                      <p:cBhvr additive="base">
                                        <p:cTn id="12" dur="500" fill="hold"/>
                                        <p:tgtEl>
                                          <p:spTgt spid="355348"/>
                                        </p:tgtEl>
                                        <p:attrNameLst>
                                          <p:attrName>ppt_x</p:attrName>
                                        </p:attrNameLst>
                                      </p:cBhvr>
                                      <p:tavLst>
                                        <p:tav tm="0">
                                          <p:val>
                                            <p:strVal val="#ppt_x"/>
                                          </p:val>
                                        </p:tav>
                                        <p:tav tm="100000">
                                          <p:val>
                                            <p:strVal val="#ppt_x"/>
                                          </p:val>
                                        </p:tav>
                                      </p:tavLst>
                                    </p:anim>
                                    <p:anim calcmode="lin" valueType="num">
                                      <p:cBhvr additive="base">
                                        <p:cTn id="13" dur="500" fill="hold"/>
                                        <p:tgtEl>
                                          <p:spTgt spid="35534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55349"/>
                                        </p:tgtEl>
                                        <p:attrNameLst>
                                          <p:attrName>style.visibility</p:attrName>
                                        </p:attrNameLst>
                                      </p:cBhvr>
                                      <p:to>
                                        <p:strVal val="visible"/>
                                      </p:to>
                                    </p:set>
                                    <p:anim calcmode="lin" valueType="num">
                                      <p:cBhvr additive="base">
                                        <p:cTn id="17" dur="500" fill="hold"/>
                                        <p:tgtEl>
                                          <p:spTgt spid="355349"/>
                                        </p:tgtEl>
                                        <p:attrNameLst>
                                          <p:attrName>ppt_x</p:attrName>
                                        </p:attrNameLst>
                                      </p:cBhvr>
                                      <p:tavLst>
                                        <p:tav tm="0">
                                          <p:val>
                                            <p:strVal val="#ppt_x"/>
                                          </p:val>
                                        </p:tav>
                                        <p:tav tm="100000">
                                          <p:val>
                                            <p:strVal val="#ppt_x"/>
                                          </p:val>
                                        </p:tav>
                                      </p:tavLst>
                                    </p:anim>
                                    <p:anim calcmode="lin" valueType="num">
                                      <p:cBhvr additive="base">
                                        <p:cTn id="18" dur="500" fill="hold"/>
                                        <p:tgtEl>
                                          <p:spTgt spid="35534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55345"/>
                                        </p:tgtEl>
                                        <p:attrNameLst>
                                          <p:attrName>style.visibility</p:attrName>
                                        </p:attrNameLst>
                                      </p:cBhvr>
                                      <p:to>
                                        <p:strVal val="visible"/>
                                      </p:to>
                                    </p:set>
                                    <p:anim calcmode="lin" valueType="num">
                                      <p:cBhvr additive="base">
                                        <p:cTn id="22" dur="500" fill="hold"/>
                                        <p:tgtEl>
                                          <p:spTgt spid="355345"/>
                                        </p:tgtEl>
                                        <p:attrNameLst>
                                          <p:attrName>ppt_x</p:attrName>
                                        </p:attrNameLst>
                                      </p:cBhvr>
                                      <p:tavLst>
                                        <p:tav tm="0">
                                          <p:val>
                                            <p:strVal val="#ppt_x"/>
                                          </p:val>
                                        </p:tav>
                                        <p:tav tm="100000">
                                          <p:val>
                                            <p:strVal val="#ppt_x"/>
                                          </p:val>
                                        </p:tav>
                                      </p:tavLst>
                                    </p:anim>
                                    <p:anim calcmode="lin" valueType="num">
                                      <p:cBhvr additive="base">
                                        <p:cTn id="23" dur="500" fill="hold"/>
                                        <p:tgtEl>
                                          <p:spTgt spid="35534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55341"/>
                                        </p:tgtEl>
                                        <p:attrNameLst>
                                          <p:attrName>style.visibility</p:attrName>
                                        </p:attrNameLst>
                                      </p:cBhvr>
                                      <p:to>
                                        <p:strVal val="visible"/>
                                      </p:to>
                                    </p:set>
                                    <p:anim calcmode="lin" valueType="num">
                                      <p:cBhvr additive="base">
                                        <p:cTn id="27" dur="500" fill="hold"/>
                                        <p:tgtEl>
                                          <p:spTgt spid="355341"/>
                                        </p:tgtEl>
                                        <p:attrNameLst>
                                          <p:attrName>ppt_x</p:attrName>
                                        </p:attrNameLst>
                                      </p:cBhvr>
                                      <p:tavLst>
                                        <p:tav tm="0">
                                          <p:val>
                                            <p:strVal val="#ppt_x"/>
                                          </p:val>
                                        </p:tav>
                                        <p:tav tm="100000">
                                          <p:val>
                                            <p:strVal val="#ppt_x"/>
                                          </p:val>
                                        </p:tav>
                                      </p:tavLst>
                                    </p:anim>
                                    <p:anim calcmode="lin" valueType="num">
                                      <p:cBhvr additive="base">
                                        <p:cTn id="28" dur="500" fill="hold"/>
                                        <p:tgtEl>
                                          <p:spTgt spid="3553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41" grpId="0"/>
      <p:bldP spid="355347" grpId="0" bldLvl="0" animBg="1"/>
      <p:bldP spid="355348" grpId="0"/>
      <p:bldP spid="355349"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7" name="矩形 356356"/>
          <p:cNvSpPr/>
          <p:nvPr/>
        </p:nvSpPr>
        <p:spPr>
          <a:xfrm>
            <a:off x="1524000" y="3367088"/>
            <a:ext cx="9144000" cy="0"/>
          </a:xfrm>
          <a:prstGeom prst="rect">
            <a:avLst/>
          </a:prstGeom>
          <a:noFill/>
          <a:ln w="9525">
            <a:noFill/>
          </a:ln>
        </p:spPr>
        <p:txBody>
          <a:bodyPr/>
          <a:lstStyle/>
          <a:p>
            <a:endParaRPr lang="zh-CN" altLang="en-US"/>
          </a:p>
        </p:txBody>
      </p:sp>
      <p:grpSp>
        <p:nvGrpSpPr>
          <p:cNvPr id="356382" name="组合 356381"/>
          <p:cNvGrpSpPr/>
          <p:nvPr/>
        </p:nvGrpSpPr>
        <p:grpSpPr>
          <a:xfrm>
            <a:off x="6727825" y="1484313"/>
            <a:ext cx="3184525" cy="1008062"/>
            <a:chOff x="2653" y="845"/>
            <a:chExt cx="2006" cy="635"/>
          </a:xfrm>
        </p:grpSpPr>
        <p:sp>
          <p:nvSpPr>
            <p:cNvPr id="356359" name="文本框 356358"/>
            <p:cNvSpPr txBox="1"/>
            <p:nvPr/>
          </p:nvSpPr>
          <p:spPr>
            <a:xfrm>
              <a:off x="2653" y="981"/>
              <a:ext cx="1088" cy="329"/>
            </a:xfrm>
            <a:prstGeom prst="rect">
              <a:avLst/>
            </a:prstGeom>
            <a:noFill/>
            <a:ln w="9525">
              <a:noFill/>
            </a:ln>
          </p:spPr>
          <p:txBody>
            <a:bodyPr>
              <a:spAutoFit/>
            </a:bodyPr>
            <a:lstStyle/>
            <a:p>
              <a:pPr>
                <a:spcBef>
                  <a:spcPct val="50000"/>
                </a:spcBef>
              </a:pPr>
              <a:r>
                <a:rPr lang="en-US" altLang="zh-CN" sz="2800" i="1">
                  <a:latin typeface="Tahoma" panose="020B0604030504040204" pitchFamily="34" charset="0"/>
                </a:rPr>
                <a:t>T</a:t>
              </a:r>
              <a:r>
                <a:rPr lang="en-US" altLang="zh-CN" sz="1600" i="1">
                  <a:latin typeface="Tahoma" panose="020B0604030504040204" pitchFamily="34" charset="0"/>
                </a:rPr>
                <a:t>a</a:t>
              </a:r>
              <a:r>
                <a:rPr lang="en-US" altLang="zh-CN" sz="2800" b="0">
                  <a:latin typeface="Tahoma" panose="020B0604030504040204" pitchFamily="34" charset="0"/>
                </a:rPr>
                <a:t> = </a:t>
              </a:r>
              <a:r>
                <a:rPr lang="en-US" altLang="zh-CN" sz="2800" i="1">
                  <a:latin typeface="Tahoma" panose="020B0604030504040204" pitchFamily="34" charset="0"/>
                </a:rPr>
                <a:t>T</a:t>
              </a:r>
              <a:r>
                <a:rPr lang="en-US" altLang="zh-CN" sz="1600" i="1">
                  <a:latin typeface="Tahoma" panose="020B0604030504040204" pitchFamily="34" charset="0"/>
                </a:rPr>
                <a:t>S</a:t>
              </a:r>
              <a:r>
                <a:rPr lang="en-US" altLang="zh-CN" sz="1600" b="0">
                  <a:latin typeface="Tahoma" panose="020B0604030504040204" pitchFamily="34" charset="0"/>
                </a:rPr>
                <a:t> </a:t>
              </a:r>
              <a:r>
                <a:rPr lang="en-US" altLang="zh-CN" sz="2800" b="0">
                  <a:latin typeface="Tahoma" panose="020B0604030504040204" pitchFamily="34" charset="0"/>
                </a:rPr>
                <a:t>+</a:t>
              </a:r>
              <a:r>
                <a:rPr lang="en-US" altLang="zh-CN" b="0">
                  <a:latin typeface="Tahoma" panose="020B0604030504040204" pitchFamily="34" charset="0"/>
                </a:rPr>
                <a:t> </a:t>
              </a:r>
              <a:endParaRPr lang="zh-CN" altLang="en-US" b="0" dirty="0">
                <a:latin typeface="Tahoma" panose="020B0604030504040204" pitchFamily="34" charset="0"/>
              </a:endParaRPr>
            </a:p>
          </p:txBody>
        </p:sp>
        <p:graphicFrame>
          <p:nvGraphicFramePr>
            <p:cNvPr id="356361" name="对象 356360"/>
            <p:cNvGraphicFramePr/>
            <p:nvPr/>
          </p:nvGraphicFramePr>
          <p:xfrm>
            <a:off x="3651" y="890"/>
            <a:ext cx="331" cy="589"/>
          </p:xfrm>
          <a:graphic>
            <a:graphicData uri="http://schemas.openxmlformats.org/presentationml/2006/ole">
              <mc:AlternateContent xmlns:mc="http://schemas.openxmlformats.org/markup-compatibility/2006">
                <mc:Choice xmlns:v="urn:schemas-microsoft-com:vml" Requires="v">
                  <p:oleObj spid="_x0000_s57485" r:id="rId4" imgW="215900" imgH="393065" progId="Equation.3">
                    <p:embed/>
                  </p:oleObj>
                </mc:Choice>
                <mc:Fallback>
                  <p:oleObj r:id="rId4" imgW="215900" imgH="393065" progId="Equation.3">
                    <p:embed/>
                    <p:pic>
                      <p:nvPicPr>
                        <p:cNvPr id="0" name="图片 3083"/>
                        <p:cNvPicPr/>
                        <p:nvPr/>
                      </p:nvPicPr>
                      <p:blipFill>
                        <a:blip r:embed="rId5"/>
                        <a:stretch>
                          <a:fillRect/>
                        </a:stretch>
                      </p:blipFill>
                      <p:spPr>
                        <a:xfrm>
                          <a:off x="3651" y="890"/>
                          <a:ext cx="331" cy="589"/>
                        </a:xfrm>
                        <a:prstGeom prst="rect">
                          <a:avLst/>
                        </a:prstGeom>
                        <a:noFill/>
                        <a:ln w="38100">
                          <a:noFill/>
                          <a:miter/>
                        </a:ln>
                      </p:spPr>
                    </p:pic>
                  </p:oleObj>
                </mc:Fallback>
              </mc:AlternateContent>
            </a:graphicData>
          </a:graphic>
        </p:graphicFrame>
        <p:sp>
          <p:nvSpPr>
            <p:cNvPr id="356362" name="文本框 356361"/>
            <p:cNvSpPr txBox="1"/>
            <p:nvPr/>
          </p:nvSpPr>
          <p:spPr>
            <a:xfrm>
              <a:off x="3969" y="981"/>
              <a:ext cx="278" cy="329"/>
            </a:xfrm>
            <a:prstGeom prst="rect">
              <a:avLst/>
            </a:prstGeom>
            <a:noFill/>
            <a:ln w="9525">
              <a:noFill/>
            </a:ln>
          </p:spPr>
          <p:txBody>
            <a:bodyPr wrap="none" anchor="t">
              <a:spAutoFit/>
            </a:bodyPr>
            <a:lstStyle/>
            <a:p>
              <a:r>
                <a:rPr lang="en-US" altLang="zh-CN" sz="2800" b="0">
                  <a:latin typeface="Tahoma" panose="020B0604030504040204" pitchFamily="34" charset="0"/>
                </a:rPr>
                <a:t>+</a:t>
              </a:r>
              <a:endParaRPr lang="zh-CN" altLang="en-US" sz="2800" b="0" dirty="0">
                <a:latin typeface="Tahoma" panose="020B0604030504040204" pitchFamily="34" charset="0"/>
              </a:endParaRPr>
            </a:p>
          </p:txBody>
        </p:sp>
        <p:graphicFrame>
          <p:nvGraphicFramePr>
            <p:cNvPr id="356363" name="对象 356362"/>
            <p:cNvGraphicFramePr/>
            <p:nvPr/>
          </p:nvGraphicFramePr>
          <p:xfrm>
            <a:off x="4241" y="845"/>
            <a:ext cx="418" cy="635"/>
          </p:xfrm>
          <a:graphic>
            <a:graphicData uri="http://schemas.openxmlformats.org/presentationml/2006/ole">
              <mc:AlternateContent xmlns:mc="http://schemas.openxmlformats.org/markup-compatibility/2006">
                <mc:Choice xmlns:v="urn:schemas-microsoft-com:vml" Requires="v">
                  <p:oleObj spid="_x0000_s57486" r:id="rId6" imgW="254000" imgH="393700" progId="Equation.3">
                    <p:embed/>
                  </p:oleObj>
                </mc:Choice>
                <mc:Fallback>
                  <p:oleObj r:id="rId6" imgW="254000" imgH="393700" progId="Equation.3">
                    <p:embed/>
                    <p:pic>
                      <p:nvPicPr>
                        <p:cNvPr id="0" name="图片 3078"/>
                        <p:cNvPicPr/>
                        <p:nvPr/>
                      </p:nvPicPr>
                      <p:blipFill>
                        <a:blip r:embed="rId7"/>
                        <a:stretch>
                          <a:fillRect/>
                        </a:stretch>
                      </p:blipFill>
                      <p:spPr>
                        <a:xfrm>
                          <a:off x="4241" y="845"/>
                          <a:ext cx="418" cy="635"/>
                        </a:xfrm>
                        <a:prstGeom prst="rect">
                          <a:avLst/>
                        </a:prstGeom>
                        <a:noFill/>
                        <a:ln w="38100">
                          <a:noFill/>
                          <a:miter/>
                        </a:ln>
                      </p:spPr>
                    </p:pic>
                  </p:oleObj>
                </mc:Fallback>
              </mc:AlternateContent>
            </a:graphicData>
          </a:graphic>
        </p:graphicFrame>
      </p:grpSp>
      <p:sp>
        <p:nvSpPr>
          <p:cNvPr id="356364" name="文本框 356363"/>
          <p:cNvSpPr txBox="1"/>
          <p:nvPr/>
        </p:nvSpPr>
        <p:spPr>
          <a:xfrm>
            <a:off x="1991544" y="2425700"/>
            <a:ext cx="8928992" cy="2136140"/>
          </a:xfrm>
          <a:prstGeom prst="rect">
            <a:avLst/>
          </a:prstGeom>
          <a:noFill/>
          <a:ln w="9525">
            <a:noFill/>
          </a:ln>
        </p:spPr>
        <p:txBody>
          <a:bodyPr wrap="square">
            <a:spAutoFit/>
          </a:bodyPr>
          <a:lstStyle/>
          <a:p>
            <a:pPr marL="457200" indent="-457200">
              <a:buClr>
                <a:srgbClr val="0000FF"/>
              </a:buClr>
              <a:buFont typeface="Wingdings" panose="05000000000000000000" pitchFamily="2" charset="2"/>
              <a:buAutoNum type="circleNumDbPlain" startAt="2"/>
            </a:pPr>
            <a:r>
              <a:rPr lang="zh-CN" altLang="en-US" sz="2800" dirty="0">
                <a:effectLst>
                  <a:outerShdw blurRad="38100" dist="38100" dir="2700000">
                    <a:srgbClr val="C0C0C0"/>
                  </a:outerShdw>
                </a:effectLst>
                <a:latin typeface="Tahoma" panose="020B0604030504040204" pitchFamily="34" charset="0"/>
              </a:rPr>
              <a:t> </a:t>
            </a:r>
            <a:r>
              <a:rPr lang="zh-CN" altLang="en-US" sz="2800" dirty="0">
                <a:solidFill>
                  <a:srgbClr val="0000CC"/>
                </a:solidFill>
                <a:effectLst>
                  <a:outerShdw blurRad="38100" dist="38100" dir="2700000">
                    <a:srgbClr val="C0C0C0"/>
                  </a:outerShdw>
                </a:effectLst>
                <a:latin typeface="Tahoma" panose="020B0604030504040204" pitchFamily="34" charset="0"/>
              </a:rPr>
              <a:t>随机读取方式</a:t>
            </a:r>
          </a:p>
          <a:p>
            <a:pPr marL="457200" indent="-457200">
              <a:lnSpc>
                <a:spcPct val="105000"/>
              </a:lnSpc>
              <a:buClr>
                <a:srgbClr val="0000FF"/>
              </a:buClr>
              <a:buFont typeface="Wingdings" panose="05000000000000000000" pitchFamily="2" charset="2"/>
            </a:pPr>
            <a:r>
              <a:rPr lang="zh-CN" altLang="en-US" sz="2800" b="0" dirty="0">
                <a:latin typeface="Tahoma" panose="020B0604030504040204" pitchFamily="34" charset="0"/>
              </a:rPr>
              <a:t>     </a:t>
            </a:r>
            <a:r>
              <a:rPr lang="zh-CN" altLang="en-US" dirty="0">
                <a:latin typeface="Tahoma" panose="020B0604030504040204" pitchFamily="34" charset="0"/>
              </a:rPr>
              <a:t>数据扇区随机分布在各磁道上；对每个扇区都应考虑</a:t>
            </a:r>
            <a:r>
              <a:rPr lang="en-US" altLang="zh-CN" i="1" dirty="0">
                <a:solidFill>
                  <a:srgbClr val="CC3300"/>
                </a:solidFill>
                <a:latin typeface="Tahoma" panose="020B0604030504040204" pitchFamily="34" charset="0"/>
              </a:rPr>
              <a:t>Ta</a:t>
            </a:r>
            <a:r>
              <a:rPr lang="en-US" altLang="zh-CN" dirty="0">
                <a:solidFill>
                  <a:srgbClr val="CC3300"/>
                </a:solidFill>
                <a:latin typeface="Tahoma" panose="020B0604030504040204" pitchFamily="34" charset="0"/>
              </a:rPr>
              <a:t> </a:t>
            </a:r>
            <a:r>
              <a:rPr lang="zh-CN" altLang="en-US" dirty="0">
                <a:solidFill>
                  <a:srgbClr val="CC3300"/>
                </a:solidFill>
                <a:latin typeface="Tahoma" panose="020B0604030504040204" pitchFamily="34" charset="0"/>
              </a:rPr>
              <a:t>三个部分时间</a:t>
            </a:r>
            <a:r>
              <a:rPr lang="zh-CN" altLang="en-US" dirty="0">
                <a:latin typeface="Tahoma" panose="020B0604030504040204" pitchFamily="34" charset="0"/>
              </a:rPr>
              <a:t>，即有：</a:t>
            </a:r>
          </a:p>
          <a:p>
            <a:pPr marL="457200" indent="-457200">
              <a:lnSpc>
                <a:spcPct val="105000"/>
              </a:lnSpc>
              <a:buClr>
                <a:srgbClr val="0000FF"/>
              </a:buClr>
              <a:buSzPct val="70000"/>
              <a:buFont typeface="Wingdings" panose="05000000000000000000" pitchFamily="2" charset="2"/>
            </a:pPr>
            <a:r>
              <a:rPr lang="zh-CN" altLang="en-US" dirty="0">
                <a:latin typeface="Tahoma" panose="020B0604030504040204" pitchFamily="34" charset="0"/>
              </a:rPr>
              <a:t>      平均寻道时间：          </a:t>
            </a:r>
            <a:r>
              <a:rPr lang="en-US" altLang="zh-CN" dirty="0">
                <a:latin typeface="Tahoma" panose="020B0604030504040204" pitchFamily="34" charset="0"/>
              </a:rPr>
              <a:t>4ms</a:t>
            </a:r>
          </a:p>
          <a:p>
            <a:pPr marL="457200" indent="-457200">
              <a:lnSpc>
                <a:spcPct val="105000"/>
              </a:lnSpc>
            </a:pPr>
            <a:r>
              <a:rPr lang="en-US" altLang="zh-CN" dirty="0">
                <a:latin typeface="Tahoma" panose="020B0604030504040204" pitchFamily="34" charset="0"/>
              </a:rPr>
              <a:t>      </a:t>
            </a:r>
            <a:r>
              <a:rPr lang="zh-CN" altLang="en-US" dirty="0">
                <a:latin typeface="Tahoma" panose="020B0604030504040204" pitchFamily="34" charset="0"/>
              </a:rPr>
              <a:t>旋转延迟时间：          </a:t>
            </a:r>
            <a:r>
              <a:rPr lang="en-US" altLang="zh-CN" dirty="0">
                <a:latin typeface="Tahoma" panose="020B0604030504040204" pitchFamily="34" charset="0"/>
              </a:rPr>
              <a:t>4ms</a:t>
            </a:r>
            <a:endParaRPr lang="zh-CN" altLang="en-US" dirty="0">
              <a:latin typeface="Tahoma" panose="020B0604030504040204" pitchFamily="34" charset="0"/>
            </a:endParaRPr>
          </a:p>
        </p:txBody>
      </p:sp>
      <p:sp>
        <p:nvSpPr>
          <p:cNvPr id="356365" name="文本框 356364"/>
          <p:cNvSpPr txBox="1"/>
          <p:nvPr/>
        </p:nvSpPr>
        <p:spPr>
          <a:xfrm>
            <a:off x="2432051" y="4553845"/>
            <a:ext cx="3455987" cy="460375"/>
          </a:xfrm>
          <a:prstGeom prst="rect">
            <a:avLst/>
          </a:prstGeom>
          <a:noFill/>
          <a:ln w="9525">
            <a:noFill/>
          </a:ln>
        </p:spPr>
        <p:txBody>
          <a:bodyPr>
            <a:spAutoFit/>
          </a:bodyPr>
          <a:lstStyle/>
          <a:p>
            <a:pPr>
              <a:spcBef>
                <a:spcPct val="50000"/>
              </a:spcBef>
            </a:pPr>
            <a:r>
              <a:rPr lang="zh-CN" altLang="en-US" dirty="0">
                <a:latin typeface="Tahoma" panose="020B0604030504040204" pitchFamily="34" charset="0"/>
              </a:rPr>
              <a:t> 读取一个扇区时间： </a:t>
            </a:r>
          </a:p>
        </p:txBody>
      </p:sp>
      <p:grpSp>
        <p:nvGrpSpPr>
          <p:cNvPr id="356383" name="组合 356382"/>
          <p:cNvGrpSpPr/>
          <p:nvPr/>
        </p:nvGrpSpPr>
        <p:grpSpPr>
          <a:xfrm>
            <a:off x="5951538" y="4437063"/>
            <a:ext cx="4525962" cy="792162"/>
            <a:chOff x="2433" y="2614"/>
            <a:chExt cx="2851" cy="545"/>
          </a:xfrm>
        </p:grpSpPr>
        <p:graphicFrame>
          <p:nvGraphicFramePr>
            <p:cNvPr id="356366" name="对象 356365"/>
            <p:cNvGraphicFramePr/>
            <p:nvPr/>
          </p:nvGraphicFramePr>
          <p:xfrm>
            <a:off x="2433" y="2614"/>
            <a:ext cx="199" cy="545"/>
          </p:xfrm>
          <a:graphic>
            <a:graphicData uri="http://schemas.openxmlformats.org/presentationml/2006/ole">
              <mc:AlternateContent xmlns:mc="http://schemas.openxmlformats.org/markup-compatibility/2006">
                <mc:Choice xmlns:v="urn:schemas-microsoft-com:vml" Requires="v">
                  <p:oleObj spid="_x0000_s57487" r:id="rId8" imgW="139700" imgH="393700" progId="Equation.3">
                    <p:embed/>
                  </p:oleObj>
                </mc:Choice>
                <mc:Fallback>
                  <p:oleObj r:id="rId8" imgW="139700" imgH="393700" progId="Equation.3">
                    <p:embed/>
                    <p:pic>
                      <p:nvPicPr>
                        <p:cNvPr id="0" name="图片 3079"/>
                        <p:cNvPicPr/>
                        <p:nvPr/>
                      </p:nvPicPr>
                      <p:blipFill>
                        <a:blip r:embed="rId9"/>
                        <a:stretch>
                          <a:fillRect/>
                        </a:stretch>
                      </p:blipFill>
                      <p:spPr>
                        <a:xfrm>
                          <a:off x="2433" y="2614"/>
                          <a:ext cx="199" cy="545"/>
                        </a:xfrm>
                        <a:prstGeom prst="rect">
                          <a:avLst/>
                        </a:prstGeom>
                        <a:noFill/>
                        <a:ln w="38100">
                          <a:noFill/>
                          <a:miter/>
                        </a:ln>
                      </p:spPr>
                    </p:pic>
                  </p:oleObj>
                </mc:Fallback>
              </mc:AlternateContent>
            </a:graphicData>
          </a:graphic>
        </p:graphicFrame>
        <p:graphicFrame>
          <p:nvGraphicFramePr>
            <p:cNvPr id="356368" name="对象 356367"/>
            <p:cNvGraphicFramePr/>
            <p:nvPr/>
          </p:nvGraphicFramePr>
          <p:xfrm>
            <a:off x="2599" y="2795"/>
            <a:ext cx="211" cy="227"/>
          </p:xfrm>
          <a:graphic>
            <a:graphicData uri="http://schemas.openxmlformats.org/presentationml/2006/ole">
              <mc:AlternateContent xmlns:mc="http://schemas.openxmlformats.org/markup-compatibility/2006">
                <mc:Choice xmlns:v="urn:schemas-microsoft-com:vml" Requires="v">
                  <p:oleObj spid="_x0000_s57488" r:id="rId10" imgW="114300" imgH="127000" progId="Equation.3">
                    <p:embed/>
                  </p:oleObj>
                </mc:Choice>
                <mc:Fallback>
                  <p:oleObj r:id="rId10" imgW="114300" imgH="127000" progId="Equation.3">
                    <p:embed/>
                    <p:pic>
                      <p:nvPicPr>
                        <p:cNvPr id="0" name="图片 3081"/>
                        <p:cNvPicPr/>
                        <p:nvPr/>
                      </p:nvPicPr>
                      <p:blipFill>
                        <a:blip r:embed="rId11"/>
                        <a:stretch>
                          <a:fillRect/>
                        </a:stretch>
                      </p:blipFill>
                      <p:spPr>
                        <a:xfrm>
                          <a:off x="2599" y="2795"/>
                          <a:ext cx="211" cy="227"/>
                        </a:xfrm>
                        <a:prstGeom prst="rect">
                          <a:avLst/>
                        </a:prstGeom>
                        <a:noFill/>
                        <a:ln w="38100">
                          <a:noFill/>
                          <a:miter/>
                        </a:ln>
                      </p:spPr>
                    </p:pic>
                  </p:oleObj>
                </mc:Fallback>
              </mc:AlternateContent>
            </a:graphicData>
          </a:graphic>
        </p:graphicFrame>
        <p:graphicFrame>
          <p:nvGraphicFramePr>
            <p:cNvPr id="356370" name="对象 356369"/>
            <p:cNvGraphicFramePr/>
            <p:nvPr/>
          </p:nvGraphicFramePr>
          <p:xfrm>
            <a:off x="2789" y="2659"/>
            <a:ext cx="256" cy="499"/>
          </p:xfrm>
          <a:graphic>
            <a:graphicData uri="http://schemas.openxmlformats.org/presentationml/2006/ole">
              <mc:AlternateContent xmlns:mc="http://schemas.openxmlformats.org/markup-compatibility/2006">
                <mc:Choice xmlns:v="urn:schemas-microsoft-com:vml" Requires="v">
                  <p:oleObj spid="_x0000_s57489" r:id="rId12" imgW="203200" imgH="393700" progId="Equation.3">
                    <p:embed/>
                  </p:oleObj>
                </mc:Choice>
                <mc:Fallback>
                  <p:oleObj r:id="rId12" imgW="203200" imgH="393700" progId="Equation.3">
                    <p:embed/>
                    <p:pic>
                      <p:nvPicPr>
                        <p:cNvPr id="0" name="图片 3080"/>
                        <p:cNvPicPr/>
                        <p:nvPr/>
                      </p:nvPicPr>
                      <p:blipFill>
                        <a:blip r:embed="rId13"/>
                        <a:stretch>
                          <a:fillRect/>
                        </a:stretch>
                      </p:blipFill>
                      <p:spPr>
                        <a:xfrm>
                          <a:off x="2789" y="2659"/>
                          <a:ext cx="256" cy="499"/>
                        </a:xfrm>
                        <a:prstGeom prst="rect">
                          <a:avLst/>
                        </a:prstGeom>
                        <a:noFill/>
                        <a:ln w="38100">
                          <a:noFill/>
                          <a:miter/>
                        </a:ln>
                      </p:spPr>
                    </p:pic>
                  </p:oleObj>
                </mc:Fallback>
              </mc:AlternateContent>
            </a:graphicData>
          </a:graphic>
        </p:graphicFrame>
        <p:sp>
          <p:nvSpPr>
            <p:cNvPr id="356372" name="文本框 356371"/>
            <p:cNvSpPr txBox="1"/>
            <p:nvPr/>
          </p:nvSpPr>
          <p:spPr>
            <a:xfrm>
              <a:off x="3016" y="2751"/>
              <a:ext cx="680" cy="317"/>
            </a:xfrm>
            <a:prstGeom prst="rect">
              <a:avLst/>
            </a:prstGeom>
            <a:noFill/>
            <a:ln w="9525">
              <a:noFill/>
            </a:ln>
          </p:spPr>
          <p:txBody>
            <a:bodyPr>
              <a:spAutoFit/>
            </a:bodyPr>
            <a:lstStyle/>
            <a:p>
              <a:pPr>
                <a:spcBef>
                  <a:spcPct val="50000"/>
                </a:spcBef>
              </a:pPr>
              <a:r>
                <a:rPr lang="en-US" altLang="zh-CN" b="0">
                  <a:latin typeface="Tahoma" panose="020B0604030504040204" pitchFamily="34" charset="0"/>
                </a:rPr>
                <a:t>= 8ms </a:t>
              </a:r>
              <a:endParaRPr lang="zh-CN" altLang="en-US" b="0" dirty="0">
                <a:latin typeface="Tahoma" panose="020B0604030504040204" pitchFamily="34" charset="0"/>
              </a:endParaRPr>
            </a:p>
          </p:txBody>
        </p:sp>
        <p:graphicFrame>
          <p:nvGraphicFramePr>
            <p:cNvPr id="356373" name="对象 356372"/>
            <p:cNvGraphicFramePr/>
            <p:nvPr/>
          </p:nvGraphicFramePr>
          <p:xfrm>
            <a:off x="3832" y="2686"/>
            <a:ext cx="357" cy="472"/>
          </p:xfrm>
          <a:graphic>
            <a:graphicData uri="http://schemas.openxmlformats.org/presentationml/2006/ole">
              <mc:AlternateContent xmlns:mc="http://schemas.openxmlformats.org/markup-compatibility/2006">
                <mc:Choice xmlns:v="urn:schemas-microsoft-com:vml" Requires="v">
                  <p:oleObj spid="_x0000_s57490" r:id="rId14" imgW="292100" imgH="393700" progId="Equation.3">
                    <p:embed/>
                  </p:oleObj>
                </mc:Choice>
                <mc:Fallback>
                  <p:oleObj r:id="rId14" imgW="292100" imgH="393700" progId="Equation.3">
                    <p:embed/>
                    <p:pic>
                      <p:nvPicPr>
                        <p:cNvPr id="0" name="图片 3082"/>
                        <p:cNvPicPr/>
                        <p:nvPr/>
                      </p:nvPicPr>
                      <p:blipFill>
                        <a:blip r:embed="rId15"/>
                        <a:stretch>
                          <a:fillRect/>
                        </a:stretch>
                      </p:blipFill>
                      <p:spPr>
                        <a:xfrm>
                          <a:off x="3832" y="2686"/>
                          <a:ext cx="357" cy="472"/>
                        </a:xfrm>
                        <a:prstGeom prst="rect">
                          <a:avLst/>
                        </a:prstGeom>
                        <a:noFill/>
                        <a:ln w="38100">
                          <a:noFill/>
                          <a:miter/>
                        </a:ln>
                      </p:spPr>
                    </p:pic>
                  </p:oleObj>
                </mc:Fallback>
              </mc:AlternateContent>
            </a:graphicData>
          </a:graphic>
        </p:graphicFrame>
        <p:graphicFrame>
          <p:nvGraphicFramePr>
            <p:cNvPr id="356375" name="对象 356374"/>
            <p:cNvGraphicFramePr/>
            <p:nvPr/>
          </p:nvGraphicFramePr>
          <p:xfrm>
            <a:off x="3651" y="2795"/>
            <a:ext cx="198" cy="214"/>
          </p:xfrm>
          <a:graphic>
            <a:graphicData uri="http://schemas.openxmlformats.org/presentationml/2006/ole">
              <mc:AlternateContent xmlns:mc="http://schemas.openxmlformats.org/markup-compatibility/2006">
                <mc:Choice xmlns:v="urn:schemas-microsoft-com:vml" Requires="v">
                  <p:oleObj spid="_x0000_s57491" r:id="rId16" imgW="114300" imgH="127000" progId="Equation.3">
                    <p:embed/>
                  </p:oleObj>
                </mc:Choice>
                <mc:Fallback>
                  <p:oleObj r:id="rId16" imgW="114300" imgH="127000" progId="Equation.3">
                    <p:embed/>
                    <p:pic>
                      <p:nvPicPr>
                        <p:cNvPr id="0" name="图片 3086"/>
                        <p:cNvPicPr/>
                        <p:nvPr/>
                      </p:nvPicPr>
                      <p:blipFill>
                        <a:blip r:embed="rId11"/>
                        <a:stretch>
                          <a:fillRect/>
                        </a:stretch>
                      </p:blipFill>
                      <p:spPr>
                        <a:xfrm>
                          <a:off x="3651" y="2795"/>
                          <a:ext cx="198" cy="214"/>
                        </a:xfrm>
                        <a:prstGeom prst="rect">
                          <a:avLst/>
                        </a:prstGeom>
                        <a:noFill/>
                        <a:ln w="38100">
                          <a:noFill/>
                          <a:miter/>
                        </a:ln>
                      </p:spPr>
                    </p:pic>
                  </p:oleObj>
                </mc:Fallback>
              </mc:AlternateContent>
            </a:graphicData>
          </a:graphic>
        </p:graphicFrame>
        <p:sp>
          <p:nvSpPr>
            <p:cNvPr id="356377" name="文本框 356376"/>
            <p:cNvSpPr txBox="1"/>
            <p:nvPr/>
          </p:nvSpPr>
          <p:spPr>
            <a:xfrm>
              <a:off x="4195" y="2795"/>
              <a:ext cx="1089" cy="317"/>
            </a:xfrm>
            <a:prstGeom prst="rect">
              <a:avLst/>
            </a:prstGeom>
            <a:noFill/>
            <a:ln w="9525">
              <a:noFill/>
            </a:ln>
          </p:spPr>
          <p:txBody>
            <a:bodyPr>
              <a:spAutoFit/>
            </a:bodyPr>
            <a:lstStyle/>
            <a:p>
              <a:pPr>
                <a:spcBef>
                  <a:spcPct val="50000"/>
                </a:spcBef>
              </a:pPr>
              <a:r>
                <a:rPr lang="en-US" altLang="zh-CN" b="0">
                  <a:latin typeface="Tahoma" panose="020B0604030504040204" pitchFamily="34" charset="0"/>
                </a:rPr>
                <a:t>= 0.016ms</a:t>
              </a:r>
              <a:endParaRPr lang="zh-CN" altLang="en-US" b="0" dirty="0">
                <a:latin typeface="Tahoma" panose="020B0604030504040204" pitchFamily="34" charset="0"/>
              </a:endParaRPr>
            </a:p>
          </p:txBody>
        </p:sp>
      </p:grpSp>
      <p:sp>
        <p:nvSpPr>
          <p:cNvPr id="356384" name="文本框 356383"/>
          <p:cNvSpPr txBox="1"/>
          <p:nvPr/>
        </p:nvSpPr>
        <p:spPr>
          <a:xfrm>
            <a:off x="2567608" y="5282249"/>
            <a:ext cx="9217024" cy="829945"/>
          </a:xfrm>
          <a:prstGeom prst="rect">
            <a:avLst/>
          </a:prstGeom>
          <a:noFill/>
          <a:ln w="9525">
            <a:noFill/>
          </a:ln>
        </p:spPr>
        <p:txBody>
          <a:bodyPr wrap="square">
            <a:spAutoFit/>
          </a:bodyPr>
          <a:lstStyle/>
          <a:p>
            <a:r>
              <a:rPr lang="zh-CN" altLang="en-US" dirty="0">
                <a:solidFill>
                  <a:srgbClr val="0000CC"/>
                </a:solidFill>
                <a:latin typeface="Tahoma" panose="020B0604030504040204" pitchFamily="34" charset="0"/>
              </a:rPr>
              <a:t>一个扇区数据读取时间就为：</a:t>
            </a:r>
            <a:r>
              <a:rPr lang="en-US" altLang="zh-CN" dirty="0">
                <a:solidFill>
                  <a:srgbClr val="0000CC"/>
                </a:solidFill>
                <a:latin typeface="Tahoma" panose="020B0604030504040204" pitchFamily="34" charset="0"/>
              </a:rPr>
              <a:t>8.016ms</a:t>
            </a:r>
            <a:endParaRPr lang="zh-CN" altLang="en-US" dirty="0">
              <a:solidFill>
                <a:srgbClr val="0000CC"/>
              </a:solidFill>
              <a:latin typeface="Tahoma" panose="020B0604030504040204" pitchFamily="34" charset="0"/>
            </a:endParaRPr>
          </a:p>
          <a:p>
            <a:r>
              <a:rPr lang="zh-CN" altLang="en-US" dirty="0">
                <a:solidFill>
                  <a:srgbClr val="0000CC"/>
                </a:solidFill>
                <a:latin typeface="Tahoma" panose="020B0604030504040204" pitchFamily="34" charset="0"/>
              </a:rPr>
              <a:t>总时间：</a:t>
            </a:r>
            <a:r>
              <a:rPr lang="en-US" altLang="zh-CN" dirty="0">
                <a:solidFill>
                  <a:srgbClr val="0000CC"/>
                </a:solidFill>
                <a:latin typeface="Tahoma" panose="020B0604030504040204" pitchFamily="34" charset="0"/>
              </a:rPr>
              <a:t>2500 x 8.016ms = 20040ms = 20.04s</a:t>
            </a:r>
            <a:endParaRPr lang="zh-CN" altLang="en-US" dirty="0">
              <a:solidFill>
                <a:srgbClr val="0000CC"/>
              </a:solidFill>
              <a:latin typeface="Tahoma" panose="020B0604030504040204" pitchFamily="34" charset="0"/>
            </a:endParaRPr>
          </a:p>
        </p:txBody>
      </p:sp>
      <p:sp>
        <p:nvSpPr>
          <p:cNvPr id="356386" name="AutoShape 5"/>
          <p:cNvSpPr/>
          <p:nvPr/>
        </p:nvSpPr>
        <p:spPr>
          <a:xfrm>
            <a:off x="996901" y="1039336"/>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56387" name="Text Box 38"/>
          <p:cNvSpPr txBox="1"/>
          <p:nvPr/>
        </p:nvSpPr>
        <p:spPr>
          <a:xfrm>
            <a:off x="1052463" y="1061561"/>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一、磁盘</a:t>
            </a:r>
            <a:r>
              <a:rPr lang="en-US" altLang="zh-CN" sz="2800">
                <a:solidFill>
                  <a:srgbClr val="FF0000"/>
                </a:solidFill>
                <a:effectLst>
                  <a:outerShdw blurRad="38100" dist="38100" dir="2700000">
                    <a:srgbClr val="C0C0C0"/>
                  </a:outerShdw>
                </a:effectLst>
                <a:latin typeface="Times New Roman" panose="02020603050405020304" pitchFamily="18" charset="0"/>
              </a:rPr>
              <a:t>I/O </a:t>
            </a:r>
          </a:p>
        </p:txBody>
      </p:sp>
      <p:sp>
        <p:nvSpPr>
          <p:cNvPr id="356388" name="矩形 356387"/>
          <p:cNvSpPr/>
          <p:nvPr/>
        </p:nvSpPr>
        <p:spPr>
          <a:xfrm>
            <a:off x="1363980" y="1786731"/>
            <a:ext cx="3269615" cy="521970"/>
          </a:xfrm>
          <a:prstGeom prst="rect">
            <a:avLst/>
          </a:prstGeom>
          <a:noFill/>
          <a:ln w="9525">
            <a:noFill/>
          </a:ln>
        </p:spPr>
        <p:txBody>
          <a:bodyPr wrap="none" anchor="t">
            <a:spAutoFit/>
          </a:bodyPr>
          <a:lstStyle/>
          <a:p>
            <a:pPr>
              <a:spcBef>
                <a:spcPct val="15000"/>
              </a:spcBef>
              <a:buFont typeface="Arial" panose="020B0604020202020204" pitchFamily="34" charset="0"/>
            </a:pPr>
            <a:r>
              <a:rPr lang="en-US" altLang="zh-CN" sz="2800" dirty="0">
                <a:solidFill>
                  <a:srgbClr val="800000"/>
                </a:solidFill>
                <a:effectLst>
                  <a:outerShdw blurRad="38100" dist="38100" dir="2700000">
                    <a:srgbClr val="C0C0C0"/>
                  </a:outerShdw>
                </a:effectLst>
                <a:latin typeface="Tahoma" panose="020B0604030504040204" pitchFamily="34" charset="0"/>
              </a:rPr>
              <a:t>5</a:t>
            </a:r>
            <a:r>
              <a:rPr lang="zh-CN" altLang="en-US" sz="2800" dirty="0">
                <a:solidFill>
                  <a:srgbClr val="800000"/>
                </a:solidFill>
                <a:effectLst>
                  <a:outerShdw blurRad="38100" dist="38100" dir="2700000">
                    <a:srgbClr val="C0C0C0"/>
                  </a:outerShdw>
                </a:effectLst>
                <a:latin typeface="Tahoma" panose="020B0604030504040204" pitchFamily="34" charset="0"/>
              </a:rPr>
              <a:t>、磁盘的访问时间 </a:t>
            </a:r>
          </a:p>
        </p:txBody>
      </p:sp>
      <p:sp>
        <p:nvSpPr>
          <p:cNvPr id="23" name="矩形 22">
            <a:extLst>
              <a:ext uri="{FF2B5EF4-FFF2-40B4-BE49-F238E27FC236}">
                <a16:creationId xmlns:a16="http://schemas.microsoft.com/office/drawing/2014/main" id="{F16CEC8F-3DA5-465E-9C01-6E5CA441349E}"/>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6386"/>
                                        </p:tgtEl>
                                        <p:attrNameLst>
                                          <p:attrName>style.visibility</p:attrName>
                                        </p:attrNameLst>
                                      </p:cBhvr>
                                      <p:to>
                                        <p:strVal val="visible"/>
                                      </p:to>
                                    </p:set>
                                    <p:anim calcmode="lin" valueType="num">
                                      <p:cBhvr additive="base">
                                        <p:cTn id="7" dur="500" fill="hold"/>
                                        <p:tgtEl>
                                          <p:spTgt spid="356386"/>
                                        </p:tgtEl>
                                        <p:attrNameLst>
                                          <p:attrName>ppt_x</p:attrName>
                                        </p:attrNameLst>
                                      </p:cBhvr>
                                      <p:tavLst>
                                        <p:tav tm="0">
                                          <p:val>
                                            <p:strVal val="#ppt_x"/>
                                          </p:val>
                                        </p:tav>
                                        <p:tav tm="100000">
                                          <p:val>
                                            <p:strVal val="#ppt_x"/>
                                          </p:val>
                                        </p:tav>
                                      </p:tavLst>
                                    </p:anim>
                                    <p:anim calcmode="lin" valueType="num">
                                      <p:cBhvr additive="base">
                                        <p:cTn id="8" dur="500" fill="hold"/>
                                        <p:tgtEl>
                                          <p:spTgt spid="35638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6387"/>
                                        </p:tgtEl>
                                        <p:attrNameLst>
                                          <p:attrName>style.visibility</p:attrName>
                                        </p:attrNameLst>
                                      </p:cBhvr>
                                      <p:to>
                                        <p:strVal val="visible"/>
                                      </p:to>
                                    </p:set>
                                    <p:anim calcmode="lin" valueType="num">
                                      <p:cBhvr additive="base">
                                        <p:cTn id="12" dur="500" fill="hold"/>
                                        <p:tgtEl>
                                          <p:spTgt spid="356387"/>
                                        </p:tgtEl>
                                        <p:attrNameLst>
                                          <p:attrName>ppt_x</p:attrName>
                                        </p:attrNameLst>
                                      </p:cBhvr>
                                      <p:tavLst>
                                        <p:tav tm="0">
                                          <p:val>
                                            <p:strVal val="#ppt_x"/>
                                          </p:val>
                                        </p:tav>
                                        <p:tav tm="100000">
                                          <p:val>
                                            <p:strVal val="#ppt_x"/>
                                          </p:val>
                                        </p:tav>
                                      </p:tavLst>
                                    </p:anim>
                                    <p:anim calcmode="lin" valueType="num">
                                      <p:cBhvr additive="base">
                                        <p:cTn id="13" dur="500" fill="hold"/>
                                        <p:tgtEl>
                                          <p:spTgt spid="35638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56388"/>
                                        </p:tgtEl>
                                        <p:attrNameLst>
                                          <p:attrName>style.visibility</p:attrName>
                                        </p:attrNameLst>
                                      </p:cBhvr>
                                      <p:to>
                                        <p:strVal val="visible"/>
                                      </p:to>
                                    </p:set>
                                    <p:anim calcmode="lin" valueType="num">
                                      <p:cBhvr additive="base">
                                        <p:cTn id="17" dur="500" fill="hold"/>
                                        <p:tgtEl>
                                          <p:spTgt spid="356388"/>
                                        </p:tgtEl>
                                        <p:attrNameLst>
                                          <p:attrName>ppt_x</p:attrName>
                                        </p:attrNameLst>
                                      </p:cBhvr>
                                      <p:tavLst>
                                        <p:tav tm="0">
                                          <p:val>
                                            <p:strVal val="#ppt_x"/>
                                          </p:val>
                                        </p:tav>
                                        <p:tav tm="100000">
                                          <p:val>
                                            <p:strVal val="#ppt_x"/>
                                          </p:val>
                                        </p:tav>
                                      </p:tavLst>
                                    </p:anim>
                                    <p:anim calcmode="lin" valueType="num">
                                      <p:cBhvr additive="base">
                                        <p:cTn id="18" dur="500" fill="hold"/>
                                        <p:tgtEl>
                                          <p:spTgt spid="35638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56382"/>
                                        </p:tgtEl>
                                        <p:attrNameLst>
                                          <p:attrName>style.visibility</p:attrName>
                                        </p:attrNameLst>
                                      </p:cBhvr>
                                      <p:to>
                                        <p:strVal val="visible"/>
                                      </p:to>
                                    </p:set>
                                    <p:anim calcmode="lin" valueType="num">
                                      <p:cBhvr additive="base">
                                        <p:cTn id="22" dur="500" fill="hold"/>
                                        <p:tgtEl>
                                          <p:spTgt spid="356382"/>
                                        </p:tgtEl>
                                        <p:attrNameLst>
                                          <p:attrName>ppt_x</p:attrName>
                                        </p:attrNameLst>
                                      </p:cBhvr>
                                      <p:tavLst>
                                        <p:tav tm="0">
                                          <p:val>
                                            <p:strVal val="#ppt_x"/>
                                          </p:val>
                                        </p:tav>
                                        <p:tav tm="100000">
                                          <p:val>
                                            <p:strVal val="#ppt_x"/>
                                          </p:val>
                                        </p:tav>
                                      </p:tavLst>
                                    </p:anim>
                                    <p:anim calcmode="lin" valueType="num">
                                      <p:cBhvr additive="base">
                                        <p:cTn id="23" dur="500" fill="hold"/>
                                        <p:tgtEl>
                                          <p:spTgt spid="35638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56364"/>
                                        </p:tgtEl>
                                        <p:attrNameLst>
                                          <p:attrName>style.visibility</p:attrName>
                                        </p:attrNameLst>
                                      </p:cBhvr>
                                      <p:to>
                                        <p:strVal val="visible"/>
                                      </p:to>
                                    </p:set>
                                    <p:anim calcmode="lin" valueType="num">
                                      <p:cBhvr additive="base">
                                        <p:cTn id="27" dur="500" fill="hold"/>
                                        <p:tgtEl>
                                          <p:spTgt spid="356364"/>
                                        </p:tgtEl>
                                        <p:attrNameLst>
                                          <p:attrName>ppt_x</p:attrName>
                                        </p:attrNameLst>
                                      </p:cBhvr>
                                      <p:tavLst>
                                        <p:tav tm="0">
                                          <p:val>
                                            <p:strVal val="#ppt_x"/>
                                          </p:val>
                                        </p:tav>
                                        <p:tav tm="100000">
                                          <p:val>
                                            <p:strVal val="#ppt_x"/>
                                          </p:val>
                                        </p:tav>
                                      </p:tavLst>
                                    </p:anim>
                                    <p:anim calcmode="lin" valueType="num">
                                      <p:cBhvr additive="base">
                                        <p:cTn id="28" dur="500" fill="hold"/>
                                        <p:tgtEl>
                                          <p:spTgt spid="35636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56365"/>
                                        </p:tgtEl>
                                        <p:attrNameLst>
                                          <p:attrName>style.visibility</p:attrName>
                                        </p:attrNameLst>
                                      </p:cBhvr>
                                      <p:to>
                                        <p:strVal val="visible"/>
                                      </p:to>
                                    </p:set>
                                    <p:anim calcmode="lin" valueType="num">
                                      <p:cBhvr additive="base">
                                        <p:cTn id="32" dur="500" fill="hold"/>
                                        <p:tgtEl>
                                          <p:spTgt spid="356365"/>
                                        </p:tgtEl>
                                        <p:attrNameLst>
                                          <p:attrName>ppt_x</p:attrName>
                                        </p:attrNameLst>
                                      </p:cBhvr>
                                      <p:tavLst>
                                        <p:tav tm="0">
                                          <p:val>
                                            <p:strVal val="#ppt_x"/>
                                          </p:val>
                                        </p:tav>
                                        <p:tav tm="100000">
                                          <p:val>
                                            <p:strVal val="#ppt_x"/>
                                          </p:val>
                                        </p:tav>
                                      </p:tavLst>
                                    </p:anim>
                                    <p:anim calcmode="lin" valueType="num">
                                      <p:cBhvr additive="base">
                                        <p:cTn id="33" dur="500" fill="hold"/>
                                        <p:tgtEl>
                                          <p:spTgt spid="356365"/>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56383"/>
                                        </p:tgtEl>
                                        <p:attrNameLst>
                                          <p:attrName>style.visibility</p:attrName>
                                        </p:attrNameLst>
                                      </p:cBhvr>
                                      <p:to>
                                        <p:strVal val="visible"/>
                                      </p:to>
                                    </p:set>
                                    <p:anim calcmode="lin" valueType="num">
                                      <p:cBhvr additive="base">
                                        <p:cTn id="36" dur="500" fill="hold"/>
                                        <p:tgtEl>
                                          <p:spTgt spid="356383"/>
                                        </p:tgtEl>
                                        <p:attrNameLst>
                                          <p:attrName>ppt_x</p:attrName>
                                        </p:attrNameLst>
                                      </p:cBhvr>
                                      <p:tavLst>
                                        <p:tav tm="0">
                                          <p:val>
                                            <p:strVal val="#ppt_x"/>
                                          </p:val>
                                        </p:tav>
                                        <p:tav tm="100000">
                                          <p:val>
                                            <p:strVal val="#ppt_x"/>
                                          </p:val>
                                        </p:tav>
                                      </p:tavLst>
                                    </p:anim>
                                    <p:anim calcmode="lin" valueType="num">
                                      <p:cBhvr additive="base">
                                        <p:cTn id="37" dur="500" fill="hold"/>
                                        <p:tgtEl>
                                          <p:spTgt spid="35638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56384"/>
                                        </p:tgtEl>
                                        <p:attrNameLst>
                                          <p:attrName>style.visibility</p:attrName>
                                        </p:attrNameLst>
                                      </p:cBhvr>
                                      <p:to>
                                        <p:strVal val="visible"/>
                                      </p:to>
                                    </p:set>
                                    <p:anim calcmode="lin" valueType="num">
                                      <p:cBhvr additive="base">
                                        <p:cTn id="40" dur="500" fill="hold"/>
                                        <p:tgtEl>
                                          <p:spTgt spid="356384"/>
                                        </p:tgtEl>
                                        <p:attrNameLst>
                                          <p:attrName>ppt_x</p:attrName>
                                        </p:attrNameLst>
                                      </p:cBhvr>
                                      <p:tavLst>
                                        <p:tav tm="0">
                                          <p:val>
                                            <p:strVal val="#ppt_x"/>
                                          </p:val>
                                        </p:tav>
                                        <p:tav tm="100000">
                                          <p:val>
                                            <p:strVal val="#ppt_x"/>
                                          </p:val>
                                        </p:tav>
                                      </p:tavLst>
                                    </p:anim>
                                    <p:anim calcmode="lin" valueType="num">
                                      <p:cBhvr additive="base">
                                        <p:cTn id="41" dur="500" fill="hold"/>
                                        <p:tgtEl>
                                          <p:spTgt spid="3563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64" grpId="0"/>
      <p:bldP spid="356365" grpId="0"/>
      <p:bldP spid="356384" grpId="0"/>
      <p:bldP spid="356386" grpId="0" bldLvl="0" animBg="1"/>
      <p:bldP spid="356387" grpId="0"/>
      <p:bldP spid="356388"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1" name="矩形 357380"/>
          <p:cNvSpPr/>
          <p:nvPr/>
        </p:nvSpPr>
        <p:spPr>
          <a:xfrm>
            <a:off x="1524000" y="3367088"/>
            <a:ext cx="9144000" cy="0"/>
          </a:xfrm>
          <a:prstGeom prst="rect">
            <a:avLst/>
          </a:prstGeom>
          <a:noFill/>
          <a:ln w="9525">
            <a:noFill/>
          </a:ln>
        </p:spPr>
        <p:txBody>
          <a:bodyPr/>
          <a:lstStyle/>
          <a:p>
            <a:endParaRPr lang="zh-CN" altLang="en-US"/>
          </a:p>
        </p:txBody>
      </p:sp>
      <p:sp>
        <p:nvSpPr>
          <p:cNvPr id="357382" name="矩形 357381"/>
          <p:cNvSpPr/>
          <p:nvPr/>
        </p:nvSpPr>
        <p:spPr>
          <a:xfrm>
            <a:off x="1524000" y="3367088"/>
            <a:ext cx="9144000" cy="0"/>
          </a:xfrm>
          <a:prstGeom prst="rect">
            <a:avLst/>
          </a:prstGeom>
          <a:noFill/>
          <a:ln w="9525">
            <a:noFill/>
          </a:ln>
        </p:spPr>
        <p:txBody>
          <a:bodyPr/>
          <a:lstStyle/>
          <a:p>
            <a:endParaRPr lang="zh-CN" altLang="en-US"/>
          </a:p>
        </p:txBody>
      </p:sp>
      <p:sp>
        <p:nvSpPr>
          <p:cNvPr id="357384" name="矩形 357383"/>
          <p:cNvSpPr/>
          <p:nvPr/>
        </p:nvSpPr>
        <p:spPr>
          <a:xfrm>
            <a:off x="1524000" y="3233738"/>
            <a:ext cx="9144000" cy="0"/>
          </a:xfrm>
          <a:prstGeom prst="rect">
            <a:avLst/>
          </a:prstGeom>
          <a:noFill/>
          <a:ln w="9525">
            <a:noFill/>
          </a:ln>
        </p:spPr>
        <p:txBody>
          <a:bodyPr/>
          <a:lstStyle/>
          <a:p>
            <a:endParaRPr lang="zh-CN" altLang="en-US"/>
          </a:p>
        </p:txBody>
      </p:sp>
      <p:sp>
        <p:nvSpPr>
          <p:cNvPr id="357390" name="矩形 357389"/>
          <p:cNvSpPr/>
          <p:nvPr/>
        </p:nvSpPr>
        <p:spPr>
          <a:xfrm>
            <a:off x="1524000" y="3233738"/>
            <a:ext cx="9144000" cy="0"/>
          </a:xfrm>
          <a:prstGeom prst="rect">
            <a:avLst/>
          </a:prstGeom>
          <a:noFill/>
          <a:ln w="9525">
            <a:noFill/>
          </a:ln>
        </p:spPr>
        <p:txBody>
          <a:bodyPr/>
          <a:lstStyle/>
          <a:p>
            <a:endParaRPr lang="zh-CN" altLang="en-US"/>
          </a:p>
        </p:txBody>
      </p:sp>
      <p:sp>
        <p:nvSpPr>
          <p:cNvPr id="357392" name="矩形 357391"/>
          <p:cNvSpPr/>
          <p:nvPr/>
        </p:nvSpPr>
        <p:spPr>
          <a:xfrm>
            <a:off x="1524000" y="3367088"/>
            <a:ext cx="9144000" cy="0"/>
          </a:xfrm>
          <a:prstGeom prst="rect">
            <a:avLst/>
          </a:prstGeom>
          <a:noFill/>
          <a:ln w="9525">
            <a:noFill/>
          </a:ln>
        </p:spPr>
        <p:txBody>
          <a:bodyPr/>
          <a:lstStyle/>
          <a:p>
            <a:endParaRPr lang="zh-CN" altLang="en-US"/>
          </a:p>
        </p:txBody>
      </p:sp>
      <p:sp>
        <p:nvSpPr>
          <p:cNvPr id="357394" name="矩形 357393"/>
          <p:cNvSpPr/>
          <p:nvPr/>
        </p:nvSpPr>
        <p:spPr>
          <a:xfrm>
            <a:off x="1524000" y="3233738"/>
            <a:ext cx="9144000" cy="0"/>
          </a:xfrm>
          <a:prstGeom prst="rect">
            <a:avLst/>
          </a:prstGeom>
          <a:noFill/>
          <a:ln w="9525">
            <a:noFill/>
          </a:ln>
        </p:spPr>
        <p:txBody>
          <a:bodyPr/>
          <a:lstStyle/>
          <a:p>
            <a:endParaRPr lang="zh-CN" altLang="en-US"/>
          </a:p>
        </p:txBody>
      </p:sp>
      <p:sp>
        <p:nvSpPr>
          <p:cNvPr id="357397" name="矩形 357396"/>
          <p:cNvSpPr/>
          <p:nvPr/>
        </p:nvSpPr>
        <p:spPr>
          <a:xfrm>
            <a:off x="1524000" y="3233738"/>
            <a:ext cx="9144000" cy="0"/>
          </a:xfrm>
          <a:prstGeom prst="rect">
            <a:avLst/>
          </a:prstGeom>
          <a:noFill/>
          <a:ln w="9525">
            <a:noFill/>
          </a:ln>
        </p:spPr>
        <p:txBody>
          <a:bodyPr/>
          <a:lstStyle/>
          <a:p>
            <a:endParaRPr lang="zh-CN" altLang="en-US"/>
          </a:p>
        </p:txBody>
      </p:sp>
      <p:sp>
        <p:nvSpPr>
          <p:cNvPr id="357399" name="矩形 357398"/>
          <p:cNvSpPr/>
          <p:nvPr/>
        </p:nvSpPr>
        <p:spPr>
          <a:xfrm>
            <a:off x="1524000" y="3367088"/>
            <a:ext cx="9144000" cy="0"/>
          </a:xfrm>
          <a:prstGeom prst="rect">
            <a:avLst/>
          </a:prstGeom>
          <a:noFill/>
          <a:ln w="9525">
            <a:noFill/>
          </a:ln>
        </p:spPr>
        <p:txBody>
          <a:bodyPr/>
          <a:lstStyle/>
          <a:p>
            <a:endParaRPr lang="zh-CN" altLang="en-US"/>
          </a:p>
        </p:txBody>
      </p:sp>
      <p:sp>
        <p:nvSpPr>
          <p:cNvPr id="357406" name="文本框 357405"/>
          <p:cNvSpPr txBox="1"/>
          <p:nvPr/>
        </p:nvSpPr>
        <p:spPr>
          <a:xfrm>
            <a:off x="2351087" y="3794125"/>
            <a:ext cx="7991475" cy="1383665"/>
          </a:xfrm>
          <a:prstGeom prst="rect">
            <a:avLst/>
          </a:prstGeom>
          <a:noFill/>
          <a:ln w="9525">
            <a:noFill/>
          </a:ln>
        </p:spPr>
        <p:txBody>
          <a:bodyPr wrap="square">
            <a:spAutoFit/>
          </a:bodyPr>
          <a:lstStyle/>
          <a:p>
            <a:pPr>
              <a:spcBef>
                <a:spcPct val="50000"/>
              </a:spcBef>
            </a:pPr>
            <a:r>
              <a:rPr lang="zh-CN" altLang="en-US" sz="2800" dirty="0">
                <a:solidFill>
                  <a:srgbClr val="0000CC"/>
                </a:solidFill>
                <a:effectLst>
                  <a:outerShdw blurRad="38100" dist="38100" dir="2700000">
                    <a:srgbClr val="C0C0C0"/>
                  </a:outerShdw>
                </a:effectLst>
                <a:latin typeface="Tahoma" panose="020B0604030504040204" pitchFamily="34" charset="0"/>
              </a:rPr>
              <a:t>应当考虑若干进程对于磁盘随机设备任意磁道任意扇区</a:t>
            </a:r>
            <a:r>
              <a:rPr lang="en-US" altLang="zh-CN" sz="2800" dirty="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请求时，如何减少寻道时间以提高磁盘</a:t>
            </a:r>
            <a:r>
              <a:rPr lang="en-US" altLang="zh-CN" sz="2800" dirty="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的速度。</a:t>
            </a:r>
          </a:p>
        </p:txBody>
      </p:sp>
      <p:sp>
        <p:nvSpPr>
          <p:cNvPr id="357407" name="圆角矩形 357406"/>
          <p:cNvSpPr/>
          <p:nvPr/>
        </p:nvSpPr>
        <p:spPr>
          <a:xfrm>
            <a:off x="2279650" y="2565400"/>
            <a:ext cx="7777163" cy="935038"/>
          </a:xfrm>
          <a:prstGeom prst="roundRect">
            <a:avLst>
              <a:gd name="adj" fmla="val 16667"/>
            </a:avLst>
          </a:prstGeom>
          <a:solidFill>
            <a:srgbClr val="F7FACA"/>
          </a:solidFill>
          <a:ln w="38100" cap="flat" cmpd="dbl">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wrap="none" anchor="ctr"/>
          <a:lstStyle/>
          <a:p>
            <a:pPr algn="ctr"/>
            <a:r>
              <a:rPr lang="zh-CN" altLang="en-US" sz="2800" dirty="0">
                <a:latin typeface="Tahoma" panose="020B0604030504040204" pitchFamily="34" charset="0"/>
              </a:rPr>
              <a:t>显然，随机方式时间大大地高于顺序方式时间</a:t>
            </a:r>
          </a:p>
          <a:p>
            <a:pPr algn="ctr"/>
            <a:r>
              <a:rPr lang="en-US" altLang="zh-CN" sz="2800">
                <a:latin typeface="Tahoma" panose="020B0604030504040204" pitchFamily="34" charset="0"/>
              </a:rPr>
              <a:t>20.04s/0.064s &gt;300</a:t>
            </a:r>
            <a:r>
              <a:rPr lang="zh-CN" altLang="en-US" sz="2800" dirty="0">
                <a:latin typeface="Tahoma" panose="020B0604030504040204" pitchFamily="34" charset="0"/>
              </a:rPr>
              <a:t>倍！</a:t>
            </a:r>
          </a:p>
        </p:txBody>
      </p:sp>
      <p:sp>
        <p:nvSpPr>
          <p:cNvPr id="357408" name="文本框 357407"/>
          <p:cNvSpPr txBox="1"/>
          <p:nvPr/>
        </p:nvSpPr>
        <p:spPr>
          <a:xfrm>
            <a:off x="2352675" y="5456238"/>
            <a:ext cx="7991475" cy="583565"/>
          </a:xfrm>
          <a:prstGeom prst="rect">
            <a:avLst/>
          </a:prstGeom>
          <a:solidFill>
            <a:srgbClr val="CAF8FA"/>
          </a:solidFill>
          <a:ln w="57150" cap="flat" cmpd="thinThick">
            <a:solidFill>
              <a:srgbClr val="FF6600"/>
            </a:solidFill>
            <a:prstDash val="solid"/>
            <a:miter/>
            <a:headEnd type="none" w="med" len="med"/>
            <a:tailEnd type="none" w="med" len="med"/>
          </a:ln>
        </p:spPr>
        <p:txBody>
          <a:bodyPr>
            <a:spAutoFit/>
          </a:bodyPr>
          <a:lstStyle/>
          <a:p>
            <a:pPr>
              <a:spcBef>
                <a:spcPct val="50000"/>
              </a:spcBef>
            </a:pPr>
            <a:r>
              <a:rPr lang="zh-CN" altLang="en-US" sz="3200" dirty="0">
                <a:latin typeface="Tahoma" panose="020B0604030504040204" pitchFamily="34" charset="0"/>
              </a:rPr>
              <a:t>软件提高</a:t>
            </a:r>
            <a:r>
              <a:rPr lang="en-US" altLang="zh-CN" sz="3200">
                <a:latin typeface="Tahoma" panose="020B0604030504040204" pitchFamily="34" charset="0"/>
              </a:rPr>
              <a:t>I/O</a:t>
            </a:r>
            <a:r>
              <a:rPr lang="zh-CN" altLang="en-US" sz="3200" dirty="0">
                <a:latin typeface="Tahoma" panose="020B0604030504040204" pitchFamily="34" charset="0"/>
              </a:rPr>
              <a:t>速度</a:t>
            </a:r>
            <a:r>
              <a:rPr lang="en-US" altLang="zh-CN" sz="3200">
                <a:latin typeface="Tahoma" panose="020B0604030504040204" pitchFamily="34" charset="0"/>
              </a:rPr>
              <a:t>—</a:t>
            </a:r>
            <a:r>
              <a:rPr lang="zh-CN" altLang="en-US" sz="3200" dirty="0">
                <a:latin typeface="Tahoma" panose="020B0604030504040204" pitchFamily="34" charset="0"/>
              </a:rPr>
              <a:t>磁盘调度算法问题</a:t>
            </a:r>
          </a:p>
        </p:txBody>
      </p:sp>
      <p:sp>
        <p:nvSpPr>
          <p:cNvPr id="357410" name="AutoShape 5"/>
          <p:cNvSpPr/>
          <p:nvPr/>
        </p:nvSpPr>
        <p:spPr>
          <a:xfrm>
            <a:off x="1011816" y="1010577"/>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57411" name="Text Box 38"/>
          <p:cNvSpPr txBox="1"/>
          <p:nvPr/>
        </p:nvSpPr>
        <p:spPr>
          <a:xfrm>
            <a:off x="1067378" y="1032802"/>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一、磁盘</a:t>
            </a:r>
            <a:r>
              <a:rPr lang="en-US" altLang="zh-CN" sz="2800">
                <a:solidFill>
                  <a:srgbClr val="FF0000"/>
                </a:solidFill>
                <a:effectLst>
                  <a:outerShdw blurRad="38100" dist="38100" dir="2700000">
                    <a:srgbClr val="C0C0C0"/>
                  </a:outerShdw>
                </a:effectLst>
                <a:latin typeface="Times New Roman" panose="02020603050405020304" pitchFamily="18" charset="0"/>
              </a:rPr>
              <a:t>I/O </a:t>
            </a:r>
          </a:p>
        </p:txBody>
      </p:sp>
      <p:sp>
        <p:nvSpPr>
          <p:cNvPr id="357412" name="矩形 357411"/>
          <p:cNvSpPr/>
          <p:nvPr/>
        </p:nvSpPr>
        <p:spPr>
          <a:xfrm>
            <a:off x="1343472" y="1743653"/>
            <a:ext cx="3269615" cy="521970"/>
          </a:xfrm>
          <a:prstGeom prst="rect">
            <a:avLst/>
          </a:prstGeom>
          <a:noFill/>
          <a:ln w="9525">
            <a:noFill/>
          </a:ln>
        </p:spPr>
        <p:txBody>
          <a:bodyPr wrap="none" anchor="t">
            <a:spAutoFit/>
          </a:bodyPr>
          <a:lstStyle/>
          <a:p>
            <a:pPr>
              <a:spcBef>
                <a:spcPct val="15000"/>
              </a:spcBef>
              <a:buFont typeface="Arial" panose="020B0604020202020204" pitchFamily="34" charset="0"/>
            </a:pPr>
            <a:r>
              <a:rPr lang="en-US" altLang="zh-CN" sz="2800" dirty="0">
                <a:solidFill>
                  <a:srgbClr val="800000"/>
                </a:solidFill>
                <a:effectLst>
                  <a:outerShdw blurRad="38100" dist="38100" dir="2700000">
                    <a:srgbClr val="C0C0C0"/>
                  </a:outerShdw>
                </a:effectLst>
                <a:latin typeface="Tahoma" panose="020B0604030504040204" pitchFamily="34" charset="0"/>
              </a:rPr>
              <a:t>5</a:t>
            </a:r>
            <a:r>
              <a:rPr lang="zh-CN" altLang="en-US" sz="2800" dirty="0">
                <a:solidFill>
                  <a:srgbClr val="800000"/>
                </a:solidFill>
                <a:effectLst>
                  <a:outerShdw blurRad="38100" dist="38100" dir="2700000">
                    <a:srgbClr val="C0C0C0"/>
                  </a:outerShdw>
                </a:effectLst>
                <a:latin typeface="Tahoma" panose="020B0604030504040204" pitchFamily="34" charset="0"/>
              </a:rPr>
              <a:t>、磁盘的访问时间 </a:t>
            </a:r>
          </a:p>
        </p:txBody>
      </p:sp>
      <p:sp>
        <p:nvSpPr>
          <p:cNvPr id="17" name="矩形 16">
            <a:extLst>
              <a:ext uri="{FF2B5EF4-FFF2-40B4-BE49-F238E27FC236}">
                <a16:creationId xmlns:a16="http://schemas.microsoft.com/office/drawing/2014/main" id="{F71B7FE0-7F04-4F3B-AB98-3E603BEFE796}"/>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7410"/>
                                        </p:tgtEl>
                                        <p:attrNameLst>
                                          <p:attrName>style.visibility</p:attrName>
                                        </p:attrNameLst>
                                      </p:cBhvr>
                                      <p:to>
                                        <p:strVal val="visible"/>
                                      </p:to>
                                    </p:set>
                                    <p:anim calcmode="lin" valueType="num">
                                      <p:cBhvr additive="base">
                                        <p:cTn id="7" dur="500" fill="hold"/>
                                        <p:tgtEl>
                                          <p:spTgt spid="357410"/>
                                        </p:tgtEl>
                                        <p:attrNameLst>
                                          <p:attrName>ppt_x</p:attrName>
                                        </p:attrNameLst>
                                      </p:cBhvr>
                                      <p:tavLst>
                                        <p:tav tm="0">
                                          <p:val>
                                            <p:strVal val="#ppt_x"/>
                                          </p:val>
                                        </p:tav>
                                        <p:tav tm="100000">
                                          <p:val>
                                            <p:strVal val="#ppt_x"/>
                                          </p:val>
                                        </p:tav>
                                      </p:tavLst>
                                    </p:anim>
                                    <p:anim calcmode="lin" valueType="num">
                                      <p:cBhvr additive="base">
                                        <p:cTn id="8" dur="500" fill="hold"/>
                                        <p:tgtEl>
                                          <p:spTgt spid="3574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7411"/>
                                        </p:tgtEl>
                                        <p:attrNameLst>
                                          <p:attrName>style.visibility</p:attrName>
                                        </p:attrNameLst>
                                      </p:cBhvr>
                                      <p:to>
                                        <p:strVal val="visible"/>
                                      </p:to>
                                    </p:set>
                                    <p:anim calcmode="lin" valueType="num">
                                      <p:cBhvr additive="base">
                                        <p:cTn id="12" dur="500" fill="hold"/>
                                        <p:tgtEl>
                                          <p:spTgt spid="357411"/>
                                        </p:tgtEl>
                                        <p:attrNameLst>
                                          <p:attrName>ppt_x</p:attrName>
                                        </p:attrNameLst>
                                      </p:cBhvr>
                                      <p:tavLst>
                                        <p:tav tm="0">
                                          <p:val>
                                            <p:strVal val="#ppt_x"/>
                                          </p:val>
                                        </p:tav>
                                        <p:tav tm="100000">
                                          <p:val>
                                            <p:strVal val="#ppt_x"/>
                                          </p:val>
                                        </p:tav>
                                      </p:tavLst>
                                    </p:anim>
                                    <p:anim calcmode="lin" valueType="num">
                                      <p:cBhvr additive="base">
                                        <p:cTn id="13" dur="500" fill="hold"/>
                                        <p:tgtEl>
                                          <p:spTgt spid="3574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57412"/>
                                        </p:tgtEl>
                                        <p:attrNameLst>
                                          <p:attrName>style.visibility</p:attrName>
                                        </p:attrNameLst>
                                      </p:cBhvr>
                                      <p:to>
                                        <p:strVal val="visible"/>
                                      </p:to>
                                    </p:set>
                                    <p:anim calcmode="lin" valueType="num">
                                      <p:cBhvr additive="base">
                                        <p:cTn id="17" dur="500" fill="hold"/>
                                        <p:tgtEl>
                                          <p:spTgt spid="357412"/>
                                        </p:tgtEl>
                                        <p:attrNameLst>
                                          <p:attrName>ppt_x</p:attrName>
                                        </p:attrNameLst>
                                      </p:cBhvr>
                                      <p:tavLst>
                                        <p:tav tm="0">
                                          <p:val>
                                            <p:strVal val="#ppt_x"/>
                                          </p:val>
                                        </p:tav>
                                        <p:tav tm="100000">
                                          <p:val>
                                            <p:strVal val="#ppt_x"/>
                                          </p:val>
                                        </p:tav>
                                      </p:tavLst>
                                    </p:anim>
                                    <p:anim calcmode="lin" valueType="num">
                                      <p:cBhvr additive="base">
                                        <p:cTn id="18" dur="500" fill="hold"/>
                                        <p:tgtEl>
                                          <p:spTgt spid="35741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7" presetClass="entr" presetSubtype="0" fill="hold" grpId="0" nodeType="afterEffect">
                                  <p:stCondLst>
                                    <p:cond delay="0"/>
                                  </p:stCondLst>
                                  <p:iterate type="lt">
                                    <p:tmPct val="50000"/>
                                  </p:iterate>
                                  <p:childTnLst>
                                    <p:set>
                                      <p:cBhvr>
                                        <p:cTn id="21" dur="1" fill="hold">
                                          <p:stCondLst>
                                            <p:cond delay="0"/>
                                          </p:stCondLst>
                                        </p:cTn>
                                        <p:tgtEl>
                                          <p:spTgt spid="357407"/>
                                        </p:tgtEl>
                                        <p:attrNameLst>
                                          <p:attrName>style.visibility</p:attrName>
                                        </p:attrNameLst>
                                      </p:cBhvr>
                                      <p:to>
                                        <p:strVal val="visible"/>
                                      </p:to>
                                    </p:set>
                                    <p:anim calcmode="discrete" valueType="clr">
                                      <p:cBhvr override="childStyle">
                                        <p:cTn id="22" dur="500"/>
                                        <p:tgtEl>
                                          <p:spTgt spid="357407"/>
                                        </p:tgtEl>
                                        <p:attrNameLst>
                                          <p:attrName>style.color</p:attrName>
                                        </p:attrNameLst>
                                      </p:cBhvr>
                                      <p:tavLst>
                                        <p:tav tm="0">
                                          <p:val>
                                            <p:clrVal>
                                              <a:srgbClr val="CC3300"/>
                                            </p:clrVal>
                                          </p:val>
                                        </p:tav>
                                        <p:tav tm="50000">
                                          <p:val>
                                            <p:clrVal>
                                              <a:schemeClr val="bg2"/>
                                            </p:clrVal>
                                          </p:val>
                                        </p:tav>
                                      </p:tavLst>
                                    </p:anim>
                                    <p:anim calcmode="discrete" valueType="clr">
                                      <p:cBhvr>
                                        <p:cTn id="23" dur="500"/>
                                        <p:tgtEl>
                                          <p:spTgt spid="357407"/>
                                        </p:tgtEl>
                                        <p:attrNameLst>
                                          <p:attrName>fillcolor</p:attrName>
                                        </p:attrNameLst>
                                      </p:cBhvr>
                                      <p:tavLst>
                                        <p:tav tm="0">
                                          <p:val>
                                            <p:clrVal>
                                              <a:schemeClr val="accent2"/>
                                            </p:clrVal>
                                          </p:val>
                                        </p:tav>
                                        <p:tav tm="50000">
                                          <p:val>
                                            <p:clrVal>
                                              <a:schemeClr val="hlink"/>
                                            </p:clrVal>
                                          </p:val>
                                        </p:tav>
                                      </p:tavLst>
                                    </p:anim>
                                    <p:set>
                                      <p:cBhvr>
                                        <p:cTn id="24" dur="500"/>
                                        <p:tgtEl>
                                          <p:spTgt spid="357407"/>
                                        </p:tgtEl>
                                        <p:attrNameLst>
                                          <p:attrName>fill.type</p:attrName>
                                        </p:attrNameLst>
                                      </p:cBhvr>
                                      <p:to>
                                        <p:strVal val="solid"/>
                                      </p:to>
                                    </p:set>
                                  </p:childTnLst>
                                </p:cTn>
                              </p:par>
                            </p:childTnLst>
                          </p:cTn>
                        </p:par>
                        <p:par>
                          <p:cTn id="25" fill="hold">
                            <p:stCondLst>
                              <p:cond delay="11500"/>
                            </p:stCondLst>
                            <p:childTnLst>
                              <p:par>
                                <p:cTn id="26" presetID="2" presetClass="entr" presetSubtype="4" fill="hold" grpId="0" nodeType="afterEffect">
                                  <p:stCondLst>
                                    <p:cond delay="0"/>
                                  </p:stCondLst>
                                  <p:childTnLst>
                                    <p:set>
                                      <p:cBhvr>
                                        <p:cTn id="27" dur="1" fill="hold">
                                          <p:stCondLst>
                                            <p:cond delay="0"/>
                                          </p:stCondLst>
                                        </p:cTn>
                                        <p:tgtEl>
                                          <p:spTgt spid="357406"/>
                                        </p:tgtEl>
                                        <p:attrNameLst>
                                          <p:attrName>style.visibility</p:attrName>
                                        </p:attrNameLst>
                                      </p:cBhvr>
                                      <p:to>
                                        <p:strVal val="visible"/>
                                      </p:to>
                                    </p:set>
                                    <p:anim calcmode="lin" valueType="num">
                                      <p:cBhvr additive="base">
                                        <p:cTn id="28" dur="500" fill="hold"/>
                                        <p:tgtEl>
                                          <p:spTgt spid="357406"/>
                                        </p:tgtEl>
                                        <p:attrNameLst>
                                          <p:attrName>ppt_x</p:attrName>
                                        </p:attrNameLst>
                                      </p:cBhvr>
                                      <p:tavLst>
                                        <p:tav tm="0">
                                          <p:val>
                                            <p:strVal val="#ppt_x"/>
                                          </p:val>
                                        </p:tav>
                                        <p:tav tm="100000">
                                          <p:val>
                                            <p:strVal val="#ppt_x"/>
                                          </p:val>
                                        </p:tav>
                                      </p:tavLst>
                                    </p:anim>
                                    <p:anim calcmode="lin" valueType="num">
                                      <p:cBhvr additive="base">
                                        <p:cTn id="29" dur="500" fill="hold"/>
                                        <p:tgtEl>
                                          <p:spTgt spid="357406"/>
                                        </p:tgtEl>
                                        <p:attrNameLst>
                                          <p:attrName>ppt_y</p:attrName>
                                        </p:attrNameLst>
                                      </p:cBhvr>
                                      <p:tavLst>
                                        <p:tav tm="0">
                                          <p:val>
                                            <p:strVal val="1+#ppt_h/2"/>
                                          </p:val>
                                        </p:tav>
                                        <p:tav tm="100000">
                                          <p:val>
                                            <p:strVal val="#ppt_y"/>
                                          </p:val>
                                        </p:tav>
                                      </p:tavLst>
                                    </p:anim>
                                  </p:childTnLst>
                                </p:cTn>
                              </p:par>
                            </p:childTnLst>
                          </p:cTn>
                        </p:par>
                        <p:par>
                          <p:cTn id="30" fill="hold">
                            <p:stCondLst>
                              <p:cond delay="12000"/>
                            </p:stCondLst>
                            <p:childTnLst>
                              <p:par>
                                <p:cTn id="31" presetID="7" presetClass="entr" presetSubtype="8" fill="hold" grpId="0" nodeType="afterEffect">
                                  <p:stCondLst>
                                    <p:cond delay="0"/>
                                  </p:stCondLst>
                                  <p:childTnLst>
                                    <p:set>
                                      <p:cBhvr>
                                        <p:cTn id="32" dur="1" fill="hold">
                                          <p:stCondLst>
                                            <p:cond delay="0"/>
                                          </p:stCondLst>
                                        </p:cTn>
                                        <p:tgtEl>
                                          <p:spTgt spid="357408"/>
                                        </p:tgtEl>
                                        <p:attrNameLst>
                                          <p:attrName>style.visibility</p:attrName>
                                        </p:attrNameLst>
                                      </p:cBhvr>
                                      <p:to>
                                        <p:strVal val="visible"/>
                                      </p:to>
                                    </p:set>
                                    <p:anim calcmode="lin" valueType="num">
                                      <p:cBhvr additive="base">
                                        <p:cTn id="33" dur="3000" fill="hold"/>
                                        <p:tgtEl>
                                          <p:spTgt spid="357408"/>
                                        </p:tgtEl>
                                        <p:attrNameLst>
                                          <p:attrName>ppt_x</p:attrName>
                                        </p:attrNameLst>
                                      </p:cBhvr>
                                      <p:tavLst>
                                        <p:tav tm="0">
                                          <p:val>
                                            <p:strVal val="0-#ppt_w/2"/>
                                          </p:val>
                                        </p:tav>
                                        <p:tav tm="100000">
                                          <p:val>
                                            <p:strVal val="#ppt_x"/>
                                          </p:val>
                                        </p:tav>
                                      </p:tavLst>
                                    </p:anim>
                                    <p:anim calcmode="lin" valueType="num">
                                      <p:cBhvr additive="base">
                                        <p:cTn id="34" dur="3000" fill="hold"/>
                                        <p:tgtEl>
                                          <p:spTgt spid="3574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406" grpId="0"/>
      <p:bldP spid="357407" grpId="0" bldLvl="0" animBg="1"/>
      <p:bldP spid="357408" grpId="0" bldLvl="0" animBg="1"/>
      <p:bldP spid="357410" grpId="0" bldLvl="0" animBg="1"/>
      <p:bldP spid="357411" grpId="0"/>
      <p:bldP spid="3574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矩形 211969"/>
          <p:cNvSpPr/>
          <p:nvPr/>
        </p:nvSpPr>
        <p:spPr>
          <a:xfrm>
            <a:off x="1524000" y="3328988"/>
            <a:ext cx="9144000" cy="0"/>
          </a:xfrm>
          <a:prstGeom prst="rect">
            <a:avLst/>
          </a:prstGeom>
          <a:noFill/>
          <a:ln w="9525">
            <a:noFill/>
          </a:ln>
        </p:spPr>
        <p:txBody>
          <a:bodyPr/>
          <a:lstStyle/>
          <a:p>
            <a:endParaRPr lang="zh-CN" altLang="en-US"/>
          </a:p>
        </p:txBody>
      </p:sp>
      <p:sp>
        <p:nvSpPr>
          <p:cNvPr id="211971" name="矩形 211970"/>
          <p:cNvSpPr/>
          <p:nvPr/>
        </p:nvSpPr>
        <p:spPr>
          <a:xfrm>
            <a:off x="1524000" y="3319463"/>
            <a:ext cx="9144000" cy="0"/>
          </a:xfrm>
          <a:prstGeom prst="rect">
            <a:avLst/>
          </a:prstGeom>
          <a:noFill/>
          <a:ln w="9525">
            <a:noFill/>
          </a:ln>
        </p:spPr>
        <p:txBody>
          <a:bodyPr/>
          <a:lstStyle/>
          <a:p>
            <a:endParaRPr lang="zh-CN" altLang="en-US"/>
          </a:p>
        </p:txBody>
      </p:sp>
      <p:grpSp>
        <p:nvGrpSpPr>
          <p:cNvPr id="212004" name="组合 212003"/>
          <p:cNvGrpSpPr/>
          <p:nvPr/>
        </p:nvGrpSpPr>
        <p:grpSpPr>
          <a:xfrm>
            <a:off x="2279650" y="1844675"/>
            <a:ext cx="8137525" cy="4537075"/>
            <a:chOff x="476" y="1026"/>
            <a:chExt cx="5126" cy="2925"/>
          </a:xfrm>
        </p:grpSpPr>
        <p:sp>
          <p:nvSpPr>
            <p:cNvPr id="211977" name="文本框 211976"/>
            <p:cNvSpPr txBox="1"/>
            <p:nvPr/>
          </p:nvSpPr>
          <p:spPr>
            <a:xfrm>
              <a:off x="1882" y="3702"/>
              <a:ext cx="2903" cy="249"/>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Times New Roman" panose="02020603050405020304" pitchFamily="18" charset="0"/>
                </a:rPr>
                <a:t>5.3 </a:t>
              </a:r>
              <a:r>
                <a:rPr lang="zh-CN" altLang="en-US" sz="2000" dirty="0">
                  <a:solidFill>
                    <a:srgbClr val="006600"/>
                  </a:solidFill>
                  <a:effectLst>
                    <a:outerShdw blurRad="38100" dist="38100" dir="2700000">
                      <a:srgbClr val="C0C0C0"/>
                    </a:outerShdw>
                  </a:effectLst>
                  <a:latin typeface="Times New Roman" panose="02020603050405020304" pitchFamily="18" charset="0"/>
                </a:rPr>
                <a:t>用户申请与系统可能的转换</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211979" name="文本框 211978"/>
            <p:cNvSpPr txBox="1"/>
            <p:nvPr/>
          </p:nvSpPr>
          <p:spPr>
            <a:xfrm>
              <a:off x="2858" y="1026"/>
              <a:ext cx="2744" cy="2586"/>
            </a:xfrm>
            <a:prstGeom prst="rect">
              <a:avLst/>
            </a:prstGeom>
            <a:solidFill>
              <a:srgbClr val="CCFFFF"/>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pPr algn="just"/>
              <a:r>
                <a:rPr lang="zh-CN" altLang="en-US" sz="1000" dirty="0">
                  <a:latin typeface="Times New Roman" panose="02020603050405020304" pitchFamily="18" charset="0"/>
                </a:rPr>
                <a:t>              </a:t>
              </a:r>
              <a:r>
                <a:rPr lang="zh-CN" altLang="en-US" sz="2000" u="sng" dirty="0">
                  <a:latin typeface="Times New Roman" panose="02020603050405020304" pitchFamily="18" charset="0"/>
                </a:rPr>
                <a:t>系统设备</a:t>
              </a:r>
              <a:r>
                <a:rPr lang="zh-CN" altLang="en-US" sz="2000" dirty="0">
                  <a:latin typeface="Times New Roman" panose="02020603050405020304" pitchFamily="18" charset="0"/>
                </a:rPr>
                <a:t>：</a:t>
              </a:r>
            </a:p>
            <a:p>
              <a:pPr algn="just"/>
              <a:r>
                <a:rPr lang="zh-CN" altLang="en-US" sz="2000" dirty="0">
                  <a:latin typeface="Times New Roman" panose="02020603050405020304" pitchFamily="18" charset="0"/>
                </a:rPr>
                <a:t>设备类型名  编号   设备号  可用状态</a:t>
              </a:r>
            </a:p>
            <a:p>
              <a:pPr algn="just"/>
              <a:r>
                <a:rPr lang="en-US" altLang="zh-CN" sz="2000" err="1">
                  <a:latin typeface="Times New Roman" panose="02020603050405020304" pitchFamily="18" charset="0"/>
                </a:rPr>
                <a:t>fp</a:t>
              </a:r>
              <a:r>
                <a:rPr lang="en-US" altLang="zh-CN" sz="2000">
                  <a:latin typeface="Times New Roman" panose="02020603050405020304" pitchFamily="18" charset="0"/>
                </a:rPr>
                <a:t>(</a:t>
              </a:r>
              <a:r>
                <a:rPr lang="zh-CN" altLang="en-US" sz="2000" dirty="0">
                  <a:latin typeface="Times New Roman" panose="02020603050405020304" pitchFamily="18" charset="0"/>
                </a:rPr>
                <a:t>打印机</a:t>
              </a:r>
              <a:r>
                <a:rPr lang="en-US" altLang="zh-CN" sz="2000">
                  <a:latin typeface="Times New Roman" panose="02020603050405020304" pitchFamily="18" charset="0"/>
                </a:rPr>
                <a:t>)      0          0               y</a:t>
              </a:r>
            </a:p>
            <a:p>
              <a:pPr algn="just"/>
              <a:r>
                <a:rPr lang="en-US" altLang="zh-CN" sz="2000">
                  <a:latin typeface="Times New Roman" panose="02020603050405020304" pitchFamily="18" charset="0"/>
                </a:rPr>
                <a:t>                                    1               y</a:t>
              </a:r>
            </a:p>
            <a:p>
              <a:pPr algn="just"/>
              <a:r>
                <a:rPr lang="en-US" altLang="zh-CN" sz="2000">
                  <a:latin typeface="Times New Roman" panose="02020603050405020304" pitchFamily="18" charset="0"/>
                </a:rPr>
                <a:t>                                    2               n</a:t>
              </a:r>
            </a:p>
            <a:p>
              <a:pPr algn="just"/>
              <a:r>
                <a:rPr lang="en-US" altLang="zh-CN" sz="2000">
                  <a:latin typeface="Times New Roman" panose="02020603050405020304" pitchFamily="18" charset="0"/>
                </a:rPr>
                <a:t>                                    3               y</a:t>
              </a:r>
            </a:p>
            <a:p>
              <a:pPr algn="just"/>
              <a:r>
                <a:rPr lang="en-US" altLang="zh-CN" sz="2000">
                  <a:latin typeface="Times New Roman" panose="02020603050405020304" pitchFamily="18" charset="0"/>
                </a:rPr>
                <a:t>                                    4               y</a:t>
              </a:r>
            </a:p>
            <a:p>
              <a:pPr algn="just"/>
              <a:r>
                <a:rPr lang="en-US" altLang="zh-CN" sz="2000" err="1">
                  <a:latin typeface="Times New Roman" panose="02020603050405020304" pitchFamily="18" charset="0"/>
                </a:rPr>
                <a:t>fh</a:t>
              </a:r>
              <a:r>
                <a:rPr lang="en-US" altLang="zh-CN" sz="2000">
                  <a:latin typeface="Times New Roman" panose="02020603050405020304" pitchFamily="18" charset="0"/>
                </a:rPr>
                <a:t>(</a:t>
              </a:r>
              <a:r>
                <a:rPr lang="zh-CN" altLang="en-US" sz="2000" dirty="0">
                  <a:latin typeface="Times New Roman" panose="02020603050405020304" pitchFamily="18" charset="0"/>
                </a:rPr>
                <a:t>绘图仪</a:t>
              </a:r>
              <a:r>
                <a:rPr lang="en-US" altLang="zh-CN" sz="2000">
                  <a:latin typeface="Times New Roman" panose="02020603050405020304" pitchFamily="18" charset="0"/>
                </a:rPr>
                <a:t>)       1         5               y</a:t>
              </a:r>
            </a:p>
            <a:p>
              <a:pPr algn="just"/>
              <a:r>
                <a:rPr lang="en-US" altLang="zh-CN" sz="2000">
                  <a:latin typeface="Times New Roman" panose="02020603050405020304" pitchFamily="18" charset="0"/>
                </a:rPr>
                <a:t>                                    6               n</a:t>
              </a:r>
            </a:p>
            <a:p>
              <a:pPr algn="just"/>
              <a:r>
                <a:rPr lang="en-US" altLang="zh-CN" sz="2000">
                  <a:latin typeface="Times New Roman" panose="02020603050405020304" pitchFamily="18" charset="0"/>
                </a:rPr>
                <a:t>                                    7               y</a:t>
              </a:r>
            </a:p>
            <a:p>
              <a:pPr algn="just"/>
              <a:r>
                <a:rPr lang="en-US" altLang="zh-CN" sz="2000" err="1">
                  <a:latin typeface="Times New Roman" panose="02020603050405020304" pitchFamily="18" charset="0"/>
                </a:rPr>
                <a:t>fd</a:t>
              </a:r>
              <a:r>
                <a:rPr lang="en-US" altLang="zh-CN" sz="2000">
                  <a:latin typeface="Times New Roman" panose="02020603050405020304" pitchFamily="18" charset="0"/>
                </a:rPr>
                <a:t>(</a:t>
              </a:r>
              <a:r>
                <a:rPr lang="zh-CN" altLang="en-US" sz="2000" dirty="0">
                  <a:latin typeface="Times New Roman" panose="02020603050405020304" pitchFamily="18" charset="0"/>
                </a:rPr>
                <a:t>磁盘</a:t>
              </a:r>
              <a:r>
                <a:rPr lang="en-US" altLang="zh-CN" sz="2000">
                  <a:latin typeface="Times New Roman" panose="02020603050405020304" pitchFamily="18" charset="0"/>
                </a:rPr>
                <a:t>)           2         8               y</a:t>
              </a:r>
            </a:p>
            <a:p>
              <a:pPr algn="just"/>
              <a:r>
                <a:rPr lang="en-US" altLang="zh-CN" sz="2000">
                  <a:latin typeface="Times New Roman" panose="02020603050405020304" pitchFamily="18" charset="0"/>
                </a:rPr>
                <a:t>                                    9               y</a:t>
              </a:r>
              <a:endParaRPr lang="en-US" altLang="zh-CN" sz="2000">
                <a:latin typeface="Tahoma" panose="020B0604030504040204" pitchFamily="34" charset="0"/>
              </a:endParaRPr>
            </a:p>
          </p:txBody>
        </p:sp>
        <p:sp>
          <p:nvSpPr>
            <p:cNvPr id="211984" name="任意多边形 211983"/>
            <p:cNvSpPr/>
            <p:nvPr/>
          </p:nvSpPr>
          <p:spPr>
            <a:xfrm>
              <a:off x="3969" y="1616"/>
              <a:ext cx="371" cy="448"/>
            </a:xfrm>
            <a:custGeom>
              <a:avLst/>
              <a:gdLst/>
              <a:ahLst/>
              <a:cxnLst/>
              <a:rect l="0" t="0" r="0" b="0"/>
              <a:pathLst>
                <a:path w="645" h="840">
                  <a:moveTo>
                    <a:pt x="0" y="0"/>
                  </a:moveTo>
                  <a:lnTo>
                    <a:pt x="645" y="840"/>
                  </a:lnTo>
                </a:path>
              </a:pathLst>
            </a:custGeom>
            <a:noFill/>
            <a:ln w="28575" cap="flat" cmpd="sng">
              <a:solidFill>
                <a:srgbClr val="000000">
                  <a:alpha val="100000"/>
                </a:srgbClr>
              </a:solidFill>
              <a:prstDash val="sysDot"/>
              <a:headEnd type="none" w="med" len="med"/>
              <a:tailEnd type="triangle" w="med" len="med"/>
            </a:ln>
          </p:spPr>
          <p:txBody>
            <a:bodyPr/>
            <a:lstStyle/>
            <a:p>
              <a:endParaRPr lang="zh-CN" altLang="en-US"/>
            </a:p>
          </p:txBody>
        </p:sp>
        <p:sp>
          <p:nvSpPr>
            <p:cNvPr id="211985" name="任意多边形 211984"/>
            <p:cNvSpPr/>
            <p:nvPr/>
          </p:nvSpPr>
          <p:spPr>
            <a:xfrm>
              <a:off x="3969" y="2523"/>
              <a:ext cx="363" cy="317"/>
            </a:xfrm>
            <a:custGeom>
              <a:avLst/>
              <a:gdLst/>
              <a:ahLst/>
              <a:cxnLst/>
              <a:rect l="0" t="0" r="0" b="0"/>
              <a:pathLst>
                <a:path w="660" h="285">
                  <a:moveTo>
                    <a:pt x="0" y="0"/>
                  </a:moveTo>
                  <a:lnTo>
                    <a:pt x="660" y="285"/>
                  </a:lnTo>
                </a:path>
              </a:pathLst>
            </a:custGeom>
            <a:noFill/>
            <a:ln w="28575" cap="flat" cmpd="sng">
              <a:solidFill>
                <a:srgbClr val="000000">
                  <a:alpha val="100000"/>
                </a:srgbClr>
              </a:solidFill>
              <a:prstDash val="sysDot"/>
              <a:headEnd type="none" w="med" len="med"/>
              <a:tailEnd type="triangle" w="med" len="med"/>
            </a:ln>
          </p:spPr>
          <p:txBody>
            <a:bodyPr/>
            <a:lstStyle/>
            <a:p>
              <a:endParaRPr lang="zh-CN" altLang="en-US"/>
            </a:p>
          </p:txBody>
        </p:sp>
        <p:sp>
          <p:nvSpPr>
            <p:cNvPr id="211986" name="任意多边形 211985"/>
            <p:cNvSpPr/>
            <p:nvPr/>
          </p:nvSpPr>
          <p:spPr>
            <a:xfrm>
              <a:off x="4014" y="2523"/>
              <a:ext cx="362" cy="6"/>
            </a:xfrm>
            <a:custGeom>
              <a:avLst/>
              <a:gdLst/>
              <a:ahLst/>
              <a:cxnLst/>
              <a:rect l="0" t="0" r="0" b="0"/>
              <a:pathLst>
                <a:path w="630" h="12">
                  <a:moveTo>
                    <a:pt x="0" y="0"/>
                  </a:moveTo>
                  <a:lnTo>
                    <a:pt x="630" y="12"/>
                  </a:lnTo>
                </a:path>
              </a:pathLst>
            </a:custGeom>
            <a:noFill/>
            <a:ln w="28575" cap="flat" cmpd="sng">
              <a:solidFill>
                <a:srgbClr val="000000"/>
              </a:solidFill>
              <a:prstDash val="sysDot"/>
              <a:headEnd type="none" w="med" len="med"/>
              <a:tailEnd type="triangle" w="med" len="med"/>
            </a:ln>
          </p:spPr>
          <p:txBody>
            <a:bodyPr/>
            <a:lstStyle/>
            <a:p>
              <a:endParaRPr lang="zh-CN" altLang="en-US"/>
            </a:p>
          </p:txBody>
        </p:sp>
        <p:sp>
          <p:nvSpPr>
            <p:cNvPr id="211987" name="任意多边形 211986"/>
            <p:cNvSpPr/>
            <p:nvPr/>
          </p:nvSpPr>
          <p:spPr>
            <a:xfrm>
              <a:off x="3969" y="1570"/>
              <a:ext cx="407" cy="158"/>
            </a:xfrm>
            <a:custGeom>
              <a:avLst/>
              <a:gdLst/>
              <a:ahLst/>
              <a:cxnLst/>
              <a:rect l="0" t="0" r="0" b="0"/>
              <a:pathLst>
                <a:path w="660" h="555">
                  <a:moveTo>
                    <a:pt x="0" y="0"/>
                  </a:moveTo>
                  <a:lnTo>
                    <a:pt x="660" y="555"/>
                  </a:lnTo>
                </a:path>
              </a:pathLst>
            </a:custGeom>
            <a:noFill/>
            <a:ln w="28575" cap="flat" cmpd="sng">
              <a:solidFill>
                <a:srgbClr val="000000"/>
              </a:solidFill>
              <a:prstDash val="sysDot"/>
              <a:headEnd type="none" w="med" len="med"/>
              <a:tailEnd type="triangle" w="med" len="med"/>
            </a:ln>
          </p:spPr>
          <p:txBody>
            <a:bodyPr/>
            <a:lstStyle/>
            <a:p>
              <a:endParaRPr lang="zh-CN" altLang="en-US"/>
            </a:p>
          </p:txBody>
        </p:sp>
        <p:sp>
          <p:nvSpPr>
            <p:cNvPr id="211989" name="文本框 211988"/>
            <p:cNvSpPr txBox="1"/>
            <p:nvPr/>
          </p:nvSpPr>
          <p:spPr>
            <a:xfrm>
              <a:off x="4008" y="2296"/>
              <a:ext cx="414" cy="250"/>
            </a:xfrm>
            <a:prstGeom prst="rect">
              <a:avLst/>
            </a:prstGeom>
            <a:noFill/>
            <a:ln w="9525">
              <a:noFill/>
            </a:ln>
          </p:spPr>
          <p:txBody>
            <a:bodyPr/>
            <a:lstStyle/>
            <a:p>
              <a:pPr algn="just"/>
              <a:r>
                <a:rPr lang="zh-CN" altLang="en-US" sz="2000" dirty="0">
                  <a:latin typeface="宋体" panose="02010600030101010101" pitchFamily="2" charset="-122"/>
                </a:rPr>
                <a:t>①</a:t>
              </a:r>
              <a:endParaRPr lang="zh-CN" altLang="en-US" sz="2000" dirty="0">
                <a:latin typeface="Tahoma" panose="020B0604030504040204" pitchFamily="34" charset="0"/>
              </a:endParaRPr>
            </a:p>
          </p:txBody>
        </p:sp>
        <p:sp>
          <p:nvSpPr>
            <p:cNvPr id="211990" name="文本框 211989"/>
            <p:cNvSpPr txBox="1"/>
            <p:nvPr/>
          </p:nvSpPr>
          <p:spPr>
            <a:xfrm>
              <a:off x="3923" y="2568"/>
              <a:ext cx="311" cy="249"/>
            </a:xfrm>
            <a:prstGeom prst="rect">
              <a:avLst/>
            </a:prstGeom>
            <a:noFill/>
            <a:ln w="9525">
              <a:noFill/>
            </a:ln>
          </p:spPr>
          <p:txBody>
            <a:bodyPr/>
            <a:lstStyle/>
            <a:p>
              <a:pPr algn="just"/>
              <a:r>
                <a:rPr lang="zh-CN" altLang="en-US" sz="2000" dirty="0">
                  <a:latin typeface="宋体" panose="02010600030101010101" pitchFamily="2" charset="-122"/>
                </a:rPr>
                <a:t>②</a:t>
              </a:r>
              <a:endParaRPr lang="zh-CN" altLang="en-US" sz="2000" dirty="0">
                <a:latin typeface="Tahoma" panose="020B0604030504040204" pitchFamily="34" charset="0"/>
              </a:endParaRPr>
            </a:p>
          </p:txBody>
        </p:sp>
        <p:sp>
          <p:nvSpPr>
            <p:cNvPr id="211991" name="文本框 211990"/>
            <p:cNvSpPr txBox="1"/>
            <p:nvPr/>
          </p:nvSpPr>
          <p:spPr>
            <a:xfrm>
              <a:off x="4059" y="1434"/>
              <a:ext cx="311" cy="249"/>
            </a:xfrm>
            <a:prstGeom prst="rect">
              <a:avLst/>
            </a:prstGeom>
            <a:noFill/>
            <a:ln w="9525">
              <a:noFill/>
            </a:ln>
          </p:spPr>
          <p:txBody>
            <a:bodyPr/>
            <a:lstStyle/>
            <a:p>
              <a:pPr algn="just"/>
              <a:r>
                <a:rPr lang="zh-CN" altLang="en-US" sz="2000" dirty="0">
                  <a:latin typeface="宋体" panose="02010600030101010101" pitchFamily="2" charset="-122"/>
                </a:rPr>
                <a:t>②</a:t>
              </a:r>
              <a:endParaRPr lang="zh-CN" altLang="en-US" sz="2000" dirty="0">
                <a:latin typeface="Tahoma" panose="020B0604030504040204" pitchFamily="34" charset="0"/>
              </a:endParaRPr>
            </a:p>
          </p:txBody>
        </p:sp>
        <p:sp>
          <p:nvSpPr>
            <p:cNvPr id="211992" name="文本框 211991"/>
            <p:cNvSpPr txBox="1"/>
            <p:nvPr/>
          </p:nvSpPr>
          <p:spPr>
            <a:xfrm>
              <a:off x="3878" y="1706"/>
              <a:ext cx="414" cy="250"/>
            </a:xfrm>
            <a:prstGeom prst="rect">
              <a:avLst/>
            </a:prstGeom>
            <a:noFill/>
            <a:ln w="9525">
              <a:noFill/>
            </a:ln>
          </p:spPr>
          <p:txBody>
            <a:bodyPr/>
            <a:lstStyle/>
            <a:p>
              <a:pPr algn="just"/>
              <a:r>
                <a:rPr lang="zh-CN" altLang="en-US" sz="2000" dirty="0">
                  <a:latin typeface="宋体" panose="02010600030101010101" pitchFamily="2" charset="-122"/>
                </a:rPr>
                <a:t>①</a:t>
              </a:r>
              <a:endParaRPr lang="zh-CN" altLang="en-US" sz="2000" dirty="0">
                <a:latin typeface="Tahoma" panose="020B0604030504040204" pitchFamily="34" charset="0"/>
              </a:endParaRPr>
            </a:p>
          </p:txBody>
        </p:sp>
        <p:sp>
          <p:nvSpPr>
            <p:cNvPr id="211978" name="文本框 211977"/>
            <p:cNvSpPr txBox="1"/>
            <p:nvPr/>
          </p:nvSpPr>
          <p:spPr>
            <a:xfrm>
              <a:off x="476" y="1117"/>
              <a:ext cx="1315" cy="2631"/>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pPr algn="just"/>
              <a:r>
                <a:rPr lang="zh-CN" altLang="en-US" sz="1000" dirty="0">
                  <a:solidFill>
                    <a:srgbClr val="0000CC"/>
                  </a:solidFill>
                  <a:latin typeface="Times New Roman" panose="02020603050405020304" pitchFamily="18" charset="0"/>
                </a:rPr>
                <a:t>   </a:t>
              </a:r>
              <a:r>
                <a:rPr lang="zh-CN" altLang="en-US" sz="900" dirty="0">
                  <a:solidFill>
                    <a:srgbClr val="0000CC"/>
                  </a:solidFill>
                  <a:latin typeface="Times New Roman" panose="02020603050405020304" pitchFamily="18" charset="0"/>
                </a:rPr>
                <a:t>  </a:t>
              </a:r>
              <a:r>
                <a:rPr lang="zh-CN" altLang="en-US" sz="2000" dirty="0">
                  <a:solidFill>
                    <a:srgbClr val="0000CC"/>
                  </a:solidFill>
                  <a:latin typeface="Times New Roman" panose="02020603050405020304" pitchFamily="18" charset="0"/>
                </a:rPr>
                <a:t>用户程序：</a:t>
              </a:r>
            </a:p>
            <a:p>
              <a:pPr algn="just"/>
              <a:r>
                <a:rPr lang="zh-CN" altLang="en-US" sz="2000" dirty="0">
                  <a:solidFill>
                    <a:srgbClr val="0000CC"/>
                  </a:solidFill>
                  <a:latin typeface="Times New Roman" panose="02020603050405020304" pitchFamily="18" charset="0"/>
                </a:rPr>
                <a:t>       </a:t>
              </a:r>
              <a:r>
                <a:rPr lang="zh-CN" altLang="en-US" sz="2000" dirty="0">
                  <a:solidFill>
                    <a:srgbClr val="0000CC"/>
                  </a:solidFill>
                  <a:latin typeface="宋体" panose="02010600030101010101" pitchFamily="2" charset="-122"/>
                </a:rPr>
                <a:t>┅┅</a:t>
              </a:r>
              <a:endParaRPr lang="zh-CN" altLang="en-US" sz="2000" dirty="0">
                <a:solidFill>
                  <a:srgbClr val="0000CC"/>
                </a:solidFill>
                <a:latin typeface="Times New Roman" panose="02020603050405020304" pitchFamily="18" charset="0"/>
              </a:endParaRPr>
            </a:p>
            <a:p>
              <a:pPr algn="just"/>
              <a:r>
                <a:rPr lang="en-US" altLang="zh-CN" sz="2000">
                  <a:solidFill>
                    <a:srgbClr val="0000CC"/>
                  </a:solidFill>
                  <a:latin typeface="Times New Roman" panose="02020603050405020304" pitchFamily="18" charset="0"/>
                </a:rPr>
                <a:t>Call  </a:t>
              </a:r>
              <a:r>
                <a:rPr lang="en-US" altLang="zh-CN" sz="2000" err="1">
                  <a:solidFill>
                    <a:srgbClr val="0000CC"/>
                  </a:solidFill>
                  <a:latin typeface="Times New Roman" panose="02020603050405020304" pitchFamily="18" charset="0"/>
                </a:rPr>
                <a:t>IO(fp</a:t>
              </a:r>
              <a:r>
                <a:rPr lang="en-US" altLang="zh-CN" sz="2000">
                  <a:solidFill>
                    <a:srgbClr val="0000CC"/>
                  </a:solidFill>
                  <a:latin typeface="Times New Roman" panose="02020603050405020304" pitchFamily="18" charset="0"/>
                </a:rPr>
                <a:t>, 1)</a:t>
              </a:r>
            </a:p>
            <a:p>
              <a:pPr algn="just"/>
              <a:r>
                <a:rPr lang="en-US" altLang="zh-CN" sz="2000">
                  <a:solidFill>
                    <a:srgbClr val="0000CC"/>
                  </a:solidFill>
                  <a:latin typeface="Times New Roman" panose="02020603050405020304" pitchFamily="18" charset="0"/>
                </a:rPr>
                <a:t>Print(……)</a:t>
              </a:r>
            </a:p>
            <a:p>
              <a:pPr algn="just"/>
              <a:r>
                <a:rPr lang="en-US" altLang="zh-CN" sz="2000">
                  <a:solidFill>
                    <a:srgbClr val="0000CC"/>
                  </a:solidFill>
                  <a:latin typeface="宋体" panose="02010600030101010101" pitchFamily="2" charset="-122"/>
                </a:rPr>
                <a:t>┅┅</a:t>
              </a:r>
            </a:p>
            <a:p>
              <a:pPr algn="just"/>
              <a:r>
                <a:rPr lang="en-US" altLang="zh-CN" sz="2000">
                  <a:solidFill>
                    <a:srgbClr val="0000CC"/>
                  </a:solidFill>
                  <a:latin typeface="Times New Roman" panose="02020603050405020304" pitchFamily="18" charset="0"/>
                </a:rPr>
                <a:t>Call  </a:t>
              </a:r>
              <a:r>
                <a:rPr lang="en-US" altLang="zh-CN" sz="2000" err="1">
                  <a:solidFill>
                    <a:srgbClr val="0000CC"/>
                  </a:solidFill>
                  <a:latin typeface="Times New Roman" panose="02020603050405020304" pitchFamily="18" charset="0"/>
                </a:rPr>
                <a:t>IO(fp</a:t>
              </a:r>
              <a:r>
                <a:rPr lang="en-US" altLang="zh-CN" sz="2000">
                  <a:solidFill>
                    <a:srgbClr val="0000CC"/>
                  </a:solidFill>
                  <a:latin typeface="Times New Roman" panose="02020603050405020304" pitchFamily="18" charset="0"/>
                </a:rPr>
                <a:t>, 3)</a:t>
              </a:r>
            </a:p>
            <a:p>
              <a:pPr algn="just"/>
              <a:r>
                <a:rPr lang="en-US" altLang="zh-CN" sz="2000">
                  <a:solidFill>
                    <a:srgbClr val="0000CC"/>
                  </a:solidFill>
                  <a:latin typeface="Times New Roman" panose="02020603050405020304" pitchFamily="18" charset="0"/>
                </a:rPr>
                <a:t>Print(……)</a:t>
              </a:r>
              <a:endParaRPr lang="en-US" altLang="zh-CN" sz="2000">
                <a:solidFill>
                  <a:srgbClr val="0000CC"/>
                </a:solidFill>
                <a:latin typeface="宋体" panose="02010600030101010101" pitchFamily="2" charset="-122"/>
              </a:endParaRPr>
            </a:p>
            <a:p>
              <a:pPr algn="just"/>
              <a:r>
                <a:rPr lang="en-US" altLang="zh-CN" sz="2000">
                  <a:solidFill>
                    <a:srgbClr val="0000CC"/>
                  </a:solidFill>
                  <a:latin typeface="宋体" panose="02010600030101010101" pitchFamily="2" charset="-122"/>
                </a:rPr>
                <a:t>┅┅</a:t>
              </a:r>
            </a:p>
            <a:p>
              <a:pPr algn="just"/>
              <a:r>
                <a:rPr lang="en-US" altLang="zh-CN" sz="2000">
                  <a:solidFill>
                    <a:srgbClr val="0000CC"/>
                  </a:solidFill>
                  <a:latin typeface="Times New Roman" panose="02020603050405020304" pitchFamily="18" charset="0"/>
                </a:rPr>
                <a:t>Call  </a:t>
              </a:r>
              <a:r>
                <a:rPr lang="en-US" altLang="zh-CN" sz="2000" err="1">
                  <a:solidFill>
                    <a:srgbClr val="0000CC"/>
                  </a:solidFill>
                  <a:latin typeface="Times New Roman" panose="02020603050405020304" pitchFamily="18" charset="0"/>
                </a:rPr>
                <a:t>IO(fh</a:t>
              </a:r>
              <a:r>
                <a:rPr lang="en-US" altLang="zh-CN" sz="2000">
                  <a:solidFill>
                    <a:srgbClr val="0000CC"/>
                  </a:solidFill>
                  <a:latin typeface="Times New Roman" panose="02020603050405020304" pitchFamily="18" charset="0"/>
                </a:rPr>
                <a:t>, 1)</a:t>
              </a:r>
            </a:p>
            <a:p>
              <a:pPr algn="just"/>
              <a:r>
                <a:rPr lang="en-US" altLang="zh-CN" sz="2000">
                  <a:solidFill>
                    <a:srgbClr val="0000CC"/>
                  </a:solidFill>
                  <a:latin typeface="Times New Roman" panose="02020603050405020304" pitchFamily="18" charset="0"/>
                </a:rPr>
                <a:t>Call  Plot(……)</a:t>
              </a:r>
              <a:endParaRPr lang="en-US" altLang="zh-CN" sz="2000">
                <a:solidFill>
                  <a:srgbClr val="0000CC"/>
                </a:solidFill>
                <a:latin typeface="宋体" panose="02010600030101010101" pitchFamily="2" charset="-122"/>
              </a:endParaRPr>
            </a:p>
            <a:p>
              <a:pPr algn="just"/>
              <a:r>
                <a:rPr lang="en-US" altLang="zh-CN" sz="2000">
                  <a:solidFill>
                    <a:srgbClr val="0000CC"/>
                  </a:solidFill>
                  <a:latin typeface="宋体" panose="02010600030101010101" pitchFamily="2" charset="-122"/>
                </a:rPr>
                <a:t>┅┅</a:t>
              </a:r>
            </a:p>
            <a:p>
              <a:pPr algn="just"/>
              <a:r>
                <a:rPr lang="en-US" altLang="zh-CN" sz="2000">
                  <a:solidFill>
                    <a:srgbClr val="0000CC"/>
                  </a:solidFill>
                  <a:latin typeface="Times New Roman" panose="02020603050405020304" pitchFamily="18" charset="0"/>
                </a:rPr>
                <a:t>Call  </a:t>
              </a:r>
              <a:r>
                <a:rPr lang="en-US" altLang="zh-CN" sz="2000" err="1">
                  <a:solidFill>
                    <a:srgbClr val="0000CC"/>
                  </a:solidFill>
                  <a:latin typeface="Times New Roman" panose="02020603050405020304" pitchFamily="18" charset="0"/>
                </a:rPr>
                <a:t>IO(fh</a:t>
              </a:r>
              <a:r>
                <a:rPr lang="en-US" altLang="zh-CN" sz="2000">
                  <a:solidFill>
                    <a:srgbClr val="0000CC"/>
                  </a:solidFill>
                  <a:latin typeface="Times New Roman" panose="02020603050405020304" pitchFamily="18" charset="0"/>
                </a:rPr>
                <a:t>, 2)</a:t>
              </a:r>
            </a:p>
            <a:p>
              <a:pPr algn="just"/>
              <a:r>
                <a:rPr lang="en-US" altLang="zh-CN" sz="2000">
                  <a:solidFill>
                    <a:srgbClr val="0000CC"/>
                  </a:solidFill>
                  <a:latin typeface="Times New Roman" panose="02020603050405020304" pitchFamily="18" charset="0"/>
                </a:rPr>
                <a:t>Call  plot(……)</a:t>
              </a:r>
              <a:endParaRPr lang="en-US" altLang="zh-CN" sz="2000">
                <a:solidFill>
                  <a:srgbClr val="0000CC"/>
                </a:solidFill>
                <a:latin typeface="Tahoma" panose="020B0604030504040204" pitchFamily="34" charset="0"/>
              </a:endParaRPr>
            </a:p>
          </p:txBody>
        </p:sp>
        <p:sp>
          <p:nvSpPr>
            <p:cNvPr id="211980" name="直接连接符 211979"/>
            <p:cNvSpPr/>
            <p:nvPr/>
          </p:nvSpPr>
          <p:spPr>
            <a:xfrm flipV="1">
              <a:off x="1474" y="1525"/>
              <a:ext cx="1451" cy="137"/>
            </a:xfrm>
            <a:prstGeom prst="line">
              <a:avLst/>
            </a:prstGeom>
            <a:ln w="28575" cap="flat" cmpd="sng">
              <a:solidFill>
                <a:srgbClr val="660066"/>
              </a:solidFill>
              <a:prstDash val="solid"/>
              <a:headEnd type="none" w="med" len="med"/>
              <a:tailEnd type="none" w="med" len="med"/>
            </a:ln>
          </p:spPr>
        </p:sp>
        <p:sp>
          <p:nvSpPr>
            <p:cNvPr id="211981" name="直接连接符 211980"/>
            <p:cNvSpPr/>
            <p:nvPr/>
          </p:nvSpPr>
          <p:spPr>
            <a:xfrm flipV="1">
              <a:off x="1429" y="1570"/>
              <a:ext cx="1496" cy="636"/>
            </a:xfrm>
            <a:prstGeom prst="line">
              <a:avLst/>
            </a:prstGeom>
            <a:ln w="28575" cap="flat" cmpd="sng">
              <a:solidFill>
                <a:srgbClr val="660066"/>
              </a:solidFill>
              <a:prstDash val="solid"/>
              <a:headEnd type="none" w="med" len="med"/>
              <a:tailEnd type="none" w="med" len="med"/>
            </a:ln>
          </p:spPr>
        </p:sp>
        <p:sp>
          <p:nvSpPr>
            <p:cNvPr id="211982" name="直接连接符 211981"/>
            <p:cNvSpPr/>
            <p:nvPr/>
          </p:nvSpPr>
          <p:spPr>
            <a:xfrm flipV="1">
              <a:off x="1429" y="2478"/>
              <a:ext cx="1496" cy="318"/>
            </a:xfrm>
            <a:prstGeom prst="line">
              <a:avLst/>
            </a:prstGeom>
            <a:ln w="28575" cap="flat" cmpd="sng">
              <a:solidFill>
                <a:srgbClr val="660066"/>
              </a:solidFill>
              <a:prstDash val="solid"/>
              <a:headEnd type="none" w="med" len="med"/>
              <a:tailEnd type="none" w="med" len="med"/>
            </a:ln>
          </p:spPr>
        </p:sp>
        <p:sp>
          <p:nvSpPr>
            <p:cNvPr id="211983" name="直接连接符 211982"/>
            <p:cNvSpPr/>
            <p:nvPr/>
          </p:nvSpPr>
          <p:spPr>
            <a:xfrm flipV="1">
              <a:off x="1429" y="2523"/>
              <a:ext cx="1496" cy="817"/>
            </a:xfrm>
            <a:prstGeom prst="line">
              <a:avLst/>
            </a:prstGeom>
            <a:ln w="28575" cap="flat" cmpd="sng">
              <a:solidFill>
                <a:srgbClr val="660066"/>
              </a:solidFill>
              <a:prstDash val="solid"/>
              <a:headEnd type="none" w="med" len="med"/>
              <a:tailEnd type="none" w="med" len="med"/>
            </a:ln>
          </p:spPr>
        </p:sp>
        <p:sp>
          <p:nvSpPr>
            <p:cNvPr id="211988" name="文本框 211987"/>
            <p:cNvSpPr txBox="1"/>
            <p:nvPr/>
          </p:nvSpPr>
          <p:spPr>
            <a:xfrm>
              <a:off x="2162" y="1321"/>
              <a:ext cx="310" cy="249"/>
            </a:xfrm>
            <a:prstGeom prst="rect">
              <a:avLst/>
            </a:prstGeom>
            <a:noFill/>
            <a:ln w="9525">
              <a:noFill/>
            </a:ln>
          </p:spPr>
          <p:txBody>
            <a:bodyPr/>
            <a:lstStyle/>
            <a:p>
              <a:pPr algn="just"/>
              <a:r>
                <a:rPr lang="zh-CN" altLang="en-US" dirty="0">
                  <a:solidFill>
                    <a:srgbClr val="D60093"/>
                  </a:solidFill>
                  <a:latin typeface="宋体" panose="02010600030101010101" pitchFamily="2" charset="-122"/>
                </a:rPr>
                <a:t>①</a:t>
              </a:r>
              <a:endParaRPr lang="zh-CN" altLang="en-US" dirty="0">
                <a:solidFill>
                  <a:srgbClr val="D60093"/>
                </a:solidFill>
                <a:latin typeface="Tahoma" panose="020B0604030504040204" pitchFamily="34" charset="0"/>
              </a:endParaRPr>
            </a:p>
          </p:txBody>
        </p:sp>
        <p:sp>
          <p:nvSpPr>
            <p:cNvPr id="211993" name="文本框 211992"/>
            <p:cNvSpPr txBox="1"/>
            <p:nvPr/>
          </p:nvSpPr>
          <p:spPr>
            <a:xfrm>
              <a:off x="2150" y="1775"/>
              <a:ext cx="311" cy="249"/>
            </a:xfrm>
            <a:prstGeom prst="rect">
              <a:avLst/>
            </a:prstGeom>
            <a:noFill/>
            <a:ln w="9525">
              <a:noFill/>
            </a:ln>
          </p:spPr>
          <p:txBody>
            <a:bodyPr/>
            <a:lstStyle/>
            <a:p>
              <a:pPr algn="just"/>
              <a:r>
                <a:rPr lang="zh-CN" altLang="en-US" dirty="0">
                  <a:solidFill>
                    <a:srgbClr val="D60093"/>
                  </a:solidFill>
                  <a:latin typeface="宋体" panose="02010600030101010101" pitchFamily="2" charset="-122"/>
                </a:rPr>
                <a:t>②</a:t>
              </a:r>
              <a:endParaRPr lang="zh-CN" altLang="en-US" dirty="0">
                <a:solidFill>
                  <a:srgbClr val="D60093"/>
                </a:solidFill>
                <a:latin typeface="Tahoma" panose="020B0604030504040204" pitchFamily="34" charset="0"/>
              </a:endParaRPr>
            </a:p>
          </p:txBody>
        </p:sp>
        <p:sp>
          <p:nvSpPr>
            <p:cNvPr id="211994" name="文本框 211993"/>
            <p:cNvSpPr txBox="1"/>
            <p:nvPr/>
          </p:nvSpPr>
          <p:spPr>
            <a:xfrm>
              <a:off x="2154" y="2364"/>
              <a:ext cx="414" cy="250"/>
            </a:xfrm>
            <a:prstGeom prst="rect">
              <a:avLst/>
            </a:prstGeom>
            <a:noFill/>
            <a:ln w="9525">
              <a:noFill/>
            </a:ln>
          </p:spPr>
          <p:txBody>
            <a:bodyPr/>
            <a:lstStyle/>
            <a:p>
              <a:pPr algn="just"/>
              <a:r>
                <a:rPr lang="zh-CN" altLang="en-US" dirty="0">
                  <a:solidFill>
                    <a:srgbClr val="D60093"/>
                  </a:solidFill>
                  <a:latin typeface="宋体" panose="02010600030101010101" pitchFamily="2" charset="-122"/>
                </a:rPr>
                <a:t>①</a:t>
              </a:r>
              <a:endParaRPr lang="zh-CN" altLang="en-US" dirty="0">
                <a:solidFill>
                  <a:srgbClr val="D60093"/>
                </a:solidFill>
                <a:latin typeface="Tahoma" panose="020B0604030504040204" pitchFamily="34" charset="0"/>
              </a:endParaRPr>
            </a:p>
          </p:txBody>
        </p:sp>
        <p:sp>
          <p:nvSpPr>
            <p:cNvPr id="211995" name="文本框 211994"/>
            <p:cNvSpPr txBox="1"/>
            <p:nvPr/>
          </p:nvSpPr>
          <p:spPr>
            <a:xfrm>
              <a:off x="2154" y="2817"/>
              <a:ext cx="414" cy="250"/>
            </a:xfrm>
            <a:prstGeom prst="rect">
              <a:avLst/>
            </a:prstGeom>
            <a:noFill/>
            <a:ln w="9525">
              <a:noFill/>
            </a:ln>
          </p:spPr>
          <p:txBody>
            <a:bodyPr/>
            <a:lstStyle/>
            <a:p>
              <a:pPr algn="just"/>
              <a:r>
                <a:rPr lang="zh-CN" altLang="en-US" dirty="0">
                  <a:solidFill>
                    <a:srgbClr val="D60093"/>
                  </a:solidFill>
                  <a:latin typeface="宋体" panose="02010600030101010101" pitchFamily="2" charset="-122"/>
                </a:rPr>
                <a:t>②</a:t>
              </a:r>
              <a:endParaRPr lang="zh-CN" altLang="en-US" dirty="0">
                <a:solidFill>
                  <a:srgbClr val="D60093"/>
                </a:solidFill>
                <a:latin typeface="Tahoma" panose="020B0604030504040204" pitchFamily="34" charset="0"/>
              </a:endParaRPr>
            </a:p>
          </p:txBody>
        </p:sp>
        <p:sp>
          <p:nvSpPr>
            <p:cNvPr id="211996" name="直接连接符 211995"/>
            <p:cNvSpPr/>
            <p:nvPr/>
          </p:nvSpPr>
          <p:spPr>
            <a:xfrm>
              <a:off x="3696" y="2516"/>
              <a:ext cx="207" cy="0"/>
            </a:xfrm>
            <a:prstGeom prst="line">
              <a:avLst/>
            </a:prstGeom>
            <a:ln w="19050" cap="flat" cmpd="sng">
              <a:solidFill>
                <a:srgbClr val="000000"/>
              </a:solidFill>
              <a:prstDash val="solid"/>
              <a:headEnd type="none" w="med" len="med"/>
              <a:tailEnd type="none" w="med" len="med"/>
            </a:ln>
          </p:spPr>
        </p:sp>
        <p:sp>
          <p:nvSpPr>
            <p:cNvPr id="211997" name="直接连接符 211996"/>
            <p:cNvSpPr/>
            <p:nvPr/>
          </p:nvSpPr>
          <p:spPr>
            <a:xfrm>
              <a:off x="3651" y="1539"/>
              <a:ext cx="207" cy="0"/>
            </a:xfrm>
            <a:prstGeom prst="line">
              <a:avLst/>
            </a:prstGeom>
            <a:ln w="19050" cap="flat" cmpd="sng">
              <a:solidFill>
                <a:srgbClr val="000000"/>
              </a:solidFill>
              <a:prstDash val="solid"/>
              <a:headEnd type="none" w="med" len="med"/>
              <a:tailEnd type="none" w="med" len="med"/>
            </a:ln>
          </p:spPr>
        </p:sp>
        <p:sp>
          <p:nvSpPr>
            <p:cNvPr id="211999" name="直接连接符 211998"/>
            <p:cNvSpPr/>
            <p:nvPr/>
          </p:nvSpPr>
          <p:spPr>
            <a:xfrm>
              <a:off x="3671" y="3074"/>
              <a:ext cx="207" cy="0"/>
            </a:xfrm>
            <a:prstGeom prst="line">
              <a:avLst/>
            </a:prstGeom>
            <a:ln w="19050" cap="flat" cmpd="sng">
              <a:solidFill>
                <a:srgbClr val="000000"/>
              </a:solidFill>
              <a:prstDash val="solid"/>
              <a:headEnd type="none" w="med" len="med"/>
              <a:tailEnd type="none" w="med" len="med"/>
            </a:ln>
          </p:spPr>
        </p:sp>
      </p:grpSp>
      <p:sp>
        <p:nvSpPr>
          <p:cNvPr id="212005" name="AutoShape 5"/>
          <p:cNvSpPr/>
          <p:nvPr/>
        </p:nvSpPr>
        <p:spPr>
          <a:xfrm>
            <a:off x="980263" y="1078092"/>
            <a:ext cx="40195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12006" name="Text Box 38"/>
          <p:cNvSpPr txBox="1"/>
          <p:nvPr/>
        </p:nvSpPr>
        <p:spPr>
          <a:xfrm>
            <a:off x="1112026" y="1105079"/>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二、设备标识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30" name="矩形 29">
            <a:extLst>
              <a:ext uri="{FF2B5EF4-FFF2-40B4-BE49-F238E27FC236}">
                <a16:creationId xmlns:a16="http://schemas.microsoft.com/office/drawing/2014/main" id="{7ABD2F61-AFB1-4F34-8005-22D2D48F3DC4}"/>
              </a:ext>
            </a:extLst>
          </p:cNvPr>
          <p:cNvSpPr/>
          <p:nvPr/>
        </p:nvSpPr>
        <p:spPr>
          <a:xfrm>
            <a:off x="551384" y="188640"/>
            <a:ext cx="2376488" cy="419100"/>
          </a:xfrm>
          <a:prstGeom prst="rect">
            <a:avLst/>
          </a:prstGeom>
        </p:spPr>
        <p:txBody>
          <a:bodyPr wrap="none" fromWordArt="1">
            <a:prstTxWarp prst="textPlain">
              <a:avLst>
                <a:gd name="adj" fmla="val 49560"/>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5.1 I/O系统</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2005"/>
                                        </p:tgtEl>
                                        <p:attrNameLst>
                                          <p:attrName>style.visibility</p:attrName>
                                        </p:attrNameLst>
                                      </p:cBhvr>
                                      <p:to>
                                        <p:strVal val="visible"/>
                                      </p:to>
                                    </p:set>
                                    <p:anim calcmode="lin" valueType="num">
                                      <p:cBhvr additive="base">
                                        <p:cTn id="7" dur="500" fill="hold"/>
                                        <p:tgtEl>
                                          <p:spTgt spid="212005"/>
                                        </p:tgtEl>
                                        <p:attrNameLst>
                                          <p:attrName>ppt_x</p:attrName>
                                        </p:attrNameLst>
                                      </p:cBhvr>
                                      <p:tavLst>
                                        <p:tav tm="0">
                                          <p:val>
                                            <p:strVal val="#ppt_x"/>
                                          </p:val>
                                        </p:tav>
                                        <p:tav tm="100000">
                                          <p:val>
                                            <p:strVal val="#ppt_x"/>
                                          </p:val>
                                        </p:tav>
                                      </p:tavLst>
                                    </p:anim>
                                    <p:anim calcmode="lin" valueType="num">
                                      <p:cBhvr additive="base">
                                        <p:cTn id="8" dur="500" fill="hold"/>
                                        <p:tgtEl>
                                          <p:spTgt spid="21200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2006"/>
                                        </p:tgtEl>
                                        <p:attrNameLst>
                                          <p:attrName>style.visibility</p:attrName>
                                        </p:attrNameLst>
                                      </p:cBhvr>
                                      <p:to>
                                        <p:strVal val="visible"/>
                                      </p:to>
                                    </p:set>
                                    <p:anim calcmode="lin" valueType="num">
                                      <p:cBhvr additive="base">
                                        <p:cTn id="12" dur="500" fill="hold"/>
                                        <p:tgtEl>
                                          <p:spTgt spid="212006"/>
                                        </p:tgtEl>
                                        <p:attrNameLst>
                                          <p:attrName>ppt_x</p:attrName>
                                        </p:attrNameLst>
                                      </p:cBhvr>
                                      <p:tavLst>
                                        <p:tav tm="0">
                                          <p:val>
                                            <p:strVal val="#ppt_x"/>
                                          </p:val>
                                        </p:tav>
                                        <p:tav tm="100000">
                                          <p:val>
                                            <p:strVal val="#ppt_x"/>
                                          </p:val>
                                        </p:tav>
                                      </p:tavLst>
                                    </p:anim>
                                    <p:anim calcmode="lin" valueType="num">
                                      <p:cBhvr additive="base">
                                        <p:cTn id="13" dur="500" fill="hold"/>
                                        <p:tgtEl>
                                          <p:spTgt spid="212006"/>
                                        </p:tgtEl>
                                        <p:attrNameLst>
                                          <p:attrName>ppt_y</p:attrName>
                                        </p:attrNameLst>
                                      </p:cBhvr>
                                      <p:tavLst>
                                        <p:tav tm="0">
                                          <p:val>
                                            <p:strVal val="1+#ppt_h/2"/>
                                          </p:val>
                                        </p:tav>
                                        <p:tav tm="100000">
                                          <p:val>
                                            <p:strVal val="#ppt_y"/>
                                          </p:val>
                                        </p:tav>
                                      </p:tavLst>
                                    </p:anim>
                                  </p:childTnLst>
                                </p:cTn>
                              </p:par>
                              <p:par>
                                <p:cTn id="14" presetID="22" presetClass="entr" presetSubtype="8" fill="hold" nodeType="withEffect">
                                  <p:stCondLst>
                                    <p:cond delay="0"/>
                                  </p:stCondLst>
                                  <p:childTnLst>
                                    <p:set>
                                      <p:cBhvr>
                                        <p:cTn id="15" dur="1" fill="hold">
                                          <p:stCondLst>
                                            <p:cond delay="0"/>
                                          </p:stCondLst>
                                        </p:cTn>
                                        <p:tgtEl>
                                          <p:spTgt spid="212004"/>
                                        </p:tgtEl>
                                        <p:attrNameLst>
                                          <p:attrName>style.visibility</p:attrName>
                                        </p:attrNameLst>
                                      </p:cBhvr>
                                      <p:to>
                                        <p:strVal val="visible"/>
                                      </p:to>
                                    </p:set>
                                    <p:animEffect transition="in" filter="wipe(left)">
                                      <p:cBhvr>
                                        <p:cTn id="16" dur="1000"/>
                                        <p:tgtEl>
                                          <p:spTgt spid="212004"/>
                                        </p:tgtEl>
                                      </p:cBhvr>
                                    </p:animEffect>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212004"/>
                                        </p:tgtEl>
                                        <p:attrNameLst>
                                          <p:attrName>style.visibility</p:attrName>
                                        </p:attrNameLst>
                                      </p:cBhvr>
                                      <p:to>
                                        <p:strVal val="visible"/>
                                      </p:to>
                                    </p:set>
                                    <p:anim calcmode="lin" valueType="num">
                                      <p:cBhvr additive="base">
                                        <p:cTn id="20" dur="500" fill="hold"/>
                                        <p:tgtEl>
                                          <p:spTgt spid="212004"/>
                                        </p:tgtEl>
                                        <p:attrNameLst>
                                          <p:attrName>ppt_x</p:attrName>
                                        </p:attrNameLst>
                                      </p:cBhvr>
                                      <p:tavLst>
                                        <p:tav tm="0">
                                          <p:val>
                                            <p:strVal val="#ppt_x"/>
                                          </p:val>
                                        </p:tav>
                                        <p:tav tm="100000">
                                          <p:val>
                                            <p:strVal val="#ppt_x"/>
                                          </p:val>
                                        </p:tav>
                                      </p:tavLst>
                                    </p:anim>
                                    <p:anim calcmode="lin" valueType="num">
                                      <p:cBhvr additive="base">
                                        <p:cTn id="21" dur="500" fill="hold"/>
                                        <p:tgtEl>
                                          <p:spTgt spid="2120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05" grpId="0" bldLvl="0" animBg="1"/>
      <p:bldP spid="212006"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5" name="矩形 358404"/>
          <p:cNvSpPr/>
          <p:nvPr/>
        </p:nvSpPr>
        <p:spPr>
          <a:xfrm>
            <a:off x="1524000" y="3367088"/>
            <a:ext cx="9144000" cy="0"/>
          </a:xfrm>
          <a:prstGeom prst="rect">
            <a:avLst/>
          </a:prstGeom>
          <a:noFill/>
          <a:ln w="9525">
            <a:noFill/>
          </a:ln>
        </p:spPr>
        <p:txBody>
          <a:bodyPr/>
          <a:lstStyle/>
          <a:p>
            <a:endParaRPr lang="zh-CN" altLang="en-US"/>
          </a:p>
        </p:txBody>
      </p:sp>
      <p:sp>
        <p:nvSpPr>
          <p:cNvPr id="358406" name="矩形 358405"/>
          <p:cNvSpPr/>
          <p:nvPr/>
        </p:nvSpPr>
        <p:spPr>
          <a:xfrm>
            <a:off x="1524000" y="3367088"/>
            <a:ext cx="9144000" cy="0"/>
          </a:xfrm>
          <a:prstGeom prst="rect">
            <a:avLst/>
          </a:prstGeom>
          <a:noFill/>
          <a:ln w="9525">
            <a:noFill/>
          </a:ln>
        </p:spPr>
        <p:txBody>
          <a:bodyPr/>
          <a:lstStyle/>
          <a:p>
            <a:endParaRPr lang="zh-CN" altLang="en-US"/>
          </a:p>
        </p:txBody>
      </p:sp>
      <p:sp>
        <p:nvSpPr>
          <p:cNvPr id="358407" name="矩形 358406"/>
          <p:cNvSpPr/>
          <p:nvPr/>
        </p:nvSpPr>
        <p:spPr>
          <a:xfrm>
            <a:off x="1524000" y="3233738"/>
            <a:ext cx="9144000" cy="0"/>
          </a:xfrm>
          <a:prstGeom prst="rect">
            <a:avLst/>
          </a:prstGeom>
          <a:noFill/>
          <a:ln w="9525">
            <a:noFill/>
          </a:ln>
        </p:spPr>
        <p:txBody>
          <a:bodyPr/>
          <a:lstStyle/>
          <a:p>
            <a:endParaRPr lang="zh-CN" altLang="en-US"/>
          </a:p>
        </p:txBody>
      </p:sp>
      <p:sp>
        <p:nvSpPr>
          <p:cNvPr id="358408" name="文本框 358407"/>
          <p:cNvSpPr txBox="1"/>
          <p:nvPr/>
        </p:nvSpPr>
        <p:spPr>
          <a:xfrm>
            <a:off x="1343472" y="1989138"/>
            <a:ext cx="9649072" cy="4154984"/>
          </a:xfrm>
          <a:prstGeom prst="rect">
            <a:avLst/>
          </a:prstGeom>
          <a:noFill/>
          <a:ln w="9525">
            <a:noFill/>
          </a:ln>
        </p:spPr>
        <p:txBody>
          <a:bodyPr wrap="square">
            <a:spAutoFit/>
          </a:bodyPr>
          <a:lstStyle/>
          <a:p>
            <a:pPr>
              <a:spcBef>
                <a:spcPts val="1200"/>
              </a:spcBef>
              <a:spcAft>
                <a:spcPts val="1200"/>
              </a:spcAft>
            </a:pPr>
            <a:r>
              <a:rPr lang="zh-CN" altLang="en-US" sz="2800" dirty="0">
                <a:solidFill>
                  <a:srgbClr val="0000CC"/>
                </a:solidFill>
                <a:effectLst>
                  <a:outerShdw blurRad="38100" dist="38100" dir="2700000">
                    <a:srgbClr val="C0C0C0"/>
                  </a:outerShdw>
                </a:effectLst>
                <a:latin typeface="Tahoma" panose="020B0604030504040204" pitchFamily="34" charset="0"/>
              </a:rPr>
              <a:t>     多道环境下，多进程并发运行，随机提出</a:t>
            </a:r>
            <a:r>
              <a:rPr lang="en-US" altLang="zh-CN" sz="2800" dirty="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请求，需要操作系统为每个</a:t>
            </a:r>
            <a:r>
              <a:rPr lang="en-US" altLang="zh-CN" sz="2800" dirty="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设备维护一个访问请求队列。如何选择访问者就是磁盘调度算法。</a:t>
            </a:r>
            <a:r>
              <a:rPr lang="zh-CN" altLang="en-US" sz="2800" dirty="0">
                <a:solidFill>
                  <a:srgbClr val="D60093"/>
                </a:solidFill>
                <a:effectLst>
                  <a:outerShdw blurRad="38100" dist="38100" dir="2700000">
                    <a:srgbClr val="C0C0C0"/>
                  </a:outerShdw>
                </a:effectLst>
                <a:latin typeface="Tahoma" panose="020B0604030504040204" pitchFamily="34" charset="0"/>
              </a:rPr>
              <a:t>磁盘调度算法考虑的就是使得平均寻道时间最短。</a:t>
            </a:r>
          </a:p>
          <a:p>
            <a:pPr>
              <a:spcBef>
                <a:spcPts val="1200"/>
              </a:spcBef>
              <a:spcAft>
                <a:spcPts val="1200"/>
              </a:spcAft>
            </a:pPr>
            <a:r>
              <a:rPr lang="zh-CN" altLang="en-US" sz="2800" dirty="0">
                <a:latin typeface="Tahoma" panose="020B0604030504040204" pitchFamily="34" charset="0"/>
              </a:rPr>
              <a:t>      假定磁盘有</a:t>
            </a:r>
            <a:r>
              <a:rPr lang="en-US" altLang="zh-CN" sz="2800" dirty="0">
                <a:latin typeface="Tahoma" panose="020B0604030504040204" pitchFamily="34" charset="0"/>
              </a:rPr>
              <a:t>200</a:t>
            </a:r>
            <a:r>
              <a:rPr lang="zh-CN" altLang="en-US" sz="2800" dirty="0">
                <a:latin typeface="Tahoma" panose="020B0604030504040204" pitchFamily="34" charset="0"/>
              </a:rPr>
              <a:t>个磁道，当前有</a:t>
            </a:r>
            <a:r>
              <a:rPr lang="en-US" altLang="zh-CN" sz="2800" dirty="0">
                <a:latin typeface="Tahoma" panose="020B0604030504040204" pitchFamily="34" charset="0"/>
              </a:rPr>
              <a:t>9</a:t>
            </a:r>
            <a:r>
              <a:rPr lang="zh-CN" altLang="en-US" sz="2800" dirty="0">
                <a:latin typeface="Tahoma" panose="020B0604030504040204" pitchFamily="34" charset="0"/>
              </a:rPr>
              <a:t>个访问者（进程）先后提出</a:t>
            </a:r>
            <a:r>
              <a:rPr lang="en-US" altLang="zh-CN" sz="2800" dirty="0">
                <a:latin typeface="Tahoma" panose="020B0604030504040204" pitchFamily="34" charset="0"/>
              </a:rPr>
              <a:t>I/O</a:t>
            </a:r>
            <a:r>
              <a:rPr lang="zh-CN" altLang="en-US" sz="2800" dirty="0">
                <a:latin typeface="Tahoma" panose="020B0604030504040204" pitchFamily="34" charset="0"/>
              </a:rPr>
              <a:t>操作，需要访问的磁道分别为：</a:t>
            </a:r>
            <a:r>
              <a:rPr lang="en-US" altLang="zh-CN" sz="2800" dirty="0">
                <a:latin typeface="Tahoma" panose="020B0604030504040204" pitchFamily="34" charset="0"/>
              </a:rPr>
              <a:t>55</a:t>
            </a:r>
            <a:r>
              <a:rPr lang="zh-CN" altLang="en-US" sz="2800" dirty="0">
                <a:latin typeface="Tahoma" panose="020B0604030504040204" pitchFamily="34" charset="0"/>
              </a:rPr>
              <a:t>，</a:t>
            </a:r>
            <a:r>
              <a:rPr lang="en-US" altLang="zh-CN" sz="2800" dirty="0">
                <a:latin typeface="Tahoma" panose="020B0604030504040204" pitchFamily="34" charset="0"/>
              </a:rPr>
              <a:t>58</a:t>
            </a:r>
            <a:r>
              <a:rPr lang="zh-CN" altLang="en-US" sz="2800" dirty="0">
                <a:latin typeface="Tahoma" panose="020B0604030504040204" pitchFamily="34" charset="0"/>
              </a:rPr>
              <a:t>，</a:t>
            </a:r>
            <a:r>
              <a:rPr lang="en-US" altLang="zh-CN" sz="2800" dirty="0">
                <a:latin typeface="Tahoma" panose="020B0604030504040204" pitchFamily="34" charset="0"/>
              </a:rPr>
              <a:t>39</a:t>
            </a:r>
            <a:r>
              <a:rPr lang="zh-CN" altLang="en-US" sz="2800" dirty="0">
                <a:latin typeface="Tahoma" panose="020B0604030504040204" pitchFamily="34" charset="0"/>
              </a:rPr>
              <a:t>，</a:t>
            </a:r>
            <a:r>
              <a:rPr lang="en-US" altLang="zh-CN" sz="2800" dirty="0">
                <a:latin typeface="Tahoma" panose="020B0604030504040204" pitchFamily="34" charset="0"/>
              </a:rPr>
              <a:t>18</a:t>
            </a:r>
            <a:r>
              <a:rPr lang="zh-CN" altLang="en-US" sz="2800" dirty="0">
                <a:latin typeface="Tahoma" panose="020B0604030504040204" pitchFamily="34" charset="0"/>
              </a:rPr>
              <a:t>，</a:t>
            </a:r>
            <a:r>
              <a:rPr lang="en-US" altLang="zh-CN" sz="2800" dirty="0">
                <a:latin typeface="Tahoma" panose="020B0604030504040204" pitchFamily="34" charset="0"/>
              </a:rPr>
              <a:t>90</a:t>
            </a:r>
            <a:r>
              <a:rPr lang="zh-CN" altLang="en-US" sz="2800" dirty="0">
                <a:latin typeface="Tahoma" panose="020B0604030504040204" pitchFamily="34" charset="0"/>
              </a:rPr>
              <a:t>，</a:t>
            </a:r>
            <a:r>
              <a:rPr lang="en-US" altLang="zh-CN" sz="2800" dirty="0">
                <a:latin typeface="Tahoma" panose="020B0604030504040204" pitchFamily="34" charset="0"/>
              </a:rPr>
              <a:t>160</a:t>
            </a:r>
            <a:r>
              <a:rPr lang="zh-CN" altLang="en-US" sz="2800" dirty="0">
                <a:latin typeface="Tahoma" panose="020B0604030504040204" pitchFamily="34" charset="0"/>
              </a:rPr>
              <a:t>，</a:t>
            </a:r>
            <a:r>
              <a:rPr lang="en-US" altLang="zh-CN" sz="2800" dirty="0">
                <a:latin typeface="Tahoma" panose="020B0604030504040204" pitchFamily="34" charset="0"/>
              </a:rPr>
              <a:t>150</a:t>
            </a:r>
            <a:r>
              <a:rPr lang="zh-CN" altLang="en-US" sz="2800" dirty="0">
                <a:latin typeface="Tahoma" panose="020B0604030504040204" pitchFamily="34" charset="0"/>
              </a:rPr>
              <a:t>，</a:t>
            </a:r>
            <a:r>
              <a:rPr lang="en-US" altLang="zh-CN" sz="2800" dirty="0">
                <a:latin typeface="Tahoma" panose="020B0604030504040204" pitchFamily="34" charset="0"/>
              </a:rPr>
              <a:t>38</a:t>
            </a:r>
            <a:r>
              <a:rPr lang="zh-CN" altLang="en-US" sz="2800" dirty="0">
                <a:latin typeface="Tahoma" panose="020B0604030504040204" pitchFamily="34" charset="0"/>
              </a:rPr>
              <a:t>，</a:t>
            </a:r>
            <a:r>
              <a:rPr lang="en-US" altLang="zh-CN" sz="2800" dirty="0">
                <a:latin typeface="Tahoma" panose="020B0604030504040204" pitchFamily="34" charset="0"/>
              </a:rPr>
              <a:t>184</a:t>
            </a:r>
            <a:r>
              <a:rPr lang="zh-CN" altLang="en-US" sz="2800" dirty="0">
                <a:latin typeface="Tahoma" panose="020B0604030504040204" pitchFamily="34" charset="0"/>
              </a:rPr>
              <a:t>；又假定当前磁头位置为</a:t>
            </a:r>
            <a:r>
              <a:rPr lang="en-US" altLang="zh-CN" sz="2800" dirty="0">
                <a:latin typeface="Tahoma" panose="020B0604030504040204" pitchFamily="34" charset="0"/>
              </a:rPr>
              <a:t>100#</a:t>
            </a:r>
            <a:r>
              <a:rPr lang="zh-CN" altLang="en-US" sz="2800" dirty="0">
                <a:latin typeface="Tahoma" panose="020B0604030504040204" pitchFamily="34" charset="0"/>
              </a:rPr>
              <a:t>。</a:t>
            </a:r>
          </a:p>
          <a:p>
            <a:pPr>
              <a:spcBef>
                <a:spcPts val="1200"/>
              </a:spcBef>
              <a:spcAft>
                <a:spcPts val="1200"/>
              </a:spcAft>
            </a:pPr>
            <a:r>
              <a:rPr lang="zh-CN" altLang="en-US" sz="2800" dirty="0">
                <a:latin typeface="Tahoma" panose="020B0604030504040204" pitchFamily="34" charset="0"/>
              </a:rPr>
              <a:t>      常用的算法如下：</a:t>
            </a:r>
            <a:r>
              <a:rPr lang="zh-CN" altLang="en-US" sz="2800" b="0" dirty="0">
                <a:latin typeface="Tahoma" panose="020B0604030504040204" pitchFamily="34" charset="0"/>
              </a:rPr>
              <a:t>  </a:t>
            </a:r>
          </a:p>
        </p:txBody>
      </p:sp>
      <p:sp>
        <p:nvSpPr>
          <p:cNvPr id="358410" name="矩形 358409"/>
          <p:cNvSpPr/>
          <p:nvPr/>
        </p:nvSpPr>
        <p:spPr>
          <a:xfrm>
            <a:off x="1524000" y="3367088"/>
            <a:ext cx="9144000" cy="0"/>
          </a:xfrm>
          <a:prstGeom prst="rect">
            <a:avLst/>
          </a:prstGeom>
          <a:noFill/>
          <a:ln w="9525">
            <a:noFill/>
          </a:ln>
        </p:spPr>
        <p:txBody>
          <a:bodyPr/>
          <a:lstStyle/>
          <a:p>
            <a:endParaRPr lang="zh-CN" altLang="en-US"/>
          </a:p>
        </p:txBody>
      </p:sp>
      <p:sp>
        <p:nvSpPr>
          <p:cNvPr id="358416" name="AutoShape 5"/>
          <p:cNvSpPr/>
          <p:nvPr/>
        </p:nvSpPr>
        <p:spPr>
          <a:xfrm>
            <a:off x="1071886" y="1053342"/>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58417" name="Text Box 38"/>
          <p:cNvSpPr txBox="1"/>
          <p:nvPr/>
        </p:nvSpPr>
        <p:spPr>
          <a:xfrm>
            <a:off x="1127448" y="1075567"/>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二、磁盘调度算法 </a:t>
            </a:r>
          </a:p>
        </p:txBody>
      </p:sp>
      <p:sp>
        <p:nvSpPr>
          <p:cNvPr id="10" name="矩形 9">
            <a:extLst>
              <a:ext uri="{FF2B5EF4-FFF2-40B4-BE49-F238E27FC236}">
                <a16:creationId xmlns:a16="http://schemas.microsoft.com/office/drawing/2014/main" id="{22220D98-A48A-4605-85DD-84FF29666340}"/>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8416"/>
                                        </p:tgtEl>
                                        <p:attrNameLst>
                                          <p:attrName>style.visibility</p:attrName>
                                        </p:attrNameLst>
                                      </p:cBhvr>
                                      <p:to>
                                        <p:strVal val="visible"/>
                                      </p:to>
                                    </p:set>
                                    <p:anim calcmode="lin" valueType="num">
                                      <p:cBhvr additive="base">
                                        <p:cTn id="7" dur="500" fill="hold"/>
                                        <p:tgtEl>
                                          <p:spTgt spid="358416"/>
                                        </p:tgtEl>
                                        <p:attrNameLst>
                                          <p:attrName>ppt_x</p:attrName>
                                        </p:attrNameLst>
                                      </p:cBhvr>
                                      <p:tavLst>
                                        <p:tav tm="0">
                                          <p:val>
                                            <p:strVal val="#ppt_x"/>
                                          </p:val>
                                        </p:tav>
                                        <p:tav tm="100000">
                                          <p:val>
                                            <p:strVal val="#ppt_x"/>
                                          </p:val>
                                        </p:tav>
                                      </p:tavLst>
                                    </p:anim>
                                    <p:anim calcmode="lin" valueType="num">
                                      <p:cBhvr additive="base">
                                        <p:cTn id="8" dur="500" fill="hold"/>
                                        <p:tgtEl>
                                          <p:spTgt spid="3584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8417"/>
                                        </p:tgtEl>
                                        <p:attrNameLst>
                                          <p:attrName>style.visibility</p:attrName>
                                        </p:attrNameLst>
                                      </p:cBhvr>
                                      <p:to>
                                        <p:strVal val="visible"/>
                                      </p:to>
                                    </p:set>
                                    <p:anim calcmode="lin" valueType="num">
                                      <p:cBhvr additive="base">
                                        <p:cTn id="12" dur="500" fill="hold"/>
                                        <p:tgtEl>
                                          <p:spTgt spid="358417"/>
                                        </p:tgtEl>
                                        <p:attrNameLst>
                                          <p:attrName>ppt_x</p:attrName>
                                        </p:attrNameLst>
                                      </p:cBhvr>
                                      <p:tavLst>
                                        <p:tav tm="0">
                                          <p:val>
                                            <p:strVal val="#ppt_x"/>
                                          </p:val>
                                        </p:tav>
                                        <p:tav tm="100000">
                                          <p:val>
                                            <p:strVal val="#ppt_x"/>
                                          </p:val>
                                        </p:tav>
                                      </p:tavLst>
                                    </p:anim>
                                    <p:anim calcmode="lin" valueType="num">
                                      <p:cBhvr additive="base">
                                        <p:cTn id="13" dur="500" fill="hold"/>
                                        <p:tgtEl>
                                          <p:spTgt spid="35841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58408"/>
                                        </p:tgtEl>
                                        <p:attrNameLst>
                                          <p:attrName>style.visibility</p:attrName>
                                        </p:attrNameLst>
                                      </p:cBhvr>
                                      <p:to>
                                        <p:strVal val="visible"/>
                                      </p:to>
                                    </p:set>
                                    <p:anim calcmode="lin" valueType="num">
                                      <p:cBhvr additive="base">
                                        <p:cTn id="17" dur="500" fill="hold"/>
                                        <p:tgtEl>
                                          <p:spTgt spid="358408"/>
                                        </p:tgtEl>
                                        <p:attrNameLst>
                                          <p:attrName>ppt_x</p:attrName>
                                        </p:attrNameLst>
                                      </p:cBhvr>
                                      <p:tavLst>
                                        <p:tav tm="0">
                                          <p:val>
                                            <p:strVal val="#ppt_x"/>
                                          </p:val>
                                        </p:tav>
                                        <p:tav tm="100000">
                                          <p:val>
                                            <p:strVal val="#ppt_x"/>
                                          </p:val>
                                        </p:tav>
                                      </p:tavLst>
                                    </p:anim>
                                    <p:anim calcmode="lin" valueType="num">
                                      <p:cBhvr additive="base">
                                        <p:cTn id="18" dur="500" fill="hold"/>
                                        <p:tgtEl>
                                          <p:spTgt spid="3584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8" grpId="0"/>
      <p:bldP spid="358416" grpId="0" bldLvl="0" animBg="1"/>
      <p:bldP spid="358417"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8" name="矩形 359427"/>
          <p:cNvSpPr/>
          <p:nvPr/>
        </p:nvSpPr>
        <p:spPr>
          <a:xfrm>
            <a:off x="659259" y="3178518"/>
            <a:ext cx="9144000" cy="0"/>
          </a:xfrm>
          <a:prstGeom prst="rect">
            <a:avLst/>
          </a:prstGeom>
          <a:noFill/>
          <a:ln w="9525">
            <a:noFill/>
          </a:ln>
        </p:spPr>
        <p:txBody>
          <a:bodyPr/>
          <a:lstStyle/>
          <a:p>
            <a:endParaRPr lang="zh-CN" altLang="en-US"/>
          </a:p>
        </p:txBody>
      </p:sp>
      <p:sp>
        <p:nvSpPr>
          <p:cNvPr id="359429" name="矩形 359428"/>
          <p:cNvSpPr/>
          <p:nvPr/>
        </p:nvSpPr>
        <p:spPr>
          <a:xfrm>
            <a:off x="659259" y="3178518"/>
            <a:ext cx="9144000" cy="0"/>
          </a:xfrm>
          <a:prstGeom prst="rect">
            <a:avLst/>
          </a:prstGeom>
          <a:noFill/>
          <a:ln w="9525">
            <a:noFill/>
          </a:ln>
        </p:spPr>
        <p:txBody>
          <a:bodyPr/>
          <a:lstStyle/>
          <a:p>
            <a:endParaRPr lang="zh-CN" altLang="en-US"/>
          </a:p>
        </p:txBody>
      </p:sp>
      <p:sp>
        <p:nvSpPr>
          <p:cNvPr id="359430" name="矩形 359429"/>
          <p:cNvSpPr/>
          <p:nvPr/>
        </p:nvSpPr>
        <p:spPr>
          <a:xfrm>
            <a:off x="659259" y="3045168"/>
            <a:ext cx="9144000" cy="0"/>
          </a:xfrm>
          <a:prstGeom prst="rect">
            <a:avLst/>
          </a:prstGeom>
          <a:noFill/>
          <a:ln w="9525">
            <a:noFill/>
          </a:ln>
        </p:spPr>
        <p:txBody>
          <a:bodyPr/>
          <a:lstStyle/>
          <a:p>
            <a:endParaRPr lang="zh-CN" altLang="en-US"/>
          </a:p>
        </p:txBody>
      </p:sp>
      <p:sp>
        <p:nvSpPr>
          <p:cNvPr id="359431" name="文本框 359430"/>
          <p:cNvSpPr txBox="1"/>
          <p:nvPr/>
        </p:nvSpPr>
        <p:spPr>
          <a:xfrm>
            <a:off x="1415480" y="1868830"/>
            <a:ext cx="7343775" cy="583565"/>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、先来先服务</a:t>
            </a:r>
            <a:r>
              <a:rPr lang="en-US" altLang="zh-CN" sz="2800" dirty="0">
                <a:solidFill>
                  <a:srgbClr val="800000"/>
                </a:solidFill>
                <a:effectLst>
                  <a:outerShdw blurRad="38100" dist="38100" dir="2700000">
                    <a:srgbClr val="C0C0C0"/>
                  </a:outerShdw>
                </a:effectLst>
                <a:latin typeface="Tahoma" panose="020B0604030504040204" pitchFamily="34" charset="0"/>
              </a:rPr>
              <a:t>FCFS/</a:t>
            </a:r>
            <a:r>
              <a:rPr lang="zh-CN" altLang="en-US" sz="2800" dirty="0">
                <a:solidFill>
                  <a:srgbClr val="800000"/>
                </a:solidFill>
                <a:effectLst>
                  <a:outerShdw blurRad="38100" dist="38100" dir="2700000">
                    <a:srgbClr val="C0C0C0"/>
                  </a:outerShdw>
                </a:effectLst>
                <a:latin typeface="Tahoma" panose="020B0604030504040204" pitchFamily="34" charset="0"/>
              </a:rPr>
              <a:t>先进先出</a:t>
            </a:r>
            <a:r>
              <a:rPr lang="en-US" altLang="zh-CN" sz="2800" dirty="0">
                <a:solidFill>
                  <a:srgbClr val="800000"/>
                </a:solidFill>
                <a:effectLst>
                  <a:outerShdw blurRad="38100" dist="38100" dir="2700000">
                    <a:srgbClr val="C0C0C0"/>
                  </a:outerShdw>
                </a:effectLst>
                <a:latin typeface="Tahoma" panose="020B0604030504040204" pitchFamily="34" charset="0"/>
              </a:rPr>
              <a:t>FIFO</a:t>
            </a:r>
            <a:r>
              <a:rPr lang="en-US" altLang="zh-CN" sz="3200" b="0" dirty="0">
                <a:latin typeface="Tahoma" panose="020B0604030504040204" pitchFamily="34" charset="0"/>
              </a:rPr>
              <a:t> </a:t>
            </a:r>
            <a:endParaRPr lang="zh-CN" altLang="en-US" sz="3200" b="0" dirty="0">
              <a:latin typeface="Tahoma" panose="020B0604030504040204" pitchFamily="34" charset="0"/>
            </a:endParaRPr>
          </a:p>
        </p:txBody>
      </p:sp>
      <p:sp>
        <p:nvSpPr>
          <p:cNvPr id="359432" name="矩形 359431"/>
          <p:cNvSpPr/>
          <p:nvPr/>
        </p:nvSpPr>
        <p:spPr>
          <a:xfrm>
            <a:off x="659259" y="3045168"/>
            <a:ext cx="9144000" cy="0"/>
          </a:xfrm>
          <a:prstGeom prst="rect">
            <a:avLst/>
          </a:prstGeom>
          <a:noFill/>
          <a:ln w="9525">
            <a:noFill/>
          </a:ln>
        </p:spPr>
        <p:txBody>
          <a:bodyPr/>
          <a:lstStyle/>
          <a:p>
            <a:endParaRPr lang="zh-CN" altLang="en-US"/>
          </a:p>
        </p:txBody>
      </p:sp>
      <p:sp>
        <p:nvSpPr>
          <p:cNvPr id="359437" name="文本框 359436"/>
          <p:cNvSpPr txBox="1"/>
          <p:nvPr/>
        </p:nvSpPr>
        <p:spPr>
          <a:xfrm>
            <a:off x="1991544" y="2674855"/>
            <a:ext cx="9144000" cy="2803075"/>
          </a:xfrm>
          <a:prstGeom prst="rect">
            <a:avLst/>
          </a:prstGeom>
          <a:noFill/>
          <a:ln w="9525">
            <a:noFill/>
          </a:ln>
        </p:spPr>
        <p:txBody>
          <a:bodyPr wrap="square">
            <a:spAutoFit/>
          </a:bodyPr>
          <a:lstStyle/>
          <a:p>
            <a:pPr>
              <a:lnSpc>
                <a:spcPct val="150000"/>
              </a:lnSpc>
              <a:spcBef>
                <a:spcPct val="50000"/>
              </a:spcBef>
              <a:buClr>
                <a:srgbClr val="FF66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这个策略是公平的，每个请求都会得到处理。</a:t>
            </a:r>
          </a:p>
          <a:p>
            <a:pPr>
              <a:lnSpc>
                <a:spcPct val="150000"/>
              </a:lnSpc>
              <a:spcBef>
                <a:spcPct val="50000"/>
              </a:spcBef>
              <a:buClr>
                <a:srgbClr val="FF66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缺点也是明显的，该算法本身出发点并未考虑优化寻道，且有大量进程访问者竞争一个磁盘，则这种算法的性能接近于</a:t>
            </a:r>
            <a:r>
              <a:rPr lang="zh-CN" altLang="en-US" sz="2800" u="sng" dirty="0">
                <a:solidFill>
                  <a:srgbClr val="0000CC"/>
                </a:solidFill>
                <a:effectLst>
                  <a:outerShdw blurRad="38100" dist="38100" dir="2700000">
                    <a:srgbClr val="C0C0C0"/>
                  </a:outerShdw>
                </a:effectLst>
                <a:latin typeface="Tahoma" panose="020B0604030504040204" pitchFamily="34" charset="0"/>
              </a:rPr>
              <a:t>随机调度</a:t>
            </a:r>
            <a:r>
              <a:rPr lang="zh-CN" altLang="en-US" sz="2800" dirty="0">
                <a:solidFill>
                  <a:srgbClr val="0000CC"/>
                </a:solidFill>
                <a:effectLst>
                  <a:outerShdw blurRad="38100" dist="38100" dir="2700000">
                    <a:srgbClr val="C0C0C0"/>
                  </a:outerShdw>
                </a:effectLst>
                <a:latin typeface="Tahoma" panose="020B0604030504040204" pitchFamily="34" charset="0"/>
              </a:rPr>
              <a:t>，导致的性能很差，如图</a:t>
            </a:r>
            <a:r>
              <a:rPr lang="en-US" altLang="zh-CN" sz="2800" dirty="0">
                <a:solidFill>
                  <a:srgbClr val="0000CC"/>
                </a:solidFill>
                <a:effectLst>
                  <a:outerShdw blurRad="38100" dist="38100" dir="2700000">
                    <a:srgbClr val="C0C0C0"/>
                  </a:outerShdw>
                </a:effectLst>
                <a:latin typeface="Tahoma" panose="020B0604030504040204" pitchFamily="34" charset="0"/>
              </a:rPr>
              <a:t>5.26(a)</a:t>
            </a:r>
            <a:r>
              <a:rPr lang="zh-CN" altLang="en-US" sz="2800" dirty="0">
                <a:solidFill>
                  <a:srgbClr val="0000CC"/>
                </a:solidFill>
                <a:effectLst>
                  <a:outerShdw blurRad="38100" dist="38100" dir="2700000">
                    <a:srgbClr val="C0C0C0"/>
                  </a:outerShdw>
                </a:effectLst>
                <a:latin typeface="Tahoma" panose="020B0604030504040204" pitchFamily="34" charset="0"/>
              </a:rPr>
              <a:t>； </a:t>
            </a:r>
          </a:p>
        </p:txBody>
      </p:sp>
      <p:sp>
        <p:nvSpPr>
          <p:cNvPr id="359441" name="AutoShape 5"/>
          <p:cNvSpPr/>
          <p:nvPr/>
        </p:nvSpPr>
        <p:spPr>
          <a:xfrm>
            <a:off x="996901" y="1102519"/>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59442" name="Text Box 38"/>
          <p:cNvSpPr txBox="1"/>
          <p:nvPr/>
        </p:nvSpPr>
        <p:spPr>
          <a:xfrm>
            <a:off x="1052463" y="1124744"/>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二、磁盘调度算法 </a:t>
            </a:r>
          </a:p>
        </p:txBody>
      </p:sp>
      <p:sp>
        <p:nvSpPr>
          <p:cNvPr id="15" name="矩形 14">
            <a:extLst>
              <a:ext uri="{FF2B5EF4-FFF2-40B4-BE49-F238E27FC236}">
                <a16:creationId xmlns:a16="http://schemas.microsoft.com/office/drawing/2014/main" id="{1D7FC8EB-EDE2-41C9-AC47-5334F6497C74}"/>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9441"/>
                                        </p:tgtEl>
                                        <p:attrNameLst>
                                          <p:attrName>style.visibility</p:attrName>
                                        </p:attrNameLst>
                                      </p:cBhvr>
                                      <p:to>
                                        <p:strVal val="visible"/>
                                      </p:to>
                                    </p:set>
                                    <p:anim calcmode="lin" valueType="num">
                                      <p:cBhvr additive="base">
                                        <p:cTn id="7" dur="500" fill="hold"/>
                                        <p:tgtEl>
                                          <p:spTgt spid="359441"/>
                                        </p:tgtEl>
                                        <p:attrNameLst>
                                          <p:attrName>ppt_x</p:attrName>
                                        </p:attrNameLst>
                                      </p:cBhvr>
                                      <p:tavLst>
                                        <p:tav tm="0">
                                          <p:val>
                                            <p:strVal val="#ppt_x"/>
                                          </p:val>
                                        </p:tav>
                                        <p:tav tm="100000">
                                          <p:val>
                                            <p:strVal val="#ppt_x"/>
                                          </p:val>
                                        </p:tav>
                                      </p:tavLst>
                                    </p:anim>
                                    <p:anim calcmode="lin" valueType="num">
                                      <p:cBhvr additive="base">
                                        <p:cTn id="8" dur="500" fill="hold"/>
                                        <p:tgtEl>
                                          <p:spTgt spid="35944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9442"/>
                                        </p:tgtEl>
                                        <p:attrNameLst>
                                          <p:attrName>style.visibility</p:attrName>
                                        </p:attrNameLst>
                                      </p:cBhvr>
                                      <p:to>
                                        <p:strVal val="visible"/>
                                      </p:to>
                                    </p:set>
                                    <p:anim calcmode="lin" valueType="num">
                                      <p:cBhvr additive="base">
                                        <p:cTn id="12" dur="500" fill="hold"/>
                                        <p:tgtEl>
                                          <p:spTgt spid="359442"/>
                                        </p:tgtEl>
                                        <p:attrNameLst>
                                          <p:attrName>ppt_x</p:attrName>
                                        </p:attrNameLst>
                                      </p:cBhvr>
                                      <p:tavLst>
                                        <p:tav tm="0">
                                          <p:val>
                                            <p:strVal val="#ppt_x"/>
                                          </p:val>
                                        </p:tav>
                                        <p:tav tm="100000">
                                          <p:val>
                                            <p:strVal val="#ppt_x"/>
                                          </p:val>
                                        </p:tav>
                                      </p:tavLst>
                                    </p:anim>
                                    <p:anim calcmode="lin" valueType="num">
                                      <p:cBhvr additive="base">
                                        <p:cTn id="13" dur="500" fill="hold"/>
                                        <p:tgtEl>
                                          <p:spTgt spid="359442"/>
                                        </p:tgtEl>
                                        <p:attrNameLst>
                                          <p:attrName>ppt_y</p:attrName>
                                        </p:attrNameLst>
                                      </p:cBhvr>
                                      <p:tavLst>
                                        <p:tav tm="0">
                                          <p:val>
                                            <p:strVal val="1+#ppt_h/2"/>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59431"/>
                                        </p:tgtEl>
                                        <p:attrNameLst>
                                          <p:attrName>style.visibility</p:attrName>
                                        </p:attrNameLst>
                                      </p:cBhvr>
                                      <p:to>
                                        <p:strVal val="visible"/>
                                      </p:to>
                                    </p:set>
                                    <p:anim calcmode="lin" valueType="num">
                                      <p:cBhvr additive="base">
                                        <p:cTn id="16" dur="500" fill="hold"/>
                                        <p:tgtEl>
                                          <p:spTgt spid="359431"/>
                                        </p:tgtEl>
                                        <p:attrNameLst>
                                          <p:attrName>ppt_x</p:attrName>
                                        </p:attrNameLst>
                                      </p:cBhvr>
                                      <p:tavLst>
                                        <p:tav tm="0">
                                          <p:val>
                                            <p:strVal val="0-#ppt_w/2"/>
                                          </p:val>
                                        </p:tav>
                                        <p:tav tm="100000">
                                          <p:val>
                                            <p:strVal val="#ppt_x"/>
                                          </p:val>
                                        </p:tav>
                                      </p:tavLst>
                                    </p:anim>
                                    <p:anim calcmode="lin" valueType="num">
                                      <p:cBhvr additive="base">
                                        <p:cTn id="17" dur="500" fill="hold"/>
                                        <p:tgtEl>
                                          <p:spTgt spid="359431"/>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359437"/>
                                        </p:tgtEl>
                                        <p:attrNameLst>
                                          <p:attrName>style.visibility</p:attrName>
                                        </p:attrNameLst>
                                      </p:cBhvr>
                                      <p:to>
                                        <p:strVal val="visible"/>
                                      </p:to>
                                    </p:set>
                                    <p:anim calcmode="lin" valueType="num">
                                      <p:cBhvr additive="base">
                                        <p:cTn id="21" dur="500" fill="hold"/>
                                        <p:tgtEl>
                                          <p:spTgt spid="359437"/>
                                        </p:tgtEl>
                                        <p:attrNameLst>
                                          <p:attrName>ppt_x</p:attrName>
                                        </p:attrNameLst>
                                      </p:cBhvr>
                                      <p:tavLst>
                                        <p:tav tm="0">
                                          <p:val>
                                            <p:strVal val="#ppt_x"/>
                                          </p:val>
                                        </p:tav>
                                        <p:tav tm="100000">
                                          <p:val>
                                            <p:strVal val="#ppt_x"/>
                                          </p:val>
                                        </p:tav>
                                      </p:tavLst>
                                    </p:anim>
                                    <p:anim calcmode="lin" valueType="num">
                                      <p:cBhvr additive="base">
                                        <p:cTn id="22" dur="500" fill="hold"/>
                                        <p:tgtEl>
                                          <p:spTgt spid="3594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1" grpId="0"/>
      <p:bldP spid="359437" grpId="0"/>
      <p:bldP spid="359441" grpId="0" bldLvl="0" animBg="1"/>
      <p:bldP spid="359442"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0637" name="组合 360636"/>
          <p:cNvGrpSpPr/>
          <p:nvPr/>
        </p:nvGrpSpPr>
        <p:grpSpPr>
          <a:xfrm>
            <a:off x="8285163" y="1989138"/>
            <a:ext cx="1743075" cy="3240087"/>
            <a:chOff x="2608" y="1298"/>
            <a:chExt cx="1098" cy="2041"/>
          </a:xfrm>
        </p:grpSpPr>
        <p:sp>
          <p:nvSpPr>
            <p:cNvPr id="360501" name="文本框 360500"/>
            <p:cNvSpPr txBox="1"/>
            <p:nvPr/>
          </p:nvSpPr>
          <p:spPr>
            <a:xfrm>
              <a:off x="2608" y="1298"/>
              <a:ext cx="1098" cy="2041"/>
            </a:xfrm>
            <a:prstGeom prst="rect">
              <a:avLst/>
            </a:prstGeom>
            <a:solidFill>
              <a:srgbClr val="FFCCFF"/>
            </a:solidFill>
            <a:ln w="38100" cap="flat" cmpd="dbl">
              <a:solidFill>
                <a:schemeClr val="accent1"/>
              </a:solidFill>
              <a:prstDash val="solid"/>
              <a:miter/>
              <a:headEnd type="none" w="med" len="med"/>
              <a:tailEnd type="none" w="med" len="med"/>
            </a:ln>
          </p:spPr>
          <p:txBody>
            <a:bodyPr/>
            <a:lstStyle/>
            <a:p>
              <a:pPr algn="just">
                <a:lnSpc>
                  <a:spcPct val="104000"/>
                </a:lnSpc>
              </a:pPr>
              <a:r>
                <a:rPr lang="zh-CN" altLang="en-US" sz="1600" dirty="0">
                  <a:latin typeface="Times New Roman" panose="02020603050405020304" pitchFamily="18" charset="0"/>
                </a:rPr>
                <a:t>访问  移动  累计</a:t>
              </a:r>
            </a:p>
            <a:p>
              <a:pPr algn="just">
                <a:lnSpc>
                  <a:spcPct val="104000"/>
                </a:lnSpc>
              </a:pPr>
              <a:r>
                <a:rPr lang="zh-CN" altLang="en-US" sz="1600" dirty="0">
                  <a:latin typeface="Times New Roman" panose="02020603050405020304" pitchFamily="18" charset="0"/>
                </a:rPr>
                <a:t>磁道  距离  移动</a:t>
              </a: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algn="just">
                <a:lnSpc>
                  <a:spcPct val="104000"/>
                </a:lnSpc>
              </a:pPr>
              <a:endParaRPr lang="en-US" altLang="zh-CN" sz="1600" u="sng">
                <a:latin typeface="Times New Roman" panose="02020603050405020304" pitchFamily="18" charset="0"/>
              </a:endParaRPr>
            </a:p>
            <a:p>
              <a:pPr algn="just">
                <a:lnSpc>
                  <a:spcPct val="112000"/>
                </a:lnSpc>
              </a:pPr>
              <a:endParaRPr lang="en-US" altLang="zh-CN" sz="1600" b="0">
                <a:latin typeface="Times New Roman" panose="02020603050405020304" pitchFamily="18" charset="0"/>
              </a:endParaRPr>
            </a:p>
            <a:p>
              <a:endParaRPr lang="en-US" altLang="zh-CN" sz="1600" b="0">
                <a:latin typeface="Tahoma" panose="020B0604030504040204" pitchFamily="34" charset="0"/>
              </a:endParaRPr>
            </a:p>
          </p:txBody>
        </p:sp>
        <p:sp>
          <p:nvSpPr>
            <p:cNvPr id="360636" name="直接连接符 360635"/>
            <p:cNvSpPr/>
            <p:nvPr/>
          </p:nvSpPr>
          <p:spPr>
            <a:xfrm>
              <a:off x="2608" y="3113"/>
              <a:ext cx="1088" cy="0"/>
            </a:xfrm>
            <a:prstGeom prst="line">
              <a:avLst/>
            </a:prstGeom>
            <a:ln w="38100" cap="flat" cmpd="dbl">
              <a:solidFill>
                <a:schemeClr val="accent1"/>
              </a:solidFill>
              <a:prstDash val="solid"/>
              <a:miter/>
              <a:headEnd type="none" w="med" len="med"/>
              <a:tailEnd type="none" w="med" len="med"/>
            </a:ln>
          </p:spPr>
        </p:sp>
      </p:grpSp>
      <p:sp>
        <p:nvSpPr>
          <p:cNvPr id="360452" name="矩形 360451"/>
          <p:cNvSpPr/>
          <p:nvPr/>
        </p:nvSpPr>
        <p:spPr>
          <a:xfrm>
            <a:off x="1524000" y="3367088"/>
            <a:ext cx="9144000" cy="0"/>
          </a:xfrm>
          <a:prstGeom prst="rect">
            <a:avLst/>
          </a:prstGeom>
          <a:noFill/>
          <a:ln w="9525">
            <a:noFill/>
          </a:ln>
        </p:spPr>
        <p:txBody>
          <a:bodyPr/>
          <a:lstStyle/>
          <a:p>
            <a:endParaRPr lang="zh-CN" altLang="en-US"/>
          </a:p>
        </p:txBody>
      </p:sp>
      <p:sp>
        <p:nvSpPr>
          <p:cNvPr id="360453" name="矩形 360452"/>
          <p:cNvSpPr/>
          <p:nvPr/>
        </p:nvSpPr>
        <p:spPr>
          <a:xfrm>
            <a:off x="1524000" y="3367088"/>
            <a:ext cx="9144000" cy="0"/>
          </a:xfrm>
          <a:prstGeom prst="rect">
            <a:avLst/>
          </a:prstGeom>
          <a:noFill/>
          <a:ln w="9525">
            <a:noFill/>
          </a:ln>
        </p:spPr>
        <p:txBody>
          <a:bodyPr/>
          <a:lstStyle/>
          <a:p>
            <a:endParaRPr lang="zh-CN" altLang="en-US"/>
          </a:p>
        </p:txBody>
      </p:sp>
      <p:sp>
        <p:nvSpPr>
          <p:cNvPr id="360454" name="矩形 360453"/>
          <p:cNvSpPr/>
          <p:nvPr/>
        </p:nvSpPr>
        <p:spPr>
          <a:xfrm>
            <a:off x="1524000" y="3233738"/>
            <a:ext cx="9144000" cy="0"/>
          </a:xfrm>
          <a:prstGeom prst="rect">
            <a:avLst/>
          </a:prstGeom>
          <a:noFill/>
          <a:ln w="9525">
            <a:noFill/>
          </a:ln>
        </p:spPr>
        <p:txBody>
          <a:bodyPr/>
          <a:lstStyle/>
          <a:p>
            <a:endParaRPr lang="zh-CN" altLang="en-US"/>
          </a:p>
        </p:txBody>
      </p:sp>
      <p:sp>
        <p:nvSpPr>
          <p:cNvPr id="360456" name="矩形 360455"/>
          <p:cNvSpPr/>
          <p:nvPr/>
        </p:nvSpPr>
        <p:spPr>
          <a:xfrm>
            <a:off x="1524000" y="3233738"/>
            <a:ext cx="9144000" cy="0"/>
          </a:xfrm>
          <a:prstGeom prst="rect">
            <a:avLst/>
          </a:prstGeom>
          <a:noFill/>
          <a:ln w="9525">
            <a:noFill/>
          </a:ln>
        </p:spPr>
        <p:txBody>
          <a:bodyPr/>
          <a:lstStyle/>
          <a:p>
            <a:endParaRPr lang="zh-CN" altLang="en-US"/>
          </a:p>
        </p:txBody>
      </p:sp>
      <p:sp>
        <p:nvSpPr>
          <p:cNvPr id="360457" name="矩形 360456"/>
          <p:cNvSpPr/>
          <p:nvPr/>
        </p:nvSpPr>
        <p:spPr>
          <a:xfrm>
            <a:off x="1524000" y="3367088"/>
            <a:ext cx="9144000" cy="0"/>
          </a:xfrm>
          <a:prstGeom prst="rect">
            <a:avLst/>
          </a:prstGeom>
          <a:noFill/>
          <a:ln w="9525">
            <a:noFill/>
          </a:ln>
        </p:spPr>
        <p:txBody>
          <a:bodyPr/>
          <a:lstStyle/>
          <a:p>
            <a:endParaRPr lang="zh-CN" altLang="en-US"/>
          </a:p>
        </p:txBody>
      </p:sp>
      <p:sp>
        <p:nvSpPr>
          <p:cNvPr id="360458" name="矩形 360457"/>
          <p:cNvSpPr/>
          <p:nvPr/>
        </p:nvSpPr>
        <p:spPr>
          <a:xfrm>
            <a:off x="1524000" y="3233738"/>
            <a:ext cx="9144000" cy="0"/>
          </a:xfrm>
          <a:prstGeom prst="rect">
            <a:avLst/>
          </a:prstGeom>
          <a:noFill/>
          <a:ln w="9525">
            <a:noFill/>
          </a:ln>
        </p:spPr>
        <p:txBody>
          <a:bodyPr/>
          <a:lstStyle/>
          <a:p>
            <a:endParaRPr lang="zh-CN" altLang="en-US"/>
          </a:p>
        </p:txBody>
      </p:sp>
      <p:sp>
        <p:nvSpPr>
          <p:cNvPr id="360463" name="任意多边形 360462"/>
          <p:cNvSpPr/>
          <p:nvPr/>
        </p:nvSpPr>
        <p:spPr>
          <a:xfrm>
            <a:off x="4816475" y="1920875"/>
            <a:ext cx="1446213" cy="317500"/>
          </a:xfrm>
          <a:custGeom>
            <a:avLst/>
            <a:gdLst/>
            <a:ahLst/>
            <a:cxnLst/>
            <a:rect l="0" t="0" r="0" b="0"/>
            <a:pathLst>
              <a:path w="1576" h="360">
                <a:moveTo>
                  <a:pt x="1576" y="0"/>
                </a:moveTo>
                <a:lnTo>
                  <a:pt x="0" y="360"/>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0465" name="文本框 360464"/>
          <p:cNvSpPr txBox="1"/>
          <p:nvPr/>
        </p:nvSpPr>
        <p:spPr>
          <a:xfrm>
            <a:off x="2516188" y="1484313"/>
            <a:ext cx="7540625" cy="431800"/>
          </a:xfrm>
          <a:prstGeom prst="rect">
            <a:avLst/>
          </a:prstGeom>
          <a:noFill/>
          <a:ln w="9525">
            <a:noFill/>
          </a:ln>
        </p:spPr>
        <p:txBody>
          <a:bodyPr lIns="57607" tIns="28804" rIns="57607" bIns="28804"/>
          <a:lstStyle/>
          <a:p>
            <a:pPr algn="just"/>
            <a:r>
              <a:rPr lang="en-US" altLang="zh-CN" sz="2000">
                <a:solidFill>
                  <a:srgbClr val="000000"/>
                </a:solidFill>
                <a:latin typeface="Times New Roman" panose="02020603050405020304" pitchFamily="18" charset="0"/>
              </a:rPr>
              <a:t>0         18    </a:t>
            </a:r>
            <a:r>
              <a:rPr lang="en-US" altLang="zh-CN" sz="2000" baseline="-25000">
                <a:solidFill>
                  <a:srgbClr val="000000"/>
                </a:solidFill>
                <a:latin typeface="Times New Roman" panose="02020603050405020304" pitchFamily="18" charset="0"/>
              </a:rPr>
              <a:t> </a:t>
            </a:r>
            <a:r>
              <a:rPr lang="en-US" altLang="zh-CN" sz="2000">
                <a:solidFill>
                  <a:srgbClr val="000000"/>
                </a:solidFill>
                <a:latin typeface="Times New Roman" panose="02020603050405020304" pitchFamily="18" charset="0"/>
              </a:rPr>
              <a:t>38 39     55 58      90         </a:t>
            </a:r>
            <a:r>
              <a:rPr lang="en-US" altLang="zh-CN" sz="2000">
                <a:solidFill>
                  <a:srgbClr val="FF3300"/>
                </a:solidFill>
                <a:latin typeface="Times New Roman" panose="02020603050405020304" pitchFamily="18" charset="0"/>
              </a:rPr>
              <a:t> </a:t>
            </a:r>
            <a:r>
              <a:rPr lang="en-US" altLang="zh-CN" sz="2000">
                <a:solidFill>
                  <a:srgbClr val="000000"/>
                </a:solidFill>
                <a:latin typeface="Times New Roman" panose="02020603050405020304" pitchFamily="18" charset="0"/>
              </a:rPr>
              <a:t>             150   160     184       199 </a:t>
            </a:r>
            <a:endParaRPr lang="en-US" altLang="zh-CN" sz="2000">
              <a:latin typeface="Tahoma" panose="020B0604030504040204" pitchFamily="34" charset="0"/>
            </a:endParaRPr>
          </a:p>
        </p:txBody>
      </p:sp>
      <p:grpSp>
        <p:nvGrpSpPr>
          <p:cNvPr id="360466" name="组合 360465"/>
          <p:cNvGrpSpPr/>
          <p:nvPr/>
        </p:nvGrpSpPr>
        <p:grpSpPr>
          <a:xfrm>
            <a:off x="2630488" y="1895475"/>
            <a:ext cx="7096125" cy="12700"/>
            <a:chOff x="2160" y="5310"/>
            <a:chExt cx="7739" cy="15"/>
          </a:xfrm>
        </p:grpSpPr>
        <p:sp>
          <p:nvSpPr>
            <p:cNvPr id="360467" name="直接连接符 360466"/>
            <p:cNvSpPr/>
            <p:nvPr/>
          </p:nvSpPr>
          <p:spPr>
            <a:xfrm>
              <a:off x="2160" y="5310"/>
              <a:ext cx="780" cy="0"/>
            </a:xfrm>
            <a:prstGeom prst="line">
              <a:avLst/>
            </a:prstGeom>
            <a:ln w="28575" cap="flat" cmpd="sng">
              <a:solidFill>
                <a:srgbClr val="000000"/>
              </a:solidFill>
              <a:prstDash val="solid"/>
              <a:headEnd type="oval" w="med" len="med"/>
              <a:tailEnd type="oval" w="med" len="med"/>
            </a:ln>
          </p:spPr>
        </p:sp>
        <p:sp>
          <p:nvSpPr>
            <p:cNvPr id="360468" name="直接连接符 360467"/>
            <p:cNvSpPr/>
            <p:nvPr/>
          </p:nvSpPr>
          <p:spPr>
            <a:xfrm>
              <a:off x="2940" y="5310"/>
              <a:ext cx="639" cy="0"/>
            </a:xfrm>
            <a:prstGeom prst="line">
              <a:avLst/>
            </a:prstGeom>
            <a:ln w="28575" cap="flat" cmpd="sng">
              <a:solidFill>
                <a:srgbClr val="000000"/>
              </a:solidFill>
              <a:prstDash val="solid"/>
              <a:headEnd type="oval" w="med" len="med"/>
              <a:tailEnd type="oval" w="med" len="med"/>
            </a:ln>
          </p:spPr>
        </p:sp>
        <p:sp>
          <p:nvSpPr>
            <p:cNvPr id="360469" name="直接连接符 360468"/>
            <p:cNvSpPr/>
            <p:nvPr/>
          </p:nvSpPr>
          <p:spPr>
            <a:xfrm>
              <a:off x="3568" y="5310"/>
              <a:ext cx="257" cy="0"/>
            </a:xfrm>
            <a:prstGeom prst="line">
              <a:avLst/>
            </a:prstGeom>
            <a:ln w="28575" cap="flat" cmpd="sng">
              <a:solidFill>
                <a:srgbClr val="000000"/>
              </a:solidFill>
              <a:prstDash val="solid"/>
              <a:headEnd type="oval" w="med" len="med"/>
              <a:tailEnd type="oval" w="med" len="med"/>
            </a:ln>
          </p:spPr>
        </p:sp>
        <p:sp>
          <p:nvSpPr>
            <p:cNvPr id="360470" name="直接连接符 360469"/>
            <p:cNvSpPr/>
            <p:nvPr/>
          </p:nvSpPr>
          <p:spPr>
            <a:xfrm>
              <a:off x="3830" y="5310"/>
              <a:ext cx="717" cy="12"/>
            </a:xfrm>
            <a:prstGeom prst="line">
              <a:avLst/>
            </a:prstGeom>
            <a:ln w="28575" cap="flat" cmpd="sng">
              <a:solidFill>
                <a:srgbClr val="000000"/>
              </a:solidFill>
              <a:prstDash val="solid"/>
              <a:headEnd type="oval" w="med" len="med"/>
              <a:tailEnd type="oval" w="med" len="med"/>
            </a:ln>
          </p:spPr>
        </p:sp>
        <p:sp>
          <p:nvSpPr>
            <p:cNvPr id="360471" name="直接连接符 360470"/>
            <p:cNvSpPr/>
            <p:nvPr/>
          </p:nvSpPr>
          <p:spPr>
            <a:xfrm>
              <a:off x="4540" y="5320"/>
              <a:ext cx="356" cy="0"/>
            </a:xfrm>
            <a:prstGeom prst="line">
              <a:avLst/>
            </a:prstGeom>
            <a:ln w="28575" cap="flat" cmpd="sng">
              <a:solidFill>
                <a:srgbClr val="000000"/>
              </a:solidFill>
              <a:prstDash val="solid"/>
              <a:headEnd type="oval" w="med" len="med"/>
              <a:tailEnd type="oval" w="med" len="med"/>
            </a:ln>
          </p:spPr>
        </p:sp>
        <p:sp>
          <p:nvSpPr>
            <p:cNvPr id="360472" name="直接连接符 360471"/>
            <p:cNvSpPr/>
            <p:nvPr/>
          </p:nvSpPr>
          <p:spPr>
            <a:xfrm>
              <a:off x="5638" y="5310"/>
              <a:ext cx="498" cy="0"/>
            </a:xfrm>
            <a:prstGeom prst="line">
              <a:avLst/>
            </a:prstGeom>
            <a:ln w="28575" cap="flat" cmpd="sng">
              <a:solidFill>
                <a:srgbClr val="000000"/>
              </a:solidFill>
              <a:prstDash val="solid"/>
              <a:headEnd type="oval" w="med" len="med"/>
              <a:tailEnd type="oval" w="med" len="med"/>
            </a:ln>
          </p:spPr>
        </p:sp>
        <p:sp>
          <p:nvSpPr>
            <p:cNvPr id="360473" name="任意多边形 360472"/>
            <p:cNvSpPr/>
            <p:nvPr/>
          </p:nvSpPr>
          <p:spPr>
            <a:xfrm>
              <a:off x="6134" y="5310"/>
              <a:ext cx="1426" cy="15"/>
            </a:xfrm>
            <a:custGeom>
              <a:avLst/>
              <a:gdLst/>
              <a:ahLst/>
              <a:cxnLst/>
              <a:rect l="0" t="0" r="0" b="0"/>
              <a:pathLst>
                <a:path w="1426" h="15">
                  <a:moveTo>
                    <a:pt x="0" y="0"/>
                  </a:moveTo>
                  <a:lnTo>
                    <a:pt x="1426" y="15"/>
                  </a:lnTo>
                </a:path>
              </a:pathLst>
            </a:custGeom>
            <a:noFill/>
            <a:ln w="28575" cap="flat" cmpd="sng">
              <a:solidFill>
                <a:srgbClr val="000000"/>
              </a:solidFill>
              <a:prstDash val="solid"/>
              <a:headEnd type="oval" w="med" len="med"/>
              <a:tailEnd type="oval" w="med" len="med"/>
            </a:ln>
          </p:spPr>
          <p:txBody>
            <a:bodyPr/>
            <a:lstStyle/>
            <a:p>
              <a:endParaRPr lang="zh-CN" altLang="en-US"/>
            </a:p>
          </p:txBody>
        </p:sp>
        <p:sp>
          <p:nvSpPr>
            <p:cNvPr id="360474" name="任意多边形 360473"/>
            <p:cNvSpPr/>
            <p:nvPr/>
          </p:nvSpPr>
          <p:spPr>
            <a:xfrm>
              <a:off x="8160" y="5310"/>
              <a:ext cx="745" cy="1"/>
            </a:xfrm>
            <a:custGeom>
              <a:avLst/>
              <a:gdLst/>
              <a:ahLst/>
              <a:cxnLst/>
              <a:rect l="0" t="0" r="0" b="0"/>
              <a:pathLst>
                <a:path w="745" h="1">
                  <a:moveTo>
                    <a:pt x="0" y="0"/>
                  </a:moveTo>
                  <a:lnTo>
                    <a:pt x="745" y="0"/>
                  </a:lnTo>
                </a:path>
              </a:pathLst>
            </a:custGeom>
            <a:noFill/>
            <a:ln w="28575" cap="flat" cmpd="sng">
              <a:solidFill>
                <a:srgbClr val="000000"/>
              </a:solidFill>
              <a:prstDash val="solid"/>
              <a:headEnd type="oval" w="med" len="med"/>
              <a:tailEnd type="oval" w="med" len="med"/>
            </a:ln>
          </p:spPr>
          <p:txBody>
            <a:bodyPr/>
            <a:lstStyle/>
            <a:p>
              <a:endParaRPr lang="zh-CN" altLang="en-US"/>
            </a:p>
          </p:txBody>
        </p:sp>
        <p:sp>
          <p:nvSpPr>
            <p:cNvPr id="360475" name="直接连接符 360474"/>
            <p:cNvSpPr/>
            <p:nvPr/>
          </p:nvSpPr>
          <p:spPr>
            <a:xfrm flipV="1">
              <a:off x="8905" y="5310"/>
              <a:ext cx="994" cy="0"/>
            </a:xfrm>
            <a:prstGeom prst="line">
              <a:avLst/>
            </a:prstGeom>
            <a:ln w="28575" cap="flat" cmpd="sng">
              <a:solidFill>
                <a:srgbClr val="000000"/>
              </a:solidFill>
              <a:prstDash val="solid"/>
              <a:headEnd type="oval" w="med" len="med"/>
              <a:tailEnd type="oval" w="med" len="med"/>
            </a:ln>
          </p:spPr>
        </p:sp>
        <p:sp>
          <p:nvSpPr>
            <p:cNvPr id="360476" name="直接连接符 360475"/>
            <p:cNvSpPr/>
            <p:nvPr/>
          </p:nvSpPr>
          <p:spPr>
            <a:xfrm flipV="1">
              <a:off x="7590" y="5310"/>
              <a:ext cx="540" cy="0"/>
            </a:xfrm>
            <a:prstGeom prst="line">
              <a:avLst/>
            </a:prstGeom>
            <a:ln w="28575" cap="flat" cmpd="sng">
              <a:solidFill>
                <a:srgbClr val="000000"/>
              </a:solidFill>
              <a:prstDash val="solid"/>
              <a:headEnd type="none" w="med" len="med"/>
              <a:tailEnd type="none" w="med" len="med"/>
            </a:ln>
          </p:spPr>
        </p:sp>
        <p:sp>
          <p:nvSpPr>
            <p:cNvPr id="360477" name="直接连接符 360476"/>
            <p:cNvSpPr/>
            <p:nvPr/>
          </p:nvSpPr>
          <p:spPr>
            <a:xfrm>
              <a:off x="4894" y="5320"/>
              <a:ext cx="733" cy="0"/>
            </a:xfrm>
            <a:prstGeom prst="line">
              <a:avLst/>
            </a:prstGeom>
            <a:ln w="28575" cap="flat" cmpd="sng">
              <a:solidFill>
                <a:srgbClr val="000000"/>
              </a:solidFill>
              <a:prstDash val="solid"/>
              <a:headEnd type="oval" w="med" len="med"/>
              <a:tailEnd type="oval" w="med" len="med"/>
            </a:ln>
          </p:spPr>
        </p:sp>
      </p:grpSp>
      <p:sp>
        <p:nvSpPr>
          <p:cNvPr id="360478" name="任意多边形 360477"/>
          <p:cNvSpPr/>
          <p:nvPr/>
        </p:nvSpPr>
        <p:spPr>
          <a:xfrm>
            <a:off x="4816475" y="2222500"/>
            <a:ext cx="344488" cy="42863"/>
          </a:xfrm>
          <a:custGeom>
            <a:avLst/>
            <a:gdLst/>
            <a:ahLst/>
            <a:cxnLst/>
            <a:rect l="0" t="0" r="0" b="0"/>
            <a:pathLst>
              <a:path w="375" h="48">
                <a:moveTo>
                  <a:pt x="0" y="0"/>
                </a:moveTo>
                <a:lnTo>
                  <a:pt x="375" y="48"/>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0479" name="任意多边形 360478"/>
          <p:cNvSpPr/>
          <p:nvPr/>
        </p:nvSpPr>
        <p:spPr>
          <a:xfrm>
            <a:off x="4151313" y="2276475"/>
            <a:ext cx="1008062" cy="73025"/>
          </a:xfrm>
          <a:custGeom>
            <a:avLst/>
            <a:gdLst/>
            <a:ahLst/>
            <a:cxnLst/>
            <a:rect l="0" t="0" r="0" b="0"/>
            <a:pathLst>
              <a:path w="1035" h="135">
                <a:moveTo>
                  <a:pt x="1035" y="0"/>
                </a:moveTo>
                <a:lnTo>
                  <a:pt x="1035" y="15"/>
                </a:lnTo>
                <a:lnTo>
                  <a:pt x="0" y="135"/>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0480" name="任意多边形 360479"/>
          <p:cNvSpPr/>
          <p:nvPr/>
        </p:nvSpPr>
        <p:spPr>
          <a:xfrm>
            <a:off x="3359150" y="2357438"/>
            <a:ext cx="825500" cy="144462"/>
          </a:xfrm>
          <a:custGeom>
            <a:avLst/>
            <a:gdLst/>
            <a:ahLst/>
            <a:cxnLst/>
            <a:rect l="0" t="0" r="0" b="0"/>
            <a:pathLst>
              <a:path w="900" h="165">
                <a:moveTo>
                  <a:pt x="900" y="15"/>
                </a:moveTo>
                <a:lnTo>
                  <a:pt x="900" y="0"/>
                </a:lnTo>
                <a:lnTo>
                  <a:pt x="0" y="165"/>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0481" name="任意多边形 360480"/>
          <p:cNvSpPr/>
          <p:nvPr/>
        </p:nvSpPr>
        <p:spPr>
          <a:xfrm>
            <a:off x="3373438" y="2511425"/>
            <a:ext cx="2474912" cy="519113"/>
          </a:xfrm>
          <a:custGeom>
            <a:avLst/>
            <a:gdLst/>
            <a:ahLst/>
            <a:cxnLst/>
            <a:rect l="0" t="0" r="0" b="0"/>
            <a:pathLst>
              <a:path w="1559" h="327">
                <a:moveTo>
                  <a:pt x="0" y="0"/>
                </a:moveTo>
                <a:lnTo>
                  <a:pt x="1559" y="327"/>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0482" name="任意多边形 360481"/>
          <p:cNvSpPr/>
          <p:nvPr/>
        </p:nvSpPr>
        <p:spPr>
          <a:xfrm>
            <a:off x="5765800" y="3021013"/>
            <a:ext cx="2406650" cy="195262"/>
          </a:xfrm>
          <a:custGeom>
            <a:avLst/>
            <a:gdLst/>
            <a:ahLst/>
            <a:cxnLst/>
            <a:rect l="0" t="0" r="0" b="0"/>
            <a:pathLst>
              <a:path w="2625" h="222">
                <a:moveTo>
                  <a:pt x="0" y="0"/>
                </a:moveTo>
                <a:lnTo>
                  <a:pt x="45" y="27"/>
                </a:lnTo>
                <a:lnTo>
                  <a:pt x="2625" y="222"/>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0483" name="任意多边形 360482"/>
          <p:cNvSpPr/>
          <p:nvPr/>
        </p:nvSpPr>
        <p:spPr>
          <a:xfrm>
            <a:off x="7567613" y="3227388"/>
            <a:ext cx="566737" cy="68262"/>
          </a:xfrm>
          <a:custGeom>
            <a:avLst/>
            <a:gdLst/>
            <a:ahLst/>
            <a:cxnLst/>
            <a:rect l="0" t="0" r="0" b="0"/>
            <a:pathLst>
              <a:path w="357" h="43">
                <a:moveTo>
                  <a:pt x="357" y="0"/>
                </a:moveTo>
                <a:lnTo>
                  <a:pt x="0" y="43"/>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0484" name="任意多边形 360483"/>
          <p:cNvSpPr/>
          <p:nvPr/>
        </p:nvSpPr>
        <p:spPr>
          <a:xfrm>
            <a:off x="3895725" y="3295650"/>
            <a:ext cx="3686175" cy="1044575"/>
          </a:xfrm>
          <a:custGeom>
            <a:avLst/>
            <a:gdLst/>
            <a:ahLst/>
            <a:cxnLst/>
            <a:rect l="0" t="0" r="0" b="0"/>
            <a:pathLst>
              <a:path w="4020" h="1185">
                <a:moveTo>
                  <a:pt x="4020" y="0"/>
                </a:moveTo>
                <a:lnTo>
                  <a:pt x="0" y="1185"/>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0485" name="任意多边形 360484"/>
          <p:cNvSpPr/>
          <p:nvPr/>
        </p:nvSpPr>
        <p:spPr>
          <a:xfrm>
            <a:off x="3895725" y="4352925"/>
            <a:ext cx="4951413" cy="990600"/>
          </a:xfrm>
          <a:custGeom>
            <a:avLst/>
            <a:gdLst/>
            <a:ahLst/>
            <a:cxnLst/>
            <a:rect l="0" t="0" r="0" b="0"/>
            <a:pathLst>
              <a:path w="5400" h="1125">
                <a:moveTo>
                  <a:pt x="0" y="0"/>
                </a:moveTo>
                <a:lnTo>
                  <a:pt x="5400" y="1125"/>
                </a:lnTo>
              </a:path>
            </a:pathLst>
          </a:custGeom>
          <a:noFill/>
          <a:ln w="28575" cap="flat" cmpd="sng">
            <a:solidFill>
              <a:schemeClr val="hlink"/>
            </a:solidFill>
            <a:prstDash val="solid"/>
            <a:headEnd type="none" w="med" len="med"/>
            <a:tailEnd type="triangle" w="med" len="med"/>
          </a:ln>
        </p:spPr>
        <p:txBody>
          <a:bodyPr/>
          <a:lstStyle/>
          <a:p>
            <a:endParaRPr lang="zh-CN" altLang="en-US"/>
          </a:p>
        </p:txBody>
      </p:sp>
      <p:sp>
        <p:nvSpPr>
          <p:cNvPr id="360486" name="直接连接符 360485"/>
          <p:cNvSpPr/>
          <p:nvPr/>
        </p:nvSpPr>
        <p:spPr>
          <a:xfrm>
            <a:off x="2630488" y="1920875"/>
            <a:ext cx="0" cy="3848100"/>
          </a:xfrm>
          <a:prstGeom prst="line">
            <a:avLst/>
          </a:prstGeom>
          <a:ln w="28575" cap="flat" cmpd="sng">
            <a:solidFill>
              <a:srgbClr val="000000"/>
            </a:solidFill>
            <a:prstDash val="solid"/>
            <a:headEnd type="none" w="med" len="med"/>
            <a:tailEnd type="triangle" w="med" len="med"/>
          </a:ln>
        </p:spPr>
      </p:sp>
      <p:sp>
        <p:nvSpPr>
          <p:cNvPr id="360487" name="直接连接符 360486"/>
          <p:cNvSpPr/>
          <p:nvPr/>
        </p:nvSpPr>
        <p:spPr>
          <a:xfrm>
            <a:off x="2630488" y="2195513"/>
            <a:ext cx="7096125" cy="0"/>
          </a:xfrm>
          <a:prstGeom prst="line">
            <a:avLst/>
          </a:prstGeom>
          <a:ln w="9525" cap="flat" cmpd="sng">
            <a:solidFill>
              <a:schemeClr val="tx2"/>
            </a:solidFill>
            <a:prstDash val="dashDot"/>
            <a:headEnd type="none" w="med" len="med"/>
            <a:tailEnd type="none" w="med" len="med"/>
          </a:ln>
        </p:spPr>
      </p:sp>
      <p:sp>
        <p:nvSpPr>
          <p:cNvPr id="360488" name="直接连接符 360487"/>
          <p:cNvSpPr/>
          <p:nvPr/>
        </p:nvSpPr>
        <p:spPr>
          <a:xfrm>
            <a:off x="2640013" y="2492375"/>
            <a:ext cx="7096125" cy="0"/>
          </a:xfrm>
          <a:prstGeom prst="line">
            <a:avLst/>
          </a:prstGeom>
          <a:ln w="9525" cap="flat" cmpd="sng">
            <a:solidFill>
              <a:schemeClr val="tx2"/>
            </a:solidFill>
            <a:prstDash val="dash"/>
            <a:headEnd type="none" w="med" len="med"/>
            <a:tailEnd type="none" w="med" len="med"/>
          </a:ln>
        </p:spPr>
      </p:sp>
      <p:sp>
        <p:nvSpPr>
          <p:cNvPr id="360489" name="直接连接符 360488"/>
          <p:cNvSpPr/>
          <p:nvPr/>
        </p:nvSpPr>
        <p:spPr>
          <a:xfrm>
            <a:off x="2630488" y="2746375"/>
            <a:ext cx="7096125" cy="0"/>
          </a:xfrm>
          <a:prstGeom prst="line">
            <a:avLst/>
          </a:prstGeom>
          <a:ln w="9525" cap="flat" cmpd="sng">
            <a:solidFill>
              <a:schemeClr val="tx2"/>
            </a:solidFill>
            <a:prstDash val="dash"/>
            <a:headEnd type="none" w="med" len="med"/>
            <a:tailEnd type="none" w="med" len="med"/>
          </a:ln>
        </p:spPr>
      </p:sp>
      <p:sp>
        <p:nvSpPr>
          <p:cNvPr id="360490" name="直接连接符 360489"/>
          <p:cNvSpPr/>
          <p:nvPr/>
        </p:nvSpPr>
        <p:spPr>
          <a:xfrm>
            <a:off x="2627313" y="3022600"/>
            <a:ext cx="7096125" cy="0"/>
          </a:xfrm>
          <a:prstGeom prst="line">
            <a:avLst/>
          </a:prstGeom>
          <a:ln w="6350" cap="flat" cmpd="sng">
            <a:solidFill>
              <a:schemeClr val="tx2"/>
            </a:solidFill>
            <a:prstDash val="dash"/>
            <a:headEnd type="none" w="med" len="med"/>
            <a:tailEnd type="none" w="med" len="med"/>
          </a:ln>
        </p:spPr>
      </p:sp>
      <p:sp>
        <p:nvSpPr>
          <p:cNvPr id="360491" name="直接连接符 360490"/>
          <p:cNvSpPr/>
          <p:nvPr/>
        </p:nvSpPr>
        <p:spPr>
          <a:xfrm>
            <a:off x="2630488" y="3295650"/>
            <a:ext cx="7096125" cy="0"/>
          </a:xfrm>
          <a:prstGeom prst="line">
            <a:avLst/>
          </a:prstGeom>
          <a:ln w="6350" cap="flat" cmpd="sng">
            <a:solidFill>
              <a:schemeClr val="tx2"/>
            </a:solidFill>
            <a:prstDash val="dash"/>
            <a:headEnd type="none" w="med" len="med"/>
            <a:tailEnd type="none" w="med" len="med"/>
          </a:ln>
        </p:spPr>
      </p:sp>
      <p:sp>
        <p:nvSpPr>
          <p:cNvPr id="360492" name="直接连接符 360491"/>
          <p:cNvSpPr/>
          <p:nvPr/>
        </p:nvSpPr>
        <p:spPr>
          <a:xfrm>
            <a:off x="2630488" y="3570288"/>
            <a:ext cx="7096125" cy="0"/>
          </a:xfrm>
          <a:prstGeom prst="line">
            <a:avLst/>
          </a:prstGeom>
          <a:ln w="6350" cap="flat" cmpd="sng">
            <a:solidFill>
              <a:schemeClr val="tx2"/>
            </a:solidFill>
            <a:prstDash val="dash"/>
            <a:headEnd type="none" w="med" len="med"/>
            <a:tailEnd type="none" w="med" len="med"/>
          </a:ln>
        </p:spPr>
      </p:sp>
      <p:sp>
        <p:nvSpPr>
          <p:cNvPr id="360493" name="直接连接符 360492"/>
          <p:cNvSpPr/>
          <p:nvPr/>
        </p:nvSpPr>
        <p:spPr>
          <a:xfrm>
            <a:off x="2630488" y="3844925"/>
            <a:ext cx="7096125" cy="0"/>
          </a:xfrm>
          <a:prstGeom prst="line">
            <a:avLst/>
          </a:prstGeom>
          <a:ln w="6350" cap="flat" cmpd="sng">
            <a:solidFill>
              <a:schemeClr val="tx2"/>
            </a:solidFill>
            <a:prstDash val="dash"/>
            <a:headEnd type="none" w="med" len="med"/>
            <a:tailEnd type="none" w="med" len="med"/>
          </a:ln>
        </p:spPr>
      </p:sp>
      <p:sp>
        <p:nvSpPr>
          <p:cNvPr id="360494" name="直接连接符 360493"/>
          <p:cNvSpPr/>
          <p:nvPr/>
        </p:nvSpPr>
        <p:spPr>
          <a:xfrm>
            <a:off x="2630488" y="4119563"/>
            <a:ext cx="7096125" cy="0"/>
          </a:xfrm>
          <a:prstGeom prst="line">
            <a:avLst/>
          </a:prstGeom>
          <a:ln w="6350" cap="flat" cmpd="sng">
            <a:solidFill>
              <a:schemeClr val="tx2"/>
            </a:solidFill>
            <a:prstDash val="dash"/>
            <a:headEnd type="none" w="med" len="med"/>
            <a:tailEnd type="none" w="med" len="med"/>
          </a:ln>
        </p:spPr>
      </p:sp>
      <p:sp>
        <p:nvSpPr>
          <p:cNvPr id="360495" name="直接连接符 360494"/>
          <p:cNvSpPr/>
          <p:nvPr/>
        </p:nvSpPr>
        <p:spPr>
          <a:xfrm>
            <a:off x="2630488" y="4395788"/>
            <a:ext cx="7096125" cy="0"/>
          </a:xfrm>
          <a:prstGeom prst="line">
            <a:avLst/>
          </a:prstGeom>
          <a:ln w="6350" cap="flat" cmpd="sng">
            <a:solidFill>
              <a:schemeClr val="tx2"/>
            </a:solidFill>
            <a:prstDash val="dash"/>
            <a:headEnd type="none" w="med" len="med"/>
            <a:tailEnd type="none" w="med" len="med"/>
          </a:ln>
        </p:spPr>
      </p:sp>
      <p:sp>
        <p:nvSpPr>
          <p:cNvPr id="360496" name="直接连接符 360495"/>
          <p:cNvSpPr/>
          <p:nvPr/>
        </p:nvSpPr>
        <p:spPr>
          <a:xfrm>
            <a:off x="2630488" y="4670425"/>
            <a:ext cx="7096125" cy="0"/>
          </a:xfrm>
          <a:prstGeom prst="line">
            <a:avLst/>
          </a:prstGeom>
          <a:ln w="6350" cap="flat" cmpd="sng">
            <a:solidFill>
              <a:schemeClr val="tx2"/>
            </a:solidFill>
            <a:prstDash val="dash"/>
            <a:headEnd type="none" w="med" len="med"/>
            <a:tailEnd type="none" w="med" len="med"/>
          </a:ln>
        </p:spPr>
      </p:sp>
      <p:sp>
        <p:nvSpPr>
          <p:cNvPr id="360497" name="直接连接符 360496"/>
          <p:cNvSpPr/>
          <p:nvPr/>
        </p:nvSpPr>
        <p:spPr>
          <a:xfrm>
            <a:off x="2630488" y="4945063"/>
            <a:ext cx="7096125" cy="0"/>
          </a:xfrm>
          <a:prstGeom prst="line">
            <a:avLst/>
          </a:prstGeom>
          <a:ln w="6350" cap="flat" cmpd="sng">
            <a:solidFill>
              <a:schemeClr val="tx2"/>
            </a:solidFill>
            <a:prstDash val="dash"/>
            <a:headEnd type="none" w="med" len="med"/>
            <a:tailEnd type="none" w="med" len="med"/>
          </a:ln>
        </p:spPr>
      </p:sp>
      <p:sp>
        <p:nvSpPr>
          <p:cNvPr id="360498" name="直接连接符 360497"/>
          <p:cNvSpPr/>
          <p:nvPr/>
        </p:nvSpPr>
        <p:spPr>
          <a:xfrm>
            <a:off x="2630488" y="5219700"/>
            <a:ext cx="7096125" cy="0"/>
          </a:xfrm>
          <a:prstGeom prst="line">
            <a:avLst/>
          </a:prstGeom>
          <a:ln w="6350" cap="flat" cmpd="sng">
            <a:solidFill>
              <a:schemeClr val="tx2"/>
            </a:solidFill>
            <a:prstDash val="dash"/>
            <a:headEnd type="none" w="med" len="med"/>
            <a:tailEnd type="none" w="med" len="med"/>
          </a:ln>
        </p:spPr>
      </p:sp>
      <p:sp>
        <p:nvSpPr>
          <p:cNvPr id="360499" name="直接连接符 360498"/>
          <p:cNvSpPr/>
          <p:nvPr/>
        </p:nvSpPr>
        <p:spPr>
          <a:xfrm>
            <a:off x="2630488" y="5494338"/>
            <a:ext cx="7096125" cy="0"/>
          </a:xfrm>
          <a:prstGeom prst="line">
            <a:avLst/>
          </a:prstGeom>
          <a:ln w="6350" cap="flat" cmpd="sng">
            <a:solidFill>
              <a:schemeClr val="tx2"/>
            </a:solidFill>
            <a:prstDash val="dash"/>
            <a:headEnd type="none" w="med" len="med"/>
            <a:tailEnd type="none" w="med" len="med"/>
          </a:ln>
        </p:spPr>
      </p:sp>
      <p:sp>
        <p:nvSpPr>
          <p:cNvPr id="360500" name="文本框 360499"/>
          <p:cNvSpPr txBox="1"/>
          <p:nvPr/>
        </p:nvSpPr>
        <p:spPr>
          <a:xfrm>
            <a:off x="2063750" y="1989138"/>
            <a:ext cx="649288" cy="3830637"/>
          </a:xfrm>
          <a:prstGeom prst="rect">
            <a:avLst/>
          </a:prstGeom>
          <a:noFill/>
          <a:ln w="9525">
            <a:noFill/>
          </a:ln>
        </p:spPr>
        <p:txBody>
          <a:bodyPr/>
          <a:lstStyle/>
          <a:p>
            <a:pPr algn="just"/>
            <a:r>
              <a:rPr lang="en-US" altLang="zh-CN" sz="1800">
                <a:latin typeface="Times New Roman" panose="02020603050405020304" pitchFamily="18" charset="0"/>
              </a:rPr>
              <a:t>40</a:t>
            </a:r>
          </a:p>
          <a:p>
            <a:pPr algn="just"/>
            <a:r>
              <a:rPr lang="en-US" altLang="zh-CN" sz="1800">
                <a:latin typeface="Times New Roman" panose="02020603050405020304" pitchFamily="18" charset="0"/>
              </a:rPr>
              <a:t>80</a:t>
            </a:r>
          </a:p>
          <a:p>
            <a:pPr algn="just"/>
            <a:r>
              <a:rPr lang="en-US" altLang="zh-CN" sz="1800">
                <a:latin typeface="Times New Roman" panose="02020603050405020304" pitchFamily="18" charset="0"/>
              </a:rPr>
              <a:t>120</a:t>
            </a:r>
          </a:p>
          <a:p>
            <a:pPr algn="just"/>
            <a:r>
              <a:rPr lang="en-US" altLang="zh-CN" sz="1800">
                <a:latin typeface="Times New Roman" panose="02020603050405020304" pitchFamily="18" charset="0"/>
              </a:rPr>
              <a:t>160</a:t>
            </a:r>
          </a:p>
          <a:p>
            <a:pPr algn="just"/>
            <a:r>
              <a:rPr lang="en-US" altLang="zh-CN" sz="1800">
                <a:latin typeface="Times New Roman" panose="02020603050405020304" pitchFamily="18" charset="0"/>
              </a:rPr>
              <a:t>200</a:t>
            </a:r>
          </a:p>
          <a:p>
            <a:pPr algn="just"/>
            <a:r>
              <a:rPr lang="en-US" altLang="zh-CN" sz="1800">
                <a:latin typeface="Times New Roman" panose="02020603050405020304" pitchFamily="18" charset="0"/>
              </a:rPr>
              <a:t>240</a:t>
            </a:r>
          </a:p>
          <a:p>
            <a:pPr algn="just"/>
            <a:r>
              <a:rPr lang="en-US" altLang="zh-CN" sz="1800">
                <a:latin typeface="Times New Roman" panose="02020603050405020304" pitchFamily="18" charset="0"/>
              </a:rPr>
              <a:t>280</a:t>
            </a:r>
          </a:p>
          <a:p>
            <a:pPr algn="just"/>
            <a:r>
              <a:rPr lang="en-US" altLang="zh-CN" sz="1800">
                <a:latin typeface="Times New Roman" panose="02020603050405020304" pitchFamily="18" charset="0"/>
              </a:rPr>
              <a:t>320</a:t>
            </a:r>
          </a:p>
          <a:p>
            <a:pPr algn="just"/>
            <a:r>
              <a:rPr lang="en-US" altLang="zh-CN" sz="1800">
                <a:latin typeface="Times New Roman" panose="02020603050405020304" pitchFamily="18" charset="0"/>
              </a:rPr>
              <a:t>360</a:t>
            </a:r>
          </a:p>
          <a:p>
            <a:pPr algn="just"/>
            <a:r>
              <a:rPr lang="en-US" altLang="zh-CN" sz="1800">
                <a:latin typeface="Times New Roman" panose="02020603050405020304" pitchFamily="18" charset="0"/>
              </a:rPr>
              <a:t>400</a:t>
            </a:r>
          </a:p>
          <a:p>
            <a:pPr algn="just"/>
            <a:r>
              <a:rPr lang="en-US" altLang="zh-CN" sz="1800">
                <a:latin typeface="Times New Roman" panose="02020603050405020304" pitchFamily="18" charset="0"/>
              </a:rPr>
              <a:t>440</a:t>
            </a:r>
          </a:p>
          <a:p>
            <a:pPr algn="just"/>
            <a:r>
              <a:rPr lang="en-US" altLang="zh-CN" sz="1800">
                <a:latin typeface="Times New Roman" panose="02020603050405020304" pitchFamily="18" charset="0"/>
              </a:rPr>
              <a:t>480</a:t>
            </a:r>
          </a:p>
          <a:p>
            <a:pPr algn="just"/>
            <a:r>
              <a:rPr lang="en-US" altLang="zh-CN" sz="1800">
                <a:latin typeface="Times New Roman" panose="02020603050405020304" pitchFamily="18" charset="0"/>
              </a:rPr>
              <a:t>520</a:t>
            </a:r>
          </a:p>
          <a:p>
            <a:endParaRPr lang="en-US" altLang="zh-CN" b="0">
              <a:latin typeface="Tahoma" panose="020B0604030504040204" pitchFamily="34" charset="0"/>
            </a:endParaRPr>
          </a:p>
        </p:txBody>
      </p:sp>
      <p:sp>
        <p:nvSpPr>
          <p:cNvPr id="360502" name="文本框 360501"/>
          <p:cNvSpPr txBox="1"/>
          <p:nvPr/>
        </p:nvSpPr>
        <p:spPr>
          <a:xfrm>
            <a:off x="4870450" y="6165850"/>
            <a:ext cx="3530600" cy="412750"/>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a:t>
            </a:r>
            <a:r>
              <a:rPr lang="en-US" altLang="zh-CN" sz="2000">
                <a:solidFill>
                  <a:srgbClr val="006600"/>
                </a:solidFill>
                <a:effectLst>
                  <a:outerShdw blurRad="38100" dist="38100" dir="2700000">
                    <a:srgbClr val="C0C0C0"/>
                  </a:outerShdw>
                </a:effectLst>
                <a:latin typeface="Times New Roman" panose="02020603050405020304" pitchFamily="18" charset="0"/>
              </a:rPr>
              <a:t>a</a:t>
            </a:r>
            <a:r>
              <a:rPr lang="zh-CN" altLang="en-US" sz="2000" dirty="0">
                <a:solidFill>
                  <a:srgbClr val="006600"/>
                </a:solidFill>
                <a:effectLst>
                  <a:outerShdw blurRad="38100" dist="38100" dir="2700000">
                    <a:srgbClr val="C0C0C0"/>
                  </a:outerShdw>
                </a:effectLst>
                <a:latin typeface="Times New Roman" panose="02020603050405020304" pitchFamily="18" charset="0"/>
              </a:rPr>
              <a:t>）</a:t>
            </a:r>
            <a:r>
              <a:rPr lang="en-US" altLang="zh-CN" sz="2000">
                <a:solidFill>
                  <a:srgbClr val="006600"/>
                </a:solidFill>
                <a:effectLst>
                  <a:outerShdw blurRad="38100" dist="38100" dir="2700000">
                    <a:srgbClr val="C0C0C0"/>
                  </a:outerShdw>
                </a:effectLst>
                <a:latin typeface="Times New Roman" panose="02020603050405020304" pitchFamily="18" charset="0"/>
              </a:rPr>
              <a:t>FCFS</a:t>
            </a:r>
            <a:r>
              <a:rPr lang="zh-CN" altLang="en-US" sz="2000" dirty="0">
                <a:solidFill>
                  <a:srgbClr val="006600"/>
                </a:solidFill>
                <a:effectLst>
                  <a:outerShdw blurRad="38100" dist="38100" dir="2700000">
                    <a:srgbClr val="C0C0C0"/>
                  </a:outerShdw>
                </a:effectLst>
                <a:latin typeface="Times New Roman" panose="02020603050405020304" pitchFamily="18" charset="0"/>
              </a:rPr>
              <a:t>调度算法示例</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360504" name="文本框 360503"/>
          <p:cNvSpPr txBox="1"/>
          <p:nvPr/>
        </p:nvSpPr>
        <p:spPr>
          <a:xfrm>
            <a:off x="8223250" y="4875213"/>
            <a:ext cx="1871663" cy="337185"/>
          </a:xfrm>
          <a:prstGeom prst="rect">
            <a:avLst/>
          </a:prstGeom>
          <a:noFill/>
          <a:ln w="9525">
            <a:noFill/>
          </a:ln>
        </p:spPr>
        <p:txBody>
          <a:bodyPr>
            <a:spAutoFit/>
          </a:bodyPr>
          <a:lstStyle/>
          <a:p>
            <a:pPr>
              <a:spcBef>
                <a:spcPct val="50000"/>
              </a:spcBef>
            </a:pPr>
            <a:r>
              <a:rPr lang="zh-CN" altLang="en-US" sz="1600" dirty="0">
                <a:latin typeface="Tahoma" panose="020B0604030504040204" pitchFamily="34" charset="0"/>
              </a:rPr>
              <a:t>平均寻道长度</a:t>
            </a:r>
            <a:r>
              <a:rPr lang="en-US" altLang="zh-CN" sz="1600" u="sng">
                <a:solidFill>
                  <a:srgbClr val="CC3300"/>
                </a:solidFill>
                <a:latin typeface="Tahoma" panose="020B0604030504040204" pitchFamily="34" charset="0"/>
              </a:rPr>
              <a:t>55.3</a:t>
            </a:r>
            <a:endParaRPr lang="zh-CN" altLang="en-US" sz="1600" u="sng" dirty="0">
              <a:solidFill>
                <a:srgbClr val="CC3300"/>
              </a:solidFill>
              <a:latin typeface="Tahoma" panose="020B0604030504040204" pitchFamily="34" charset="0"/>
            </a:endParaRPr>
          </a:p>
        </p:txBody>
      </p:sp>
      <p:graphicFrame>
        <p:nvGraphicFramePr>
          <p:cNvPr id="360634" name="内容占位符 360633"/>
          <p:cNvGraphicFramePr>
            <a:graphicFrameLocks noGrp="1"/>
          </p:cNvGraphicFramePr>
          <p:nvPr>
            <p:ph idx="4294967295"/>
          </p:nvPr>
        </p:nvGraphicFramePr>
        <p:xfrm>
          <a:off x="8329613" y="4581525"/>
          <a:ext cx="1727200" cy="365760"/>
        </p:xfrm>
        <a:graphic>
          <a:graphicData uri="http://schemas.openxmlformats.org/drawingml/2006/table">
            <a:tbl>
              <a:tblPr/>
              <a:tblGrid>
                <a:gridCol w="574675">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74675">
                  <a:extLst>
                    <a:ext uri="{9D8B030D-6E8A-4147-A177-3AD203B41FA5}">
                      <a16:colId xmlns:a16="http://schemas.microsoft.com/office/drawing/2014/main" val="20002"/>
                    </a:ext>
                  </a:extLst>
                </a:gridCol>
              </a:tblGrid>
              <a:tr h="36576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184</a:t>
                      </a:r>
                    </a:p>
                  </a:txBody>
                  <a:tcPr>
                    <a:lnL cap="flat">
                      <a:noFill/>
                    </a:lnL>
                    <a:lnR>
                      <a:noFill/>
                    </a:lnR>
                    <a:lnT cap="fla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146</a:t>
                      </a:r>
                    </a:p>
                  </a:txBody>
                  <a:tcPr>
                    <a:lnL>
                      <a:noFill/>
                    </a:lnL>
                    <a:lnR>
                      <a:noFill/>
                    </a:lnR>
                    <a:lnT cap="fla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u="sng">
                          <a:solidFill>
                            <a:srgbClr val="CC3300"/>
                          </a:solidFill>
                        </a:rPr>
                        <a:t>498</a:t>
                      </a:r>
                    </a:p>
                  </a:txBody>
                  <a:tcP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0535" name="表格 360534"/>
          <p:cNvGraphicFramePr/>
          <p:nvPr/>
        </p:nvGraphicFramePr>
        <p:xfrm>
          <a:off x="8328025" y="2492375"/>
          <a:ext cx="1727200" cy="365760"/>
        </p:xfrm>
        <a:graphic>
          <a:graphicData uri="http://schemas.openxmlformats.org/drawingml/2006/table">
            <a:tbl>
              <a:tblPr/>
              <a:tblGrid>
                <a:gridCol w="574675">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74675">
                  <a:extLst>
                    <a:ext uri="{9D8B030D-6E8A-4147-A177-3AD203B41FA5}">
                      <a16:colId xmlns:a16="http://schemas.microsoft.com/office/drawing/2014/main" val="20002"/>
                    </a:ext>
                  </a:extLst>
                </a:gridCol>
              </a:tblGrid>
              <a:tr h="36576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55</a:t>
                      </a:r>
                    </a:p>
                  </a:txBody>
                  <a:tcPr>
                    <a:lnL cap="flat">
                      <a:noFill/>
                    </a:lnL>
                    <a:lnR>
                      <a:noFill/>
                    </a:lnR>
                    <a:lnT cap="fla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45</a:t>
                      </a:r>
                    </a:p>
                  </a:txBody>
                  <a:tcPr>
                    <a:lnL>
                      <a:noFill/>
                    </a:lnL>
                    <a:lnR>
                      <a:noFill/>
                    </a:lnR>
                    <a:lnT cap="fla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45</a:t>
                      </a:r>
                    </a:p>
                  </a:txBody>
                  <a:tcP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0547" name="表格 360546"/>
          <p:cNvGraphicFramePr/>
          <p:nvPr/>
        </p:nvGraphicFramePr>
        <p:xfrm>
          <a:off x="8329613" y="2752725"/>
          <a:ext cx="1727200" cy="365760"/>
        </p:xfrm>
        <a:graphic>
          <a:graphicData uri="http://schemas.openxmlformats.org/drawingml/2006/table">
            <a:tbl>
              <a:tblPr/>
              <a:tblGrid>
                <a:gridCol w="574675">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74675">
                  <a:extLst>
                    <a:ext uri="{9D8B030D-6E8A-4147-A177-3AD203B41FA5}">
                      <a16:colId xmlns:a16="http://schemas.microsoft.com/office/drawing/2014/main" val="20002"/>
                    </a:ext>
                  </a:extLst>
                </a:gridCol>
              </a:tblGrid>
              <a:tr h="36576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58</a:t>
                      </a:r>
                    </a:p>
                  </a:txBody>
                  <a:tcPr>
                    <a:lnL cap="flat">
                      <a:noFill/>
                    </a:lnL>
                    <a:lnR>
                      <a:noFill/>
                    </a:lnR>
                    <a:lnT cap="fla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3</a:t>
                      </a:r>
                    </a:p>
                  </a:txBody>
                  <a:tcPr>
                    <a:lnL>
                      <a:noFill/>
                    </a:lnL>
                    <a:lnR>
                      <a:noFill/>
                    </a:lnR>
                    <a:lnT cap="fla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48</a:t>
                      </a:r>
                    </a:p>
                  </a:txBody>
                  <a:tcP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0561" name="表格 360560"/>
          <p:cNvGraphicFramePr/>
          <p:nvPr/>
        </p:nvGraphicFramePr>
        <p:xfrm>
          <a:off x="8329613" y="2997200"/>
          <a:ext cx="1727200" cy="365760"/>
        </p:xfrm>
        <a:graphic>
          <a:graphicData uri="http://schemas.openxmlformats.org/drawingml/2006/table">
            <a:tbl>
              <a:tblPr/>
              <a:tblGrid>
                <a:gridCol w="574675">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74675">
                  <a:extLst>
                    <a:ext uri="{9D8B030D-6E8A-4147-A177-3AD203B41FA5}">
                      <a16:colId xmlns:a16="http://schemas.microsoft.com/office/drawing/2014/main" val="20002"/>
                    </a:ext>
                  </a:extLst>
                </a:gridCol>
              </a:tblGrid>
              <a:tr h="36576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39</a:t>
                      </a:r>
                    </a:p>
                  </a:txBody>
                  <a:tcPr>
                    <a:lnL cap="flat">
                      <a:noFill/>
                    </a:lnL>
                    <a:lnR>
                      <a:noFill/>
                    </a:lnR>
                    <a:lnT cap="fla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19</a:t>
                      </a:r>
                    </a:p>
                  </a:txBody>
                  <a:tcPr>
                    <a:lnL>
                      <a:noFill/>
                    </a:lnL>
                    <a:lnR>
                      <a:noFill/>
                    </a:lnR>
                    <a:lnT cap="fla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67</a:t>
                      </a:r>
                    </a:p>
                  </a:txBody>
                  <a:tcP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0574" name="表格 360573"/>
          <p:cNvGraphicFramePr/>
          <p:nvPr/>
        </p:nvGraphicFramePr>
        <p:xfrm>
          <a:off x="8329613" y="3262313"/>
          <a:ext cx="1727200" cy="365760"/>
        </p:xfrm>
        <a:graphic>
          <a:graphicData uri="http://schemas.openxmlformats.org/drawingml/2006/table">
            <a:tbl>
              <a:tblPr/>
              <a:tblGrid>
                <a:gridCol w="576580">
                  <a:extLst>
                    <a:ext uri="{9D8B030D-6E8A-4147-A177-3AD203B41FA5}">
                      <a16:colId xmlns:a16="http://schemas.microsoft.com/office/drawing/2014/main" val="20000"/>
                    </a:ext>
                  </a:extLst>
                </a:gridCol>
                <a:gridCol w="575945">
                  <a:extLst>
                    <a:ext uri="{9D8B030D-6E8A-4147-A177-3AD203B41FA5}">
                      <a16:colId xmlns:a16="http://schemas.microsoft.com/office/drawing/2014/main" val="20001"/>
                    </a:ext>
                  </a:extLst>
                </a:gridCol>
                <a:gridCol w="574675">
                  <a:extLst>
                    <a:ext uri="{9D8B030D-6E8A-4147-A177-3AD203B41FA5}">
                      <a16:colId xmlns:a16="http://schemas.microsoft.com/office/drawing/2014/main" val="20002"/>
                    </a:ext>
                  </a:extLst>
                </a:gridCol>
              </a:tblGrid>
              <a:tr h="36576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18</a:t>
                      </a:r>
                    </a:p>
                  </a:txBody>
                  <a:tcPr>
                    <a:lnL cap="flat">
                      <a:noFill/>
                    </a:lnL>
                    <a:lnR>
                      <a:noFill/>
                    </a:lnR>
                    <a:lnT cap="fla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21</a:t>
                      </a:r>
                    </a:p>
                  </a:txBody>
                  <a:tcPr>
                    <a:lnL>
                      <a:noFill/>
                    </a:lnL>
                    <a:lnR>
                      <a:noFill/>
                    </a:lnR>
                    <a:lnT cap="fla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88</a:t>
                      </a:r>
                    </a:p>
                  </a:txBody>
                  <a:tcP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0586" name="表格 360585"/>
          <p:cNvGraphicFramePr/>
          <p:nvPr/>
        </p:nvGraphicFramePr>
        <p:xfrm>
          <a:off x="8329613" y="3535363"/>
          <a:ext cx="1727200" cy="365760"/>
        </p:xfrm>
        <a:graphic>
          <a:graphicData uri="http://schemas.openxmlformats.org/drawingml/2006/table">
            <a:tbl>
              <a:tblPr/>
              <a:tblGrid>
                <a:gridCol w="576580">
                  <a:extLst>
                    <a:ext uri="{9D8B030D-6E8A-4147-A177-3AD203B41FA5}">
                      <a16:colId xmlns:a16="http://schemas.microsoft.com/office/drawing/2014/main" val="20000"/>
                    </a:ext>
                  </a:extLst>
                </a:gridCol>
                <a:gridCol w="575945">
                  <a:extLst>
                    <a:ext uri="{9D8B030D-6E8A-4147-A177-3AD203B41FA5}">
                      <a16:colId xmlns:a16="http://schemas.microsoft.com/office/drawing/2014/main" val="20001"/>
                    </a:ext>
                  </a:extLst>
                </a:gridCol>
                <a:gridCol w="574675">
                  <a:extLst>
                    <a:ext uri="{9D8B030D-6E8A-4147-A177-3AD203B41FA5}">
                      <a16:colId xmlns:a16="http://schemas.microsoft.com/office/drawing/2014/main" val="20002"/>
                    </a:ext>
                  </a:extLst>
                </a:gridCol>
              </a:tblGrid>
              <a:tr h="36576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90</a:t>
                      </a:r>
                    </a:p>
                  </a:txBody>
                  <a:tcPr>
                    <a:lnL cap="flat">
                      <a:noFill/>
                    </a:lnL>
                    <a:lnR>
                      <a:noFill/>
                    </a:lnR>
                    <a:lnT cap="fla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72</a:t>
                      </a:r>
                    </a:p>
                  </a:txBody>
                  <a:tcPr>
                    <a:lnL>
                      <a:noFill/>
                    </a:lnL>
                    <a:lnR>
                      <a:noFill/>
                    </a:lnR>
                    <a:lnT cap="fla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160</a:t>
                      </a:r>
                    </a:p>
                  </a:txBody>
                  <a:tcP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0598" name="表格 360597"/>
          <p:cNvGraphicFramePr/>
          <p:nvPr/>
        </p:nvGraphicFramePr>
        <p:xfrm>
          <a:off x="8328025" y="3794125"/>
          <a:ext cx="1727200" cy="365760"/>
        </p:xfrm>
        <a:graphic>
          <a:graphicData uri="http://schemas.openxmlformats.org/drawingml/2006/table">
            <a:tbl>
              <a:tblPr/>
              <a:tblGrid>
                <a:gridCol w="576580">
                  <a:extLst>
                    <a:ext uri="{9D8B030D-6E8A-4147-A177-3AD203B41FA5}">
                      <a16:colId xmlns:a16="http://schemas.microsoft.com/office/drawing/2014/main" val="20000"/>
                    </a:ext>
                  </a:extLst>
                </a:gridCol>
                <a:gridCol w="575945">
                  <a:extLst>
                    <a:ext uri="{9D8B030D-6E8A-4147-A177-3AD203B41FA5}">
                      <a16:colId xmlns:a16="http://schemas.microsoft.com/office/drawing/2014/main" val="20001"/>
                    </a:ext>
                  </a:extLst>
                </a:gridCol>
                <a:gridCol w="574675">
                  <a:extLst>
                    <a:ext uri="{9D8B030D-6E8A-4147-A177-3AD203B41FA5}">
                      <a16:colId xmlns:a16="http://schemas.microsoft.com/office/drawing/2014/main" val="20002"/>
                    </a:ext>
                  </a:extLst>
                </a:gridCol>
              </a:tblGrid>
              <a:tr h="36576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160</a:t>
                      </a:r>
                    </a:p>
                  </a:txBody>
                  <a:tcPr>
                    <a:lnL cap="flat">
                      <a:noFill/>
                    </a:lnL>
                    <a:lnR>
                      <a:noFill/>
                    </a:lnR>
                    <a:lnT cap="fla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70</a:t>
                      </a:r>
                    </a:p>
                  </a:txBody>
                  <a:tcPr>
                    <a:lnL>
                      <a:noFill/>
                    </a:lnL>
                    <a:lnR>
                      <a:noFill/>
                    </a:lnR>
                    <a:lnT cap="fla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230</a:t>
                      </a:r>
                    </a:p>
                  </a:txBody>
                  <a:tcP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0610" name="表格 360609"/>
          <p:cNvGraphicFramePr/>
          <p:nvPr/>
        </p:nvGraphicFramePr>
        <p:xfrm>
          <a:off x="8329613" y="4049713"/>
          <a:ext cx="1727200" cy="365760"/>
        </p:xfrm>
        <a:graphic>
          <a:graphicData uri="http://schemas.openxmlformats.org/drawingml/2006/table">
            <a:tbl>
              <a:tblPr/>
              <a:tblGrid>
                <a:gridCol w="576580">
                  <a:extLst>
                    <a:ext uri="{9D8B030D-6E8A-4147-A177-3AD203B41FA5}">
                      <a16:colId xmlns:a16="http://schemas.microsoft.com/office/drawing/2014/main" val="20000"/>
                    </a:ext>
                  </a:extLst>
                </a:gridCol>
                <a:gridCol w="575945">
                  <a:extLst>
                    <a:ext uri="{9D8B030D-6E8A-4147-A177-3AD203B41FA5}">
                      <a16:colId xmlns:a16="http://schemas.microsoft.com/office/drawing/2014/main" val="20001"/>
                    </a:ext>
                  </a:extLst>
                </a:gridCol>
                <a:gridCol w="574675">
                  <a:extLst>
                    <a:ext uri="{9D8B030D-6E8A-4147-A177-3AD203B41FA5}">
                      <a16:colId xmlns:a16="http://schemas.microsoft.com/office/drawing/2014/main" val="20002"/>
                    </a:ext>
                  </a:extLst>
                </a:gridCol>
              </a:tblGrid>
              <a:tr h="36576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150</a:t>
                      </a:r>
                    </a:p>
                  </a:txBody>
                  <a:tcPr>
                    <a:lnL cap="flat">
                      <a:noFill/>
                    </a:lnL>
                    <a:lnR>
                      <a:noFill/>
                    </a:lnR>
                    <a:lnT cap="fla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10</a:t>
                      </a:r>
                    </a:p>
                  </a:txBody>
                  <a:tcPr>
                    <a:lnL>
                      <a:noFill/>
                    </a:lnL>
                    <a:lnR>
                      <a:noFill/>
                    </a:lnR>
                    <a:lnT cap="fla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240</a:t>
                      </a:r>
                    </a:p>
                  </a:txBody>
                  <a:tcP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0622" name="表格 360621"/>
          <p:cNvGraphicFramePr/>
          <p:nvPr/>
        </p:nvGraphicFramePr>
        <p:xfrm>
          <a:off x="8329613" y="4303713"/>
          <a:ext cx="1727200" cy="365760"/>
        </p:xfrm>
        <a:graphic>
          <a:graphicData uri="http://schemas.openxmlformats.org/drawingml/2006/table">
            <a:tbl>
              <a:tblPr/>
              <a:tblGrid>
                <a:gridCol w="576580">
                  <a:extLst>
                    <a:ext uri="{9D8B030D-6E8A-4147-A177-3AD203B41FA5}">
                      <a16:colId xmlns:a16="http://schemas.microsoft.com/office/drawing/2014/main" val="20000"/>
                    </a:ext>
                  </a:extLst>
                </a:gridCol>
                <a:gridCol w="575945">
                  <a:extLst>
                    <a:ext uri="{9D8B030D-6E8A-4147-A177-3AD203B41FA5}">
                      <a16:colId xmlns:a16="http://schemas.microsoft.com/office/drawing/2014/main" val="20001"/>
                    </a:ext>
                  </a:extLst>
                </a:gridCol>
                <a:gridCol w="574675">
                  <a:extLst>
                    <a:ext uri="{9D8B030D-6E8A-4147-A177-3AD203B41FA5}">
                      <a16:colId xmlns:a16="http://schemas.microsoft.com/office/drawing/2014/main" val="20002"/>
                    </a:ext>
                  </a:extLst>
                </a:gridCol>
              </a:tblGrid>
              <a:tr h="36576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38</a:t>
                      </a:r>
                    </a:p>
                  </a:txBody>
                  <a:tcPr>
                    <a:lnL cap="flat">
                      <a:noFill/>
                    </a:lnL>
                    <a:lnR>
                      <a:noFill/>
                    </a:lnR>
                    <a:lnT cap="fla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112</a:t>
                      </a:r>
                    </a:p>
                  </a:txBody>
                  <a:tcPr>
                    <a:lnL>
                      <a:noFill/>
                    </a:lnL>
                    <a:lnR>
                      <a:noFill/>
                    </a:lnR>
                    <a:lnT cap="fla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r>
                        <a:rPr lang="en-US" altLang="zh-CN" sz="1800"/>
                        <a:t>352</a:t>
                      </a:r>
                    </a:p>
                  </a:txBody>
                  <a:tcP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0638" name="文本框 360637"/>
          <p:cNvSpPr txBox="1"/>
          <p:nvPr/>
        </p:nvSpPr>
        <p:spPr>
          <a:xfrm>
            <a:off x="2640013" y="5734050"/>
            <a:ext cx="6408737" cy="398780"/>
          </a:xfrm>
          <a:prstGeom prst="rect">
            <a:avLst/>
          </a:prstGeom>
          <a:solidFill>
            <a:schemeClr val="bg1"/>
          </a:solidFill>
          <a:ln w="57150" cap="flat" cmpd="thinThick">
            <a:solidFill>
              <a:srgbClr val="006600"/>
            </a:solidFill>
            <a:prstDash val="solid"/>
            <a:miter/>
            <a:headEnd type="none" w="med" len="med"/>
            <a:tailEnd type="none" w="med" len="med"/>
          </a:ln>
        </p:spPr>
        <p:txBody>
          <a:bodyPr>
            <a:spAutoFit/>
          </a:bodyPr>
          <a:lstStyle/>
          <a:p>
            <a:pPr>
              <a:spcBef>
                <a:spcPct val="50000"/>
              </a:spcBef>
            </a:pPr>
            <a:r>
              <a:rPr lang="zh-CN" altLang="en-US" sz="2000" dirty="0">
                <a:solidFill>
                  <a:srgbClr val="0000CC"/>
                </a:solidFill>
                <a:effectLst>
                  <a:outerShdw blurRad="38100" dist="38100" dir="2700000">
                    <a:srgbClr val="C0C0C0"/>
                  </a:outerShdw>
                </a:effectLst>
                <a:latin typeface="Tahoma" panose="020B0604030504040204" pitchFamily="34" charset="0"/>
              </a:rPr>
              <a:t>请求序列：</a:t>
            </a:r>
            <a:r>
              <a:rPr lang="en-US" altLang="zh-CN" sz="2000">
                <a:solidFill>
                  <a:srgbClr val="0000CC"/>
                </a:solidFill>
                <a:effectLst>
                  <a:outerShdw blurRad="38100" dist="38100" dir="2700000">
                    <a:srgbClr val="C0C0C0"/>
                  </a:outerShdw>
                </a:effectLst>
                <a:latin typeface="Tahoma" panose="020B0604030504040204" pitchFamily="34" charset="0"/>
              </a:rPr>
              <a:t>55, 58, 39, 18, 90, 160, 150, 38, 184;</a:t>
            </a:r>
            <a:endParaRPr lang="zh-CN" altLang="en-US" sz="2000" dirty="0">
              <a:solidFill>
                <a:srgbClr val="0000CC"/>
              </a:solidFill>
              <a:effectLst>
                <a:outerShdw blurRad="38100" dist="38100" dir="2700000">
                  <a:srgbClr val="C0C0C0"/>
                </a:outerShdw>
              </a:effectLst>
              <a:latin typeface="Tahoma" panose="020B0604030504040204" pitchFamily="34" charset="0"/>
            </a:endParaRPr>
          </a:p>
        </p:txBody>
      </p:sp>
      <p:sp>
        <p:nvSpPr>
          <p:cNvPr id="360640" name="直接连接符 360639"/>
          <p:cNvSpPr/>
          <p:nvPr/>
        </p:nvSpPr>
        <p:spPr>
          <a:xfrm>
            <a:off x="4183063" y="6170613"/>
            <a:ext cx="4505325" cy="6350"/>
          </a:xfrm>
          <a:prstGeom prst="line">
            <a:avLst/>
          </a:prstGeom>
          <a:ln w="38100" cap="flat" cmpd="sng">
            <a:solidFill>
              <a:schemeClr val="hlink"/>
            </a:solidFill>
            <a:prstDash val="solid"/>
            <a:miter/>
            <a:headEnd type="none" w="med" len="med"/>
            <a:tailEnd type="triangle" w="med" len="med"/>
          </a:ln>
        </p:spPr>
      </p:sp>
      <p:sp>
        <p:nvSpPr>
          <p:cNvPr id="360641" name="文本框 360640"/>
          <p:cNvSpPr txBox="1"/>
          <p:nvPr/>
        </p:nvSpPr>
        <p:spPr>
          <a:xfrm>
            <a:off x="6024563" y="1484313"/>
            <a:ext cx="574675" cy="398780"/>
          </a:xfrm>
          <a:prstGeom prst="rect">
            <a:avLst/>
          </a:prstGeom>
          <a:noFill/>
          <a:ln w="9525">
            <a:noFill/>
          </a:ln>
        </p:spPr>
        <p:txBody>
          <a:bodyPr>
            <a:spAutoFit/>
          </a:bodyPr>
          <a:lstStyle/>
          <a:p>
            <a:pPr>
              <a:spcBef>
                <a:spcPct val="50000"/>
              </a:spcBef>
            </a:pPr>
            <a:r>
              <a:rPr lang="en-US" altLang="zh-CN" sz="2000" u="sng">
                <a:solidFill>
                  <a:srgbClr val="CC3300"/>
                </a:solidFill>
                <a:latin typeface="Times New Roman" panose="02020603050405020304" pitchFamily="18" charset="0"/>
              </a:rPr>
              <a:t>100</a:t>
            </a:r>
            <a:endParaRPr lang="zh-CN" altLang="en-US" sz="2000" u="sng" dirty="0">
              <a:solidFill>
                <a:srgbClr val="CC3300"/>
              </a:solidFill>
              <a:latin typeface="Times New Roman" panose="02020603050405020304" pitchFamily="18" charset="0"/>
            </a:endParaRPr>
          </a:p>
        </p:txBody>
      </p:sp>
      <p:sp>
        <p:nvSpPr>
          <p:cNvPr id="360646" name="文本框 360645"/>
          <p:cNvSpPr txBox="1"/>
          <p:nvPr/>
        </p:nvSpPr>
        <p:spPr>
          <a:xfrm>
            <a:off x="2927350" y="4868863"/>
            <a:ext cx="4537075" cy="583565"/>
          </a:xfrm>
          <a:prstGeom prst="rect">
            <a:avLst/>
          </a:prstGeom>
          <a:noFill/>
          <a:ln w="9525">
            <a:noFill/>
          </a:ln>
        </p:spPr>
        <p:txBody>
          <a:bodyPr>
            <a:spAutoFit/>
          </a:bodyPr>
          <a:lstStyle/>
          <a:p>
            <a:pPr>
              <a:spcBef>
                <a:spcPct val="50000"/>
              </a:spcBef>
            </a:pPr>
            <a:r>
              <a:rPr lang="zh-CN" altLang="en-US" sz="3200" dirty="0">
                <a:solidFill>
                  <a:srgbClr val="D60093"/>
                </a:solidFill>
                <a:effectLst>
                  <a:outerShdw blurRad="38100" dist="38100" dir="2700000">
                    <a:srgbClr val="C0C0C0"/>
                  </a:outerShdw>
                </a:effectLst>
                <a:latin typeface="Tahoma" panose="020B0604030504040204" pitchFamily="34" charset="0"/>
              </a:rPr>
              <a:t>平均寻道长度</a:t>
            </a:r>
            <a:r>
              <a:rPr lang="en-US" altLang="zh-CN" sz="3200" u="sng">
                <a:solidFill>
                  <a:srgbClr val="D60093"/>
                </a:solidFill>
                <a:effectLst>
                  <a:outerShdw blurRad="38100" dist="38100" dir="2700000">
                    <a:srgbClr val="C0C0C0"/>
                  </a:outerShdw>
                </a:effectLst>
                <a:latin typeface="Tahoma" panose="020B0604030504040204" pitchFamily="34" charset="0"/>
              </a:rPr>
              <a:t>55.3</a:t>
            </a:r>
            <a:endParaRPr lang="zh-CN" altLang="en-US" sz="3200" u="sng" dirty="0">
              <a:solidFill>
                <a:srgbClr val="D60093"/>
              </a:solidFill>
              <a:effectLst>
                <a:outerShdw blurRad="38100" dist="38100" dir="2700000">
                  <a:srgbClr val="C0C0C0"/>
                </a:outerShdw>
              </a:effectLst>
              <a:latin typeface="Tahoma" panose="020B0604030504040204" pitchFamily="34" charset="0"/>
            </a:endParaRPr>
          </a:p>
        </p:txBody>
      </p:sp>
      <p:sp>
        <p:nvSpPr>
          <p:cNvPr id="360665" name="文本框 360664"/>
          <p:cNvSpPr txBox="1"/>
          <p:nvPr/>
        </p:nvSpPr>
        <p:spPr>
          <a:xfrm>
            <a:off x="1304108" y="830781"/>
            <a:ext cx="7343775" cy="583565"/>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、先来先服务</a:t>
            </a:r>
            <a:r>
              <a:rPr lang="en-US" altLang="zh-CN" sz="2800">
                <a:solidFill>
                  <a:srgbClr val="800000"/>
                </a:solidFill>
                <a:effectLst>
                  <a:outerShdw blurRad="38100" dist="38100" dir="2700000">
                    <a:srgbClr val="C0C0C0"/>
                  </a:outerShdw>
                </a:effectLst>
                <a:latin typeface="Tahoma" panose="020B0604030504040204" pitchFamily="34" charset="0"/>
              </a:rPr>
              <a:t>FCFS/</a:t>
            </a:r>
            <a:r>
              <a:rPr lang="zh-CN" altLang="en-US" sz="2800" dirty="0">
                <a:solidFill>
                  <a:srgbClr val="800000"/>
                </a:solidFill>
                <a:effectLst>
                  <a:outerShdw blurRad="38100" dist="38100" dir="2700000">
                    <a:srgbClr val="C0C0C0"/>
                  </a:outerShdw>
                </a:effectLst>
                <a:latin typeface="Tahoma" panose="020B0604030504040204" pitchFamily="34" charset="0"/>
              </a:rPr>
              <a:t>先进先出</a:t>
            </a:r>
            <a:r>
              <a:rPr lang="en-US" altLang="zh-CN" sz="2800">
                <a:solidFill>
                  <a:srgbClr val="800000"/>
                </a:solidFill>
                <a:effectLst>
                  <a:outerShdw blurRad="38100" dist="38100" dir="2700000">
                    <a:srgbClr val="C0C0C0"/>
                  </a:outerShdw>
                </a:effectLst>
                <a:latin typeface="Tahoma" panose="020B0604030504040204" pitchFamily="34" charset="0"/>
              </a:rPr>
              <a:t>FIFO</a:t>
            </a:r>
            <a:r>
              <a:rPr lang="en-US" altLang="zh-CN" sz="3200" b="0">
                <a:latin typeface="Tahoma" panose="020B0604030504040204" pitchFamily="34" charset="0"/>
              </a:rPr>
              <a:t> </a:t>
            </a:r>
            <a:endParaRPr lang="zh-CN" altLang="en-US" sz="3200" b="0" dirty="0">
              <a:latin typeface="Tahoma" panose="020B0604030504040204" pitchFamily="34" charset="0"/>
            </a:endParaRPr>
          </a:p>
        </p:txBody>
      </p:sp>
      <p:sp>
        <p:nvSpPr>
          <p:cNvPr id="360667" name="动作按钮: 自定义 360666"/>
          <p:cNvSpPr/>
          <p:nvPr/>
        </p:nvSpPr>
        <p:spPr>
          <a:xfrm>
            <a:off x="9551988" y="6092825"/>
            <a:ext cx="900112" cy="360363"/>
          </a:xfrm>
          <a:prstGeom prst="actionButtonBlank">
            <a:avLst/>
          </a:prstGeom>
          <a:solidFill>
            <a:srgbClr val="006600"/>
          </a:solidFill>
          <a:ln w="9525">
            <a:noFill/>
          </a:ln>
        </p:spPr>
        <p:txBody>
          <a:bodyPr wrap="none" anchor="ctr"/>
          <a:lstStyle/>
          <a:p>
            <a:pPr algn="ctr"/>
            <a:r>
              <a:rPr lang="zh-CN" altLang="en-US" sz="1400" dirty="0">
                <a:solidFill>
                  <a:schemeClr val="hlink"/>
                </a:solidFill>
                <a:effectLst>
                  <a:outerShdw blurRad="38100" dist="38100" dir="2700000">
                    <a:srgbClr val="000000"/>
                  </a:outerShdw>
                </a:effectLst>
                <a:latin typeface="Tahoma" panose="020B0604030504040204" pitchFamily="34" charset="0"/>
              </a:rPr>
              <a:t>动画演示</a:t>
            </a:r>
          </a:p>
        </p:txBody>
      </p:sp>
      <p:sp>
        <p:nvSpPr>
          <p:cNvPr id="67" name="矩形 66">
            <a:extLst>
              <a:ext uri="{FF2B5EF4-FFF2-40B4-BE49-F238E27FC236}">
                <a16:creationId xmlns:a16="http://schemas.microsoft.com/office/drawing/2014/main" id="{28ACD122-A877-4F6A-9F7E-8E0712A1B031}"/>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0665"/>
                                        </p:tgtEl>
                                        <p:attrNameLst>
                                          <p:attrName>style.visibility</p:attrName>
                                        </p:attrNameLst>
                                      </p:cBhvr>
                                      <p:to>
                                        <p:strVal val="visible"/>
                                      </p:to>
                                    </p:set>
                                    <p:anim calcmode="lin" valueType="num">
                                      <p:cBhvr additive="base">
                                        <p:cTn id="7" dur="500" fill="hold"/>
                                        <p:tgtEl>
                                          <p:spTgt spid="360665"/>
                                        </p:tgtEl>
                                        <p:attrNameLst>
                                          <p:attrName>ppt_x</p:attrName>
                                        </p:attrNameLst>
                                      </p:cBhvr>
                                      <p:tavLst>
                                        <p:tav tm="0">
                                          <p:val>
                                            <p:strVal val="0-#ppt_w/2"/>
                                          </p:val>
                                        </p:tav>
                                        <p:tav tm="100000">
                                          <p:val>
                                            <p:strVal val="#ppt_x"/>
                                          </p:val>
                                        </p:tav>
                                      </p:tavLst>
                                    </p:anim>
                                    <p:anim calcmode="lin" valueType="num">
                                      <p:cBhvr additive="base">
                                        <p:cTn id="8" dur="500" fill="hold"/>
                                        <p:tgtEl>
                                          <p:spTgt spid="3606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5" presetClass="entr" presetSubtype="0" fill="hold" grpId="0" nodeType="afterEffect">
                                  <p:stCondLst>
                                    <p:cond delay="0"/>
                                  </p:stCondLst>
                                  <p:childTnLst>
                                    <p:set>
                                      <p:cBhvr>
                                        <p:cTn id="11" dur="1" fill="hold">
                                          <p:stCondLst>
                                            <p:cond delay="0"/>
                                          </p:stCondLst>
                                        </p:cTn>
                                        <p:tgtEl>
                                          <p:spTgt spid="360667"/>
                                        </p:tgtEl>
                                        <p:attrNameLst>
                                          <p:attrName>style.visibility</p:attrName>
                                        </p:attrNameLst>
                                      </p:cBhvr>
                                      <p:to>
                                        <p:strVal val="visible"/>
                                      </p:to>
                                    </p:set>
                                    <p:anim calcmode="lin" valueType="num">
                                      <p:cBhvr>
                                        <p:cTn id="12" dur="1000" fill="hold"/>
                                        <p:tgtEl>
                                          <p:spTgt spid="360667"/>
                                        </p:tgtEl>
                                        <p:attrNameLst>
                                          <p:attrName>ppt_w</p:attrName>
                                        </p:attrNameLst>
                                      </p:cBhvr>
                                      <p:tavLst>
                                        <p:tav tm="0">
                                          <p:val>
                                            <p:strVal val="#ppt_w*0.70"/>
                                          </p:val>
                                        </p:tav>
                                        <p:tav tm="100000">
                                          <p:val>
                                            <p:strVal val="#ppt_w"/>
                                          </p:val>
                                        </p:tav>
                                      </p:tavLst>
                                    </p:anim>
                                    <p:anim calcmode="lin" valueType="num">
                                      <p:cBhvr>
                                        <p:cTn id="13" dur="1000" fill="hold"/>
                                        <p:tgtEl>
                                          <p:spTgt spid="360667"/>
                                        </p:tgtEl>
                                        <p:attrNameLst>
                                          <p:attrName>ppt_h</p:attrName>
                                        </p:attrNameLst>
                                      </p:cBhvr>
                                      <p:tavLst>
                                        <p:tav tm="0">
                                          <p:val>
                                            <p:strVal val="#ppt_h"/>
                                          </p:val>
                                        </p:tav>
                                        <p:tav tm="100000">
                                          <p:val>
                                            <p:strVal val="#ppt_h"/>
                                          </p:val>
                                        </p:tav>
                                      </p:tavLst>
                                    </p:anim>
                                    <p:animEffect transition="in" filter="fade">
                                      <p:cBhvr>
                                        <p:cTn id="14" dur="1000"/>
                                        <p:tgtEl>
                                          <p:spTgt spid="36066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360667"/>
                    </p:tgtEl>
                  </p:cond>
                </p:stCondLst>
                <p:endSync evt="end" delay="0">
                  <p:rtn val="all"/>
                </p:endSync>
                <p:childTnLst>
                  <p:par>
                    <p:cTn id="16" fill="hold">
                      <p:stCondLst>
                        <p:cond delay="0"/>
                      </p:stCondLst>
                      <p:childTnLst>
                        <p:par>
                          <p:cTn id="17" fill="hold">
                            <p:stCondLst>
                              <p:cond delay="0"/>
                            </p:stCondLst>
                            <p:childTnLst>
                              <p:par>
                                <p:cTn id="18" presetID="8" presetClass="emph" presetSubtype="0" fill="hold" grpId="0" nodeType="clickEffect">
                                  <p:stCondLst>
                                    <p:cond delay="0"/>
                                  </p:stCondLst>
                                  <p:childTnLst>
                                    <p:animRot by="21600000">
                                      <p:cBhvr>
                                        <p:cTn id="19" dur="2000" fill="hold"/>
                                        <p:tgtEl>
                                          <p:spTgt spid="360641"/>
                                        </p:tgtEl>
                                        <p:attrNameLst>
                                          <p:attrName>r</p:attrName>
                                        </p:attrNameLst>
                                      </p:cBhvr>
                                    </p:animRot>
                                  </p:childTnLst>
                                </p:cTn>
                              </p:par>
                            </p:childTnLst>
                          </p:cTn>
                        </p:par>
                        <p:par>
                          <p:cTn id="20" fill="hold">
                            <p:stCondLst>
                              <p:cond delay="2000"/>
                            </p:stCondLst>
                            <p:childTnLst>
                              <p:par>
                                <p:cTn id="21" presetID="7" presetClass="entr" presetSubtype="8" fill="hold" grpId="0" nodeType="afterEffect">
                                  <p:stCondLst>
                                    <p:cond delay="0"/>
                                  </p:stCondLst>
                                  <p:childTnLst>
                                    <p:set>
                                      <p:cBhvr>
                                        <p:cTn id="22" dur="1" fill="hold">
                                          <p:stCondLst>
                                            <p:cond delay="0"/>
                                          </p:stCondLst>
                                        </p:cTn>
                                        <p:tgtEl>
                                          <p:spTgt spid="360638"/>
                                        </p:tgtEl>
                                        <p:attrNameLst>
                                          <p:attrName>style.visibility</p:attrName>
                                        </p:attrNameLst>
                                      </p:cBhvr>
                                      <p:to>
                                        <p:strVal val="visible"/>
                                      </p:to>
                                    </p:set>
                                    <p:anim calcmode="lin" valueType="num">
                                      <p:cBhvr additive="base">
                                        <p:cTn id="23" dur="5000" fill="hold"/>
                                        <p:tgtEl>
                                          <p:spTgt spid="360638"/>
                                        </p:tgtEl>
                                        <p:attrNameLst>
                                          <p:attrName>ppt_x</p:attrName>
                                        </p:attrNameLst>
                                      </p:cBhvr>
                                      <p:tavLst>
                                        <p:tav tm="0">
                                          <p:val>
                                            <p:strVal val="0-#ppt_w/2"/>
                                          </p:val>
                                        </p:tav>
                                        <p:tav tm="100000">
                                          <p:val>
                                            <p:strVal val="#ppt_x"/>
                                          </p:val>
                                        </p:tav>
                                      </p:tavLst>
                                    </p:anim>
                                    <p:anim calcmode="lin" valueType="num">
                                      <p:cBhvr additive="base">
                                        <p:cTn id="24" dur="5000" fill="hold"/>
                                        <p:tgtEl>
                                          <p:spTgt spid="360638"/>
                                        </p:tgtEl>
                                        <p:attrNameLst>
                                          <p:attrName>ppt_y</p:attrName>
                                        </p:attrNameLst>
                                      </p:cBhvr>
                                      <p:tavLst>
                                        <p:tav tm="0">
                                          <p:val>
                                            <p:strVal val="#ppt_y"/>
                                          </p:val>
                                        </p:tav>
                                        <p:tav tm="100000">
                                          <p:val>
                                            <p:strVal val="#ppt_y"/>
                                          </p:val>
                                        </p:tav>
                                      </p:tavLst>
                                    </p:anim>
                                  </p:childTnLst>
                                </p:cTn>
                              </p:par>
                            </p:childTnLst>
                          </p:cTn>
                        </p:par>
                        <p:par>
                          <p:cTn id="25" fill="hold">
                            <p:stCondLst>
                              <p:cond delay="7000"/>
                            </p:stCondLst>
                            <p:childTnLst>
                              <p:par>
                                <p:cTn id="26" presetID="22" presetClass="entr" presetSubtype="8" fill="hold" nodeType="afterEffect">
                                  <p:stCondLst>
                                    <p:cond delay="0"/>
                                  </p:stCondLst>
                                  <p:childTnLst>
                                    <p:set>
                                      <p:cBhvr>
                                        <p:cTn id="27" dur="1" fill="hold">
                                          <p:stCondLst>
                                            <p:cond delay="0"/>
                                          </p:stCondLst>
                                        </p:cTn>
                                        <p:tgtEl>
                                          <p:spTgt spid="360640"/>
                                        </p:tgtEl>
                                        <p:attrNameLst>
                                          <p:attrName>style.visibility</p:attrName>
                                        </p:attrNameLst>
                                      </p:cBhvr>
                                      <p:to>
                                        <p:strVal val="visible"/>
                                      </p:to>
                                    </p:set>
                                    <p:animEffect transition="in" filter="wipe(left)">
                                      <p:cBhvr>
                                        <p:cTn id="28" dur="2000"/>
                                        <p:tgtEl>
                                          <p:spTgt spid="360640"/>
                                        </p:tgtEl>
                                      </p:cBhvr>
                                    </p:animEffect>
                                  </p:childTnLst>
                                </p:cTn>
                              </p:par>
                            </p:childTnLst>
                          </p:cTn>
                        </p:par>
                        <p:par>
                          <p:cTn id="29" fill="hold">
                            <p:stCondLst>
                              <p:cond delay="9000"/>
                            </p:stCondLst>
                            <p:childTnLst>
                              <p:par>
                                <p:cTn id="30" presetID="22" presetClass="entr" presetSubtype="2" fill="hold" nodeType="afterEffect">
                                  <p:stCondLst>
                                    <p:cond delay="0"/>
                                  </p:stCondLst>
                                  <p:childTnLst>
                                    <p:set>
                                      <p:cBhvr>
                                        <p:cTn id="31" dur="1" fill="hold">
                                          <p:stCondLst>
                                            <p:cond delay="0"/>
                                          </p:stCondLst>
                                        </p:cTn>
                                        <p:tgtEl>
                                          <p:spTgt spid="360463"/>
                                        </p:tgtEl>
                                        <p:attrNameLst>
                                          <p:attrName>style.visibility</p:attrName>
                                        </p:attrNameLst>
                                      </p:cBhvr>
                                      <p:to>
                                        <p:strVal val="visible"/>
                                      </p:to>
                                    </p:set>
                                    <p:animEffect transition="in" filter="wipe(right)">
                                      <p:cBhvr>
                                        <p:cTn id="32" dur="2000"/>
                                        <p:tgtEl>
                                          <p:spTgt spid="360463"/>
                                        </p:tgtEl>
                                      </p:cBhvr>
                                    </p:animEffect>
                                  </p:childTnLst>
                                </p:cTn>
                              </p:par>
                            </p:childTnLst>
                          </p:cTn>
                        </p:par>
                        <p:par>
                          <p:cTn id="33" fill="hold">
                            <p:stCondLst>
                              <p:cond delay="11000"/>
                            </p:stCondLst>
                            <p:childTnLst>
                              <p:par>
                                <p:cTn id="34" presetID="51" presetClass="entr" presetSubtype="0" fill="hold" nodeType="afterEffect">
                                  <p:stCondLst>
                                    <p:cond delay="0"/>
                                  </p:stCondLst>
                                  <p:childTnLst>
                                    <p:set>
                                      <p:cBhvr>
                                        <p:cTn id="35" dur="1" fill="hold">
                                          <p:stCondLst>
                                            <p:cond delay="0"/>
                                          </p:stCondLst>
                                        </p:cTn>
                                        <p:tgtEl>
                                          <p:spTgt spid="360535"/>
                                        </p:tgtEl>
                                        <p:attrNameLst>
                                          <p:attrName>style.visibility</p:attrName>
                                        </p:attrNameLst>
                                      </p:cBhvr>
                                      <p:to>
                                        <p:strVal val="visible"/>
                                      </p:to>
                                    </p:set>
                                    <p:animEffect transition="in" filter="fade">
                                      <p:cBhvr>
                                        <p:cTn id="36" dur="770" decel="100000"/>
                                        <p:tgtEl>
                                          <p:spTgt spid="360535"/>
                                        </p:tgtEl>
                                      </p:cBhvr>
                                    </p:animEffect>
                                    <p:animScale>
                                      <p:cBhvr>
                                        <p:cTn id="37" dur="770" decel="100000"/>
                                        <p:tgtEl>
                                          <p:spTgt spid="360535"/>
                                        </p:tgtEl>
                                      </p:cBhvr>
                                      <p:from x="10000" y="10000"/>
                                      <p:to x="200000" y="450000"/>
                                    </p:animScale>
                                    <p:animScale>
                                      <p:cBhvr>
                                        <p:cTn id="38" dur="1230" accel="100000" fill="hold">
                                          <p:stCondLst>
                                            <p:cond delay="770"/>
                                          </p:stCondLst>
                                        </p:cTn>
                                        <p:tgtEl>
                                          <p:spTgt spid="360535"/>
                                        </p:tgtEl>
                                      </p:cBhvr>
                                      <p:from x="200000" y="450000"/>
                                      <p:to x="100000" y="100000"/>
                                    </p:animScale>
                                    <p:set>
                                      <p:cBhvr>
                                        <p:cTn id="39" dur="770" fill="hold"/>
                                        <p:tgtEl>
                                          <p:spTgt spid="360535"/>
                                        </p:tgtEl>
                                        <p:attrNameLst>
                                          <p:attrName>ppt_x</p:attrName>
                                        </p:attrNameLst>
                                      </p:cBhvr>
                                      <p:to>
                                        <p:strVal val="(0.5)"/>
                                      </p:to>
                                    </p:set>
                                    <p:anim from="(0.5)" to="(#ppt_x)" calcmode="lin" valueType="num">
                                      <p:cBhvr>
                                        <p:cTn id="40" dur="1230" accel="100000" fill="hold">
                                          <p:stCondLst>
                                            <p:cond delay="770"/>
                                          </p:stCondLst>
                                        </p:cTn>
                                        <p:tgtEl>
                                          <p:spTgt spid="360535"/>
                                        </p:tgtEl>
                                        <p:attrNameLst>
                                          <p:attrName>ppt_x</p:attrName>
                                        </p:attrNameLst>
                                      </p:cBhvr>
                                    </p:anim>
                                    <p:set>
                                      <p:cBhvr>
                                        <p:cTn id="41" dur="770" fill="hold"/>
                                        <p:tgtEl>
                                          <p:spTgt spid="360535"/>
                                        </p:tgtEl>
                                        <p:attrNameLst>
                                          <p:attrName>ppt_y</p:attrName>
                                        </p:attrNameLst>
                                      </p:cBhvr>
                                      <p:to>
                                        <p:strVal val="(#ppt_y+0.4)"/>
                                      </p:to>
                                    </p:set>
                                    <p:anim from="(#ppt_y+0.4)" to="(#ppt_y)" calcmode="lin" valueType="num">
                                      <p:cBhvr>
                                        <p:cTn id="42" dur="1230" accel="100000" fill="hold">
                                          <p:stCondLst>
                                            <p:cond delay="770"/>
                                          </p:stCondLst>
                                        </p:cTn>
                                        <p:tgtEl>
                                          <p:spTgt spid="360535"/>
                                        </p:tgtEl>
                                        <p:attrNameLst>
                                          <p:attrName>ppt_y</p:attrName>
                                        </p:attrNameLst>
                                      </p:cBhvr>
                                    </p:anim>
                                  </p:childTnLst>
                                </p:cTn>
                              </p:par>
                            </p:childTnLst>
                          </p:cTn>
                        </p:par>
                        <p:par>
                          <p:cTn id="43" fill="hold">
                            <p:stCondLst>
                              <p:cond delay="13000"/>
                            </p:stCondLst>
                            <p:childTnLst>
                              <p:par>
                                <p:cTn id="44" presetID="22" presetClass="entr" presetSubtype="8" fill="hold" nodeType="afterEffect">
                                  <p:stCondLst>
                                    <p:cond delay="0"/>
                                  </p:stCondLst>
                                  <p:childTnLst>
                                    <p:set>
                                      <p:cBhvr>
                                        <p:cTn id="45" dur="1" fill="hold">
                                          <p:stCondLst>
                                            <p:cond delay="0"/>
                                          </p:stCondLst>
                                        </p:cTn>
                                        <p:tgtEl>
                                          <p:spTgt spid="360478"/>
                                        </p:tgtEl>
                                        <p:attrNameLst>
                                          <p:attrName>style.visibility</p:attrName>
                                        </p:attrNameLst>
                                      </p:cBhvr>
                                      <p:to>
                                        <p:strVal val="visible"/>
                                      </p:to>
                                    </p:set>
                                    <p:animEffect transition="in" filter="wipe(left)">
                                      <p:cBhvr>
                                        <p:cTn id="46" dur="2000"/>
                                        <p:tgtEl>
                                          <p:spTgt spid="360478"/>
                                        </p:tgtEl>
                                      </p:cBhvr>
                                    </p:animEffect>
                                  </p:childTnLst>
                                </p:cTn>
                              </p:par>
                            </p:childTnLst>
                          </p:cTn>
                        </p:par>
                        <p:par>
                          <p:cTn id="47" fill="hold">
                            <p:stCondLst>
                              <p:cond delay="15000"/>
                            </p:stCondLst>
                            <p:childTnLst>
                              <p:par>
                                <p:cTn id="48" presetID="51" presetClass="entr" presetSubtype="0" fill="hold" nodeType="afterEffect">
                                  <p:stCondLst>
                                    <p:cond delay="0"/>
                                  </p:stCondLst>
                                  <p:childTnLst>
                                    <p:set>
                                      <p:cBhvr>
                                        <p:cTn id="49" dur="1" fill="hold">
                                          <p:stCondLst>
                                            <p:cond delay="0"/>
                                          </p:stCondLst>
                                        </p:cTn>
                                        <p:tgtEl>
                                          <p:spTgt spid="360547"/>
                                        </p:tgtEl>
                                        <p:attrNameLst>
                                          <p:attrName>style.visibility</p:attrName>
                                        </p:attrNameLst>
                                      </p:cBhvr>
                                      <p:to>
                                        <p:strVal val="visible"/>
                                      </p:to>
                                    </p:set>
                                    <p:animEffect transition="in" filter="fade">
                                      <p:cBhvr>
                                        <p:cTn id="50" dur="770" decel="100000"/>
                                        <p:tgtEl>
                                          <p:spTgt spid="360547"/>
                                        </p:tgtEl>
                                      </p:cBhvr>
                                    </p:animEffect>
                                    <p:animScale>
                                      <p:cBhvr>
                                        <p:cTn id="51" dur="770" decel="100000"/>
                                        <p:tgtEl>
                                          <p:spTgt spid="360547"/>
                                        </p:tgtEl>
                                      </p:cBhvr>
                                      <p:from x="10000" y="10000"/>
                                      <p:to x="200000" y="450000"/>
                                    </p:animScale>
                                    <p:animScale>
                                      <p:cBhvr>
                                        <p:cTn id="52" dur="1230" accel="100000" fill="hold">
                                          <p:stCondLst>
                                            <p:cond delay="770"/>
                                          </p:stCondLst>
                                        </p:cTn>
                                        <p:tgtEl>
                                          <p:spTgt spid="360547"/>
                                        </p:tgtEl>
                                      </p:cBhvr>
                                      <p:from x="200000" y="450000"/>
                                      <p:to x="100000" y="100000"/>
                                    </p:animScale>
                                    <p:set>
                                      <p:cBhvr>
                                        <p:cTn id="53" dur="770" fill="hold"/>
                                        <p:tgtEl>
                                          <p:spTgt spid="360547"/>
                                        </p:tgtEl>
                                        <p:attrNameLst>
                                          <p:attrName>ppt_x</p:attrName>
                                        </p:attrNameLst>
                                      </p:cBhvr>
                                      <p:to>
                                        <p:strVal val="(0.5)"/>
                                      </p:to>
                                    </p:set>
                                    <p:anim from="(0.5)" to="(#ppt_x)" calcmode="lin" valueType="num">
                                      <p:cBhvr>
                                        <p:cTn id="54" dur="1230" accel="100000" fill="hold">
                                          <p:stCondLst>
                                            <p:cond delay="770"/>
                                          </p:stCondLst>
                                        </p:cTn>
                                        <p:tgtEl>
                                          <p:spTgt spid="360547"/>
                                        </p:tgtEl>
                                        <p:attrNameLst>
                                          <p:attrName>ppt_x</p:attrName>
                                        </p:attrNameLst>
                                      </p:cBhvr>
                                    </p:anim>
                                    <p:set>
                                      <p:cBhvr>
                                        <p:cTn id="55" dur="770" fill="hold"/>
                                        <p:tgtEl>
                                          <p:spTgt spid="360547"/>
                                        </p:tgtEl>
                                        <p:attrNameLst>
                                          <p:attrName>ppt_y</p:attrName>
                                        </p:attrNameLst>
                                      </p:cBhvr>
                                      <p:to>
                                        <p:strVal val="(#ppt_y+0.4)"/>
                                      </p:to>
                                    </p:set>
                                    <p:anim from="(#ppt_y+0.4)" to="(#ppt_y)" calcmode="lin" valueType="num">
                                      <p:cBhvr>
                                        <p:cTn id="56" dur="1230" accel="100000" fill="hold">
                                          <p:stCondLst>
                                            <p:cond delay="770"/>
                                          </p:stCondLst>
                                        </p:cTn>
                                        <p:tgtEl>
                                          <p:spTgt spid="360547"/>
                                        </p:tgtEl>
                                        <p:attrNameLst>
                                          <p:attrName>ppt_y</p:attrName>
                                        </p:attrNameLst>
                                      </p:cBhvr>
                                    </p:anim>
                                  </p:childTnLst>
                                </p:cTn>
                              </p:par>
                            </p:childTnLst>
                          </p:cTn>
                        </p:par>
                        <p:par>
                          <p:cTn id="57" fill="hold">
                            <p:stCondLst>
                              <p:cond delay="17000"/>
                            </p:stCondLst>
                            <p:childTnLst>
                              <p:par>
                                <p:cTn id="58" presetID="22" presetClass="entr" presetSubtype="2" fill="hold" nodeType="afterEffect">
                                  <p:stCondLst>
                                    <p:cond delay="0"/>
                                  </p:stCondLst>
                                  <p:childTnLst>
                                    <p:set>
                                      <p:cBhvr>
                                        <p:cTn id="59" dur="1" fill="hold">
                                          <p:stCondLst>
                                            <p:cond delay="0"/>
                                          </p:stCondLst>
                                        </p:cTn>
                                        <p:tgtEl>
                                          <p:spTgt spid="360479"/>
                                        </p:tgtEl>
                                        <p:attrNameLst>
                                          <p:attrName>style.visibility</p:attrName>
                                        </p:attrNameLst>
                                      </p:cBhvr>
                                      <p:to>
                                        <p:strVal val="visible"/>
                                      </p:to>
                                    </p:set>
                                    <p:animEffect transition="in" filter="wipe(right)">
                                      <p:cBhvr>
                                        <p:cTn id="60" dur="2000"/>
                                        <p:tgtEl>
                                          <p:spTgt spid="360479"/>
                                        </p:tgtEl>
                                      </p:cBhvr>
                                    </p:animEffect>
                                  </p:childTnLst>
                                </p:cTn>
                              </p:par>
                            </p:childTnLst>
                          </p:cTn>
                        </p:par>
                        <p:par>
                          <p:cTn id="61" fill="hold">
                            <p:stCondLst>
                              <p:cond delay="19000"/>
                            </p:stCondLst>
                            <p:childTnLst>
                              <p:par>
                                <p:cTn id="62" presetID="51" presetClass="entr" presetSubtype="0" fill="hold" nodeType="afterEffect">
                                  <p:stCondLst>
                                    <p:cond delay="0"/>
                                  </p:stCondLst>
                                  <p:childTnLst>
                                    <p:set>
                                      <p:cBhvr>
                                        <p:cTn id="63" dur="1" fill="hold">
                                          <p:stCondLst>
                                            <p:cond delay="0"/>
                                          </p:stCondLst>
                                        </p:cTn>
                                        <p:tgtEl>
                                          <p:spTgt spid="360561"/>
                                        </p:tgtEl>
                                        <p:attrNameLst>
                                          <p:attrName>style.visibility</p:attrName>
                                        </p:attrNameLst>
                                      </p:cBhvr>
                                      <p:to>
                                        <p:strVal val="visible"/>
                                      </p:to>
                                    </p:set>
                                    <p:animEffect transition="in" filter="fade">
                                      <p:cBhvr>
                                        <p:cTn id="64" dur="770" decel="100000"/>
                                        <p:tgtEl>
                                          <p:spTgt spid="360561"/>
                                        </p:tgtEl>
                                      </p:cBhvr>
                                    </p:animEffect>
                                    <p:animScale>
                                      <p:cBhvr>
                                        <p:cTn id="65" dur="770" decel="100000"/>
                                        <p:tgtEl>
                                          <p:spTgt spid="360561"/>
                                        </p:tgtEl>
                                      </p:cBhvr>
                                      <p:from x="10000" y="10000"/>
                                      <p:to x="200000" y="450000"/>
                                    </p:animScale>
                                    <p:animScale>
                                      <p:cBhvr>
                                        <p:cTn id="66" dur="1230" accel="100000" fill="hold">
                                          <p:stCondLst>
                                            <p:cond delay="770"/>
                                          </p:stCondLst>
                                        </p:cTn>
                                        <p:tgtEl>
                                          <p:spTgt spid="360561"/>
                                        </p:tgtEl>
                                      </p:cBhvr>
                                      <p:from x="200000" y="450000"/>
                                      <p:to x="100000" y="100000"/>
                                    </p:animScale>
                                    <p:set>
                                      <p:cBhvr>
                                        <p:cTn id="67" dur="770" fill="hold"/>
                                        <p:tgtEl>
                                          <p:spTgt spid="360561"/>
                                        </p:tgtEl>
                                        <p:attrNameLst>
                                          <p:attrName>ppt_x</p:attrName>
                                        </p:attrNameLst>
                                      </p:cBhvr>
                                      <p:to>
                                        <p:strVal val="(0.5)"/>
                                      </p:to>
                                    </p:set>
                                    <p:anim from="(0.5)" to="(#ppt_x)" calcmode="lin" valueType="num">
                                      <p:cBhvr>
                                        <p:cTn id="68" dur="1230" accel="100000" fill="hold">
                                          <p:stCondLst>
                                            <p:cond delay="770"/>
                                          </p:stCondLst>
                                        </p:cTn>
                                        <p:tgtEl>
                                          <p:spTgt spid="360561"/>
                                        </p:tgtEl>
                                        <p:attrNameLst>
                                          <p:attrName>ppt_x</p:attrName>
                                        </p:attrNameLst>
                                      </p:cBhvr>
                                    </p:anim>
                                    <p:set>
                                      <p:cBhvr>
                                        <p:cTn id="69" dur="770" fill="hold"/>
                                        <p:tgtEl>
                                          <p:spTgt spid="360561"/>
                                        </p:tgtEl>
                                        <p:attrNameLst>
                                          <p:attrName>ppt_y</p:attrName>
                                        </p:attrNameLst>
                                      </p:cBhvr>
                                      <p:to>
                                        <p:strVal val="(#ppt_y+0.4)"/>
                                      </p:to>
                                    </p:set>
                                    <p:anim from="(#ppt_y+0.4)" to="(#ppt_y)" calcmode="lin" valueType="num">
                                      <p:cBhvr>
                                        <p:cTn id="70" dur="1230" accel="100000" fill="hold">
                                          <p:stCondLst>
                                            <p:cond delay="770"/>
                                          </p:stCondLst>
                                        </p:cTn>
                                        <p:tgtEl>
                                          <p:spTgt spid="360561"/>
                                        </p:tgtEl>
                                        <p:attrNameLst>
                                          <p:attrName>ppt_y</p:attrName>
                                        </p:attrNameLst>
                                      </p:cBhvr>
                                    </p:anim>
                                  </p:childTnLst>
                                </p:cTn>
                              </p:par>
                            </p:childTnLst>
                          </p:cTn>
                        </p:par>
                        <p:par>
                          <p:cTn id="71" fill="hold">
                            <p:stCondLst>
                              <p:cond delay="21000"/>
                            </p:stCondLst>
                            <p:childTnLst>
                              <p:par>
                                <p:cTn id="72" presetID="22" presetClass="entr" presetSubtype="2" fill="hold" nodeType="afterEffect">
                                  <p:stCondLst>
                                    <p:cond delay="0"/>
                                  </p:stCondLst>
                                  <p:childTnLst>
                                    <p:set>
                                      <p:cBhvr>
                                        <p:cTn id="73" dur="1" fill="hold">
                                          <p:stCondLst>
                                            <p:cond delay="0"/>
                                          </p:stCondLst>
                                        </p:cTn>
                                        <p:tgtEl>
                                          <p:spTgt spid="360480"/>
                                        </p:tgtEl>
                                        <p:attrNameLst>
                                          <p:attrName>style.visibility</p:attrName>
                                        </p:attrNameLst>
                                      </p:cBhvr>
                                      <p:to>
                                        <p:strVal val="visible"/>
                                      </p:to>
                                    </p:set>
                                    <p:animEffect transition="in" filter="wipe(right)">
                                      <p:cBhvr>
                                        <p:cTn id="74" dur="2000"/>
                                        <p:tgtEl>
                                          <p:spTgt spid="360480"/>
                                        </p:tgtEl>
                                      </p:cBhvr>
                                    </p:animEffect>
                                  </p:childTnLst>
                                </p:cTn>
                              </p:par>
                            </p:childTnLst>
                          </p:cTn>
                        </p:par>
                        <p:par>
                          <p:cTn id="75" fill="hold">
                            <p:stCondLst>
                              <p:cond delay="23000"/>
                            </p:stCondLst>
                            <p:childTnLst>
                              <p:par>
                                <p:cTn id="76" presetID="51" presetClass="entr" presetSubtype="0" fill="hold" nodeType="afterEffect">
                                  <p:stCondLst>
                                    <p:cond delay="0"/>
                                  </p:stCondLst>
                                  <p:childTnLst>
                                    <p:set>
                                      <p:cBhvr>
                                        <p:cTn id="77" dur="1" fill="hold">
                                          <p:stCondLst>
                                            <p:cond delay="0"/>
                                          </p:stCondLst>
                                        </p:cTn>
                                        <p:tgtEl>
                                          <p:spTgt spid="360574"/>
                                        </p:tgtEl>
                                        <p:attrNameLst>
                                          <p:attrName>style.visibility</p:attrName>
                                        </p:attrNameLst>
                                      </p:cBhvr>
                                      <p:to>
                                        <p:strVal val="visible"/>
                                      </p:to>
                                    </p:set>
                                    <p:animEffect transition="in" filter="fade">
                                      <p:cBhvr>
                                        <p:cTn id="78" dur="770" decel="100000"/>
                                        <p:tgtEl>
                                          <p:spTgt spid="360574"/>
                                        </p:tgtEl>
                                      </p:cBhvr>
                                    </p:animEffect>
                                    <p:animScale>
                                      <p:cBhvr>
                                        <p:cTn id="79" dur="770" decel="100000"/>
                                        <p:tgtEl>
                                          <p:spTgt spid="360574"/>
                                        </p:tgtEl>
                                      </p:cBhvr>
                                      <p:from x="10000" y="10000"/>
                                      <p:to x="200000" y="450000"/>
                                    </p:animScale>
                                    <p:animScale>
                                      <p:cBhvr>
                                        <p:cTn id="80" dur="1230" accel="100000" fill="hold">
                                          <p:stCondLst>
                                            <p:cond delay="770"/>
                                          </p:stCondLst>
                                        </p:cTn>
                                        <p:tgtEl>
                                          <p:spTgt spid="360574"/>
                                        </p:tgtEl>
                                      </p:cBhvr>
                                      <p:from x="200000" y="450000"/>
                                      <p:to x="100000" y="100000"/>
                                    </p:animScale>
                                    <p:set>
                                      <p:cBhvr>
                                        <p:cTn id="81" dur="770" fill="hold"/>
                                        <p:tgtEl>
                                          <p:spTgt spid="360574"/>
                                        </p:tgtEl>
                                        <p:attrNameLst>
                                          <p:attrName>ppt_x</p:attrName>
                                        </p:attrNameLst>
                                      </p:cBhvr>
                                      <p:to>
                                        <p:strVal val="(0.5)"/>
                                      </p:to>
                                    </p:set>
                                    <p:anim from="(0.5)" to="(#ppt_x)" calcmode="lin" valueType="num">
                                      <p:cBhvr>
                                        <p:cTn id="82" dur="1230" accel="100000" fill="hold">
                                          <p:stCondLst>
                                            <p:cond delay="770"/>
                                          </p:stCondLst>
                                        </p:cTn>
                                        <p:tgtEl>
                                          <p:spTgt spid="360574"/>
                                        </p:tgtEl>
                                        <p:attrNameLst>
                                          <p:attrName>ppt_x</p:attrName>
                                        </p:attrNameLst>
                                      </p:cBhvr>
                                    </p:anim>
                                    <p:set>
                                      <p:cBhvr>
                                        <p:cTn id="83" dur="770" fill="hold"/>
                                        <p:tgtEl>
                                          <p:spTgt spid="360574"/>
                                        </p:tgtEl>
                                        <p:attrNameLst>
                                          <p:attrName>ppt_y</p:attrName>
                                        </p:attrNameLst>
                                      </p:cBhvr>
                                      <p:to>
                                        <p:strVal val="(#ppt_y+0.4)"/>
                                      </p:to>
                                    </p:set>
                                    <p:anim from="(#ppt_y+0.4)" to="(#ppt_y)" calcmode="lin" valueType="num">
                                      <p:cBhvr>
                                        <p:cTn id="84" dur="1230" accel="100000" fill="hold">
                                          <p:stCondLst>
                                            <p:cond delay="770"/>
                                          </p:stCondLst>
                                        </p:cTn>
                                        <p:tgtEl>
                                          <p:spTgt spid="360574"/>
                                        </p:tgtEl>
                                        <p:attrNameLst>
                                          <p:attrName>ppt_y</p:attrName>
                                        </p:attrNameLst>
                                      </p:cBhvr>
                                    </p:anim>
                                  </p:childTnLst>
                                </p:cTn>
                              </p:par>
                            </p:childTnLst>
                          </p:cTn>
                        </p:par>
                        <p:par>
                          <p:cTn id="85" fill="hold">
                            <p:stCondLst>
                              <p:cond delay="25000"/>
                            </p:stCondLst>
                            <p:childTnLst>
                              <p:par>
                                <p:cTn id="86" presetID="22" presetClass="entr" presetSubtype="8" fill="hold" nodeType="afterEffect">
                                  <p:stCondLst>
                                    <p:cond delay="0"/>
                                  </p:stCondLst>
                                  <p:childTnLst>
                                    <p:set>
                                      <p:cBhvr>
                                        <p:cTn id="87" dur="1" fill="hold">
                                          <p:stCondLst>
                                            <p:cond delay="0"/>
                                          </p:stCondLst>
                                        </p:cTn>
                                        <p:tgtEl>
                                          <p:spTgt spid="360481"/>
                                        </p:tgtEl>
                                        <p:attrNameLst>
                                          <p:attrName>style.visibility</p:attrName>
                                        </p:attrNameLst>
                                      </p:cBhvr>
                                      <p:to>
                                        <p:strVal val="visible"/>
                                      </p:to>
                                    </p:set>
                                    <p:animEffect transition="in" filter="wipe(left)">
                                      <p:cBhvr>
                                        <p:cTn id="88" dur="2000"/>
                                        <p:tgtEl>
                                          <p:spTgt spid="360481"/>
                                        </p:tgtEl>
                                      </p:cBhvr>
                                    </p:animEffect>
                                  </p:childTnLst>
                                </p:cTn>
                              </p:par>
                            </p:childTnLst>
                          </p:cTn>
                        </p:par>
                        <p:par>
                          <p:cTn id="89" fill="hold">
                            <p:stCondLst>
                              <p:cond delay="27000"/>
                            </p:stCondLst>
                            <p:childTnLst>
                              <p:par>
                                <p:cTn id="90" presetID="51" presetClass="entr" presetSubtype="0" fill="hold" nodeType="afterEffect">
                                  <p:stCondLst>
                                    <p:cond delay="0"/>
                                  </p:stCondLst>
                                  <p:childTnLst>
                                    <p:set>
                                      <p:cBhvr>
                                        <p:cTn id="91" dur="1" fill="hold">
                                          <p:stCondLst>
                                            <p:cond delay="0"/>
                                          </p:stCondLst>
                                        </p:cTn>
                                        <p:tgtEl>
                                          <p:spTgt spid="360586"/>
                                        </p:tgtEl>
                                        <p:attrNameLst>
                                          <p:attrName>style.visibility</p:attrName>
                                        </p:attrNameLst>
                                      </p:cBhvr>
                                      <p:to>
                                        <p:strVal val="visible"/>
                                      </p:to>
                                    </p:set>
                                    <p:animEffect transition="in" filter="fade">
                                      <p:cBhvr>
                                        <p:cTn id="92" dur="770" decel="100000"/>
                                        <p:tgtEl>
                                          <p:spTgt spid="360586"/>
                                        </p:tgtEl>
                                      </p:cBhvr>
                                    </p:animEffect>
                                    <p:animScale>
                                      <p:cBhvr>
                                        <p:cTn id="93" dur="770" decel="100000"/>
                                        <p:tgtEl>
                                          <p:spTgt spid="360586"/>
                                        </p:tgtEl>
                                      </p:cBhvr>
                                      <p:from x="10000" y="10000"/>
                                      <p:to x="200000" y="450000"/>
                                    </p:animScale>
                                    <p:animScale>
                                      <p:cBhvr>
                                        <p:cTn id="94" dur="1230" accel="100000" fill="hold">
                                          <p:stCondLst>
                                            <p:cond delay="770"/>
                                          </p:stCondLst>
                                        </p:cTn>
                                        <p:tgtEl>
                                          <p:spTgt spid="360586"/>
                                        </p:tgtEl>
                                      </p:cBhvr>
                                      <p:from x="200000" y="450000"/>
                                      <p:to x="100000" y="100000"/>
                                    </p:animScale>
                                    <p:set>
                                      <p:cBhvr>
                                        <p:cTn id="95" dur="770" fill="hold"/>
                                        <p:tgtEl>
                                          <p:spTgt spid="360586"/>
                                        </p:tgtEl>
                                        <p:attrNameLst>
                                          <p:attrName>ppt_x</p:attrName>
                                        </p:attrNameLst>
                                      </p:cBhvr>
                                      <p:to>
                                        <p:strVal val="(0.5)"/>
                                      </p:to>
                                    </p:set>
                                    <p:anim from="(0.5)" to="(#ppt_x)" calcmode="lin" valueType="num">
                                      <p:cBhvr>
                                        <p:cTn id="96" dur="1230" accel="100000" fill="hold">
                                          <p:stCondLst>
                                            <p:cond delay="770"/>
                                          </p:stCondLst>
                                        </p:cTn>
                                        <p:tgtEl>
                                          <p:spTgt spid="360586"/>
                                        </p:tgtEl>
                                        <p:attrNameLst>
                                          <p:attrName>ppt_x</p:attrName>
                                        </p:attrNameLst>
                                      </p:cBhvr>
                                    </p:anim>
                                    <p:set>
                                      <p:cBhvr>
                                        <p:cTn id="97" dur="770" fill="hold"/>
                                        <p:tgtEl>
                                          <p:spTgt spid="360586"/>
                                        </p:tgtEl>
                                        <p:attrNameLst>
                                          <p:attrName>ppt_y</p:attrName>
                                        </p:attrNameLst>
                                      </p:cBhvr>
                                      <p:to>
                                        <p:strVal val="(#ppt_y+0.4)"/>
                                      </p:to>
                                    </p:set>
                                    <p:anim from="(#ppt_y+0.4)" to="(#ppt_y)" calcmode="lin" valueType="num">
                                      <p:cBhvr>
                                        <p:cTn id="98" dur="1230" accel="100000" fill="hold">
                                          <p:stCondLst>
                                            <p:cond delay="770"/>
                                          </p:stCondLst>
                                        </p:cTn>
                                        <p:tgtEl>
                                          <p:spTgt spid="360586"/>
                                        </p:tgtEl>
                                        <p:attrNameLst>
                                          <p:attrName>ppt_y</p:attrName>
                                        </p:attrNameLst>
                                      </p:cBhvr>
                                    </p:anim>
                                  </p:childTnLst>
                                </p:cTn>
                              </p:par>
                            </p:childTnLst>
                          </p:cTn>
                        </p:par>
                        <p:par>
                          <p:cTn id="99" fill="hold">
                            <p:stCondLst>
                              <p:cond delay="29000"/>
                            </p:stCondLst>
                            <p:childTnLst>
                              <p:par>
                                <p:cTn id="100" presetID="22" presetClass="entr" presetSubtype="8" fill="hold" nodeType="afterEffect">
                                  <p:stCondLst>
                                    <p:cond delay="0"/>
                                  </p:stCondLst>
                                  <p:childTnLst>
                                    <p:set>
                                      <p:cBhvr>
                                        <p:cTn id="101" dur="1" fill="hold">
                                          <p:stCondLst>
                                            <p:cond delay="0"/>
                                          </p:stCondLst>
                                        </p:cTn>
                                        <p:tgtEl>
                                          <p:spTgt spid="360482"/>
                                        </p:tgtEl>
                                        <p:attrNameLst>
                                          <p:attrName>style.visibility</p:attrName>
                                        </p:attrNameLst>
                                      </p:cBhvr>
                                      <p:to>
                                        <p:strVal val="visible"/>
                                      </p:to>
                                    </p:set>
                                    <p:animEffect transition="in" filter="wipe(left)">
                                      <p:cBhvr>
                                        <p:cTn id="102" dur="2000"/>
                                        <p:tgtEl>
                                          <p:spTgt spid="360482"/>
                                        </p:tgtEl>
                                      </p:cBhvr>
                                    </p:animEffect>
                                  </p:childTnLst>
                                </p:cTn>
                              </p:par>
                            </p:childTnLst>
                          </p:cTn>
                        </p:par>
                        <p:par>
                          <p:cTn id="103" fill="hold">
                            <p:stCondLst>
                              <p:cond delay="31000"/>
                            </p:stCondLst>
                            <p:childTnLst>
                              <p:par>
                                <p:cTn id="104" presetID="51" presetClass="entr" presetSubtype="0" fill="hold" nodeType="afterEffect">
                                  <p:stCondLst>
                                    <p:cond delay="0"/>
                                  </p:stCondLst>
                                  <p:childTnLst>
                                    <p:set>
                                      <p:cBhvr>
                                        <p:cTn id="105" dur="1" fill="hold">
                                          <p:stCondLst>
                                            <p:cond delay="0"/>
                                          </p:stCondLst>
                                        </p:cTn>
                                        <p:tgtEl>
                                          <p:spTgt spid="360598"/>
                                        </p:tgtEl>
                                        <p:attrNameLst>
                                          <p:attrName>style.visibility</p:attrName>
                                        </p:attrNameLst>
                                      </p:cBhvr>
                                      <p:to>
                                        <p:strVal val="visible"/>
                                      </p:to>
                                    </p:set>
                                    <p:animEffect transition="in" filter="fade">
                                      <p:cBhvr>
                                        <p:cTn id="106" dur="770" decel="100000"/>
                                        <p:tgtEl>
                                          <p:spTgt spid="360598"/>
                                        </p:tgtEl>
                                      </p:cBhvr>
                                    </p:animEffect>
                                    <p:animScale>
                                      <p:cBhvr>
                                        <p:cTn id="107" dur="770" decel="100000"/>
                                        <p:tgtEl>
                                          <p:spTgt spid="360598"/>
                                        </p:tgtEl>
                                      </p:cBhvr>
                                      <p:from x="10000" y="10000"/>
                                      <p:to x="200000" y="450000"/>
                                    </p:animScale>
                                    <p:animScale>
                                      <p:cBhvr>
                                        <p:cTn id="108" dur="1230" accel="100000" fill="hold">
                                          <p:stCondLst>
                                            <p:cond delay="770"/>
                                          </p:stCondLst>
                                        </p:cTn>
                                        <p:tgtEl>
                                          <p:spTgt spid="360598"/>
                                        </p:tgtEl>
                                      </p:cBhvr>
                                      <p:from x="200000" y="450000"/>
                                      <p:to x="100000" y="100000"/>
                                    </p:animScale>
                                    <p:set>
                                      <p:cBhvr>
                                        <p:cTn id="109" dur="770" fill="hold"/>
                                        <p:tgtEl>
                                          <p:spTgt spid="360598"/>
                                        </p:tgtEl>
                                        <p:attrNameLst>
                                          <p:attrName>ppt_x</p:attrName>
                                        </p:attrNameLst>
                                      </p:cBhvr>
                                      <p:to>
                                        <p:strVal val="(0.5)"/>
                                      </p:to>
                                    </p:set>
                                    <p:anim from="(0.5)" to="(#ppt_x)" calcmode="lin" valueType="num">
                                      <p:cBhvr>
                                        <p:cTn id="110" dur="1230" accel="100000" fill="hold">
                                          <p:stCondLst>
                                            <p:cond delay="770"/>
                                          </p:stCondLst>
                                        </p:cTn>
                                        <p:tgtEl>
                                          <p:spTgt spid="360598"/>
                                        </p:tgtEl>
                                        <p:attrNameLst>
                                          <p:attrName>ppt_x</p:attrName>
                                        </p:attrNameLst>
                                      </p:cBhvr>
                                    </p:anim>
                                    <p:set>
                                      <p:cBhvr>
                                        <p:cTn id="111" dur="770" fill="hold"/>
                                        <p:tgtEl>
                                          <p:spTgt spid="360598"/>
                                        </p:tgtEl>
                                        <p:attrNameLst>
                                          <p:attrName>ppt_y</p:attrName>
                                        </p:attrNameLst>
                                      </p:cBhvr>
                                      <p:to>
                                        <p:strVal val="(#ppt_y+0.4)"/>
                                      </p:to>
                                    </p:set>
                                    <p:anim from="(#ppt_y+0.4)" to="(#ppt_y)" calcmode="lin" valueType="num">
                                      <p:cBhvr>
                                        <p:cTn id="112" dur="1230" accel="100000" fill="hold">
                                          <p:stCondLst>
                                            <p:cond delay="770"/>
                                          </p:stCondLst>
                                        </p:cTn>
                                        <p:tgtEl>
                                          <p:spTgt spid="360598"/>
                                        </p:tgtEl>
                                        <p:attrNameLst>
                                          <p:attrName>ppt_y</p:attrName>
                                        </p:attrNameLst>
                                      </p:cBhvr>
                                    </p:anim>
                                  </p:childTnLst>
                                </p:cTn>
                              </p:par>
                            </p:childTnLst>
                          </p:cTn>
                        </p:par>
                        <p:par>
                          <p:cTn id="113" fill="hold">
                            <p:stCondLst>
                              <p:cond delay="33000"/>
                            </p:stCondLst>
                            <p:childTnLst>
                              <p:par>
                                <p:cTn id="114" presetID="22" presetClass="entr" presetSubtype="2" fill="hold" nodeType="afterEffect">
                                  <p:stCondLst>
                                    <p:cond delay="0"/>
                                  </p:stCondLst>
                                  <p:childTnLst>
                                    <p:set>
                                      <p:cBhvr>
                                        <p:cTn id="115" dur="1" fill="hold">
                                          <p:stCondLst>
                                            <p:cond delay="0"/>
                                          </p:stCondLst>
                                        </p:cTn>
                                        <p:tgtEl>
                                          <p:spTgt spid="360483"/>
                                        </p:tgtEl>
                                        <p:attrNameLst>
                                          <p:attrName>style.visibility</p:attrName>
                                        </p:attrNameLst>
                                      </p:cBhvr>
                                      <p:to>
                                        <p:strVal val="visible"/>
                                      </p:to>
                                    </p:set>
                                    <p:animEffect transition="in" filter="wipe(right)">
                                      <p:cBhvr>
                                        <p:cTn id="116" dur="2000"/>
                                        <p:tgtEl>
                                          <p:spTgt spid="360483"/>
                                        </p:tgtEl>
                                      </p:cBhvr>
                                    </p:animEffect>
                                  </p:childTnLst>
                                </p:cTn>
                              </p:par>
                            </p:childTnLst>
                          </p:cTn>
                        </p:par>
                        <p:par>
                          <p:cTn id="117" fill="hold">
                            <p:stCondLst>
                              <p:cond delay="35000"/>
                            </p:stCondLst>
                            <p:childTnLst>
                              <p:par>
                                <p:cTn id="118" presetID="51" presetClass="entr" presetSubtype="0" fill="hold" nodeType="afterEffect">
                                  <p:stCondLst>
                                    <p:cond delay="0"/>
                                  </p:stCondLst>
                                  <p:childTnLst>
                                    <p:set>
                                      <p:cBhvr>
                                        <p:cTn id="119" dur="1" fill="hold">
                                          <p:stCondLst>
                                            <p:cond delay="0"/>
                                          </p:stCondLst>
                                        </p:cTn>
                                        <p:tgtEl>
                                          <p:spTgt spid="360610"/>
                                        </p:tgtEl>
                                        <p:attrNameLst>
                                          <p:attrName>style.visibility</p:attrName>
                                        </p:attrNameLst>
                                      </p:cBhvr>
                                      <p:to>
                                        <p:strVal val="visible"/>
                                      </p:to>
                                    </p:set>
                                    <p:animEffect transition="in" filter="fade">
                                      <p:cBhvr>
                                        <p:cTn id="120" dur="770" decel="100000"/>
                                        <p:tgtEl>
                                          <p:spTgt spid="360610"/>
                                        </p:tgtEl>
                                      </p:cBhvr>
                                    </p:animEffect>
                                    <p:animScale>
                                      <p:cBhvr>
                                        <p:cTn id="121" dur="770" decel="100000"/>
                                        <p:tgtEl>
                                          <p:spTgt spid="360610"/>
                                        </p:tgtEl>
                                      </p:cBhvr>
                                      <p:from x="10000" y="10000"/>
                                      <p:to x="200000" y="450000"/>
                                    </p:animScale>
                                    <p:animScale>
                                      <p:cBhvr>
                                        <p:cTn id="122" dur="1230" accel="100000" fill="hold">
                                          <p:stCondLst>
                                            <p:cond delay="770"/>
                                          </p:stCondLst>
                                        </p:cTn>
                                        <p:tgtEl>
                                          <p:spTgt spid="360610"/>
                                        </p:tgtEl>
                                      </p:cBhvr>
                                      <p:from x="200000" y="450000"/>
                                      <p:to x="100000" y="100000"/>
                                    </p:animScale>
                                    <p:set>
                                      <p:cBhvr>
                                        <p:cTn id="123" dur="770" fill="hold"/>
                                        <p:tgtEl>
                                          <p:spTgt spid="360610"/>
                                        </p:tgtEl>
                                        <p:attrNameLst>
                                          <p:attrName>ppt_x</p:attrName>
                                        </p:attrNameLst>
                                      </p:cBhvr>
                                      <p:to>
                                        <p:strVal val="(0.5)"/>
                                      </p:to>
                                    </p:set>
                                    <p:anim from="(0.5)" to="(#ppt_x)" calcmode="lin" valueType="num">
                                      <p:cBhvr>
                                        <p:cTn id="124" dur="1230" accel="100000" fill="hold">
                                          <p:stCondLst>
                                            <p:cond delay="770"/>
                                          </p:stCondLst>
                                        </p:cTn>
                                        <p:tgtEl>
                                          <p:spTgt spid="360610"/>
                                        </p:tgtEl>
                                        <p:attrNameLst>
                                          <p:attrName>ppt_x</p:attrName>
                                        </p:attrNameLst>
                                      </p:cBhvr>
                                    </p:anim>
                                    <p:set>
                                      <p:cBhvr>
                                        <p:cTn id="125" dur="770" fill="hold"/>
                                        <p:tgtEl>
                                          <p:spTgt spid="360610"/>
                                        </p:tgtEl>
                                        <p:attrNameLst>
                                          <p:attrName>ppt_y</p:attrName>
                                        </p:attrNameLst>
                                      </p:cBhvr>
                                      <p:to>
                                        <p:strVal val="(#ppt_y+0.4)"/>
                                      </p:to>
                                    </p:set>
                                    <p:anim from="(#ppt_y+0.4)" to="(#ppt_y)" calcmode="lin" valueType="num">
                                      <p:cBhvr>
                                        <p:cTn id="126" dur="1230" accel="100000" fill="hold">
                                          <p:stCondLst>
                                            <p:cond delay="770"/>
                                          </p:stCondLst>
                                        </p:cTn>
                                        <p:tgtEl>
                                          <p:spTgt spid="360610"/>
                                        </p:tgtEl>
                                        <p:attrNameLst>
                                          <p:attrName>ppt_y</p:attrName>
                                        </p:attrNameLst>
                                      </p:cBhvr>
                                    </p:anim>
                                  </p:childTnLst>
                                </p:cTn>
                              </p:par>
                            </p:childTnLst>
                          </p:cTn>
                        </p:par>
                        <p:par>
                          <p:cTn id="127" fill="hold">
                            <p:stCondLst>
                              <p:cond delay="37000"/>
                            </p:stCondLst>
                            <p:childTnLst>
                              <p:par>
                                <p:cTn id="128" presetID="22" presetClass="entr" presetSubtype="2" fill="hold" nodeType="afterEffect">
                                  <p:stCondLst>
                                    <p:cond delay="0"/>
                                  </p:stCondLst>
                                  <p:childTnLst>
                                    <p:set>
                                      <p:cBhvr>
                                        <p:cTn id="129" dur="1" fill="hold">
                                          <p:stCondLst>
                                            <p:cond delay="0"/>
                                          </p:stCondLst>
                                        </p:cTn>
                                        <p:tgtEl>
                                          <p:spTgt spid="360484"/>
                                        </p:tgtEl>
                                        <p:attrNameLst>
                                          <p:attrName>style.visibility</p:attrName>
                                        </p:attrNameLst>
                                      </p:cBhvr>
                                      <p:to>
                                        <p:strVal val="visible"/>
                                      </p:to>
                                    </p:set>
                                    <p:animEffect transition="in" filter="wipe(right)">
                                      <p:cBhvr>
                                        <p:cTn id="130" dur="2000"/>
                                        <p:tgtEl>
                                          <p:spTgt spid="360484"/>
                                        </p:tgtEl>
                                      </p:cBhvr>
                                    </p:animEffect>
                                  </p:childTnLst>
                                </p:cTn>
                              </p:par>
                            </p:childTnLst>
                          </p:cTn>
                        </p:par>
                        <p:par>
                          <p:cTn id="131" fill="hold">
                            <p:stCondLst>
                              <p:cond delay="39000"/>
                            </p:stCondLst>
                            <p:childTnLst>
                              <p:par>
                                <p:cTn id="132" presetID="51" presetClass="entr" presetSubtype="0" fill="hold" nodeType="afterEffect">
                                  <p:stCondLst>
                                    <p:cond delay="0"/>
                                  </p:stCondLst>
                                  <p:childTnLst>
                                    <p:set>
                                      <p:cBhvr>
                                        <p:cTn id="133" dur="1" fill="hold">
                                          <p:stCondLst>
                                            <p:cond delay="0"/>
                                          </p:stCondLst>
                                        </p:cTn>
                                        <p:tgtEl>
                                          <p:spTgt spid="360622"/>
                                        </p:tgtEl>
                                        <p:attrNameLst>
                                          <p:attrName>style.visibility</p:attrName>
                                        </p:attrNameLst>
                                      </p:cBhvr>
                                      <p:to>
                                        <p:strVal val="visible"/>
                                      </p:to>
                                    </p:set>
                                    <p:animEffect transition="in" filter="fade">
                                      <p:cBhvr>
                                        <p:cTn id="134" dur="770" decel="100000"/>
                                        <p:tgtEl>
                                          <p:spTgt spid="360622"/>
                                        </p:tgtEl>
                                      </p:cBhvr>
                                    </p:animEffect>
                                    <p:animScale>
                                      <p:cBhvr>
                                        <p:cTn id="135" dur="770" decel="100000"/>
                                        <p:tgtEl>
                                          <p:spTgt spid="360622"/>
                                        </p:tgtEl>
                                      </p:cBhvr>
                                      <p:from x="10000" y="10000"/>
                                      <p:to x="200000" y="450000"/>
                                    </p:animScale>
                                    <p:animScale>
                                      <p:cBhvr>
                                        <p:cTn id="136" dur="1230" accel="100000" fill="hold">
                                          <p:stCondLst>
                                            <p:cond delay="770"/>
                                          </p:stCondLst>
                                        </p:cTn>
                                        <p:tgtEl>
                                          <p:spTgt spid="360622"/>
                                        </p:tgtEl>
                                      </p:cBhvr>
                                      <p:from x="200000" y="450000"/>
                                      <p:to x="100000" y="100000"/>
                                    </p:animScale>
                                    <p:set>
                                      <p:cBhvr>
                                        <p:cTn id="137" dur="770" fill="hold"/>
                                        <p:tgtEl>
                                          <p:spTgt spid="360622"/>
                                        </p:tgtEl>
                                        <p:attrNameLst>
                                          <p:attrName>ppt_x</p:attrName>
                                        </p:attrNameLst>
                                      </p:cBhvr>
                                      <p:to>
                                        <p:strVal val="(0.5)"/>
                                      </p:to>
                                    </p:set>
                                    <p:anim from="(0.5)" to="(#ppt_x)" calcmode="lin" valueType="num">
                                      <p:cBhvr>
                                        <p:cTn id="138" dur="1230" accel="100000" fill="hold">
                                          <p:stCondLst>
                                            <p:cond delay="770"/>
                                          </p:stCondLst>
                                        </p:cTn>
                                        <p:tgtEl>
                                          <p:spTgt spid="360622"/>
                                        </p:tgtEl>
                                        <p:attrNameLst>
                                          <p:attrName>ppt_x</p:attrName>
                                        </p:attrNameLst>
                                      </p:cBhvr>
                                    </p:anim>
                                    <p:set>
                                      <p:cBhvr>
                                        <p:cTn id="139" dur="770" fill="hold"/>
                                        <p:tgtEl>
                                          <p:spTgt spid="360622"/>
                                        </p:tgtEl>
                                        <p:attrNameLst>
                                          <p:attrName>ppt_y</p:attrName>
                                        </p:attrNameLst>
                                      </p:cBhvr>
                                      <p:to>
                                        <p:strVal val="(#ppt_y+0.4)"/>
                                      </p:to>
                                    </p:set>
                                    <p:anim from="(#ppt_y+0.4)" to="(#ppt_y)" calcmode="lin" valueType="num">
                                      <p:cBhvr>
                                        <p:cTn id="140" dur="1230" accel="100000" fill="hold">
                                          <p:stCondLst>
                                            <p:cond delay="770"/>
                                          </p:stCondLst>
                                        </p:cTn>
                                        <p:tgtEl>
                                          <p:spTgt spid="360622"/>
                                        </p:tgtEl>
                                        <p:attrNameLst>
                                          <p:attrName>ppt_y</p:attrName>
                                        </p:attrNameLst>
                                      </p:cBhvr>
                                    </p:anim>
                                  </p:childTnLst>
                                </p:cTn>
                              </p:par>
                            </p:childTnLst>
                          </p:cTn>
                        </p:par>
                        <p:par>
                          <p:cTn id="141" fill="hold">
                            <p:stCondLst>
                              <p:cond delay="41000"/>
                            </p:stCondLst>
                            <p:childTnLst>
                              <p:par>
                                <p:cTn id="142" presetID="22" presetClass="entr" presetSubtype="8" fill="hold" nodeType="afterEffect">
                                  <p:stCondLst>
                                    <p:cond delay="0"/>
                                  </p:stCondLst>
                                  <p:childTnLst>
                                    <p:set>
                                      <p:cBhvr>
                                        <p:cTn id="143" dur="1" fill="hold">
                                          <p:stCondLst>
                                            <p:cond delay="0"/>
                                          </p:stCondLst>
                                        </p:cTn>
                                        <p:tgtEl>
                                          <p:spTgt spid="360485"/>
                                        </p:tgtEl>
                                        <p:attrNameLst>
                                          <p:attrName>style.visibility</p:attrName>
                                        </p:attrNameLst>
                                      </p:cBhvr>
                                      <p:to>
                                        <p:strVal val="visible"/>
                                      </p:to>
                                    </p:set>
                                    <p:animEffect transition="in" filter="wipe(left)">
                                      <p:cBhvr>
                                        <p:cTn id="144" dur="2000"/>
                                        <p:tgtEl>
                                          <p:spTgt spid="360485"/>
                                        </p:tgtEl>
                                      </p:cBhvr>
                                    </p:animEffect>
                                  </p:childTnLst>
                                </p:cTn>
                              </p:par>
                            </p:childTnLst>
                          </p:cTn>
                        </p:par>
                        <p:par>
                          <p:cTn id="145" fill="hold">
                            <p:stCondLst>
                              <p:cond delay="43000"/>
                            </p:stCondLst>
                            <p:childTnLst>
                              <p:par>
                                <p:cTn id="146" presetID="51" presetClass="entr" presetSubtype="0" fill="hold" nodeType="afterEffect">
                                  <p:stCondLst>
                                    <p:cond delay="0"/>
                                  </p:stCondLst>
                                  <p:childTnLst>
                                    <p:set>
                                      <p:cBhvr>
                                        <p:cTn id="147" dur="1" fill="hold">
                                          <p:stCondLst>
                                            <p:cond delay="0"/>
                                          </p:stCondLst>
                                        </p:cTn>
                                        <p:tgtEl>
                                          <p:spTgt spid="360634"/>
                                        </p:tgtEl>
                                        <p:attrNameLst>
                                          <p:attrName>style.visibility</p:attrName>
                                        </p:attrNameLst>
                                      </p:cBhvr>
                                      <p:to>
                                        <p:strVal val="visible"/>
                                      </p:to>
                                    </p:set>
                                    <p:animEffect transition="in" filter="fade">
                                      <p:cBhvr>
                                        <p:cTn id="148" dur="770" decel="100000"/>
                                        <p:tgtEl>
                                          <p:spTgt spid="360634"/>
                                        </p:tgtEl>
                                      </p:cBhvr>
                                    </p:animEffect>
                                    <p:animScale>
                                      <p:cBhvr>
                                        <p:cTn id="149" dur="770" decel="100000"/>
                                        <p:tgtEl>
                                          <p:spTgt spid="360634"/>
                                        </p:tgtEl>
                                      </p:cBhvr>
                                      <p:from x="10000" y="10000"/>
                                      <p:to x="200000" y="450000"/>
                                    </p:animScale>
                                    <p:animScale>
                                      <p:cBhvr>
                                        <p:cTn id="150" dur="1230" accel="100000" fill="hold">
                                          <p:stCondLst>
                                            <p:cond delay="770"/>
                                          </p:stCondLst>
                                        </p:cTn>
                                        <p:tgtEl>
                                          <p:spTgt spid="360634"/>
                                        </p:tgtEl>
                                      </p:cBhvr>
                                      <p:from x="200000" y="450000"/>
                                      <p:to x="100000" y="100000"/>
                                    </p:animScale>
                                    <p:set>
                                      <p:cBhvr>
                                        <p:cTn id="151" dur="770" fill="hold"/>
                                        <p:tgtEl>
                                          <p:spTgt spid="360634"/>
                                        </p:tgtEl>
                                        <p:attrNameLst>
                                          <p:attrName>ppt_x</p:attrName>
                                        </p:attrNameLst>
                                      </p:cBhvr>
                                      <p:to>
                                        <p:strVal val="(0.5)"/>
                                      </p:to>
                                    </p:set>
                                    <p:anim from="(0.5)" to="(#ppt_x)" calcmode="lin" valueType="num">
                                      <p:cBhvr>
                                        <p:cTn id="152" dur="1230" accel="100000" fill="hold">
                                          <p:stCondLst>
                                            <p:cond delay="770"/>
                                          </p:stCondLst>
                                        </p:cTn>
                                        <p:tgtEl>
                                          <p:spTgt spid="360634"/>
                                        </p:tgtEl>
                                        <p:attrNameLst>
                                          <p:attrName>ppt_x</p:attrName>
                                        </p:attrNameLst>
                                      </p:cBhvr>
                                    </p:anim>
                                    <p:set>
                                      <p:cBhvr>
                                        <p:cTn id="153" dur="770" fill="hold"/>
                                        <p:tgtEl>
                                          <p:spTgt spid="360634"/>
                                        </p:tgtEl>
                                        <p:attrNameLst>
                                          <p:attrName>ppt_y</p:attrName>
                                        </p:attrNameLst>
                                      </p:cBhvr>
                                      <p:to>
                                        <p:strVal val="(#ppt_y+0.4)"/>
                                      </p:to>
                                    </p:set>
                                    <p:anim from="(#ppt_y+0.4)" to="(#ppt_y)" calcmode="lin" valueType="num">
                                      <p:cBhvr>
                                        <p:cTn id="154" dur="1230" accel="100000" fill="hold">
                                          <p:stCondLst>
                                            <p:cond delay="770"/>
                                          </p:stCondLst>
                                        </p:cTn>
                                        <p:tgtEl>
                                          <p:spTgt spid="360634"/>
                                        </p:tgtEl>
                                        <p:attrNameLst>
                                          <p:attrName>ppt_y</p:attrName>
                                        </p:attrNameLst>
                                      </p:cBhvr>
                                    </p:anim>
                                  </p:childTnLst>
                                </p:cTn>
                              </p:par>
                            </p:childTnLst>
                          </p:cTn>
                        </p:par>
                        <p:par>
                          <p:cTn id="155" fill="hold">
                            <p:stCondLst>
                              <p:cond delay="45000"/>
                            </p:stCondLst>
                            <p:childTnLst>
                              <p:par>
                                <p:cTn id="156" presetID="51" presetClass="entr" presetSubtype="0" fill="hold" grpId="0" nodeType="afterEffect">
                                  <p:stCondLst>
                                    <p:cond delay="0"/>
                                  </p:stCondLst>
                                  <p:childTnLst>
                                    <p:set>
                                      <p:cBhvr>
                                        <p:cTn id="157" dur="1" fill="hold">
                                          <p:stCondLst>
                                            <p:cond delay="0"/>
                                          </p:stCondLst>
                                        </p:cTn>
                                        <p:tgtEl>
                                          <p:spTgt spid="360504"/>
                                        </p:tgtEl>
                                        <p:attrNameLst>
                                          <p:attrName>style.visibility</p:attrName>
                                        </p:attrNameLst>
                                      </p:cBhvr>
                                      <p:to>
                                        <p:strVal val="visible"/>
                                      </p:to>
                                    </p:set>
                                    <p:animEffect transition="in" filter="fade">
                                      <p:cBhvr>
                                        <p:cTn id="158" dur="770" decel="100000"/>
                                        <p:tgtEl>
                                          <p:spTgt spid="360504"/>
                                        </p:tgtEl>
                                      </p:cBhvr>
                                    </p:animEffect>
                                    <p:animScale>
                                      <p:cBhvr>
                                        <p:cTn id="159" dur="770" decel="100000"/>
                                        <p:tgtEl>
                                          <p:spTgt spid="360504"/>
                                        </p:tgtEl>
                                      </p:cBhvr>
                                      <p:from x="10000" y="10000"/>
                                      <p:to x="200000" y="450000"/>
                                    </p:animScale>
                                    <p:animScale>
                                      <p:cBhvr>
                                        <p:cTn id="160" dur="1230" accel="100000" fill="hold">
                                          <p:stCondLst>
                                            <p:cond delay="770"/>
                                          </p:stCondLst>
                                        </p:cTn>
                                        <p:tgtEl>
                                          <p:spTgt spid="360504"/>
                                        </p:tgtEl>
                                      </p:cBhvr>
                                      <p:from x="200000" y="450000"/>
                                      <p:to x="100000" y="100000"/>
                                    </p:animScale>
                                    <p:set>
                                      <p:cBhvr>
                                        <p:cTn id="161" dur="770" fill="hold"/>
                                        <p:tgtEl>
                                          <p:spTgt spid="360504"/>
                                        </p:tgtEl>
                                        <p:attrNameLst>
                                          <p:attrName>ppt_x</p:attrName>
                                        </p:attrNameLst>
                                      </p:cBhvr>
                                      <p:to>
                                        <p:strVal val="(0.5)"/>
                                      </p:to>
                                    </p:set>
                                    <p:anim from="(0.5)" to="(#ppt_x)" calcmode="lin" valueType="num">
                                      <p:cBhvr>
                                        <p:cTn id="162" dur="1230" accel="100000" fill="hold">
                                          <p:stCondLst>
                                            <p:cond delay="770"/>
                                          </p:stCondLst>
                                        </p:cTn>
                                        <p:tgtEl>
                                          <p:spTgt spid="360504"/>
                                        </p:tgtEl>
                                        <p:attrNameLst>
                                          <p:attrName>ppt_x</p:attrName>
                                        </p:attrNameLst>
                                      </p:cBhvr>
                                    </p:anim>
                                    <p:set>
                                      <p:cBhvr>
                                        <p:cTn id="163" dur="770" fill="hold"/>
                                        <p:tgtEl>
                                          <p:spTgt spid="360504"/>
                                        </p:tgtEl>
                                        <p:attrNameLst>
                                          <p:attrName>ppt_y</p:attrName>
                                        </p:attrNameLst>
                                      </p:cBhvr>
                                      <p:to>
                                        <p:strVal val="(#ppt_y+0.4)"/>
                                      </p:to>
                                    </p:set>
                                    <p:anim from="(#ppt_y+0.4)" to="(#ppt_y)" calcmode="lin" valueType="num">
                                      <p:cBhvr>
                                        <p:cTn id="164" dur="1230" accel="100000" fill="hold">
                                          <p:stCondLst>
                                            <p:cond delay="770"/>
                                          </p:stCondLst>
                                        </p:cTn>
                                        <p:tgtEl>
                                          <p:spTgt spid="360504"/>
                                        </p:tgtEl>
                                        <p:attrNameLst>
                                          <p:attrName>ppt_y</p:attrName>
                                        </p:attrNameLst>
                                      </p:cBhvr>
                                    </p:anim>
                                  </p:childTnLst>
                                </p:cTn>
                              </p:par>
                            </p:childTnLst>
                          </p:cTn>
                        </p:par>
                        <p:par>
                          <p:cTn id="165" fill="hold">
                            <p:stCondLst>
                              <p:cond delay="47000"/>
                            </p:stCondLst>
                            <p:childTnLst>
                              <p:par>
                                <p:cTn id="166" presetID="53" presetClass="entr" presetSubtype="16" fill="hold" grpId="0" nodeType="afterEffect">
                                  <p:stCondLst>
                                    <p:cond delay="0"/>
                                  </p:stCondLst>
                                  <p:childTnLst>
                                    <p:set>
                                      <p:cBhvr>
                                        <p:cTn id="167" dur="1" fill="hold">
                                          <p:stCondLst>
                                            <p:cond delay="0"/>
                                          </p:stCondLst>
                                        </p:cTn>
                                        <p:tgtEl>
                                          <p:spTgt spid="360646"/>
                                        </p:tgtEl>
                                        <p:attrNameLst>
                                          <p:attrName>style.visibility</p:attrName>
                                        </p:attrNameLst>
                                      </p:cBhvr>
                                      <p:to>
                                        <p:strVal val="visible"/>
                                      </p:to>
                                    </p:set>
                                    <p:anim calcmode="lin" valueType="num">
                                      <p:cBhvr>
                                        <p:cTn id="168" dur="500" fill="hold"/>
                                        <p:tgtEl>
                                          <p:spTgt spid="360646"/>
                                        </p:tgtEl>
                                        <p:attrNameLst>
                                          <p:attrName>ppt_w</p:attrName>
                                        </p:attrNameLst>
                                      </p:cBhvr>
                                      <p:tavLst>
                                        <p:tav tm="0">
                                          <p:val>
                                            <p:fltVal val="0"/>
                                          </p:val>
                                        </p:tav>
                                        <p:tav tm="100000">
                                          <p:val>
                                            <p:strVal val="#ppt_w"/>
                                          </p:val>
                                        </p:tav>
                                      </p:tavLst>
                                    </p:anim>
                                    <p:anim calcmode="lin" valueType="num">
                                      <p:cBhvr>
                                        <p:cTn id="169" dur="500" fill="hold"/>
                                        <p:tgtEl>
                                          <p:spTgt spid="360646"/>
                                        </p:tgtEl>
                                        <p:attrNameLst>
                                          <p:attrName>ppt_h</p:attrName>
                                        </p:attrNameLst>
                                      </p:cBhvr>
                                      <p:tavLst>
                                        <p:tav tm="0">
                                          <p:val>
                                            <p:fltVal val="0"/>
                                          </p:val>
                                        </p:tav>
                                        <p:tav tm="100000">
                                          <p:val>
                                            <p:strVal val="#ppt_h"/>
                                          </p:val>
                                        </p:tav>
                                      </p:tavLst>
                                    </p:anim>
                                    <p:animEffect transition="in" filter="fade">
                                      <p:cBhvr>
                                        <p:cTn id="170" dur="500"/>
                                        <p:tgtEl>
                                          <p:spTgt spid="360646"/>
                                        </p:tgtEl>
                                      </p:cBhvr>
                                    </p:animEffect>
                                  </p:childTnLst>
                                </p:cTn>
                              </p:par>
                            </p:childTnLst>
                          </p:cTn>
                        </p:par>
                      </p:childTnLst>
                    </p:cTn>
                  </p:par>
                </p:childTnLst>
              </p:cTn>
              <p:nextCondLst>
                <p:cond evt="onClick" delay="0">
                  <p:tgtEl>
                    <p:spTgt spid="360667"/>
                  </p:tgtEl>
                </p:cond>
              </p:nextCondLst>
            </p:seq>
          </p:childTnLst>
        </p:cTn>
      </p:par>
    </p:tnLst>
    <p:bldLst>
      <p:bldP spid="360504" grpId="0"/>
      <p:bldP spid="360638" grpId="0" bldLvl="0" animBg="1"/>
      <p:bldP spid="360641" grpId="0"/>
      <p:bldP spid="360646" grpId="0"/>
      <p:bldP spid="360665" grpId="0"/>
      <p:bldP spid="360667"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4" name="矩形 363523"/>
          <p:cNvSpPr/>
          <p:nvPr/>
        </p:nvSpPr>
        <p:spPr>
          <a:xfrm>
            <a:off x="606748" y="3310732"/>
            <a:ext cx="9144000" cy="0"/>
          </a:xfrm>
          <a:prstGeom prst="rect">
            <a:avLst/>
          </a:prstGeom>
          <a:noFill/>
          <a:ln w="9525">
            <a:noFill/>
          </a:ln>
        </p:spPr>
        <p:txBody>
          <a:bodyPr/>
          <a:lstStyle/>
          <a:p>
            <a:endParaRPr lang="zh-CN" altLang="en-US"/>
          </a:p>
        </p:txBody>
      </p:sp>
      <p:sp>
        <p:nvSpPr>
          <p:cNvPr id="363525" name="矩形 363524"/>
          <p:cNvSpPr/>
          <p:nvPr/>
        </p:nvSpPr>
        <p:spPr>
          <a:xfrm>
            <a:off x="606748" y="3310732"/>
            <a:ext cx="9144000" cy="0"/>
          </a:xfrm>
          <a:prstGeom prst="rect">
            <a:avLst/>
          </a:prstGeom>
          <a:noFill/>
          <a:ln w="9525">
            <a:noFill/>
          </a:ln>
        </p:spPr>
        <p:txBody>
          <a:bodyPr/>
          <a:lstStyle/>
          <a:p>
            <a:endParaRPr lang="zh-CN" altLang="en-US"/>
          </a:p>
        </p:txBody>
      </p:sp>
      <p:sp>
        <p:nvSpPr>
          <p:cNvPr id="363526" name="矩形 363525"/>
          <p:cNvSpPr/>
          <p:nvPr/>
        </p:nvSpPr>
        <p:spPr>
          <a:xfrm>
            <a:off x="606748" y="3177382"/>
            <a:ext cx="9144000" cy="0"/>
          </a:xfrm>
          <a:prstGeom prst="rect">
            <a:avLst/>
          </a:prstGeom>
          <a:noFill/>
          <a:ln w="9525">
            <a:noFill/>
          </a:ln>
        </p:spPr>
        <p:txBody>
          <a:bodyPr/>
          <a:lstStyle/>
          <a:p>
            <a:endParaRPr lang="zh-CN" altLang="en-US"/>
          </a:p>
        </p:txBody>
      </p:sp>
      <p:sp>
        <p:nvSpPr>
          <p:cNvPr id="363527" name="文本框 363526"/>
          <p:cNvSpPr txBox="1"/>
          <p:nvPr/>
        </p:nvSpPr>
        <p:spPr>
          <a:xfrm>
            <a:off x="1526705" y="1780063"/>
            <a:ext cx="6119812" cy="583565"/>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、最短寻道时间优先（</a:t>
            </a:r>
            <a:r>
              <a:rPr lang="en-US" altLang="zh-CN" sz="2800" dirty="0">
                <a:solidFill>
                  <a:srgbClr val="800000"/>
                </a:solidFill>
                <a:effectLst>
                  <a:outerShdw blurRad="38100" dist="38100" dir="2700000">
                    <a:srgbClr val="C0C0C0"/>
                  </a:outerShdw>
                </a:effectLst>
                <a:latin typeface="Tahoma" panose="020B0604030504040204" pitchFamily="34" charset="0"/>
              </a:rPr>
              <a:t>SSTF</a:t>
            </a:r>
            <a:r>
              <a:rPr lang="zh-CN" altLang="en-US" sz="2800" dirty="0">
                <a:solidFill>
                  <a:srgbClr val="800000"/>
                </a:solidFill>
                <a:effectLst>
                  <a:outerShdw blurRad="38100" dist="38100" dir="2700000">
                    <a:srgbClr val="C0C0C0"/>
                  </a:outerShdw>
                </a:effectLst>
                <a:latin typeface="Tahoma" panose="020B0604030504040204" pitchFamily="34" charset="0"/>
              </a:rPr>
              <a:t>）</a:t>
            </a:r>
            <a:r>
              <a:rPr lang="zh-CN" altLang="en-US" sz="3200" b="0" dirty="0">
                <a:latin typeface="Tahoma" panose="020B0604030504040204" pitchFamily="34" charset="0"/>
              </a:rPr>
              <a:t> </a:t>
            </a:r>
          </a:p>
        </p:txBody>
      </p:sp>
      <p:sp>
        <p:nvSpPr>
          <p:cNvPr id="363528" name="矩形 363527"/>
          <p:cNvSpPr/>
          <p:nvPr/>
        </p:nvSpPr>
        <p:spPr>
          <a:xfrm>
            <a:off x="606748" y="3177382"/>
            <a:ext cx="9144000" cy="0"/>
          </a:xfrm>
          <a:prstGeom prst="rect">
            <a:avLst/>
          </a:prstGeom>
          <a:noFill/>
          <a:ln w="9525">
            <a:noFill/>
          </a:ln>
        </p:spPr>
        <p:txBody>
          <a:bodyPr/>
          <a:lstStyle/>
          <a:p>
            <a:endParaRPr lang="zh-CN" altLang="en-US"/>
          </a:p>
        </p:txBody>
      </p:sp>
      <p:sp>
        <p:nvSpPr>
          <p:cNvPr id="363530" name="矩形 363529"/>
          <p:cNvSpPr/>
          <p:nvPr/>
        </p:nvSpPr>
        <p:spPr>
          <a:xfrm>
            <a:off x="606748" y="3177382"/>
            <a:ext cx="9144000" cy="0"/>
          </a:xfrm>
          <a:prstGeom prst="rect">
            <a:avLst/>
          </a:prstGeom>
          <a:noFill/>
          <a:ln w="9525">
            <a:noFill/>
          </a:ln>
        </p:spPr>
        <p:txBody>
          <a:bodyPr/>
          <a:lstStyle/>
          <a:p>
            <a:endParaRPr lang="zh-CN" altLang="en-US"/>
          </a:p>
        </p:txBody>
      </p:sp>
      <p:sp>
        <p:nvSpPr>
          <p:cNvPr id="363531" name="矩形 363530"/>
          <p:cNvSpPr/>
          <p:nvPr/>
        </p:nvSpPr>
        <p:spPr>
          <a:xfrm>
            <a:off x="606748" y="3177382"/>
            <a:ext cx="9144000" cy="0"/>
          </a:xfrm>
          <a:prstGeom prst="rect">
            <a:avLst/>
          </a:prstGeom>
          <a:noFill/>
          <a:ln w="9525">
            <a:noFill/>
          </a:ln>
        </p:spPr>
        <p:txBody>
          <a:bodyPr/>
          <a:lstStyle/>
          <a:p>
            <a:endParaRPr lang="zh-CN" altLang="en-US"/>
          </a:p>
        </p:txBody>
      </p:sp>
      <p:sp>
        <p:nvSpPr>
          <p:cNvPr id="363533" name="文本框 363532"/>
          <p:cNvSpPr txBox="1"/>
          <p:nvPr/>
        </p:nvSpPr>
        <p:spPr>
          <a:xfrm>
            <a:off x="2135187" y="2484670"/>
            <a:ext cx="8713341" cy="3320909"/>
          </a:xfrm>
          <a:prstGeom prst="rect">
            <a:avLst/>
          </a:prstGeom>
          <a:noFill/>
          <a:ln w="9525">
            <a:noFill/>
          </a:ln>
        </p:spPr>
        <p:txBody>
          <a:bodyPr wrap="square">
            <a:spAutoFit/>
          </a:bodyPr>
          <a:lstStyle/>
          <a:p>
            <a:pPr>
              <a:lnSpc>
                <a:spcPct val="115000"/>
              </a:lnSpc>
              <a:spcBef>
                <a:spcPts val="1200"/>
              </a:spcBef>
              <a:spcAft>
                <a:spcPts val="1200"/>
              </a:spcAft>
              <a:buClr>
                <a:srgbClr val="CC3300"/>
              </a:buClr>
              <a:buFont typeface="Wingdings" panose="05000000000000000000" pitchFamily="2" charset="2"/>
              <a:buChar char="n"/>
            </a:pPr>
            <a:r>
              <a:rPr lang="en-US" altLang="zh-CN" sz="2800" b="0" dirty="0">
                <a:latin typeface="Tahoma" panose="020B0604030504040204" pitchFamily="34" charset="0"/>
              </a:rPr>
              <a:t> </a:t>
            </a:r>
            <a:r>
              <a:rPr lang="zh-CN" altLang="en-US" sz="2800" dirty="0">
                <a:solidFill>
                  <a:srgbClr val="0000CC"/>
                </a:solidFill>
                <a:effectLst>
                  <a:outerShdw blurRad="38100" dist="38100" dir="2700000">
                    <a:srgbClr val="C0C0C0"/>
                  </a:outerShdw>
                </a:effectLst>
                <a:latin typeface="Tahoma" panose="020B0604030504040204" pitchFamily="34" charset="0"/>
              </a:rPr>
              <a:t>策略；选择使磁头臂从当前位置开始移动距离最短的</a:t>
            </a:r>
            <a:r>
              <a:rPr lang="en-US" altLang="zh-CN" sz="2800" dirty="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访问者，即最短寻道时间的请求者。</a:t>
            </a:r>
          </a:p>
          <a:p>
            <a:pPr>
              <a:lnSpc>
                <a:spcPct val="115000"/>
              </a:lnSpc>
              <a:spcBef>
                <a:spcPts val="1200"/>
              </a:spcBef>
              <a:spcAft>
                <a:spcPts val="1200"/>
              </a:spcAft>
              <a:buClr>
                <a:srgbClr val="CC3300"/>
              </a:buClr>
              <a:buFont typeface="Wingdings" panose="05000000000000000000" pitchFamily="2" charset="2"/>
              <a:buChar char="n"/>
            </a:pPr>
            <a:r>
              <a:rPr lang="en-US" altLang="zh-CN" sz="2800" dirty="0">
                <a:solidFill>
                  <a:srgbClr val="0000CC"/>
                </a:solidFill>
                <a:effectLst>
                  <a:outerShdw blurRad="38100" dist="38100" dir="2700000">
                    <a:srgbClr val="C0C0C0"/>
                  </a:outerShdw>
                </a:effectLst>
                <a:latin typeface="Tahoma" panose="020B0604030504040204" pitchFamily="34" charset="0"/>
              </a:rPr>
              <a:t> </a:t>
            </a:r>
            <a:r>
              <a:rPr lang="zh-CN" altLang="en-US" sz="2800" dirty="0">
                <a:solidFill>
                  <a:srgbClr val="0000CC"/>
                </a:solidFill>
                <a:effectLst>
                  <a:outerShdw blurRad="38100" dist="38100" dir="2700000">
                    <a:srgbClr val="C0C0C0"/>
                  </a:outerShdw>
                </a:effectLst>
                <a:latin typeface="Tahoma" panose="020B0604030504040204" pitchFamily="34" charset="0"/>
              </a:rPr>
              <a:t>问题；每次选择距离最短者同时，忽略了可能由于不断的有新的</a:t>
            </a:r>
            <a:r>
              <a:rPr lang="en-US" altLang="zh-CN" sz="2800" dirty="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请求进程加入到队列中，且与当前磁头位置较近，会使得原请求队列中的距离远的访问者总也得不到调度，产生所谓“饥饿”现象。</a:t>
            </a:r>
          </a:p>
        </p:txBody>
      </p:sp>
      <p:sp>
        <p:nvSpPr>
          <p:cNvPr id="363537" name="AutoShape 5"/>
          <p:cNvSpPr/>
          <p:nvPr/>
        </p:nvSpPr>
        <p:spPr>
          <a:xfrm>
            <a:off x="1071886" y="1102519"/>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63538" name="Text Box 38"/>
          <p:cNvSpPr txBox="1"/>
          <p:nvPr/>
        </p:nvSpPr>
        <p:spPr>
          <a:xfrm>
            <a:off x="1127448" y="1124744"/>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二、磁盘调度算法 </a:t>
            </a:r>
          </a:p>
        </p:txBody>
      </p:sp>
      <p:sp>
        <p:nvSpPr>
          <p:cNvPr id="15" name="矩形 14">
            <a:extLst>
              <a:ext uri="{FF2B5EF4-FFF2-40B4-BE49-F238E27FC236}">
                <a16:creationId xmlns:a16="http://schemas.microsoft.com/office/drawing/2014/main" id="{0F6C55A5-6F13-4948-9FF9-5F90C92F8CBA}"/>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3537"/>
                                        </p:tgtEl>
                                        <p:attrNameLst>
                                          <p:attrName>style.visibility</p:attrName>
                                        </p:attrNameLst>
                                      </p:cBhvr>
                                      <p:to>
                                        <p:strVal val="visible"/>
                                      </p:to>
                                    </p:set>
                                    <p:anim calcmode="lin" valueType="num">
                                      <p:cBhvr additive="base">
                                        <p:cTn id="7" dur="500" fill="hold"/>
                                        <p:tgtEl>
                                          <p:spTgt spid="363537"/>
                                        </p:tgtEl>
                                        <p:attrNameLst>
                                          <p:attrName>ppt_x</p:attrName>
                                        </p:attrNameLst>
                                      </p:cBhvr>
                                      <p:tavLst>
                                        <p:tav tm="0">
                                          <p:val>
                                            <p:strVal val="#ppt_x"/>
                                          </p:val>
                                        </p:tav>
                                        <p:tav tm="100000">
                                          <p:val>
                                            <p:strVal val="#ppt_x"/>
                                          </p:val>
                                        </p:tav>
                                      </p:tavLst>
                                    </p:anim>
                                    <p:anim calcmode="lin" valueType="num">
                                      <p:cBhvr additive="base">
                                        <p:cTn id="8" dur="500" fill="hold"/>
                                        <p:tgtEl>
                                          <p:spTgt spid="3635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63538"/>
                                        </p:tgtEl>
                                        <p:attrNameLst>
                                          <p:attrName>style.visibility</p:attrName>
                                        </p:attrNameLst>
                                      </p:cBhvr>
                                      <p:to>
                                        <p:strVal val="visible"/>
                                      </p:to>
                                    </p:set>
                                    <p:anim calcmode="lin" valueType="num">
                                      <p:cBhvr additive="base">
                                        <p:cTn id="12" dur="500" fill="hold"/>
                                        <p:tgtEl>
                                          <p:spTgt spid="363538"/>
                                        </p:tgtEl>
                                        <p:attrNameLst>
                                          <p:attrName>ppt_x</p:attrName>
                                        </p:attrNameLst>
                                      </p:cBhvr>
                                      <p:tavLst>
                                        <p:tav tm="0">
                                          <p:val>
                                            <p:strVal val="#ppt_x"/>
                                          </p:val>
                                        </p:tav>
                                        <p:tav tm="100000">
                                          <p:val>
                                            <p:strVal val="#ppt_x"/>
                                          </p:val>
                                        </p:tav>
                                      </p:tavLst>
                                    </p:anim>
                                    <p:anim calcmode="lin" valueType="num">
                                      <p:cBhvr additive="base">
                                        <p:cTn id="13" dur="500" fill="hold"/>
                                        <p:tgtEl>
                                          <p:spTgt spid="36353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63527"/>
                                        </p:tgtEl>
                                        <p:attrNameLst>
                                          <p:attrName>style.visibility</p:attrName>
                                        </p:attrNameLst>
                                      </p:cBhvr>
                                      <p:to>
                                        <p:strVal val="visible"/>
                                      </p:to>
                                    </p:set>
                                    <p:anim calcmode="lin" valueType="num">
                                      <p:cBhvr additive="base">
                                        <p:cTn id="17" dur="500" fill="hold"/>
                                        <p:tgtEl>
                                          <p:spTgt spid="363527"/>
                                        </p:tgtEl>
                                        <p:attrNameLst>
                                          <p:attrName>ppt_x</p:attrName>
                                        </p:attrNameLst>
                                      </p:cBhvr>
                                      <p:tavLst>
                                        <p:tav tm="0">
                                          <p:val>
                                            <p:strVal val="0-#ppt_w/2"/>
                                          </p:val>
                                        </p:tav>
                                        <p:tav tm="100000">
                                          <p:val>
                                            <p:strVal val="#ppt_x"/>
                                          </p:val>
                                        </p:tav>
                                      </p:tavLst>
                                    </p:anim>
                                    <p:anim calcmode="lin" valueType="num">
                                      <p:cBhvr additive="base">
                                        <p:cTn id="18" dur="500" fill="hold"/>
                                        <p:tgtEl>
                                          <p:spTgt spid="3635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63533"/>
                                        </p:tgtEl>
                                        <p:attrNameLst>
                                          <p:attrName>style.visibility</p:attrName>
                                        </p:attrNameLst>
                                      </p:cBhvr>
                                      <p:to>
                                        <p:strVal val="visible"/>
                                      </p:to>
                                    </p:set>
                                    <p:anim calcmode="lin" valueType="num">
                                      <p:cBhvr additive="base">
                                        <p:cTn id="22" dur="500" fill="hold"/>
                                        <p:tgtEl>
                                          <p:spTgt spid="363533"/>
                                        </p:tgtEl>
                                        <p:attrNameLst>
                                          <p:attrName>ppt_x</p:attrName>
                                        </p:attrNameLst>
                                      </p:cBhvr>
                                      <p:tavLst>
                                        <p:tav tm="0">
                                          <p:val>
                                            <p:strVal val="#ppt_x"/>
                                          </p:val>
                                        </p:tav>
                                        <p:tav tm="100000">
                                          <p:val>
                                            <p:strVal val="#ppt_x"/>
                                          </p:val>
                                        </p:tav>
                                      </p:tavLst>
                                    </p:anim>
                                    <p:anim calcmode="lin" valueType="num">
                                      <p:cBhvr additive="base">
                                        <p:cTn id="23" dur="500" fill="hold"/>
                                        <p:tgtEl>
                                          <p:spTgt spid="363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7" grpId="0"/>
      <p:bldP spid="363533" grpId="0"/>
      <p:bldP spid="363537" grpId="0" bldLvl="0" animBg="1"/>
      <p:bldP spid="363538"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7" name="矩形 361476"/>
          <p:cNvSpPr/>
          <p:nvPr/>
        </p:nvSpPr>
        <p:spPr>
          <a:xfrm>
            <a:off x="1524000" y="3509963"/>
            <a:ext cx="9144000" cy="0"/>
          </a:xfrm>
          <a:prstGeom prst="rect">
            <a:avLst/>
          </a:prstGeom>
          <a:noFill/>
          <a:ln w="9525">
            <a:noFill/>
          </a:ln>
        </p:spPr>
        <p:txBody>
          <a:bodyPr/>
          <a:lstStyle/>
          <a:p>
            <a:endParaRPr lang="zh-CN" altLang="en-US"/>
          </a:p>
        </p:txBody>
      </p:sp>
      <p:sp>
        <p:nvSpPr>
          <p:cNvPr id="361478" name="矩形 361477"/>
          <p:cNvSpPr/>
          <p:nvPr/>
        </p:nvSpPr>
        <p:spPr>
          <a:xfrm>
            <a:off x="1524000" y="3509963"/>
            <a:ext cx="9144000" cy="0"/>
          </a:xfrm>
          <a:prstGeom prst="rect">
            <a:avLst/>
          </a:prstGeom>
          <a:noFill/>
          <a:ln w="9525">
            <a:noFill/>
          </a:ln>
        </p:spPr>
        <p:txBody>
          <a:bodyPr/>
          <a:lstStyle/>
          <a:p>
            <a:endParaRPr lang="zh-CN" altLang="en-US"/>
          </a:p>
        </p:txBody>
      </p:sp>
      <p:sp>
        <p:nvSpPr>
          <p:cNvPr id="361479" name="矩形 361478"/>
          <p:cNvSpPr/>
          <p:nvPr/>
        </p:nvSpPr>
        <p:spPr>
          <a:xfrm>
            <a:off x="1524000" y="3376613"/>
            <a:ext cx="9144000" cy="0"/>
          </a:xfrm>
          <a:prstGeom prst="rect">
            <a:avLst/>
          </a:prstGeom>
          <a:noFill/>
          <a:ln w="9525">
            <a:noFill/>
          </a:ln>
        </p:spPr>
        <p:txBody>
          <a:bodyPr/>
          <a:lstStyle/>
          <a:p>
            <a:endParaRPr lang="zh-CN" altLang="en-US"/>
          </a:p>
        </p:txBody>
      </p:sp>
      <p:sp>
        <p:nvSpPr>
          <p:cNvPr id="361481" name="矩形 361480"/>
          <p:cNvSpPr/>
          <p:nvPr/>
        </p:nvSpPr>
        <p:spPr>
          <a:xfrm>
            <a:off x="1524000" y="3376613"/>
            <a:ext cx="9144000" cy="0"/>
          </a:xfrm>
          <a:prstGeom prst="rect">
            <a:avLst/>
          </a:prstGeom>
          <a:noFill/>
          <a:ln w="9525">
            <a:noFill/>
          </a:ln>
        </p:spPr>
        <p:txBody>
          <a:bodyPr/>
          <a:lstStyle/>
          <a:p>
            <a:endParaRPr lang="zh-CN" altLang="en-US"/>
          </a:p>
        </p:txBody>
      </p:sp>
      <p:sp>
        <p:nvSpPr>
          <p:cNvPr id="361482" name="矩形 361481"/>
          <p:cNvSpPr/>
          <p:nvPr/>
        </p:nvSpPr>
        <p:spPr>
          <a:xfrm>
            <a:off x="1524000" y="3509963"/>
            <a:ext cx="9144000" cy="0"/>
          </a:xfrm>
          <a:prstGeom prst="rect">
            <a:avLst/>
          </a:prstGeom>
          <a:noFill/>
          <a:ln w="9525">
            <a:noFill/>
          </a:ln>
        </p:spPr>
        <p:txBody>
          <a:bodyPr/>
          <a:lstStyle/>
          <a:p>
            <a:endParaRPr lang="zh-CN" altLang="en-US"/>
          </a:p>
        </p:txBody>
      </p:sp>
      <p:sp>
        <p:nvSpPr>
          <p:cNvPr id="361483" name="矩形 361482"/>
          <p:cNvSpPr/>
          <p:nvPr/>
        </p:nvSpPr>
        <p:spPr>
          <a:xfrm>
            <a:off x="1524000" y="3376613"/>
            <a:ext cx="9144000" cy="0"/>
          </a:xfrm>
          <a:prstGeom prst="rect">
            <a:avLst/>
          </a:prstGeom>
          <a:noFill/>
          <a:ln w="9525">
            <a:noFill/>
          </a:ln>
        </p:spPr>
        <p:txBody>
          <a:bodyPr/>
          <a:lstStyle/>
          <a:p>
            <a:endParaRPr lang="zh-CN" altLang="en-US"/>
          </a:p>
        </p:txBody>
      </p:sp>
      <p:sp>
        <p:nvSpPr>
          <p:cNvPr id="361484" name="矩形 361483"/>
          <p:cNvSpPr/>
          <p:nvPr/>
        </p:nvSpPr>
        <p:spPr>
          <a:xfrm>
            <a:off x="1524000" y="3376613"/>
            <a:ext cx="9144000" cy="0"/>
          </a:xfrm>
          <a:prstGeom prst="rect">
            <a:avLst/>
          </a:prstGeom>
          <a:noFill/>
          <a:ln w="9525">
            <a:noFill/>
          </a:ln>
        </p:spPr>
        <p:txBody>
          <a:bodyPr/>
          <a:lstStyle/>
          <a:p>
            <a:endParaRPr lang="zh-CN" altLang="en-US"/>
          </a:p>
        </p:txBody>
      </p:sp>
      <p:sp>
        <p:nvSpPr>
          <p:cNvPr id="361487" name="文本框 361486"/>
          <p:cNvSpPr txBox="1"/>
          <p:nvPr/>
        </p:nvSpPr>
        <p:spPr>
          <a:xfrm>
            <a:off x="2516188" y="1627188"/>
            <a:ext cx="7540625" cy="431800"/>
          </a:xfrm>
          <a:prstGeom prst="rect">
            <a:avLst/>
          </a:prstGeom>
          <a:noFill/>
          <a:ln w="9525">
            <a:noFill/>
          </a:ln>
        </p:spPr>
        <p:txBody>
          <a:bodyPr lIns="57607" tIns="28804" rIns="57607" bIns="28804"/>
          <a:lstStyle/>
          <a:p>
            <a:pPr algn="just"/>
            <a:r>
              <a:rPr lang="en-US" altLang="zh-CN" sz="2000">
                <a:solidFill>
                  <a:srgbClr val="000000"/>
                </a:solidFill>
                <a:latin typeface="Times New Roman" panose="02020603050405020304" pitchFamily="18" charset="0"/>
              </a:rPr>
              <a:t>0         18    </a:t>
            </a:r>
            <a:r>
              <a:rPr lang="en-US" altLang="zh-CN" sz="2000" baseline="-25000">
                <a:solidFill>
                  <a:srgbClr val="000000"/>
                </a:solidFill>
                <a:latin typeface="Times New Roman" panose="02020603050405020304" pitchFamily="18" charset="0"/>
              </a:rPr>
              <a:t> </a:t>
            </a:r>
            <a:r>
              <a:rPr lang="en-US" altLang="zh-CN" sz="2000">
                <a:solidFill>
                  <a:srgbClr val="000000"/>
                </a:solidFill>
                <a:latin typeface="Times New Roman" panose="02020603050405020304" pitchFamily="18" charset="0"/>
              </a:rPr>
              <a:t>38 39     55 58      90         </a:t>
            </a:r>
            <a:r>
              <a:rPr lang="en-US" altLang="zh-CN" sz="2000">
                <a:solidFill>
                  <a:srgbClr val="FF3300"/>
                </a:solidFill>
                <a:latin typeface="Times New Roman" panose="02020603050405020304" pitchFamily="18" charset="0"/>
              </a:rPr>
              <a:t> </a:t>
            </a:r>
            <a:r>
              <a:rPr lang="en-US" altLang="zh-CN" sz="2000">
                <a:solidFill>
                  <a:srgbClr val="000000"/>
                </a:solidFill>
                <a:latin typeface="Times New Roman" panose="02020603050405020304" pitchFamily="18" charset="0"/>
              </a:rPr>
              <a:t>             150   160     184       199 </a:t>
            </a:r>
            <a:endParaRPr lang="en-US" altLang="zh-CN" sz="2000">
              <a:latin typeface="Tahoma" panose="020B0604030504040204" pitchFamily="34" charset="0"/>
            </a:endParaRPr>
          </a:p>
        </p:txBody>
      </p:sp>
      <p:grpSp>
        <p:nvGrpSpPr>
          <p:cNvPr id="361488" name="组合 361487"/>
          <p:cNvGrpSpPr/>
          <p:nvPr/>
        </p:nvGrpSpPr>
        <p:grpSpPr>
          <a:xfrm>
            <a:off x="2630488" y="2038350"/>
            <a:ext cx="7096125" cy="12700"/>
            <a:chOff x="2160" y="5310"/>
            <a:chExt cx="7739" cy="15"/>
          </a:xfrm>
        </p:grpSpPr>
        <p:sp>
          <p:nvSpPr>
            <p:cNvPr id="361489" name="直接连接符 361488"/>
            <p:cNvSpPr/>
            <p:nvPr/>
          </p:nvSpPr>
          <p:spPr>
            <a:xfrm>
              <a:off x="2160" y="5310"/>
              <a:ext cx="780" cy="0"/>
            </a:xfrm>
            <a:prstGeom prst="line">
              <a:avLst/>
            </a:prstGeom>
            <a:ln w="28575" cap="flat" cmpd="sng">
              <a:solidFill>
                <a:srgbClr val="000000"/>
              </a:solidFill>
              <a:prstDash val="solid"/>
              <a:headEnd type="oval" w="med" len="med"/>
              <a:tailEnd type="oval" w="med" len="med"/>
            </a:ln>
          </p:spPr>
        </p:sp>
        <p:sp>
          <p:nvSpPr>
            <p:cNvPr id="361490" name="直接连接符 361489"/>
            <p:cNvSpPr/>
            <p:nvPr/>
          </p:nvSpPr>
          <p:spPr>
            <a:xfrm>
              <a:off x="2940" y="5310"/>
              <a:ext cx="639" cy="0"/>
            </a:xfrm>
            <a:prstGeom prst="line">
              <a:avLst/>
            </a:prstGeom>
            <a:ln w="28575" cap="flat" cmpd="sng">
              <a:solidFill>
                <a:srgbClr val="000000"/>
              </a:solidFill>
              <a:prstDash val="solid"/>
              <a:headEnd type="oval" w="med" len="med"/>
              <a:tailEnd type="oval" w="med" len="med"/>
            </a:ln>
          </p:spPr>
        </p:sp>
        <p:sp>
          <p:nvSpPr>
            <p:cNvPr id="361491" name="直接连接符 361490"/>
            <p:cNvSpPr/>
            <p:nvPr/>
          </p:nvSpPr>
          <p:spPr>
            <a:xfrm>
              <a:off x="3568" y="5310"/>
              <a:ext cx="257" cy="0"/>
            </a:xfrm>
            <a:prstGeom prst="line">
              <a:avLst/>
            </a:prstGeom>
            <a:ln w="28575" cap="flat" cmpd="sng">
              <a:solidFill>
                <a:srgbClr val="000000"/>
              </a:solidFill>
              <a:prstDash val="solid"/>
              <a:headEnd type="oval" w="med" len="med"/>
              <a:tailEnd type="oval" w="med" len="med"/>
            </a:ln>
          </p:spPr>
        </p:sp>
        <p:sp>
          <p:nvSpPr>
            <p:cNvPr id="361492" name="直接连接符 361491"/>
            <p:cNvSpPr/>
            <p:nvPr/>
          </p:nvSpPr>
          <p:spPr>
            <a:xfrm>
              <a:off x="3830" y="5310"/>
              <a:ext cx="717" cy="12"/>
            </a:xfrm>
            <a:prstGeom prst="line">
              <a:avLst/>
            </a:prstGeom>
            <a:ln w="28575" cap="flat" cmpd="sng">
              <a:solidFill>
                <a:srgbClr val="000000"/>
              </a:solidFill>
              <a:prstDash val="solid"/>
              <a:headEnd type="oval" w="med" len="med"/>
              <a:tailEnd type="oval" w="med" len="med"/>
            </a:ln>
          </p:spPr>
        </p:sp>
        <p:sp>
          <p:nvSpPr>
            <p:cNvPr id="361493" name="直接连接符 361492"/>
            <p:cNvSpPr/>
            <p:nvPr/>
          </p:nvSpPr>
          <p:spPr>
            <a:xfrm>
              <a:off x="4540" y="5320"/>
              <a:ext cx="356" cy="0"/>
            </a:xfrm>
            <a:prstGeom prst="line">
              <a:avLst/>
            </a:prstGeom>
            <a:ln w="28575" cap="flat" cmpd="sng">
              <a:solidFill>
                <a:srgbClr val="000000"/>
              </a:solidFill>
              <a:prstDash val="solid"/>
              <a:headEnd type="oval" w="med" len="med"/>
              <a:tailEnd type="oval" w="med" len="med"/>
            </a:ln>
          </p:spPr>
        </p:sp>
        <p:sp>
          <p:nvSpPr>
            <p:cNvPr id="361494" name="直接连接符 361493"/>
            <p:cNvSpPr/>
            <p:nvPr/>
          </p:nvSpPr>
          <p:spPr>
            <a:xfrm>
              <a:off x="5638" y="5310"/>
              <a:ext cx="498" cy="0"/>
            </a:xfrm>
            <a:prstGeom prst="line">
              <a:avLst/>
            </a:prstGeom>
            <a:ln w="28575" cap="flat" cmpd="sng">
              <a:solidFill>
                <a:srgbClr val="000000"/>
              </a:solidFill>
              <a:prstDash val="solid"/>
              <a:headEnd type="oval" w="med" len="med"/>
              <a:tailEnd type="oval" w="med" len="med"/>
            </a:ln>
          </p:spPr>
        </p:sp>
        <p:sp>
          <p:nvSpPr>
            <p:cNvPr id="361495" name="任意多边形 361494"/>
            <p:cNvSpPr/>
            <p:nvPr/>
          </p:nvSpPr>
          <p:spPr>
            <a:xfrm>
              <a:off x="6134" y="5310"/>
              <a:ext cx="1426" cy="15"/>
            </a:xfrm>
            <a:custGeom>
              <a:avLst/>
              <a:gdLst/>
              <a:ahLst/>
              <a:cxnLst/>
              <a:rect l="0" t="0" r="0" b="0"/>
              <a:pathLst>
                <a:path w="1426" h="15">
                  <a:moveTo>
                    <a:pt x="0" y="0"/>
                  </a:moveTo>
                  <a:lnTo>
                    <a:pt x="1426" y="15"/>
                  </a:lnTo>
                </a:path>
              </a:pathLst>
            </a:custGeom>
            <a:noFill/>
            <a:ln w="28575" cap="flat" cmpd="sng">
              <a:solidFill>
                <a:srgbClr val="000000"/>
              </a:solidFill>
              <a:prstDash val="solid"/>
              <a:headEnd type="oval" w="med" len="med"/>
              <a:tailEnd type="oval" w="med" len="med"/>
            </a:ln>
          </p:spPr>
          <p:txBody>
            <a:bodyPr/>
            <a:lstStyle/>
            <a:p>
              <a:endParaRPr lang="zh-CN" altLang="en-US"/>
            </a:p>
          </p:txBody>
        </p:sp>
        <p:sp>
          <p:nvSpPr>
            <p:cNvPr id="361496" name="任意多边形 361495"/>
            <p:cNvSpPr/>
            <p:nvPr/>
          </p:nvSpPr>
          <p:spPr>
            <a:xfrm>
              <a:off x="8160" y="5310"/>
              <a:ext cx="745" cy="1"/>
            </a:xfrm>
            <a:custGeom>
              <a:avLst/>
              <a:gdLst/>
              <a:ahLst/>
              <a:cxnLst/>
              <a:rect l="0" t="0" r="0" b="0"/>
              <a:pathLst>
                <a:path w="745" h="1">
                  <a:moveTo>
                    <a:pt x="0" y="0"/>
                  </a:moveTo>
                  <a:lnTo>
                    <a:pt x="745" y="0"/>
                  </a:lnTo>
                </a:path>
              </a:pathLst>
            </a:custGeom>
            <a:noFill/>
            <a:ln w="28575" cap="flat" cmpd="sng">
              <a:solidFill>
                <a:srgbClr val="000000"/>
              </a:solidFill>
              <a:prstDash val="solid"/>
              <a:headEnd type="oval" w="med" len="med"/>
              <a:tailEnd type="oval" w="med" len="med"/>
            </a:ln>
          </p:spPr>
          <p:txBody>
            <a:bodyPr/>
            <a:lstStyle/>
            <a:p>
              <a:endParaRPr lang="zh-CN" altLang="en-US"/>
            </a:p>
          </p:txBody>
        </p:sp>
        <p:sp>
          <p:nvSpPr>
            <p:cNvPr id="361497" name="直接连接符 361496"/>
            <p:cNvSpPr/>
            <p:nvPr/>
          </p:nvSpPr>
          <p:spPr>
            <a:xfrm flipV="1">
              <a:off x="8905" y="5310"/>
              <a:ext cx="994" cy="0"/>
            </a:xfrm>
            <a:prstGeom prst="line">
              <a:avLst/>
            </a:prstGeom>
            <a:ln w="28575" cap="flat" cmpd="sng">
              <a:solidFill>
                <a:srgbClr val="000000"/>
              </a:solidFill>
              <a:prstDash val="solid"/>
              <a:headEnd type="oval" w="med" len="med"/>
              <a:tailEnd type="oval" w="med" len="med"/>
            </a:ln>
          </p:spPr>
        </p:sp>
        <p:sp>
          <p:nvSpPr>
            <p:cNvPr id="361498" name="直接连接符 361497"/>
            <p:cNvSpPr/>
            <p:nvPr/>
          </p:nvSpPr>
          <p:spPr>
            <a:xfrm flipV="1">
              <a:off x="7590" y="5310"/>
              <a:ext cx="540" cy="0"/>
            </a:xfrm>
            <a:prstGeom prst="line">
              <a:avLst/>
            </a:prstGeom>
            <a:ln w="28575" cap="flat" cmpd="sng">
              <a:solidFill>
                <a:srgbClr val="000000"/>
              </a:solidFill>
              <a:prstDash val="solid"/>
              <a:headEnd type="none" w="med" len="med"/>
              <a:tailEnd type="none" w="med" len="med"/>
            </a:ln>
          </p:spPr>
        </p:sp>
        <p:sp>
          <p:nvSpPr>
            <p:cNvPr id="361499" name="直接连接符 361498"/>
            <p:cNvSpPr/>
            <p:nvPr/>
          </p:nvSpPr>
          <p:spPr>
            <a:xfrm>
              <a:off x="4894" y="5320"/>
              <a:ext cx="733" cy="0"/>
            </a:xfrm>
            <a:prstGeom prst="line">
              <a:avLst/>
            </a:prstGeom>
            <a:ln w="28575" cap="flat" cmpd="sng">
              <a:solidFill>
                <a:srgbClr val="000000"/>
              </a:solidFill>
              <a:prstDash val="solid"/>
              <a:headEnd type="oval" w="med" len="med"/>
              <a:tailEnd type="oval" w="med" len="med"/>
            </a:ln>
          </p:spPr>
        </p:sp>
      </p:grpSp>
      <p:sp>
        <p:nvSpPr>
          <p:cNvPr id="361508" name="直接连接符 361507"/>
          <p:cNvSpPr/>
          <p:nvPr/>
        </p:nvSpPr>
        <p:spPr>
          <a:xfrm>
            <a:off x="2630488" y="2063750"/>
            <a:ext cx="0" cy="3848100"/>
          </a:xfrm>
          <a:prstGeom prst="line">
            <a:avLst/>
          </a:prstGeom>
          <a:ln w="28575" cap="flat" cmpd="sng">
            <a:solidFill>
              <a:srgbClr val="000000"/>
            </a:solidFill>
            <a:prstDash val="solid"/>
            <a:headEnd type="none" w="med" len="med"/>
            <a:tailEnd type="triangle" w="med" len="med"/>
          </a:ln>
        </p:spPr>
      </p:sp>
      <p:sp>
        <p:nvSpPr>
          <p:cNvPr id="361509" name="直接连接符 361508"/>
          <p:cNvSpPr/>
          <p:nvPr/>
        </p:nvSpPr>
        <p:spPr>
          <a:xfrm>
            <a:off x="2630488" y="2338388"/>
            <a:ext cx="7096125" cy="0"/>
          </a:xfrm>
          <a:prstGeom prst="line">
            <a:avLst/>
          </a:prstGeom>
          <a:ln w="9525" cap="flat" cmpd="sng">
            <a:solidFill>
              <a:srgbClr val="000000"/>
            </a:solidFill>
            <a:prstDash val="dashDot"/>
            <a:headEnd type="none" w="med" len="med"/>
            <a:tailEnd type="none" w="med" len="med"/>
          </a:ln>
        </p:spPr>
      </p:sp>
      <p:sp>
        <p:nvSpPr>
          <p:cNvPr id="361510" name="直接连接符 361509"/>
          <p:cNvSpPr/>
          <p:nvPr/>
        </p:nvSpPr>
        <p:spPr>
          <a:xfrm>
            <a:off x="2640013" y="2635250"/>
            <a:ext cx="7096125" cy="0"/>
          </a:xfrm>
          <a:prstGeom prst="line">
            <a:avLst/>
          </a:prstGeom>
          <a:ln w="9525" cap="flat" cmpd="sng">
            <a:solidFill>
              <a:srgbClr val="000000"/>
            </a:solidFill>
            <a:prstDash val="dash"/>
            <a:headEnd type="none" w="med" len="med"/>
            <a:tailEnd type="none" w="med" len="med"/>
          </a:ln>
        </p:spPr>
      </p:sp>
      <p:sp>
        <p:nvSpPr>
          <p:cNvPr id="361511" name="直接连接符 361510"/>
          <p:cNvSpPr/>
          <p:nvPr/>
        </p:nvSpPr>
        <p:spPr>
          <a:xfrm>
            <a:off x="2630488" y="2889250"/>
            <a:ext cx="7096125" cy="0"/>
          </a:xfrm>
          <a:prstGeom prst="line">
            <a:avLst/>
          </a:prstGeom>
          <a:ln w="9525" cap="flat" cmpd="sng">
            <a:solidFill>
              <a:srgbClr val="000000"/>
            </a:solidFill>
            <a:prstDash val="dash"/>
            <a:headEnd type="none" w="med" len="med"/>
            <a:tailEnd type="none" w="med" len="med"/>
          </a:ln>
        </p:spPr>
      </p:sp>
      <p:sp>
        <p:nvSpPr>
          <p:cNvPr id="361512" name="直接连接符 361511"/>
          <p:cNvSpPr/>
          <p:nvPr/>
        </p:nvSpPr>
        <p:spPr>
          <a:xfrm>
            <a:off x="2627313" y="3165475"/>
            <a:ext cx="7096125" cy="0"/>
          </a:xfrm>
          <a:prstGeom prst="line">
            <a:avLst/>
          </a:prstGeom>
          <a:ln w="6350" cap="flat" cmpd="sng">
            <a:solidFill>
              <a:srgbClr val="000000"/>
            </a:solidFill>
            <a:prstDash val="dash"/>
            <a:headEnd type="none" w="med" len="med"/>
            <a:tailEnd type="none" w="med" len="med"/>
          </a:ln>
        </p:spPr>
      </p:sp>
      <p:sp>
        <p:nvSpPr>
          <p:cNvPr id="361513" name="直接连接符 361512"/>
          <p:cNvSpPr/>
          <p:nvPr/>
        </p:nvSpPr>
        <p:spPr>
          <a:xfrm>
            <a:off x="2630488" y="3438525"/>
            <a:ext cx="7096125" cy="0"/>
          </a:xfrm>
          <a:prstGeom prst="line">
            <a:avLst/>
          </a:prstGeom>
          <a:ln w="6350" cap="flat" cmpd="sng">
            <a:solidFill>
              <a:srgbClr val="000000"/>
            </a:solidFill>
            <a:prstDash val="dash"/>
            <a:headEnd type="none" w="med" len="med"/>
            <a:tailEnd type="none" w="med" len="med"/>
          </a:ln>
        </p:spPr>
      </p:sp>
      <p:sp>
        <p:nvSpPr>
          <p:cNvPr id="361514" name="直接连接符 361513"/>
          <p:cNvSpPr/>
          <p:nvPr/>
        </p:nvSpPr>
        <p:spPr>
          <a:xfrm>
            <a:off x="2630488" y="3713163"/>
            <a:ext cx="7096125" cy="0"/>
          </a:xfrm>
          <a:prstGeom prst="line">
            <a:avLst/>
          </a:prstGeom>
          <a:ln w="6350" cap="flat" cmpd="sng">
            <a:solidFill>
              <a:srgbClr val="000000"/>
            </a:solidFill>
            <a:prstDash val="dash"/>
            <a:headEnd type="none" w="med" len="med"/>
            <a:tailEnd type="none" w="med" len="med"/>
          </a:ln>
        </p:spPr>
      </p:sp>
      <p:sp>
        <p:nvSpPr>
          <p:cNvPr id="361515" name="直接连接符 361514"/>
          <p:cNvSpPr/>
          <p:nvPr/>
        </p:nvSpPr>
        <p:spPr>
          <a:xfrm>
            <a:off x="2630488" y="3987800"/>
            <a:ext cx="7096125" cy="0"/>
          </a:xfrm>
          <a:prstGeom prst="line">
            <a:avLst/>
          </a:prstGeom>
          <a:ln w="6350" cap="flat" cmpd="sng">
            <a:solidFill>
              <a:srgbClr val="000000"/>
            </a:solidFill>
            <a:prstDash val="dash"/>
            <a:headEnd type="none" w="med" len="med"/>
            <a:tailEnd type="none" w="med" len="med"/>
          </a:ln>
        </p:spPr>
      </p:sp>
      <p:sp>
        <p:nvSpPr>
          <p:cNvPr id="361516" name="直接连接符 361515"/>
          <p:cNvSpPr/>
          <p:nvPr/>
        </p:nvSpPr>
        <p:spPr>
          <a:xfrm>
            <a:off x="2630488" y="4262438"/>
            <a:ext cx="7096125" cy="0"/>
          </a:xfrm>
          <a:prstGeom prst="line">
            <a:avLst/>
          </a:prstGeom>
          <a:ln w="6350" cap="flat" cmpd="sng">
            <a:solidFill>
              <a:srgbClr val="000000"/>
            </a:solidFill>
            <a:prstDash val="dash"/>
            <a:headEnd type="none" w="med" len="med"/>
            <a:tailEnd type="none" w="med" len="med"/>
          </a:ln>
        </p:spPr>
      </p:sp>
      <p:sp>
        <p:nvSpPr>
          <p:cNvPr id="361517" name="直接连接符 361516"/>
          <p:cNvSpPr/>
          <p:nvPr/>
        </p:nvSpPr>
        <p:spPr>
          <a:xfrm>
            <a:off x="2630488" y="4538663"/>
            <a:ext cx="7096125" cy="0"/>
          </a:xfrm>
          <a:prstGeom prst="line">
            <a:avLst/>
          </a:prstGeom>
          <a:ln w="6350" cap="flat" cmpd="sng">
            <a:solidFill>
              <a:srgbClr val="000000"/>
            </a:solidFill>
            <a:prstDash val="dash"/>
            <a:headEnd type="none" w="med" len="med"/>
            <a:tailEnd type="none" w="med" len="med"/>
          </a:ln>
        </p:spPr>
      </p:sp>
      <p:sp>
        <p:nvSpPr>
          <p:cNvPr id="361518" name="直接连接符 361517"/>
          <p:cNvSpPr/>
          <p:nvPr/>
        </p:nvSpPr>
        <p:spPr>
          <a:xfrm>
            <a:off x="2630488" y="4813300"/>
            <a:ext cx="7096125" cy="0"/>
          </a:xfrm>
          <a:prstGeom prst="line">
            <a:avLst/>
          </a:prstGeom>
          <a:ln w="6350" cap="flat" cmpd="sng">
            <a:solidFill>
              <a:srgbClr val="000000"/>
            </a:solidFill>
            <a:prstDash val="dash"/>
            <a:headEnd type="none" w="med" len="med"/>
            <a:tailEnd type="none" w="med" len="med"/>
          </a:ln>
        </p:spPr>
      </p:sp>
      <p:sp>
        <p:nvSpPr>
          <p:cNvPr id="361519" name="直接连接符 361518"/>
          <p:cNvSpPr/>
          <p:nvPr/>
        </p:nvSpPr>
        <p:spPr>
          <a:xfrm>
            <a:off x="2630488" y="5087938"/>
            <a:ext cx="7096125" cy="0"/>
          </a:xfrm>
          <a:prstGeom prst="line">
            <a:avLst/>
          </a:prstGeom>
          <a:ln w="6350" cap="flat" cmpd="sng">
            <a:solidFill>
              <a:srgbClr val="000000"/>
            </a:solidFill>
            <a:prstDash val="dash"/>
            <a:headEnd type="none" w="med" len="med"/>
            <a:tailEnd type="none" w="med" len="med"/>
          </a:ln>
        </p:spPr>
      </p:sp>
      <p:sp>
        <p:nvSpPr>
          <p:cNvPr id="361520" name="直接连接符 361519"/>
          <p:cNvSpPr/>
          <p:nvPr/>
        </p:nvSpPr>
        <p:spPr>
          <a:xfrm>
            <a:off x="2630488" y="5362575"/>
            <a:ext cx="7096125" cy="0"/>
          </a:xfrm>
          <a:prstGeom prst="line">
            <a:avLst/>
          </a:prstGeom>
          <a:ln w="6350" cap="flat" cmpd="sng">
            <a:solidFill>
              <a:srgbClr val="000000"/>
            </a:solidFill>
            <a:prstDash val="dash"/>
            <a:headEnd type="none" w="med" len="med"/>
            <a:tailEnd type="none" w="med" len="med"/>
          </a:ln>
        </p:spPr>
      </p:sp>
      <p:sp>
        <p:nvSpPr>
          <p:cNvPr id="361521" name="直接连接符 361520"/>
          <p:cNvSpPr/>
          <p:nvPr/>
        </p:nvSpPr>
        <p:spPr>
          <a:xfrm>
            <a:off x="2630488" y="5637213"/>
            <a:ext cx="7096125" cy="0"/>
          </a:xfrm>
          <a:prstGeom prst="line">
            <a:avLst/>
          </a:prstGeom>
          <a:ln w="6350" cap="flat" cmpd="sng">
            <a:solidFill>
              <a:srgbClr val="000000"/>
            </a:solidFill>
            <a:prstDash val="dash"/>
            <a:headEnd type="none" w="med" len="med"/>
            <a:tailEnd type="none" w="med" len="med"/>
          </a:ln>
        </p:spPr>
      </p:sp>
      <p:sp>
        <p:nvSpPr>
          <p:cNvPr id="361522" name="文本框 361521"/>
          <p:cNvSpPr txBox="1"/>
          <p:nvPr/>
        </p:nvSpPr>
        <p:spPr>
          <a:xfrm>
            <a:off x="2073275" y="2132013"/>
            <a:ext cx="649288" cy="3830637"/>
          </a:xfrm>
          <a:prstGeom prst="rect">
            <a:avLst/>
          </a:prstGeom>
          <a:noFill/>
          <a:ln w="9525">
            <a:noFill/>
          </a:ln>
        </p:spPr>
        <p:txBody>
          <a:bodyPr/>
          <a:lstStyle/>
          <a:p>
            <a:pPr algn="just"/>
            <a:r>
              <a:rPr lang="en-US" altLang="zh-CN" sz="1800">
                <a:latin typeface="Times New Roman" panose="02020603050405020304" pitchFamily="18" charset="0"/>
              </a:rPr>
              <a:t>40</a:t>
            </a:r>
          </a:p>
          <a:p>
            <a:pPr algn="just"/>
            <a:r>
              <a:rPr lang="en-US" altLang="zh-CN" sz="1800">
                <a:latin typeface="Times New Roman" panose="02020603050405020304" pitchFamily="18" charset="0"/>
              </a:rPr>
              <a:t>80</a:t>
            </a:r>
          </a:p>
          <a:p>
            <a:pPr algn="just"/>
            <a:r>
              <a:rPr lang="en-US" altLang="zh-CN" sz="1800">
                <a:latin typeface="Times New Roman" panose="02020603050405020304" pitchFamily="18" charset="0"/>
              </a:rPr>
              <a:t>120</a:t>
            </a:r>
          </a:p>
          <a:p>
            <a:pPr algn="just"/>
            <a:r>
              <a:rPr lang="en-US" altLang="zh-CN" sz="1800">
                <a:latin typeface="Times New Roman" panose="02020603050405020304" pitchFamily="18" charset="0"/>
              </a:rPr>
              <a:t>160</a:t>
            </a:r>
          </a:p>
          <a:p>
            <a:pPr algn="just"/>
            <a:r>
              <a:rPr lang="en-US" altLang="zh-CN" sz="1800">
                <a:latin typeface="Times New Roman" panose="02020603050405020304" pitchFamily="18" charset="0"/>
              </a:rPr>
              <a:t>200</a:t>
            </a:r>
          </a:p>
          <a:p>
            <a:pPr algn="just"/>
            <a:r>
              <a:rPr lang="en-US" altLang="zh-CN" sz="1800">
                <a:latin typeface="Times New Roman" panose="02020603050405020304" pitchFamily="18" charset="0"/>
              </a:rPr>
              <a:t>240</a:t>
            </a:r>
          </a:p>
          <a:p>
            <a:pPr algn="just"/>
            <a:r>
              <a:rPr lang="en-US" altLang="zh-CN" sz="1800">
                <a:latin typeface="Times New Roman" panose="02020603050405020304" pitchFamily="18" charset="0"/>
              </a:rPr>
              <a:t>280</a:t>
            </a:r>
          </a:p>
          <a:p>
            <a:pPr algn="just"/>
            <a:r>
              <a:rPr lang="en-US" altLang="zh-CN" sz="1800">
                <a:latin typeface="Times New Roman" panose="02020603050405020304" pitchFamily="18" charset="0"/>
              </a:rPr>
              <a:t>320</a:t>
            </a:r>
          </a:p>
          <a:p>
            <a:pPr algn="just"/>
            <a:r>
              <a:rPr lang="en-US" altLang="zh-CN" sz="1800">
                <a:latin typeface="Times New Roman" panose="02020603050405020304" pitchFamily="18" charset="0"/>
              </a:rPr>
              <a:t>360</a:t>
            </a:r>
          </a:p>
          <a:p>
            <a:pPr algn="just"/>
            <a:r>
              <a:rPr lang="en-US" altLang="zh-CN" sz="1800">
                <a:latin typeface="Times New Roman" panose="02020603050405020304" pitchFamily="18" charset="0"/>
              </a:rPr>
              <a:t>400</a:t>
            </a:r>
          </a:p>
          <a:p>
            <a:pPr algn="just"/>
            <a:r>
              <a:rPr lang="en-US" altLang="zh-CN" sz="1800">
                <a:latin typeface="Times New Roman" panose="02020603050405020304" pitchFamily="18" charset="0"/>
              </a:rPr>
              <a:t>440</a:t>
            </a:r>
          </a:p>
          <a:p>
            <a:pPr algn="just"/>
            <a:r>
              <a:rPr lang="en-US" altLang="zh-CN" sz="1800">
                <a:latin typeface="Times New Roman" panose="02020603050405020304" pitchFamily="18" charset="0"/>
              </a:rPr>
              <a:t>480</a:t>
            </a:r>
          </a:p>
          <a:p>
            <a:pPr algn="just"/>
            <a:r>
              <a:rPr lang="en-US" altLang="zh-CN" sz="1800">
                <a:latin typeface="Times New Roman" panose="02020603050405020304" pitchFamily="18" charset="0"/>
              </a:rPr>
              <a:t>520</a:t>
            </a:r>
          </a:p>
          <a:p>
            <a:endParaRPr lang="en-US" altLang="zh-CN" b="0">
              <a:latin typeface="Tahoma" panose="020B0604030504040204" pitchFamily="34" charset="0"/>
            </a:endParaRPr>
          </a:p>
        </p:txBody>
      </p:sp>
      <p:sp>
        <p:nvSpPr>
          <p:cNvPr id="361523" name="文本框 361522"/>
          <p:cNvSpPr txBox="1"/>
          <p:nvPr/>
        </p:nvSpPr>
        <p:spPr>
          <a:xfrm>
            <a:off x="5157788" y="6137591"/>
            <a:ext cx="3746500" cy="412750"/>
          </a:xfrm>
          <a:prstGeom prst="rect">
            <a:avLst/>
          </a:prstGeom>
          <a:noFill/>
          <a:ln w="9525">
            <a:noFill/>
          </a:ln>
        </p:spPr>
        <p:txBody>
          <a:bodyPr/>
          <a:lstStyle/>
          <a:p>
            <a:pPr algn="just"/>
            <a:r>
              <a:rPr lang="zh-CN" altLang="en-US" sz="2000" dirty="0">
                <a:solidFill>
                  <a:srgbClr val="006600"/>
                </a:solidFill>
                <a:effectLst>
                  <a:outerShdw blurRad="38100" dist="38100" dir="2700000">
                    <a:srgbClr val="C0C0C0"/>
                  </a:outerShdw>
                </a:effectLst>
                <a:latin typeface="Times New Roman" panose="02020603050405020304" pitchFamily="18" charset="0"/>
              </a:rPr>
              <a:t>（</a:t>
            </a:r>
            <a:r>
              <a:rPr lang="en-US" altLang="zh-CN" sz="2000" dirty="0">
                <a:solidFill>
                  <a:srgbClr val="006600"/>
                </a:solidFill>
                <a:effectLst>
                  <a:outerShdw blurRad="38100" dist="38100" dir="2700000">
                    <a:srgbClr val="C0C0C0"/>
                  </a:outerShdw>
                </a:effectLst>
                <a:latin typeface="Times New Roman" panose="02020603050405020304" pitchFamily="18" charset="0"/>
              </a:rPr>
              <a:t>b</a:t>
            </a:r>
            <a:r>
              <a:rPr lang="zh-CN" altLang="en-US" sz="2000" dirty="0">
                <a:solidFill>
                  <a:srgbClr val="006600"/>
                </a:solidFill>
                <a:effectLst>
                  <a:outerShdw blurRad="38100" dist="38100" dir="2700000">
                    <a:srgbClr val="C0C0C0"/>
                  </a:outerShdw>
                </a:effectLst>
                <a:latin typeface="Times New Roman" panose="02020603050405020304" pitchFamily="18" charset="0"/>
              </a:rPr>
              <a:t>）</a:t>
            </a:r>
            <a:r>
              <a:rPr lang="en-US" altLang="zh-CN" sz="2000" dirty="0">
                <a:solidFill>
                  <a:srgbClr val="006600"/>
                </a:solidFill>
                <a:effectLst>
                  <a:outerShdw blurRad="38100" dist="38100" dir="2700000">
                    <a:srgbClr val="C0C0C0"/>
                  </a:outerShdw>
                </a:effectLst>
                <a:latin typeface="Times New Roman" panose="02020603050405020304" pitchFamily="18" charset="0"/>
              </a:rPr>
              <a:t>SSTF</a:t>
            </a:r>
            <a:r>
              <a:rPr lang="zh-CN" altLang="en-US" sz="2000" dirty="0">
                <a:solidFill>
                  <a:srgbClr val="006600"/>
                </a:solidFill>
                <a:effectLst>
                  <a:outerShdw blurRad="38100" dist="38100" dir="2700000">
                    <a:srgbClr val="C0C0C0"/>
                  </a:outerShdw>
                </a:effectLst>
                <a:latin typeface="Times New Roman" panose="02020603050405020304" pitchFamily="18" charset="0"/>
              </a:rPr>
              <a:t>调度算法示例</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361635" name="文本框 361634"/>
          <p:cNvSpPr txBox="1"/>
          <p:nvPr/>
        </p:nvSpPr>
        <p:spPr>
          <a:xfrm>
            <a:off x="6024563" y="1627188"/>
            <a:ext cx="574675" cy="398780"/>
          </a:xfrm>
          <a:prstGeom prst="rect">
            <a:avLst/>
          </a:prstGeom>
          <a:noFill/>
          <a:ln w="9525">
            <a:noFill/>
          </a:ln>
        </p:spPr>
        <p:txBody>
          <a:bodyPr>
            <a:spAutoFit/>
          </a:bodyPr>
          <a:lstStyle/>
          <a:p>
            <a:pPr>
              <a:spcBef>
                <a:spcPct val="50000"/>
              </a:spcBef>
            </a:pPr>
            <a:r>
              <a:rPr lang="en-US" altLang="zh-CN" sz="2000" u="sng">
                <a:solidFill>
                  <a:srgbClr val="CC3300"/>
                </a:solidFill>
                <a:latin typeface="Times New Roman" panose="02020603050405020304" pitchFamily="18" charset="0"/>
              </a:rPr>
              <a:t>100</a:t>
            </a:r>
            <a:endParaRPr lang="zh-CN" altLang="en-US" sz="2000" u="sng" dirty="0">
              <a:solidFill>
                <a:srgbClr val="CC3300"/>
              </a:solidFill>
              <a:latin typeface="Times New Roman" panose="02020603050405020304" pitchFamily="18" charset="0"/>
            </a:endParaRPr>
          </a:p>
        </p:txBody>
      </p:sp>
      <p:sp>
        <p:nvSpPr>
          <p:cNvPr id="361644" name="任意多边形 361643"/>
          <p:cNvSpPr/>
          <p:nvPr/>
        </p:nvSpPr>
        <p:spPr>
          <a:xfrm>
            <a:off x="5802313" y="2070100"/>
            <a:ext cx="476250" cy="80963"/>
          </a:xfrm>
          <a:custGeom>
            <a:avLst/>
            <a:gdLst/>
            <a:ahLst/>
            <a:cxnLst/>
            <a:rect l="0" t="0" r="0" b="0"/>
            <a:pathLst>
              <a:path w="300" h="51">
                <a:moveTo>
                  <a:pt x="300" y="0"/>
                </a:moveTo>
                <a:lnTo>
                  <a:pt x="0" y="51"/>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1645" name="任意多边形 361644"/>
          <p:cNvSpPr/>
          <p:nvPr/>
        </p:nvSpPr>
        <p:spPr>
          <a:xfrm>
            <a:off x="5154613" y="2151063"/>
            <a:ext cx="647700" cy="241300"/>
          </a:xfrm>
          <a:custGeom>
            <a:avLst/>
            <a:gdLst/>
            <a:ahLst/>
            <a:cxnLst/>
            <a:rect l="0" t="0" r="0" b="0"/>
            <a:pathLst>
              <a:path w="408" h="152">
                <a:moveTo>
                  <a:pt x="343" y="16"/>
                </a:moveTo>
                <a:lnTo>
                  <a:pt x="408" y="0"/>
                </a:lnTo>
                <a:lnTo>
                  <a:pt x="0" y="152"/>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1646" name="任意多边形 361645"/>
          <p:cNvSpPr/>
          <p:nvPr/>
        </p:nvSpPr>
        <p:spPr>
          <a:xfrm>
            <a:off x="4805363" y="2381250"/>
            <a:ext cx="365125" cy="15875"/>
          </a:xfrm>
          <a:custGeom>
            <a:avLst/>
            <a:gdLst/>
            <a:ahLst/>
            <a:cxnLst/>
            <a:rect l="0" t="0" r="0" b="0"/>
            <a:pathLst>
              <a:path w="230" h="10">
                <a:moveTo>
                  <a:pt x="230" y="0"/>
                </a:moveTo>
                <a:lnTo>
                  <a:pt x="0" y="10"/>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1647" name="任意多边形 361646"/>
          <p:cNvSpPr/>
          <p:nvPr/>
        </p:nvSpPr>
        <p:spPr>
          <a:xfrm>
            <a:off x="3346450" y="2678113"/>
            <a:ext cx="4254500" cy="882650"/>
          </a:xfrm>
          <a:custGeom>
            <a:avLst/>
            <a:gdLst/>
            <a:ahLst/>
            <a:cxnLst/>
            <a:rect l="0" t="0" r="0" b="0"/>
            <a:pathLst>
              <a:path w="4680" h="990">
                <a:moveTo>
                  <a:pt x="0" y="0"/>
                </a:moveTo>
                <a:lnTo>
                  <a:pt x="4680" y="990"/>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1648" name="任意多边形 361647"/>
          <p:cNvSpPr/>
          <p:nvPr/>
        </p:nvSpPr>
        <p:spPr>
          <a:xfrm>
            <a:off x="7423150" y="3509963"/>
            <a:ext cx="746125" cy="134937"/>
          </a:xfrm>
          <a:custGeom>
            <a:avLst/>
            <a:gdLst/>
            <a:ahLst/>
            <a:cxnLst/>
            <a:rect l="0" t="0" r="0" b="0"/>
            <a:pathLst>
              <a:path w="810" h="117">
                <a:moveTo>
                  <a:pt x="0" y="0"/>
                </a:moveTo>
                <a:lnTo>
                  <a:pt x="12" y="19"/>
                </a:lnTo>
                <a:lnTo>
                  <a:pt x="810" y="117"/>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1649" name="任意多边形 361648"/>
          <p:cNvSpPr/>
          <p:nvPr/>
        </p:nvSpPr>
        <p:spPr>
          <a:xfrm>
            <a:off x="4162425" y="2401888"/>
            <a:ext cx="661988" cy="63500"/>
          </a:xfrm>
          <a:custGeom>
            <a:avLst/>
            <a:gdLst/>
            <a:ahLst/>
            <a:cxnLst/>
            <a:rect l="0" t="0" r="0" b="0"/>
            <a:pathLst>
              <a:path w="417" h="40">
                <a:moveTo>
                  <a:pt x="417" y="0"/>
                </a:moveTo>
                <a:lnTo>
                  <a:pt x="0" y="40"/>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1650" name="任意多边形 361649"/>
          <p:cNvSpPr/>
          <p:nvPr/>
        </p:nvSpPr>
        <p:spPr>
          <a:xfrm>
            <a:off x="8159750" y="3641725"/>
            <a:ext cx="668338" cy="187325"/>
          </a:xfrm>
          <a:custGeom>
            <a:avLst/>
            <a:gdLst/>
            <a:ahLst/>
            <a:cxnLst/>
            <a:rect l="0" t="0" r="0" b="0"/>
            <a:pathLst>
              <a:path w="735" h="210">
                <a:moveTo>
                  <a:pt x="0" y="0"/>
                </a:moveTo>
                <a:lnTo>
                  <a:pt x="735" y="210"/>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1651" name="任意多边形 361650"/>
          <p:cNvSpPr/>
          <p:nvPr/>
        </p:nvSpPr>
        <p:spPr>
          <a:xfrm>
            <a:off x="3932238" y="2478088"/>
            <a:ext cx="273050" cy="12700"/>
          </a:xfrm>
          <a:custGeom>
            <a:avLst/>
            <a:gdLst/>
            <a:ahLst/>
            <a:cxnLst/>
            <a:rect l="0" t="0" r="0" b="0"/>
            <a:pathLst>
              <a:path w="300" h="15">
                <a:moveTo>
                  <a:pt x="300" y="0"/>
                </a:moveTo>
                <a:lnTo>
                  <a:pt x="0" y="15"/>
                </a:lnTo>
              </a:path>
            </a:pathLst>
          </a:custGeom>
          <a:noFill/>
          <a:ln w="19050" cap="flat" cmpd="sng">
            <a:solidFill>
              <a:schemeClr val="hlink">
                <a:alpha val="100000"/>
              </a:schemeClr>
            </a:solidFill>
            <a:prstDash val="solid"/>
            <a:headEnd type="none" w="med" len="med"/>
            <a:tailEnd type="triangle" w="med" len="med"/>
          </a:ln>
        </p:spPr>
        <p:txBody>
          <a:bodyPr/>
          <a:lstStyle/>
          <a:p>
            <a:endParaRPr lang="zh-CN" altLang="en-US"/>
          </a:p>
        </p:txBody>
      </p:sp>
      <p:sp>
        <p:nvSpPr>
          <p:cNvPr id="361652" name="任意多边形 361651"/>
          <p:cNvSpPr/>
          <p:nvPr/>
        </p:nvSpPr>
        <p:spPr>
          <a:xfrm>
            <a:off x="3332163" y="2497138"/>
            <a:ext cx="600075" cy="179387"/>
          </a:xfrm>
          <a:custGeom>
            <a:avLst/>
            <a:gdLst/>
            <a:ahLst/>
            <a:cxnLst/>
            <a:rect l="0" t="0" r="0" b="0"/>
            <a:pathLst>
              <a:path w="378" h="113">
                <a:moveTo>
                  <a:pt x="378" y="5"/>
                </a:moveTo>
                <a:lnTo>
                  <a:pt x="371" y="0"/>
                </a:lnTo>
                <a:lnTo>
                  <a:pt x="0" y="113"/>
                </a:lnTo>
              </a:path>
            </a:pathLst>
          </a:custGeom>
          <a:noFill/>
          <a:ln w="19050" cap="flat" cmpd="sng">
            <a:solidFill>
              <a:schemeClr val="hlink">
                <a:alpha val="100000"/>
              </a:schemeClr>
            </a:solidFill>
            <a:prstDash val="solid"/>
            <a:headEnd type="none" w="med" len="med"/>
            <a:tailEnd type="triangle" w="med" len="med"/>
          </a:ln>
        </p:spPr>
        <p:txBody>
          <a:bodyPr/>
          <a:lstStyle/>
          <a:p>
            <a:endParaRPr lang="zh-CN" altLang="en-US"/>
          </a:p>
        </p:txBody>
      </p:sp>
      <p:grpSp>
        <p:nvGrpSpPr>
          <p:cNvPr id="361658" name="组合 361657"/>
          <p:cNvGrpSpPr/>
          <p:nvPr/>
        </p:nvGrpSpPr>
        <p:grpSpPr>
          <a:xfrm>
            <a:off x="2711450" y="2924175"/>
            <a:ext cx="1743075" cy="3240088"/>
            <a:chOff x="2608" y="1298"/>
            <a:chExt cx="1098" cy="2041"/>
          </a:xfrm>
        </p:grpSpPr>
        <p:sp>
          <p:nvSpPr>
            <p:cNvPr id="361659" name="文本框 361658"/>
            <p:cNvSpPr txBox="1"/>
            <p:nvPr/>
          </p:nvSpPr>
          <p:spPr>
            <a:xfrm>
              <a:off x="2608" y="1298"/>
              <a:ext cx="1098" cy="2041"/>
            </a:xfrm>
            <a:prstGeom prst="rect">
              <a:avLst/>
            </a:prstGeom>
            <a:solidFill>
              <a:srgbClr val="FFCCFF"/>
            </a:solidFill>
            <a:ln w="38100" cap="flat" cmpd="dbl">
              <a:solidFill>
                <a:schemeClr val="accent1"/>
              </a:solidFill>
              <a:prstDash val="solid"/>
              <a:miter/>
              <a:headEnd type="none" w="med" len="med"/>
              <a:tailEnd type="none" w="med" len="med"/>
            </a:ln>
          </p:spPr>
          <p:txBody>
            <a:bodyPr/>
            <a:lstStyle/>
            <a:p>
              <a:pPr algn="just">
                <a:lnSpc>
                  <a:spcPct val="104000"/>
                </a:lnSpc>
              </a:pPr>
              <a:r>
                <a:rPr lang="zh-CN" altLang="en-US" sz="1600" dirty="0">
                  <a:latin typeface="Times New Roman" panose="02020603050405020304" pitchFamily="18" charset="0"/>
                </a:rPr>
                <a:t>访问  移动  累计</a:t>
              </a:r>
            </a:p>
            <a:p>
              <a:pPr algn="just">
                <a:lnSpc>
                  <a:spcPct val="104000"/>
                </a:lnSpc>
              </a:pPr>
              <a:r>
                <a:rPr lang="zh-CN" altLang="en-US" sz="1600" dirty="0">
                  <a:latin typeface="Times New Roman" panose="02020603050405020304" pitchFamily="18" charset="0"/>
                </a:rPr>
                <a:t>磁道  距离  移动</a:t>
              </a: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algn="just">
                <a:lnSpc>
                  <a:spcPct val="104000"/>
                </a:lnSpc>
              </a:pPr>
              <a:endParaRPr lang="en-US" altLang="zh-CN" sz="1600" u="sng">
                <a:latin typeface="Times New Roman" panose="02020603050405020304" pitchFamily="18" charset="0"/>
              </a:endParaRPr>
            </a:p>
            <a:p>
              <a:pPr algn="just">
                <a:lnSpc>
                  <a:spcPct val="112000"/>
                </a:lnSpc>
              </a:pPr>
              <a:endParaRPr lang="en-US" altLang="zh-CN" sz="1600" b="0">
                <a:latin typeface="Times New Roman" panose="02020603050405020304" pitchFamily="18" charset="0"/>
              </a:endParaRPr>
            </a:p>
            <a:p>
              <a:endParaRPr lang="en-US" altLang="zh-CN" sz="1600" b="0">
                <a:latin typeface="Tahoma" panose="020B0604030504040204" pitchFamily="34" charset="0"/>
              </a:endParaRPr>
            </a:p>
          </p:txBody>
        </p:sp>
        <p:sp>
          <p:nvSpPr>
            <p:cNvPr id="361660" name="直接连接符 361659"/>
            <p:cNvSpPr/>
            <p:nvPr/>
          </p:nvSpPr>
          <p:spPr>
            <a:xfrm>
              <a:off x="2608" y="3113"/>
              <a:ext cx="1088" cy="0"/>
            </a:xfrm>
            <a:prstGeom prst="line">
              <a:avLst/>
            </a:prstGeom>
            <a:ln w="38100" cap="flat" cmpd="dbl">
              <a:solidFill>
                <a:schemeClr val="accent1"/>
              </a:solidFill>
              <a:prstDash val="solid"/>
              <a:miter/>
              <a:headEnd type="none" w="med" len="med"/>
              <a:tailEnd type="none" w="med" len="med"/>
            </a:ln>
          </p:spPr>
        </p:sp>
      </p:grpSp>
      <p:graphicFrame>
        <p:nvGraphicFramePr>
          <p:cNvPr id="361669" name="表格 361668"/>
          <p:cNvGraphicFramePr/>
          <p:nvPr/>
        </p:nvGraphicFramePr>
        <p:xfrm>
          <a:off x="2711450" y="3438525"/>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90</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10</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10</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1677" name="表格 361676"/>
          <p:cNvGraphicFramePr/>
          <p:nvPr/>
        </p:nvGraphicFramePr>
        <p:xfrm>
          <a:off x="2711450" y="3705225"/>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58</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32</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42</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1685" name="表格 361684"/>
          <p:cNvGraphicFramePr/>
          <p:nvPr/>
        </p:nvGraphicFramePr>
        <p:xfrm>
          <a:off x="2711450" y="3959225"/>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55</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3</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45</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1693" name="表格 361692"/>
          <p:cNvGraphicFramePr/>
          <p:nvPr/>
        </p:nvGraphicFramePr>
        <p:xfrm>
          <a:off x="2711450" y="4208463"/>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39</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16</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61</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1701" name="表格 361700"/>
          <p:cNvGraphicFramePr/>
          <p:nvPr/>
        </p:nvGraphicFramePr>
        <p:xfrm>
          <a:off x="2711450" y="4464050"/>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38</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62</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1709" name="表格 361708"/>
          <p:cNvGraphicFramePr/>
          <p:nvPr/>
        </p:nvGraphicFramePr>
        <p:xfrm>
          <a:off x="2720975" y="4735513"/>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18</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20</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82</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1717" name="表格 361716"/>
          <p:cNvGraphicFramePr/>
          <p:nvPr/>
        </p:nvGraphicFramePr>
        <p:xfrm>
          <a:off x="2711450" y="4989513"/>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150</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132</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214</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1725" name="表格 361724"/>
          <p:cNvGraphicFramePr/>
          <p:nvPr/>
        </p:nvGraphicFramePr>
        <p:xfrm>
          <a:off x="2711450" y="5256213"/>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160</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10</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224</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1733" name="表格 361732"/>
          <p:cNvGraphicFramePr/>
          <p:nvPr/>
        </p:nvGraphicFramePr>
        <p:xfrm>
          <a:off x="2711450" y="5516563"/>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184</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24</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u="sng">
                          <a:solidFill>
                            <a:srgbClr val="CC3300"/>
                          </a:solidFill>
                        </a:rPr>
                        <a:t>248</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1742" name="文本框 361741"/>
          <p:cNvSpPr txBox="1"/>
          <p:nvPr/>
        </p:nvSpPr>
        <p:spPr>
          <a:xfrm>
            <a:off x="2640013" y="5803900"/>
            <a:ext cx="1871662" cy="337185"/>
          </a:xfrm>
          <a:prstGeom prst="rect">
            <a:avLst/>
          </a:prstGeom>
          <a:noFill/>
          <a:ln w="9525">
            <a:noFill/>
          </a:ln>
        </p:spPr>
        <p:txBody>
          <a:bodyPr>
            <a:spAutoFit/>
          </a:bodyPr>
          <a:lstStyle/>
          <a:p>
            <a:pPr>
              <a:spcBef>
                <a:spcPct val="50000"/>
              </a:spcBef>
            </a:pPr>
            <a:r>
              <a:rPr lang="zh-CN" altLang="en-US" sz="1600" dirty="0">
                <a:latin typeface="Tahoma" panose="020B0604030504040204" pitchFamily="34" charset="0"/>
              </a:rPr>
              <a:t>平均寻道长度</a:t>
            </a:r>
            <a:r>
              <a:rPr lang="en-US" altLang="zh-CN" sz="1600" u="sng">
                <a:solidFill>
                  <a:srgbClr val="CC3300"/>
                </a:solidFill>
                <a:latin typeface="Tahoma" panose="020B0604030504040204" pitchFamily="34" charset="0"/>
              </a:rPr>
              <a:t>27.5</a:t>
            </a:r>
            <a:endParaRPr lang="zh-CN" altLang="en-US" sz="1600" u="sng" dirty="0">
              <a:solidFill>
                <a:srgbClr val="CC3300"/>
              </a:solidFill>
              <a:latin typeface="Tahoma" panose="020B0604030504040204" pitchFamily="34" charset="0"/>
            </a:endParaRPr>
          </a:p>
        </p:txBody>
      </p:sp>
      <p:sp>
        <p:nvSpPr>
          <p:cNvPr id="361747" name="文本框 361746"/>
          <p:cNvSpPr txBox="1"/>
          <p:nvPr/>
        </p:nvSpPr>
        <p:spPr>
          <a:xfrm>
            <a:off x="4872038" y="4941888"/>
            <a:ext cx="4464050" cy="583565"/>
          </a:xfrm>
          <a:prstGeom prst="rect">
            <a:avLst/>
          </a:prstGeom>
          <a:noFill/>
          <a:ln w="9525">
            <a:noFill/>
          </a:ln>
        </p:spPr>
        <p:txBody>
          <a:bodyPr>
            <a:spAutoFit/>
          </a:bodyPr>
          <a:lstStyle/>
          <a:p>
            <a:pPr>
              <a:spcBef>
                <a:spcPct val="50000"/>
              </a:spcBef>
            </a:pPr>
            <a:r>
              <a:rPr lang="zh-CN" altLang="en-US" sz="3200" dirty="0">
                <a:solidFill>
                  <a:srgbClr val="D60093"/>
                </a:solidFill>
                <a:effectLst>
                  <a:outerShdw blurRad="38100" dist="38100" dir="2700000">
                    <a:srgbClr val="C0C0C0"/>
                  </a:outerShdw>
                </a:effectLst>
                <a:latin typeface="Tahoma" panose="020B0604030504040204" pitchFamily="34" charset="0"/>
              </a:rPr>
              <a:t>平均寻道长度</a:t>
            </a:r>
            <a:r>
              <a:rPr lang="en-US" altLang="zh-CN" sz="3200" u="sng">
                <a:solidFill>
                  <a:srgbClr val="D60093"/>
                </a:solidFill>
                <a:effectLst>
                  <a:outerShdw blurRad="38100" dist="38100" dir="2700000">
                    <a:srgbClr val="C0C0C0"/>
                  </a:outerShdw>
                </a:effectLst>
                <a:latin typeface="Tahoma" panose="020B0604030504040204" pitchFamily="34" charset="0"/>
              </a:rPr>
              <a:t>27.5</a:t>
            </a:r>
            <a:endParaRPr lang="zh-CN" altLang="en-US" sz="3200" u="sng" dirty="0">
              <a:solidFill>
                <a:srgbClr val="D60093"/>
              </a:solidFill>
              <a:effectLst>
                <a:outerShdw blurRad="38100" dist="38100" dir="2700000">
                  <a:srgbClr val="C0C0C0"/>
                </a:outerShdw>
              </a:effectLst>
              <a:latin typeface="Tahoma" panose="020B0604030504040204" pitchFamily="34" charset="0"/>
            </a:endParaRPr>
          </a:p>
        </p:txBody>
      </p:sp>
      <p:sp>
        <p:nvSpPr>
          <p:cNvPr id="361769" name="文本框 361768"/>
          <p:cNvSpPr txBox="1"/>
          <p:nvPr/>
        </p:nvSpPr>
        <p:spPr>
          <a:xfrm>
            <a:off x="1303338" y="777075"/>
            <a:ext cx="6119812" cy="583565"/>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、最短寻道时间优先（</a:t>
            </a:r>
            <a:r>
              <a:rPr lang="en-US" altLang="zh-CN" sz="2800" dirty="0">
                <a:solidFill>
                  <a:srgbClr val="800000"/>
                </a:solidFill>
                <a:effectLst>
                  <a:outerShdw blurRad="38100" dist="38100" dir="2700000">
                    <a:srgbClr val="C0C0C0"/>
                  </a:outerShdw>
                </a:effectLst>
                <a:latin typeface="Tahoma" panose="020B0604030504040204" pitchFamily="34" charset="0"/>
              </a:rPr>
              <a:t>SSTF</a:t>
            </a:r>
            <a:r>
              <a:rPr lang="zh-CN" altLang="en-US" sz="2800" dirty="0">
                <a:solidFill>
                  <a:srgbClr val="800000"/>
                </a:solidFill>
                <a:effectLst>
                  <a:outerShdw blurRad="38100" dist="38100" dir="2700000">
                    <a:srgbClr val="C0C0C0"/>
                  </a:outerShdw>
                </a:effectLst>
                <a:latin typeface="Tahoma" panose="020B0604030504040204" pitchFamily="34" charset="0"/>
              </a:rPr>
              <a:t>）</a:t>
            </a:r>
            <a:r>
              <a:rPr lang="zh-CN" altLang="en-US" sz="3200" b="0" dirty="0">
                <a:latin typeface="Tahoma" panose="020B0604030504040204" pitchFamily="34" charset="0"/>
              </a:rPr>
              <a:t> </a:t>
            </a:r>
          </a:p>
        </p:txBody>
      </p:sp>
      <p:sp>
        <p:nvSpPr>
          <p:cNvPr id="361770" name="文本框 361769"/>
          <p:cNvSpPr txBox="1"/>
          <p:nvPr/>
        </p:nvSpPr>
        <p:spPr>
          <a:xfrm>
            <a:off x="4583113" y="5734050"/>
            <a:ext cx="4895850" cy="306705"/>
          </a:xfrm>
          <a:prstGeom prst="rect">
            <a:avLst/>
          </a:prstGeom>
          <a:solidFill>
            <a:schemeClr val="bg1"/>
          </a:solidFill>
          <a:ln w="57150" cap="flat" cmpd="thinThick">
            <a:solidFill>
              <a:srgbClr val="006600"/>
            </a:solidFill>
            <a:prstDash val="solid"/>
            <a:miter/>
            <a:headEnd type="none" w="med" len="med"/>
            <a:tailEnd type="none" w="med" len="med"/>
          </a:ln>
        </p:spPr>
        <p:txBody>
          <a:bodyPr>
            <a:spAutoFit/>
          </a:bodyPr>
          <a:lstStyle/>
          <a:p>
            <a:pPr>
              <a:spcBef>
                <a:spcPct val="50000"/>
              </a:spcBef>
            </a:pPr>
            <a:r>
              <a:rPr lang="zh-CN" altLang="en-US" sz="1400" dirty="0">
                <a:solidFill>
                  <a:srgbClr val="0000CC"/>
                </a:solidFill>
                <a:effectLst>
                  <a:outerShdw blurRad="38100" dist="38100" dir="2700000">
                    <a:srgbClr val="C0C0C0"/>
                  </a:outerShdw>
                </a:effectLst>
                <a:latin typeface="Tahoma" panose="020B0604030504040204" pitchFamily="34" charset="0"/>
              </a:rPr>
              <a:t>请求序列：</a:t>
            </a:r>
            <a:r>
              <a:rPr lang="en-US" altLang="zh-CN" sz="1400">
                <a:solidFill>
                  <a:srgbClr val="0000CC"/>
                </a:solidFill>
                <a:effectLst>
                  <a:outerShdw blurRad="38100" dist="38100" dir="2700000">
                    <a:srgbClr val="C0C0C0"/>
                  </a:outerShdw>
                </a:effectLst>
                <a:latin typeface="Tahoma" panose="020B0604030504040204" pitchFamily="34" charset="0"/>
              </a:rPr>
              <a:t>55, 58, 39, 18, 90, 160, 150, 38, 184;</a:t>
            </a:r>
            <a:endParaRPr lang="zh-CN" altLang="en-US" sz="1400" dirty="0">
              <a:solidFill>
                <a:srgbClr val="0000CC"/>
              </a:solidFill>
              <a:effectLst>
                <a:outerShdw blurRad="38100" dist="38100" dir="2700000">
                  <a:srgbClr val="C0C0C0"/>
                </a:outerShdw>
              </a:effectLst>
              <a:latin typeface="Tahoma" panose="020B0604030504040204" pitchFamily="34" charset="0"/>
            </a:endParaRPr>
          </a:p>
        </p:txBody>
      </p:sp>
      <p:sp>
        <p:nvSpPr>
          <p:cNvPr id="361772" name="动作按钮: 自定义 361771"/>
          <p:cNvSpPr/>
          <p:nvPr/>
        </p:nvSpPr>
        <p:spPr>
          <a:xfrm>
            <a:off x="10488488" y="6038925"/>
            <a:ext cx="900113" cy="360362"/>
          </a:xfrm>
          <a:prstGeom prst="actionButtonBlank">
            <a:avLst/>
          </a:prstGeom>
          <a:solidFill>
            <a:srgbClr val="006600"/>
          </a:solidFill>
          <a:ln w="9525">
            <a:noFill/>
          </a:ln>
        </p:spPr>
        <p:txBody>
          <a:bodyPr wrap="none" anchor="ctr"/>
          <a:lstStyle/>
          <a:p>
            <a:pPr algn="ctr"/>
            <a:r>
              <a:rPr lang="zh-CN" altLang="en-US" sz="1400" dirty="0">
                <a:solidFill>
                  <a:schemeClr val="hlink"/>
                </a:solidFill>
                <a:effectLst>
                  <a:outerShdw blurRad="38100" dist="38100" dir="2700000">
                    <a:srgbClr val="000000"/>
                  </a:outerShdw>
                </a:effectLst>
                <a:latin typeface="Tahoma" panose="020B0604030504040204" pitchFamily="34" charset="0"/>
              </a:rPr>
              <a:t>动画演示</a:t>
            </a:r>
          </a:p>
        </p:txBody>
      </p:sp>
      <p:sp>
        <p:nvSpPr>
          <p:cNvPr id="66" name="矩形 65">
            <a:extLst>
              <a:ext uri="{FF2B5EF4-FFF2-40B4-BE49-F238E27FC236}">
                <a16:creationId xmlns:a16="http://schemas.microsoft.com/office/drawing/2014/main" id="{249BA707-A479-4BCA-ADA6-AF27A000FE2A}"/>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1769"/>
                                        </p:tgtEl>
                                        <p:attrNameLst>
                                          <p:attrName>style.visibility</p:attrName>
                                        </p:attrNameLst>
                                      </p:cBhvr>
                                      <p:to>
                                        <p:strVal val="visible"/>
                                      </p:to>
                                    </p:set>
                                    <p:anim calcmode="lin" valueType="num">
                                      <p:cBhvr additive="base">
                                        <p:cTn id="7" dur="500" fill="hold"/>
                                        <p:tgtEl>
                                          <p:spTgt spid="361769"/>
                                        </p:tgtEl>
                                        <p:attrNameLst>
                                          <p:attrName>ppt_x</p:attrName>
                                        </p:attrNameLst>
                                      </p:cBhvr>
                                      <p:tavLst>
                                        <p:tav tm="0">
                                          <p:val>
                                            <p:strVal val="0-#ppt_w/2"/>
                                          </p:val>
                                        </p:tav>
                                        <p:tav tm="100000">
                                          <p:val>
                                            <p:strVal val="#ppt_x"/>
                                          </p:val>
                                        </p:tav>
                                      </p:tavLst>
                                    </p:anim>
                                    <p:anim calcmode="lin" valueType="num">
                                      <p:cBhvr additive="base">
                                        <p:cTn id="8" dur="500" fill="hold"/>
                                        <p:tgtEl>
                                          <p:spTgt spid="36176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5" presetClass="entr" presetSubtype="0" fill="hold" grpId="0" nodeType="afterEffect">
                                  <p:stCondLst>
                                    <p:cond delay="0"/>
                                  </p:stCondLst>
                                  <p:childTnLst>
                                    <p:set>
                                      <p:cBhvr>
                                        <p:cTn id="11" dur="1" fill="hold">
                                          <p:stCondLst>
                                            <p:cond delay="0"/>
                                          </p:stCondLst>
                                        </p:cTn>
                                        <p:tgtEl>
                                          <p:spTgt spid="361772"/>
                                        </p:tgtEl>
                                        <p:attrNameLst>
                                          <p:attrName>style.visibility</p:attrName>
                                        </p:attrNameLst>
                                      </p:cBhvr>
                                      <p:to>
                                        <p:strVal val="visible"/>
                                      </p:to>
                                    </p:set>
                                    <p:anim calcmode="lin" valueType="num">
                                      <p:cBhvr>
                                        <p:cTn id="12" dur="1000" fill="hold"/>
                                        <p:tgtEl>
                                          <p:spTgt spid="361772"/>
                                        </p:tgtEl>
                                        <p:attrNameLst>
                                          <p:attrName>ppt_w</p:attrName>
                                        </p:attrNameLst>
                                      </p:cBhvr>
                                      <p:tavLst>
                                        <p:tav tm="0">
                                          <p:val>
                                            <p:strVal val="#ppt_w*0.70"/>
                                          </p:val>
                                        </p:tav>
                                        <p:tav tm="100000">
                                          <p:val>
                                            <p:strVal val="#ppt_w"/>
                                          </p:val>
                                        </p:tav>
                                      </p:tavLst>
                                    </p:anim>
                                    <p:anim calcmode="lin" valueType="num">
                                      <p:cBhvr>
                                        <p:cTn id="13" dur="1000" fill="hold"/>
                                        <p:tgtEl>
                                          <p:spTgt spid="361772"/>
                                        </p:tgtEl>
                                        <p:attrNameLst>
                                          <p:attrName>ppt_h</p:attrName>
                                        </p:attrNameLst>
                                      </p:cBhvr>
                                      <p:tavLst>
                                        <p:tav tm="0">
                                          <p:val>
                                            <p:strVal val="#ppt_h"/>
                                          </p:val>
                                        </p:tav>
                                        <p:tav tm="100000">
                                          <p:val>
                                            <p:strVal val="#ppt_h"/>
                                          </p:val>
                                        </p:tav>
                                      </p:tavLst>
                                    </p:anim>
                                    <p:animEffect transition="in" filter="fade">
                                      <p:cBhvr>
                                        <p:cTn id="14" dur="1000"/>
                                        <p:tgtEl>
                                          <p:spTgt spid="36177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361772"/>
                    </p:tgtEl>
                  </p:cond>
                </p:stCondLst>
                <p:endSync evt="end" delay="0">
                  <p:rtn val="all"/>
                </p:endSync>
                <p:childTnLst>
                  <p:par>
                    <p:cTn id="16" fill="hold">
                      <p:stCondLst>
                        <p:cond delay="0"/>
                      </p:stCondLst>
                      <p:childTnLst>
                        <p:par>
                          <p:cTn id="17" fill="hold">
                            <p:stCondLst>
                              <p:cond delay="0"/>
                            </p:stCondLst>
                            <p:childTnLst>
                              <p:par>
                                <p:cTn id="18" presetID="7" presetClass="entr" presetSubtype="8" fill="hold" grpId="0" nodeType="clickEffect">
                                  <p:stCondLst>
                                    <p:cond delay="0"/>
                                  </p:stCondLst>
                                  <p:childTnLst>
                                    <p:set>
                                      <p:cBhvr>
                                        <p:cTn id="19" dur="1" fill="hold">
                                          <p:stCondLst>
                                            <p:cond delay="0"/>
                                          </p:stCondLst>
                                        </p:cTn>
                                        <p:tgtEl>
                                          <p:spTgt spid="361770"/>
                                        </p:tgtEl>
                                        <p:attrNameLst>
                                          <p:attrName>style.visibility</p:attrName>
                                        </p:attrNameLst>
                                      </p:cBhvr>
                                      <p:to>
                                        <p:strVal val="visible"/>
                                      </p:to>
                                    </p:set>
                                    <p:anim calcmode="lin" valueType="num">
                                      <p:cBhvr additive="base">
                                        <p:cTn id="20" dur="5000" fill="hold"/>
                                        <p:tgtEl>
                                          <p:spTgt spid="361770"/>
                                        </p:tgtEl>
                                        <p:attrNameLst>
                                          <p:attrName>ppt_x</p:attrName>
                                        </p:attrNameLst>
                                      </p:cBhvr>
                                      <p:tavLst>
                                        <p:tav tm="0">
                                          <p:val>
                                            <p:strVal val="0-#ppt_w/2"/>
                                          </p:val>
                                        </p:tav>
                                        <p:tav tm="100000">
                                          <p:val>
                                            <p:strVal val="#ppt_x"/>
                                          </p:val>
                                        </p:tav>
                                      </p:tavLst>
                                    </p:anim>
                                    <p:anim calcmode="lin" valueType="num">
                                      <p:cBhvr additive="base">
                                        <p:cTn id="21" dur="5000" fill="hold"/>
                                        <p:tgtEl>
                                          <p:spTgt spid="361770"/>
                                        </p:tgtEl>
                                        <p:attrNameLst>
                                          <p:attrName>ppt_y</p:attrName>
                                        </p:attrNameLst>
                                      </p:cBhvr>
                                      <p:tavLst>
                                        <p:tav tm="0">
                                          <p:val>
                                            <p:strVal val="#ppt_y"/>
                                          </p:val>
                                        </p:tav>
                                        <p:tav tm="100000">
                                          <p:val>
                                            <p:strVal val="#ppt_y"/>
                                          </p:val>
                                        </p:tav>
                                      </p:tavLst>
                                    </p:anim>
                                  </p:childTnLst>
                                </p:cTn>
                              </p:par>
                            </p:childTnLst>
                          </p:cTn>
                        </p:par>
                        <p:par>
                          <p:cTn id="22" fill="hold">
                            <p:stCondLst>
                              <p:cond delay="5000"/>
                            </p:stCondLst>
                            <p:childTnLst>
                              <p:par>
                                <p:cTn id="23" presetID="8" presetClass="emph" presetSubtype="0" fill="hold" grpId="0" nodeType="afterEffect">
                                  <p:stCondLst>
                                    <p:cond delay="0"/>
                                  </p:stCondLst>
                                  <p:childTnLst>
                                    <p:animRot by="21600000">
                                      <p:cBhvr>
                                        <p:cTn id="24" dur="2000" fill="hold"/>
                                        <p:tgtEl>
                                          <p:spTgt spid="361635"/>
                                        </p:tgtEl>
                                        <p:attrNameLst>
                                          <p:attrName>r</p:attrName>
                                        </p:attrNameLst>
                                      </p:cBhvr>
                                    </p:animRot>
                                  </p:childTnLst>
                                </p:cTn>
                              </p:par>
                            </p:childTnLst>
                          </p:cTn>
                        </p:par>
                        <p:par>
                          <p:cTn id="25" fill="hold">
                            <p:stCondLst>
                              <p:cond delay="7000"/>
                            </p:stCondLst>
                            <p:childTnLst>
                              <p:par>
                                <p:cTn id="26" presetID="22" presetClass="entr" presetSubtype="2" fill="hold" nodeType="afterEffect">
                                  <p:stCondLst>
                                    <p:cond delay="0"/>
                                  </p:stCondLst>
                                  <p:childTnLst>
                                    <p:set>
                                      <p:cBhvr>
                                        <p:cTn id="27" dur="1" fill="hold">
                                          <p:stCondLst>
                                            <p:cond delay="0"/>
                                          </p:stCondLst>
                                        </p:cTn>
                                        <p:tgtEl>
                                          <p:spTgt spid="361644"/>
                                        </p:tgtEl>
                                        <p:attrNameLst>
                                          <p:attrName>style.visibility</p:attrName>
                                        </p:attrNameLst>
                                      </p:cBhvr>
                                      <p:to>
                                        <p:strVal val="visible"/>
                                      </p:to>
                                    </p:set>
                                    <p:animEffect transition="in" filter="wipe(right)">
                                      <p:cBhvr>
                                        <p:cTn id="28" dur="2000"/>
                                        <p:tgtEl>
                                          <p:spTgt spid="361644"/>
                                        </p:tgtEl>
                                      </p:cBhvr>
                                    </p:animEffect>
                                  </p:childTnLst>
                                </p:cTn>
                              </p:par>
                            </p:childTnLst>
                          </p:cTn>
                        </p:par>
                        <p:par>
                          <p:cTn id="29" fill="hold">
                            <p:stCondLst>
                              <p:cond delay="9000"/>
                            </p:stCondLst>
                            <p:childTnLst>
                              <p:par>
                                <p:cTn id="30" presetID="51" presetClass="entr" presetSubtype="0" fill="hold" nodeType="afterEffect">
                                  <p:stCondLst>
                                    <p:cond delay="0"/>
                                  </p:stCondLst>
                                  <p:childTnLst>
                                    <p:set>
                                      <p:cBhvr>
                                        <p:cTn id="31" dur="1" fill="hold">
                                          <p:stCondLst>
                                            <p:cond delay="0"/>
                                          </p:stCondLst>
                                        </p:cTn>
                                        <p:tgtEl>
                                          <p:spTgt spid="361669"/>
                                        </p:tgtEl>
                                        <p:attrNameLst>
                                          <p:attrName>style.visibility</p:attrName>
                                        </p:attrNameLst>
                                      </p:cBhvr>
                                      <p:to>
                                        <p:strVal val="visible"/>
                                      </p:to>
                                    </p:set>
                                    <p:animEffect transition="in" filter="fade">
                                      <p:cBhvr>
                                        <p:cTn id="32" dur="770" decel="100000"/>
                                        <p:tgtEl>
                                          <p:spTgt spid="361669"/>
                                        </p:tgtEl>
                                      </p:cBhvr>
                                    </p:animEffect>
                                    <p:animScale>
                                      <p:cBhvr>
                                        <p:cTn id="33" dur="770" decel="100000"/>
                                        <p:tgtEl>
                                          <p:spTgt spid="361669"/>
                                        </p:tgtEl>
                                      </p:cBhvr>
                                      <p:from x="10000" y="10000"/>
                                      <p:to x="200000" y="450000"/>
                                    </p:animScale>
                                    <p:animScale>
                                      <p:cBhvr>
                                        <p:cTn id="34" dur="1230" accel="100000" fill="hold">
                                          <p:stCondLst>
                                            <p:cond delay="770"/>
                                          </p:stCondLst>
                                        </p:cTn>
                                        <p:tgtEl>
                                          <p:spTgt spid="361669"/>
                                        </p:tgtEl>
                                      </p:cBhvr>
                                      <p:from x="200000" y="450000"/>
                                      <p:to x="100000" y="100000"/>
                                    </p:animScale>
                                    <p:set>
                                      <p:cBhvr>
                                        <p:cTn id="35" dur="770" fill="hold"/>
                                        <p:tgtEl>
                                          <p:spTgt spid="361669"/>
                                        </p:tgtEl>
                                        <p:attrNameLst>
                                          <p:attrName>ppt_x</p:attrName>
                                        </p:attrNameLst>
                                      </p:cBhvr>
                                      <p:to>
                                        <p:strVal val="(0.5)"/>
                                      </p:to>
                                    </p:set>
                                    <p:anim from="(0.5)" to="(#ppt_x)" calcmode="lin" valueType="num">
                                      <p:cBhvr>
                                        <p:cTn id="36" dur="1230" accel="100000" fill="hold">
                                          <p:stCondLst>
                                            <p:cond delay="770"/>
                                          </p:stCondLst>
                                        </p:cTn>
                                        <p:tgtEl>
                                          <p:spTgt spid="361669"/>
                                        </p:tgtEl>
                                        <p:attrNameLst>
                                          <p:attrName>ppt_x</p:attrName>
                                        </p:attrNameLst>
                                      </p:cBhvr>
                                    </p:anim>
                                    <p:set>
                                      <p:cBhvr>
                                        <p:cTn id="37" dur="770" fill="hold"/>
                                        <p:tgtEl>
                                          <p:spTgt spid="361669"/>
                                        </p:tgtEl>
                                        <p:attrNameLst>
                                          <p:attrName>ppt_y</p:attrName>
                                        </p:attrNameLst>
                                      </p:cBhvr>
                                      <p:to>
                                        <p:strVal val="(#ppt_y+0.4)"/>
                                      </p:to>
                                    </p:set>
                                    <p:anim from="(#ppt_y+0.4)" to="(#ppt_y)" calcmode="lin" valueType="num">
                                      <p:cBhvr>
                                        <p:cTn id="38" dur="1230" accel="100000" fill="hold">
                                          <p:stCondLst>
                                            <p:cond delay="770"/>
                                          </p:stCondLst>
                                        </p:cTn>
                                        <p:tgtEl>
                                          <p:spTgt spid="361669"/>
                                        </p:tgtEl>
                                        <p:attrNameLst>
                                          <p:attrName>ppt_y</p:attrName>
                                        </p:attrNameLst>
                                      </p:cBhvr>
                                    </p:anim>
                                  </p:childTnLst>
                                </p:cTn>
                              </p:par>
                            </p:childTnLst>
                          </p:cTn>
                        </p:par>
                        <p:par>
                          <p:cTn id="39" fill="hold">
                            <p:stCondLst>
                              <p:cond delay="11000"/>
                            </p:stCondLst>
                            <p:childTnLst>
                              <p:par>
                                <p:cTn id="40" presetID="22" presetClass="entr" presetSubtype="2" fill="hold" nodeType="afterEffect">
                                  <p:stCondLst>
                                    <p:cond delay="0"/>
                                  </p:stCondLst>
                                  <p:childTnLst>
                                    <p:set>
                                      <p:cBhvr>
                                        <p:cTn id="41" dur="1" fill="hold">
                                          <p:stCondLst>
                                            <p:cond delay="0"/>
                                          </p:stCondLst>
                                        </p:cTn>
                                        <p:tgtEl>
                                          <p:spTgt spid="361645"/>
                                        </p:tgtEl>
                                        <p:attrNameLst>
                                          <p:attrName>style.visibility</p:attrName>
                                        </p:attrNameLst>
                                      </p:cBhvr>
                                      <p:to>
                                        <p:strVal val="visible"/>
                                      </p:to>
                                    </p:set>
                                    <p:animEffect transition="in" filter="wipe(right)">
                                      <p:cBhvr>
                                        <p:cTn id="42" dur="2000"/>
                                        <p:tgtEl>
                                          <p:spTgt spid="361645"/>
                                        </p:tgtEl>
                                      </p:cBhvr>
                                    </p:animEffect>
                                  </p:childTnLst>
                                </p:cTn>
                              </p:par>
                            </p:childTnLst>
                          </p:cTn>
                        </p:par>
                        <p:par>
                          <p:cTn id="43" fill="hold">
                            <p:stCondLst>
                              <p:cond delay="13000"/>
                            </p:stCondLst>
                            <p:childTnLst>
                              <p:par>
                                <p:cTn id="44" presetID="51" presetClass="entr" presetSubtype="0" fill="hold" nodeType="afterEffect">
                                  <p:stCondLst>
                                    <p:cond delay="0"/>
                                  </p:stCondLst>
                                  <p:childTnLst>
                                    <p:set>
                                      <p:cBhvr>
                                        <p:cTn id="45" dur="1" fill="hold">
                                          <p:stCondLst>
                                            <p:cond delay="0"/>
                                          </p:stCondLst>
                                        </p:cTn>
                                        <p:tgtEl>
                                          <p:spTgt spid="361677"/>
                                        </p:tgtEl>
                                        <p:attrNameLst>
                                          <p:attrName>style.visibility</p:attrName>
                                        </p:attrNameLst>
                                      </p:cBhvr>
                                      <p:to>
                                        <p:strVal val="visible"/>
                                      </p:to>
                                    </p:set>
                                    <p:animEffect transition="in" filter="fade">
                                      <p:cBhvr>
                                        <p:cTn id="46" dur="770" decel="100000"/>
                                        <p:tgtEl>
                                          <p:spTgt spid="361677"/>
                                        </p:tgtEl>
                                      </p:cBhvr>
                                    </p:animEffect>
                                    <p:animScale>
                                      <p:cBhvr>
                                        <p:cTn id="47" dur="770" decel="100000"/>
                                        <p:tgtEl>
                                          <p:spTgt spid="361677"/>
                                        </p:tgtEl>
                                      </p:cBhvr>
                                      <p:from x="10000" y="10000"/>
                                      <p:to x="200000" y="450000"/>
                                    </p:animScale>
                                    <p:animScale>
                                      <p:cBhvr>
                                        <p:cTn id="48" dur="1230" accel="100000" fill="hold">
                                          <p:stCondLst>
                                            <p:cond delay="770"/>
                                          </p:stCondLst>
                                        </p:cTn>
                                        <p:tgtEl>
                                          <p:spTgt spid="361677"/>
                                        </p:tgtEl>
                                      </p:cBhvr>
                                      <p:from x="200000" y="450000"/>
                                      <p:to x="100000" y="100000"/>
                                    </p:animScale>
                                    <p:set>
                                      <p:cBhvr>
                                        <p:cTn id="49" dur="770" fill="hold"/>
                                        <p:tgtEl>
                                          <p:spTgt spid="361677"/>
                                        </p:tgtEl>
                                        <p:attrNameLst>
                                          <p:attrName>ppt_x</p:attrName>
                                        </p:attrNameLst>
                                      </p:cBhvr>
                                      <p:to>
                                        <p:strVal val="(0.5)"/>
                                      </p:to>
                                    </p:set>
                                    <p:anim from="(0.5)" to="(#ppt_x)" calcmode="lin" valueType="num">
                                      <p:cBhvr>
                                        <p:cTn id="50" dur="1230" accel="100000" fill="hold">
                                          <p:stCondLst>
                                            <p:cond delay="770"/>
                                          </p:stCondLst>
                                        </p:cTn>
                                        <p:tgtEl>
                                          <p:spTgt spid="361677"/>
                                        </p:tgtEl>
                                        <p:attrNameLst>
                                          <p:attrName>ppt_x</p:attrName>
                                        </p:attrNameLst>
                                      </p:cBhvr>
                                    </p:anim>
                                    <p:set>
                                      <p:cBhvr>
                                        <p:cTn id="51" dur="770" fill="hold"/>
                                        <p:tgtEl>
                                          <p:spTgt spid="361677"/>
                                        </p:tgtEl>
                                        <p:attrNameLst>
                                          <p:attrName>ppt_y</p:attrName>
                                        </p:attrNameLst>
                                      </p:cBhvr>
                                      <p:to>
                                        <p:strVal val="(#ppt_y+0.4)"/>
                                      </p:to>
                                    </p:set>
                                    <p:anim from="(#ppt_y+0.4)" to="(#ppt_y)" calcmode="lin" valueType="num">
                                      <p:cBhvr>
                                        <p:cTn id="52" dur="1230" accel="100000" fill="hold">
                                          <p:stCondLst>
                                            <p:cond delay="770"/>
                                          </p:stCondLst>
                                        </p:cTn>
                                        <p:tgtEl>
                                          <p:spTgt spid="361677"/>
                                        </p:tgtEl>
                                        <p:attrNameLst>
                                          <p:attrName>ppt_y</p:attrName>
                                        </p:attrNameLst>
                                      </p:cBhvr>
                                    </p:anim>
                                  </p:childTnLst>
                                </p:cTn>
                              </p:par>
                            </p:childTnLst>
                          </p:cTn>
                        </p:par>
                        <p:par>
                          <p:cTn id="53" fill="hold">
                            <p:stCondLst>
                              <p:cond delay="15000"/>
                            </p:stCondLst>
                            <p:childTnLst>
                              <p:par>
                                <p:cTn id="54" presetID="22" presetClass="entr" presetSubtype="2" fill="hold" nodeType="afterEffect">
                                  <p:stCondLst>
                                    <p:cond delay="0"/>
                                  </p:stCondLst>
                                  <p:childTnLst>
                                    <p:set>
                                      <p:cBhvr>
                                        <p:cTn id="55" dur="1" fill="hold">
                                          <p:stCondLst>
                                            <p:cond delay="0"/>
                                          </p:stCondLst>
                                        </p:cTn>
                                        <p:tgtEl>
                                          <p:spTgt spid="361646"/>
                                        </p:tgtEl>
                                        <p:attrNameLst>
                                          <p:attrName>style.visibility</p:attrName>
                                        </p:attrNameLst>
                                      </p:cBhvr>
                                      <p:to>
                                        <p:strVal val="visible"/>
                                      </p:to>
                                    </p:set>
                                    <p:animEffect transition="in" filter="wipe(right)">
                                      <p:cBhvr>
                                        <p:cTn id="56" dur="2000"/>
                                        <p:tgtEl>
                                          <p:spTgt spid="361646"/>
                                        </p:tgtEl>
                                      </p:cBhvr>
                                    </p:animEffect>
                                  </p:childTnLst>
                                </p:cTn>
                              </p:par>
                            </p:childTnLst>
                          </p:cTn>
                        </p:par>
                        <p:par>
                          <p:cTn id="57" fill="hold">
                            <p:stCondLst>
                              <p:cond delay="17000"/>
                            </p:stCondLst>
                            <p:childTnLst>
                              <p:par>
                                <p:cTn id="58" presetID="51" presetClass="entr" presetSubtype="0" fill="hold" nodeType="afterEffect">
                                  <p:stCondLst>
                                    <p:cond delay="0"/>
                                  </p:stCondLst>
                                  <p:childTnLst>
                                    <p:set>
                                      <p:cBhvr>
                                        <p:cTn id="59" dur="1" fill="hold">
                                          <p:stCondLst>
                                            <p:cond delay="0"/>
                                          </p:stCondLst>
                                        </p:cTn>
                                        <p:tgtEl>
                                          <p:spTgt spid="361685"/>
                                        </p:tgtEl>
                                        <p:attrNameLst>
                                          <p:attrName>style.visibility</p:attrName>
                                        </p:attrNameLst>
                                      </p:cBhvr>
                                      <p:to>
                                        <p:strVal val="visible"/>
                                      </p:to>
                                    </p:set>
                                    <p:animEffect transition="in" filter="fade">
                                      <p:cBhvr>
                                        <p:cTn id="60" dur="770" decel="100000"/>
                                        <p:tgtEl>
                                          <p:spTgt spid="361685"/>
                                        </p:tgtEl>
                                      </p:cBhvr>
                                    </p:animEffect>
                                    <p:animScale>
                                      <p:cBhvr>
                                        <p:cTn id="61" dur="770" decel="100000"/>
                                        <p:tgtEl>
                                          <p:spTgt spid="361685"/>
                                        </p:tgtEl>
                                      </p:cBhvr>
                                      <p:from x="10000" y="10000"/>
                                      <p:to x="200000" y="450000"/>
                                    </p:animScale>
                                    <p:animScale>
                                      <p:cBhvr>
                                        <p:cTn id="62" dur="1230" accel="100000" fill="hold">
                                          <p:stCondLst>
                                            <p:cond delay="770"/>
                                          </p:stCondLst>
                                        </p:cTn>
                                        <p:tgtEl>
                                          <p:spTgt spid="361685"/>
                                        </p:tgtEl>
                                      </p:cBhvr>
                                      <p:from x="200000" y="450000"/>
                                      <p:to x="100000" y="100000"/>
                                    </p:animScale>
                                    <p:set>
                                      <p:cBhvr>
                                        <p:cTn id="63" dur="770" fill="hold"/>
                                        <p:tgtEl>
                                          <p:spTgt spid="361685"/>
                                        </p:tgtEl>
                                        <p:attrNameLst>
                                          <p:attrName>ppt_x</p:attrName>
                                        </p:attrNameLst>
                                      </p:cBhvr>
                                      <p:to>
                                        <p:strVal val="(0.5)"/>
                                      </p:to>
                                    </p:set>
                                    <p:anim from="(0.5)" to="(#ppt_x)" calcmode="lin" valueType="num">
                                      <p:cBhvr>
                                        <p:cTn id="64" dur="1230" accel="100000" fill="hold">
                                          <p:stCondLst>
                                            <p:cond delay="770"/>
                                          </p:stCondLst>
                                        </p:cTn>
                                        <p:tgtEl>
                                          <p:spTgt spid="361685"/>
                                        </p:tgtEl>
                                        <p:attrNameLst>
                                          <p:attrName>ppt_x</p:attrName>
                                        </p:attrNameLst>
                                      </p:cBhvr>
                                    </p:anim>
                                    <p:set>
                                      <p:cBhvr>
                                        <p:cTn id="65" dur="770" fill="hold"/>
                                        <p:tgtEl>
                                          <p:spTgt spid="361685"/>
                                        </p:tgtEl>
                                        <p:attrNameLst>
                                          <p:attrName>ppt_y</p:attrName>
                                        </p:attrNameLst>
                                      </p:cBhvr>
                                      <p:to>
                                        <p:strVal val="(#ppt_y+0.4)"/>
                                      </p:to>
                                    </p:set>
                                    <p:anim from="(#ppt_y+0.4)" to="(#ppt_y)" calcmode="lin" valueType="num">
                                      <p:cBhvr>
                                        <p:cTn id="66" dur="1230" accel="100000" fill="hold">
                                          <p:stCondLst>
                                            <p:cond delay="770"/>
                                          </p:stCondLst>
                                        </p:cTn>
                                        <p:tgtEl>
                                          <p:spTgt spid="361685"/>
                                        </p:tgtEl>
                                        <p:attrNameLst>
                                          <p:attrName>ppt_y</p:attrName>
                                        </p:attrNameLst>
                                      </p:cBhvr>
                                    </p:anim>
                                  </p:childTnLst>
                                </p:cTn>
                              </p:par>
                            </p:childTnLst>
                          </p:cTn>
                        </p:par>
                        <p:par>
                          <p:cTn id="67" fill="hold">
                            <p:stCondLst>
                              <p:cond delay="19000"/>
                            </p:stCondLst>
                            <p:childTnLst>
                              <p:par>
                                <p:cTn id="68" presetID="22" presetClass="entr" presetSubtype="2" fill="hold" nodeType="afterEffect">
                                  <p:stCondLst>
                                    <p:cond delay="0"/>
                                  </p:stCondLst>
                                  <p:childTnLst>
                                    <p:set>
                                      <p:cBhvr>
                                        <p:cTn id="69" dur="1" fill="hold">
                                          <p:stCondLst>
                                            <p:cond delay="0"/>
                                          </p:stCondLst>
                                        </p:cTn>
                                        <p:tgtEl>
                                          <p:spTgt spid="361649"/>
                                        </p:tgtEl>
                                        <p:attrNameLst>
                                          <p:attrName>style.visibility</p:attrName>
                                        </p:attrNameLst>
                                      </p:cBhvr>
                                      <p:to>
                                        <p:strVal val="visible"/>
                                      </p:to>
                                    </p:set>
                                    <p:animEffect transition="in" filter="wipe(right)">
                                      <p:cBhvr>
                                        <p:cTn id="70" dur="2000"/>
                                        <p:tgtEl>
                                          <p:spTgt spid="361649"/>
                                        </p:tgtEl>
                                      </p:cBhvr>
                                    </p:animEffect>
                                  </p:childTnLst>
                                </p:cTn>
                              </p:par>
                            </p:childTnLst>
                          </p:cTn>
                        </p:par>
                        <p:par>
                          <p:cTn id="71" fill="hold">
                            <p:stCondLst>
                              <p:cond delay="21000"/>
                            </p:stCondLst>
                            <p:childTnLst>
                              <p:par>
                                <p:cTn id="72" presetID="51" presetClass="entr" presetSubtype="0" fill="hold" nodeType="afterEffect">
                                  <p:stCondLst>
                                    <p:cond delay="0"/>
                                  </p:stCondLst>
                                  <p:childTnLst>
                                    <p:set>
                                      <p:cBhvr>
                                        <p:cTn id="73" dur="1" fill="hold">
                                          <p:stCondLst>
                                            <p:cond delay="0"/>
                                          </p:stCondLst>
                                        </p:cTn>
                                        <p:tgtEl>
                                          <p:spTgt spid="361693"/>
                                        </p:tgtEl>
                                        <p:attrNameLst>
                                          <p:attrName>style.visibility</p:attrName>
                                        </p:attrNameLst>
                                      </p:cBhvr>
                                      <p:to>
                                        <p:strVal val="visible"/>
                                      </p:to>
                                    </p:set>
                                    <p:animEffect transition="in" filter="fade">
                                      <p:cBhvr>
                                        <p:cTn id="74" dur="770" decel="100000"/>
                                        <p:tgtEl>
                                          <p:spTgt spid="361693"/>
                                        </p:tgtEl>
                                      </p:cBhvr>
                                    </p:animEffect>
                                    <p:animScale>
                                      <p:cBhvr>
                                        <p:cTn id="75" dur="770" decel="100000"/>
                                        <p:tgtEl>
                                          <p:spTgt spid="361693"/>
                                        </p:tgtEl>
                                      </p:cBhvr>
                                      <p:from x="10000" y="10000"/>
                                      <p:to x="200000" y="450000"/>
                                    </p:animScale>
                                    <p:animScale>
                                      <p:cBhvr>
                                        <p:cTn id="76" dur="1230" accel="100000" fill="hold">
                                          <p:stCondLst>
                                            <p:cond delay="770"/>
                                          </p:stCondLst>
                                        </p:cTn>
                                        <p:tgtEl>
                                          <p:spTgt spid="361693"/>
                                        </p:tgtEl>
                                      </p:cBhvr>
                                      <p:from x="200000" y="450000"/>
                                      <p:to x="100000" y="100000"/>
                                    </p:animScale>
                                    <p:set>
                                      <p:cBhvr>
                                        <p:cTn id="77" dur="770" fill="hold"/>
                                        <p:tgtEl>
                                          <p:spTgt spid="361693"/>
                                        </p:tgtEl>
                                        <p:attrNameLst>
                                          <p:attrName>ppt_x</p:attrName>
                                        </p:attrNameLst>
                                      </p:cBhvr>
                                      <p:to>
                                        <p:strVal val="(0.5)"/>
                                      </p:to>
                                    </p:set>
                                    <p:anim from="(0.5)" to="(#ppt_x)" calcmode="lin" valueType="num">
                                      <p:cBhvr>
                                        <p:cTn id="78" dur="1230" accel="100000" fill="hold">
                                          <p:stCondLst>
                                            <p:cond delay="770"/>
                                          </p:stCondLst>
                                        </p:cTn>
                                        <p:tgtEl>
                                          <p:spTgt spid="361693"/>
                                        </p:tgtEl>
                                        <p:attrNameLst>
                                          <p:attrName>ppt_x</p:attrName>
                                        </p:attrNameLst>
                                      </p:cBhvr>
                                    </p:anim>
                                    <p:set>
                                      <p:cBhvr>
                                        <p:cTn id="79" dur="770" fill="hold"/>
                                        <p:tgtEl>
                                          <p:spTgt spid="361693"/>
                                        </p:tgtEl>
                                        <p:attrNameLst>
                                          <p:attrName>ppt_y</p:attrName>
                                        </p:attrNameLst>
                                      </p:cBhvr>
                                      <p:to>
                                        <p:strVal val="(#ppt_y+0.4)"/>
                                      </p:to>
                                    </p:set>
                                    <p:anim from="(#ppt_y+0.4)" to="(#ppt_y)" calcmode="lin" valueType="num">
                                      <p:cBhvr>
                                        <p:cTn id="80" dur="1230" accel="100000" fill="hold">
                                          <p:stCondLst>
                                            <p:cond delay="770"/>
                                          </p:stCondLst>
                                        </p:cTn>
                                        <p:tgtEl>
                                          <p:spTgt spid="361693"/>
                                        </p:tgtEl>
                                        <p:attrNameLst>
                                          <p:attrName>ppt_y</p:attrName>
                                        </p:attrNameLst>
                                      </p:cBhvr>
                                    </p:anim>
                                  </p:childTnLst>
                                </p:cTn>
                              </p:par>
                            </p:childTnLst>
                          </p:cTn>
                        </p:par>
                        <p:par>
                          <p:cTn id="81" fill="hold">
                            <p:stCondLst>
                              <p:cond delay="23000"/>
                            </p:stCondLst>
                            <p:childTnLst>
                              <p:par>
                                <p:cTn id="82" presetID="22" presetClass="entr" presetSubtype="2" fill="hold" nodeType="afterEffect">
                                  <p:stCondLst>
                                    <p:cond delay="0"/>
                                  </p:stCondLst>
                                  <p:childTnLst>
                                    <p:set>
                                      <p:cBhvr>
                                        <p:cTn id="83" dur="1" fill="hold">
                                          <p:stCondLst>
                                            <p:cond delay="0"/>
                                          </p:stCondLst>
                                        </p:cTn>
                                        <p:tgtEl>
                                          <p:spTgt spid="361651"/>
                                        </p:tgtEl>
                                        <p:attrNameLst>
                                          <p:attrName>style.visibility</p:attrName>
                                        </p:attrNameLst>
                                      </p:cBhvr>
                                      <p:to>
                                        <p:strVal val="visible"/>
                                      </p:to>
                                    </p:set>
                                    <p:animEffect transition="in" filter="wipe(right)">
                                      <p:cBhvr>
                                        <p:cTn id="84" dur="2000"/>
                                        <p:tgtEl>
                                          <p:spTgt spid="361651"/>
                                        </p:tgtEl>
                                      </p:cBhvr>
                                    </p:animEffect>
                                  </p:childTnLst>
                                </p:cTn>
                              </p:par>
                            </p:childTnLst>
                          </p:cTn>
                        </p:par>
                        <p:par>
                          <p:cTn id="85" fill="hold">
                            <p:stCondLst>
                              <p:cond delay="25000"/>
                            </p:stCondLst>
                            <p:childTnLst>
                              <p:par>
                                <p:cTn id="86" presetID="51" presetClass="entr" presetSubtype="0" fill="hold" nodeType="afterEffect">
                                  <p:stCondLst>
                                    <p:cond delay="0"/>
                                  </p:stCondLst>
                                  <p:childTnLst>
                                    <p:set>
                                      <p:cBhvr>
                                        <p:cTn id="87" dur="1" fill="hold">
                                          <p:stCondLst>
                                            <p:cond delay="0"/>
                                          </p:stCondLst>
                                        </p:cTn>
                                        <p:tgtEl>
                                          <p:spTgt spid="361701"/>
                                        </p:tgtEl>
                                        <p:attrNameLst>
                                          <p:attrName>style.visibility</p:attrName>
                                        </p:attrNameLst>
                                      </p:cBhvr>
                                      <p:to>
                                        <p:strVal val="visible"/>
                                      </p:to>
                                    </p:set>
                                    <p:animEffect transition="in" filter="fade">
                                      <p:cBhvr>
                                        <p:cTn id="88" dur="770" decel="100000"/>
                                        <p:tgtEl>
                                          <p:spTgt spid="361701"/>
                                        </p:tgtEl>
                                      </p:cBhvr>
                                    </p:animEffect>
                                    <p:animScale>
                                      <p:cBhvr>
                                        <p:cTn id="89" dur="770" decel="100000"/>
                                        <p:tgtEl>
                                          <p:spTgt spid="361701"/>
                                        </p:tgtEl>
                                      </p:cBhvr>
                                      <p:from x="10000" y="10000"/>
                                      <p:to x="200000" y="450000"/>
                                    </p:animScale>
                                    <p:animScale>
                                      <p:cBhvr>
                                        <p:cTn id="90" dur="1230" accel="100000" fill="hold">
                                          <p:stCondLst>
                                            <p:cond delay="770"/>
                                          </p:stCondLst>
                                        </p:cTn>
                                        <p:tgtEl>
                                          <p:spTgt spid="361701"/>
                                        </p:tgtEl>
                                      </p:cBhvr>
                                      <p:from x="200000" y="450000"/>
                                      <p:to x="100000" y="100000"/>
                                    </p:animScale>
                                    <p:set>
                                      <p:cBhvr>
                                        <p:cTn id="91" dur="770" fill="hold"/>
                                        <p:tgtEl>
                                          <p:spTgt spid="361701"/>
                                        </p:tgtEl>
                                        <p:attrNameLst>
                                          <p:attrName>ppt_x</p:attrName>
                                        </p:attrNameLst>
                                      </p:cBhvr>
                                      <p:to>
                                        <p:strVal val="(0.5)"/>
                                      </p:to>
                                    </p:set>
                                    <p:anim from="(0.5)" to="(#ppt_x)" calcmode="lin" valueType="num">
                                      <p:cBhvr>
                                        <p:cTn id="92" dur="1230" accel="100000" fill="hold">
                                          <p:stCondLst>
                                            <p:cond delay="770"/>
                                          </p:stCondLst>
                                        </p:cTn>
                                        <p:tgtEl>
                                          <p:spTgt spid="361701"/>
                                        </p:tgtEl>
                                        <p:attrNameLst>
                                          <p:attrName>ppt_x</p:attrName>
                                        </p:attrNameLst>
                                      </p:cBhvr>
                                    </p:anim>
                                    <p:set>
                                      <p:cBhvr>
                                        <p:cTn id="93" dur="770" fill="hold"/>
                                        <p:tgtEl>
                                          <p:spTgt spid="361701"/>
                                        </p:tgtEl>
                                        <p:attrNameLst>
                                          <p:attrName>ppt_y</p:attrName>
                                        </p:attrNameLst>
                                      </p:cBhvr>
                                      <p:to>
                                        <p:strVal val="(#ppt_y+0.4)"/>
                                      </p:to>
                                    </p:set>
                                    <p:anim from="(#ppt_y+0.4)" to="(#ppt_y)" calcmode="lin" valueType="num">
                                      <p:cBhvr>
                                        <p:cTn id="94" dur="1230" accel="100000" fill="hold">
                                          <p:stCondLst>
                                            <p:cond delay="770"/>
                                          </p:stCondLst>
                                        </p:cTn>
                                        <p:tgtEl>
                                          <p:spTgt spid="361701"/>
                                        </p:tgtEl>
                                        <p:attrNameLst>
                                          <p:attrName>ppt_y</p:attrName>
                                        </p:attrNameLst>
                                      </p:cBhvr>
                                    </p:anim>
                                  </p:childTnLst>
                                </p:cTn>
                              </p:par>
                            </p:childTnLst>
                          </p:cTn>
                        </p:par>
                        <p:par>
                          <p:cTn id="95" fill="hold">
                            <p:stCondLst>
                              <p:cond delay="27000"/>
                            </p:stCondLst>
                            <p:childTnLst>
                              <p:par>
                                <p:cTn id="96" presetID="22" presetClass="entr" presetSubtype="2" fill="hold" nodeType="afterEffect">
                                  <p:stCondLst>
                                    <p:cond delay="0"/>
                                  </p:stCondLst>
                                  <p:childTnLst>
                                    <p:set>
                                      <p:cBhvr>
                                        <p:cTn id="97" dur="1" fill="hold">
                                          <p:stCondLst>
                                            <p:cond delay="0"/>
                                          </p:stCondLst>
                                        </p:cTn>
                                        <p:tgtEl>
                                          <p:spTgt spid="361652"/>
                                        </p:tgtEl>
                                        <p:attrNameLst>
                                          <p:attrName>style.visibility</p:attrName>
                                        </p:attrNameLst>
                                      </p:cBhvr>
                                      <p:to>
                                        <p:strVal val="visible"/>
                                      </p:to>
                                    </p:set>
                                    <p:animEffect transition="in" filter="wipe(right)">
                                      <p:cBhvr>
                                        <p:cTn id="98" dur="2000"/>
                                        <p:tgtEl>
                                          <p:spTgt spid="361652"/>
                                        </p:tgtEl>
                                      </p:cBhvr>
                                    </p:animEffect>
                                  </p:childTnLst>
                                </p:cTn>
                              </p:par>
                              <p:par>
                                <p:cTn id="99" presetID="51" presetClass="entr" presetSubtype="0" fill="hold" nodeType="withEffect">
                                  <p:stCondLst>
                                    <p:cond delay="0"/>
                                  </p:stCondLst>
                                  <p:childTnLst>
                                    <p:set>
                                      <p:cBhvr>
                                        <p:cTn id="100" dur="1" fill="hold">
                                          <p:stCondLst>
                                            <p:cond delay="0"/>
                                          </p:stCondLst>
                                        </p:cTn>
                                        <p:tgtEl>
                                          <p:spTgt spid="361709"/>
                                        </p:tgtEl>
                                        <p:attrNameLst>
                                          <p:attrName>style.visibility</p:attrName>
                                        </p:attrNameLst>
                                      </p:cBhvr>
                                      <p:to>
                                        <p:strVal val="visible"/>
                                      </p:to>
                                    </p:set>
                                    <p:animEffect transition="in" filter="fade">
                                      <p:cBhvr>
                                        <p:cTn id="101" dur="770" decel="100000"/>
                                        <p:tgtEl>
                                          <p:spTgt spid="361709"/>
                                        </p:tgtEl>
                                      </p:cBhvr>
                                    </p:animEffect>
                                    <p:animScale>
                                      <p:cBhvr>
                                        <p:cTn id="102" dur="770" decel="100000"/>
                                        <p:tgtEl>
                                          <p:spTgt spid="361709"/>
                                        </p:tgtEl>
                                      </p:cBhvr>
                                      <p:from x="10000" y="10000"/>
                                      <p:to x="200000" y="450000"/>
                                    </p:animScale>
                                    <p:animScale>
                                      <p:cBhvr>
                                        <p:cTn id="103" dur="1230" accel="100000" fill="hold">
                                          <p:stCondLst>
                                            <p:cond delay="770"/>
                                          </p:stCondLst>
                                        </p:cTn>
                                        <p:tgtEl>
                                          <p:spTgt spid="361709"/>
                                        </p:tgtEl>
                                      </p:cBhvr>
                                      <p:from x="200000" y="450000"/>
                                      <p:to x="100000" y="100000"/>
                                    </p:animScale>
                                    <p:set>
                                      <p:cBhvr>
                                        <p:cTn id="104" dur="770" fill="hold"/>
                                        <p:tgtEl>
                                          <p:spTgt spid="361709"/>
                                        </p:tgtEl>
                                        <p:attrNameLst>
                                          <p:attrName>ppt_x</p:attrName>
                                        </p:attrNameLst>
                                      </p:cBhvr>
                                      <p:to>
                                        <p:strVal val="(0.5)"/>
                                      </p:to>
                                    </p:set>
                                    <p:anim from="(0.5)" to="(#ppt_x)" calcmode="lin" valueType="num">
                                      <p:cBhvr>
                                        <p:cTn id="105" dur="1230" accel="100000" fill="hold">
                                          <p:stCondLst>
                                            <p:cond delay="770"/>
                                          </p:stCondLst>
                                        </p:cTn>
                                        <p:tgtEl>
                                          <p:spTgt spid="361709"/>
                                        </p:tgtEl>
                                        <p:attrNameLst>
                                          <p:attrName>ppt_x</p:attrName>
                                        </p:attrNameLst>
                                      </p:cBhvr>
                                    </p:anim>
                                    <p:set>
                                      <p:cBhvr>
                                        <p:cTn id="106" dur="770" fill="hold"/>
                                        <p:tgtEl>
                                          <p:spTgt spid="361709"/>
                                        </p:tgtEl>
                                        <p:attrNameLst>
                                          <p:attrName>ppt_y</p:attrName>
                                        </p:attrNameLst>
                                      </p:cBhvr>
                                      <p:to>
                                        <p:strVal val="(#ppt_y+0.4)"/>
                                      </p:to>
                                    </p:set>
                                    <p:anim from="(#ppt_y+0.4)" to="(#ppt_y)" calcmode="lin" valueType="num">
                                      <p:cBhvr>
                                        <p:cTn id="107" dur="1230" accel="100000" fill="hold">
                                          <p:stCondLst>
                                            <p:cond delay="770"/>
                                          </p:stCondLst>
                                        </p:cTn>
                                        <p:tgtEl>
                                          <p:spTgt spid="361709"/>
                                        </p:tgtEl>
                                        <p:attrNameLst>
                                          <p:attrName>ppt_y</p:attrName>
                                        </p:attrNameLst>
                                      </p:cBhvr>
                                    </p:anim>
                                  </p:childTnLst>
                                </p:cTn>
                              </p:par>
                            </p:childTnLst>
                          </p:cTn>
                        </p:par>
                        <p:par>
                          <p:cTn id="108" fill="hold">
                            <p:stCondLst>
                              <p:cond delay="29000"/>
                            </p:stCondLst>
                            <p:childTnLst>
                              <p:par>
                                <p:cTn id="109" presetID="22" presetClass="entr" presetSubtype="8" fill="hold" nodeType="afterEffect">
                                  <p:stCondLst>
                                    <p:cond delay="0"/>
                                  </p:stCondLst>
                                  <p:childTnLst>
                                    <p:set>
                                      <p:cBhvr>
                                        <p:cTn id="110" dur="1" fill="hold">
                                          <p:stCondLst>
                                            <p:cond delay="0"/>
                                          </p:stCondLst>
                                        </p:cTn>
                                        <p:tgtEl>
                                          <p:spTgt spid="361647"/>
                                        </p:tgtEl>
                                        <p:attrNameLst>
                                          <p:attrName>style.visibility</p:attrName>
                                        </p:attrNameLst>
                                      </p:cBhvr>
                                      <p:to>
                                        <p:strVal val="visible"/>
                                      </p:to>
                                    </p:set>
                                    <p:animEffect transition="in" filter="wipe(left)">
                                      <p:cBhvr>
                                        <p:cTn id="111" dur="2000"/>
                                        <p:tgtEl>
                                          <p:spTgt spid="361647"/>
                                        </p:tgtEl>
                                      </p:cBhvr>
                                    </p:animEffect>
                                  </p:childTnLst>
                                </p:cTn>
                              </p:par>
                            </p:childTnLst>
                          </p:cTn>
                        </p:par>
                        <p:par>
                          <p:cTn id="112" fill="hold">
                            <p:stCondLst>
                              <p:cond delay="31000"/>
                            </p:stCondLst>
                            <p:childTnLst>
                              <p:par>
                                <p:cTn id="113" presetID="51" presetClass="entr" presetSubtype="0" fill="hold" nodeType="afterEffect">
                                  <p:stCondLst>
                                    <p:cond delay="0"/>
                                  </p:stCondLst>
                                  <p:childTnLst>
                                    <p:set>
                                      <p:cBhvr>
                                        <p:cTn id="114" dur="1" fill="hold">
                                          <p:stCondLst>
                                            <p:cond delay="0"/>
                                          </p:stCondLst>
                                        </p:cTn>
                                        <p:tgtEl>
                                          <p:spTgt spid="361717"/>
                                        </p:tgtEl>
                                        <p:attrNameLst>
                                          <p:attrName>style.visibility</p:attrName>
                                        </p:attrNameLst>
                                      </p:cBhvr>
                                      <p:to>
                                        <p:strVal val="visible"/>
                                      </p:to>
                                    </p:set>
                                    <p:animEffect transition="in" filter="fade">
                                      <p:cBhvr>
                                        <p:cTn id="115" dur="770" decel="100000"/>
                                        <p:tgtEl>
                                          <p:spTgt spid="361717"/>
                                        </p:tgtEl>
                                      </p:cBhvr>
                                    </p:animEffect>
                                    <p:animScale>
                                      <p:cBhvr>
                                        <p:cTn id="116" dur="770" decel="100000"/>
                                        <p:tgtEl>
                                          <p:spTgt spid="361717"/>
                                        </p:tgtEl>
                                      </p:cBhvr>
                                      <p:from x="10000" y="10000"/>
                                      <p:to x="200000" y="450000"/>
                                    </p:animScale>
                                    <p:animScale>
                                      <p:cBhvr>
                                        <p:cTn id="117" dur="1230" accel="100000" fill="hold">
                                          <p:stCondLst>
                                            <p:cond delay="770"/>
                                          </p:stCondLst>
                                        </p:cTn>
                                        <p:tgtEl>
                                          <p:spTgt spid="361717"/>
                                        </p:tgtEl>
                                      </p:cBhvr>
                                      <p:from x="200000" y="450000"/>
                                      <p:to x="100000" y="100000"/>
                                    </p:animScale>
                                    <p:set>
                                      <p:cBhvr>
                                        <p:cTn id="118" dur="770" fill="hold"/>
                                        <p:tgtEl>
                                          <p:spTgt spid="361717"/>
                                        </p:tgtEl>
                                        <p:attrNameLst>
                                          <p:attrName>ppt_x</p:attrName>
                                        </p:attrNameLst>
                                      </p:cBhvr>
                                      <p:to>
                                        <p:strVal val="(0.5)"/>
                                      </p:to>
                                    </p:set>
                                    <p:anim from="(0.5)" to="(#ppt_x)" calcmode="lin" valueType="num">
                                      <p:cBhvr>
                                        <p:cTn id="119" dur="1230" accel="100000" fill="hold">
                                          <p:stCondLst>
                                            <p:cond delay="770"/>
                                          </p:stCondLst>
                                        </p:cTn>
                                        <p:tgtEl>
                                          <p:spTgt spid="361717"/>
                                        </p:tgtEl>
                                        <p:attrNameLst>
                                          <p:attrName>ppt_x</p:attrName>
                                        </p:attrNameLst>
                                      </p:cBhvr>
                                    </p:anim>
                                    <p:set>
                                      <p:cBhvr>
                                        <p:cTn id="120" dur="770" fill="hold"/>
                                        <p:tgtEl>
                                          <p:spTgt spid="361717"/>
                                        </p:tgtEl>
                                        <p:attrNameLst>
                                          <p:attrName>ppt_y</p:attrName>
                                        </p:attrNameLst>
                                      </p:cBhvr>
                                      <p:to>
                                        <p:strVal val="(#ppt_y+0.4)"/>
                                      </p:to>
                                    </p:set>
                                    <p:anim from="(#ppt_y+0.4)" to="(#ppt_y)" calcmode="lin" valueType="num">
                                      <p:cBhvr>
                                        <p:cTn id="121" dur="1230" accel="100000" fill="hold">
                                          <p:stCondLst>
                                            <p:cond delay="770"/>
                                          </p:stCondLst>
                                        </p:cTn>
                                        <p:tgtEl>
                                          <p:spTgt spid="361717"/>
                                        </p:tgtEl>
                                        <p:attrNameLst>
                                          <p:attrName>ppt_y</p:attrName>
                                        </p:attrNameLst>
                                      </p:cBhvr>
                                    </p:anim>
                                  </p:childTnLst>
                                </p:cTn>
                              </p:par>
                            </p:childTnLst>
                          </p:cTn>
                        </p:par>
                        <p:par>
                          <p:cTn id="122" fill="hold">
                            <p:stCondLst>
                              <p:cond delay="33000"/>
                            </p:stCondLst>
                            <p:childTnLst>
                              <p:par>
                                <p:cTn id="123" presetID="22" presetClass="entr" presetSubtype="8" fill="hold" nodeType="afterEffect">
                                  <p:stCondLst>
                                    <p:cond delay="0"/>
                                  </p:stCondLst>
                                  <p:childTnLst>
                                    <p:set>
                                      <p:cBhvr>
                                        <p:cTn id="124" dur="1" fill="hold">
                                          <p:stCondLst>
                                            <p:cond delay="0"/>
                                          </p:stCondLst>
                                        </p:cTn>
                                        <p:tgtEl>
                                          <p:spTgt spid="361648"/>
                                        </p:tgtEl>
                                        <p:attrNameLst>
                                          <p:attrName>style.visibility</p:attrName>
                                        </p:attrNameLst>
                                      </p:cBhvr>
                                      <p:to>
                                        <p:strVal val="visible"/>
                                      </p:to>
                                    </p:set>
                                    <p:animEffect transition="in" filter="wipe(left)">
                                      <p:cBhvr>
                                        <p:cTn id="125" dur="2000"/>
                                        <p:tgtEl>
                                          <p:spTgt spid="361648"/>
                                        </p:tgtEl>
                                      </p:cBhvr>
                                    </p:animEffect>
                                  </p:childTnLst>
                                </p:cTn>
                              </p:par>
                            </p:childTnLst>
                          </p:cTn>
                        </p:par>
                        <p:par>
                          <p:cTn id="126" fill="hold">
                            <p:stCondLst>
                              <p:cond delay="35000"/>
                            </p:stCondLst>
                            <p:childTnLst>
                              <p:par>
                                <p:cTn id="127" presetID="51" presetClass="entr" presetSubtype="0" fill="hold" nodeType="afterEffect">
                                  <p:stCondLst>
                                    <p:cond delay="0"/>
                                  </p:stCondLst>
                                  <p:childTnLst>
                                    <p:set>
                                      <p:cBhvr>
                                        <p:cTn id="128" dur="1" fill="hold">
                                          <p:stCondLst>
                                            <p:cond delay="0"/>
                                          </p:stCondLst>
                                        </p:cTn>
                                        <p:tgtEl>
                                          <p:spTgt spid="361725"/>
                                        </p:tgtEl>
                                        <p:attrNameLst>
                                          <p:attrName>style.visibility</p:attrName>
                                        </p:attrNameLst>
                                      </p:cBhvr>
                                      <p:to>
                                        <p:strVal val="visible"/>
                                      </p:to>
                                    </p:set>
                                    <p:animEffect transition="in" filter="fade">
                                      <p:cBhvr>
                                        <p:cTn id="129" dur="770" decel="100000"/>
                                        <p:tgtEl>
                                          <p:spTgt spid="361725"/>
                                        </p:tgtEl>
                                      </p:cBhvr>
                                    </p:animEffect>
                                    <p:animScale>
                                      <p:cBhvr>
                                        <p:cTn id="130" dur="770" decel="100000"/>
                                        <p:tgtEl>
                                          <p:spTgt spid="361725"/>
                                        </p:tgtEl>
                                      </p:cBhvr>
                                      <p:from x="10000" y="10000"/>
                                      <p:to x="200000" y="450000"/>
                                    </p:animScale>
                                    <p:animScale>
                                      <p:cBhvr>
                                        <p:cTn id="131" dur="1230" accel="100000" fill="hold">
                                          <p:stCondLst>
                                            <p:cond delay="770"/>
                                          </p:stCondLst>
                                        </p:cTn>
                                        <p:tgtEl>
                                          <p:spTgt spid="361725"/>
                                        </p:tgtEl>
                                      </p:cBhvr>
                                      <p:from x="200000" y="450000"/>
                                      <p:to x="100000" y="100000"/>
                                    </p:animScale>
                                    <p:set>
                                      <p:cBhvr>
                                        <p:cTn id="132" dur="770" fill="hold"/>
                                        <p:tgtEl>
                                          <p:spTgt spid="361725"/>
                                        </p:tgtEl>
                                        <p:attrNameLst>
                                          <p:attrName>ppt_x</p:attrName>
                                        </p:attrNameLst>
                                      </p:cBhvr>
                                      <p:to>
                                        <p:strVal val="(0.5)"/>
                                      </p:to>
                                    </p:set>
                                    <p:anim from="(0.5)" to="(#ppt_x)" calcmode="lin" valueType="num">
                                      <p:cBhvr>
                                        <p:cTn id="133" dur="1230" accel="100000" fill="hold">
                                          <p:stCondLst>
                                            <p:cond delay="770"/>
                                          </p:stCondLst>
                                        </p:cTn>
                                        <p:tgtEl>
                                          <p:spTgt spid="361725"/>
                                        </p:tgtEl>
                                        <p:attrNameLst>
                                          <p:attrName>ppt_x</p:attrName>
                                        </p:attrNameLst>
                                      </p:cBhvr>
                                    </p:anim>
                                    <p:set>
                                      <p:cBhvr>
                                        <p:cTn id="134" dur="770" fill="hold"/>
                                        <p:tgtEl>
                                          <p:spTgt spid="361725"/>
                                        </p:tgtEl>
                                        <p:attrNameLst>
                                          <p:attrName>ppt_y</p:attrName>
                                        </p:attrNameLst>
                                      </p:cBhvr>
                                      <p:to>
                                        <p:strVal val="(#ppt_y+0.4)"/>
                                      </p:to>
                                    </p:set>
                                    <p:anim from="(#ppt_y+0.4)" to="(#ppt_y)" calcmode="lin" valueType="num">
                                      <p:cBhvr>
                                        <p:cTn id="135" dur="1230" accel="100000" fill="hold">
                                          <p:stCondLst>
                                            <p:cond delay="770"/>
                                          </p:stCondLst>
                                        </p:cTn>
                                        <p:tgtEl>
                                          <p:spTgt spid="361725"/>
                                        </p:tgtEl>
                                        <p:attrNameLst>
                                          <p:attrName>ppt_y</p:attrName>
                                        </p:attrNameLst>
                                      </p:cBhvr>
                                    </p:anim>
                                  </p:childTnLst>
                                </p:cTn>
                              </p:par>
                            </p:childTnLst>
                          </p:cTn>
                        </p:par>
                        <p:par>
                          <p:cTn id="136" fill="hold">
                            <p:stCondLst>
                              <p:cond delay="37000"/>
                            </p:stCondLst>
                            <p:childTnLst>
                              <p:par>
                                <p:cTn id="137" presetID="22" presetClass="entr" presetSubtype="8" fill="hold" nodeType="afterEffect">
                                  <p:stCondLst>
                                    <p:cond delay="0"/>
                                  </p:stCondLst>
                                  <p:childTnLst>
                                    <p:set>
                                      <p:cBhvr>
                                        <p:cTn id="138" dur="1" fill="hold">
                                          <p:stCondLst>
                                            <p:cond delay="0"/>
                                          </p:stCondLst>
                                        </p:cTn>
                                        <p:tgtEl>
                                          <p:spTgt spid="361650"/>
                                        </p:tgtEl>
                                        <p:attrNameLst>
                                          <p:attrName>style.visibility</p:attrName>
                                        </p:attrNameLst>
                                      </p:cBhvr>
                                      <p:to>
                                        <p:strVal val="visible"/>
                                      </p:to>
                                    </p:set>
                                    <p:animEffect transition="in" filter="wipe(left)">
                                      <p:cBhvr>
                                        <p:cTn id="139" dur="2000"/>
                                        <p:tgtEl>
                                          <p:spTgt spid="361650"/>
                                        </p:tgtEl>
                                      </p:cBhvr>
                                    </p:animEffect>
                                  </p:childTnLst>
                                </p:cTn>
                              </p:par>
                            </p:childTnLst>
                          </p:cTn>
                        </p:par>
                        <p:par>
                          <p:cTn id="140" fill="hold">
                            <p:stCondLst>
                              <p:cond delay="39000"/>
                            </p:stCondLst>
                            <p:childTnLst>
                              <p:par>
                                <p:cTn id="141" presetID="51" presetClass="entr" presetSubtype="0" fill="hold" nodeType="afterEffect">
                                  <p:stCondLst>
                                    <p:cond delay="0"/>
                                  </p:stCondLst>
                                  <p:childTnLst>
                                    <p:set>
                                      <p:cBhvr>
                                        <p:cTn id="142" dur="1" fill="hold">
                                          <p:stCondLst>
                                            <p:cond delay="0"/>
                                          </p:stCondLst>
                                        </p:cTn>
                                        <p:tgtEl>
                                          <p:spTgt spid="361733"/>
                                        </p:tgtEl>
                                        <p:attrNameLst>
                                          <p:attrName>style.visibility</p:attrName>
                                        </p:attrNameLst>
                                      </p:cBhvr>
                                      <p:to>
                                        <p:strVal val="visible"/>
                                      </p:to>
                                    </p:set>
                                    <p:animEffect transition="in" filter="fade">
                                      <p:cBhvr>
                                        <p:cTn id="143" dur="770" decel="100000"/>
                                        <p:tgtEl>
                                          <p:spTgt spid="361733"/>
                                        </p:tgtEl>
                                      </p:cBhvr>
                                    </p:animEffect>
                                    <p:animScale>
                                      <p:cBhvr>
                                        <p:cTn id="144" dur="770" decel="100000"/>
                                        <p:tgtEl>
                                          <p:spTgt spid="361733"/>
                                        </p:tgtEl>
                                      </p:cBhvr>
                                      <p:from x="10000" y="10000"/>
                                      <p:to x="200000" y="450000"/>
                                    </p:animScale>
                                    <p:animScale>
                                      <p:cBhvr>
                                        <p:cTn id="145" dur="1230" accel="100000" fill="hold">
                                          <p:stCondLst>
                                            <p:cond delay="770"/>
                                          </p:stCondLst>
                                        </p:cTn>
                                        <p:tgtEl>
                                          <p:spTgt spid="361733"/>
                                        </p:tgtEl>
                                      </p:cBhvr>
                                      <p:from x="200000" y="450000"/>
                                      <p:to x="100000" y="100000"/>
                                    </p:animScale>
                                    <p:set>
                                      <p:cBhvr>
                                        <p:cTn id="146" dur="770" fill="hold"/>
                                        <p:tgtEl>
                                          <p:spTgt spid="361733"/>
                                        </p:tgtEl>
                                        <p:attrNameLst>
                                          <p:attrName>ppt_x</p:attrName>
                                        </p:attrNameLst>
                                      </p:cBhvr>
                                      <p:to>
                                        <p:strVal val="(0.5)"/>
                                      </p:to>
                                    </p:set>
                                    <p:anim from="(0.5)" to="(#ppt_x)" calcmode="lin" valueType="num">
                                      <p:cBhvr>
                                        <p:cTn id="147" dur="1230" accel="100000" fill="hold">
                                          <p:stCondLst>
                                            <p:cond delay="770"/>
                                          </p:stCondLst>
                                        </p:cTn>
                                        <p:tgtEl>
                                          <p:spTgt spid="361733"/>
                                        </p:tgtEl>
                                        <p:attrNameLst>
                                          <p:attrName>ppt_x</p:attrName>
                                        </p:attrNameLst>
                                      </p:cBhvr>
                                    </p:anim>
                                    <p:set>
                                      <p:cBhvr>
                                        <p:cTn id="148" dur="770" fill="hold"/>
                                        <p:tgtEl>
                                          <p:spTgt spid="361733"/>
                                        </p:tgtEl>
                                        <p:attrNameLst>
                                          <p:attrName>ppt_y</p:attrName>
                                        </p:attrNameLst>
                                      </p:cBhvr>
                                      <p:to>
                                        <p:strVal val="(#ppt_y+0.4)"/>
                                      </p:to>
                                    </p:set>
                                    <p:anim from="(#ppt_y+0.4)" to="(#ppt_y)" calcmode="lin" valueType="num">
                                      <p:cBhvr>
                                        <p:cTn id="149" dur="1230" accel="100000" fill="hold">
                                          <p:stCondLst>
                                            <p:cond delay="770"/>
                                          </p:stCondLst>
                                        </p:cTn>
                                        <p:tgtEl>
                                          <p:spTgt spid="361733"/>
                                        </p:tgtEl>
                                        <p:attrNameLst>
                                          <p:attrName>ppt_y</p:attrName>
                                        </p:attrNameLst>
                                      </p:cBhvr>
                                    </p:anim>
                                  </p:childTnLst>
                                </p:cTn>
                              </p:par>
                            </p:childTnLst>
                          </p:cTn>
                        </p:par>
                        <p:par>
                          <p:cTn id="150" fill="hold">
                            <p:stCondLst>
                              <p:cond delay="41000"/>
                            </p:stCondLst>
                            <p:childTnLst>
                              <p:par>
                                <p:cTn id="151" presetID="27" presetClass="entr" presetSubtype="0" fill="hold" grpId="0" nodeType="afterEffect">
                                  <p:stCondLst>
                                    <p:cond delay="0"/>
                                  </p:stCondLst>
                                  <p:iterate type="lt">
                                    <p:tmPct val="50000"/>
                                  </p:iterate>
                                  <p:childTnLst>
                                    <p:set>
                                      <p:cBhvr>
                                        <p:cTn id="152" dur="1" fill="hold">
                                          <p:stCondLst>
                                            <p:cond delay="0"/>
                                          </p:stCondLst>
                                        </p:cTn>
                                        <p:tgtEl>
                                          <p:spTgt spid="361742"/>
                                        </p:tgtEl>
                                        <p:attrNameLst>
                                          <p:attrName>style.visibility</p:attrName>
                                        </p:attrNameLst>
                                      </p:cBhvr>
                                      <p:to>
                                        <p:strVal val="visible"/>
                                      </p:to>
                                    </p:set>
                                    <p:anim calcmode="discrete" valueType="clr">
                                      <p:cBhvr override="childStyle">
                                        <p:cTn id="153" dur="1000"/>
                                        <p:tgtEl>
                                          <p:spTgt spid="361742"/>
                                        </p:tgtEl>
                                        <p:attrNameLst>
                                          <p:attrName>style.color</p:attrName>
                                        </p:attrNameLst>
                                      </p:cBhvr>
                                      <p:tavLst>
                                        <p:tav tm="0">
                                          <p:val>
                                            <p:clrVal>
                                              <a:schemeClr val="accent2"/>
                                            </p:clrVal>
                                          </p:val>
                                        </p:tav>
                                        <p:tav tm="50000">
                                          <p:val>
                                            <p:clrVal>
                                              <a:schemeClr val="hlink"/>
                                            </p:clrVal>
                                          </p:val>
                                        </p:tav>
                                      </p:tavLst>
                                    </p:anim>
                                    <p:anim calcmode="discrete" valueType="clr">
                                      <p:cBhvr>
                                        <p:cTn id="154" dur="1000"/>
                                        <p:tgtEl>
                                          <p:spTgt spid="361742"/>
                                        </p:tgtEl>
                                        <p:attrNameLst>
                                          <p:attrName>fillcolor</p:attrName>
                                        </p:attrNameLst>
                                      </p:cBhvr>
                                      <p:tavLst>
                                        <p:tav tm="0">
                                          <p:val>
                                            <p:clrVal>
                                              <a:schemeClr val="accent2"/>
                                            </p:clrVal>
                                          </p:val>
                                        </p:tav>
                                        <p:tav tm="50000">
                                          <p:val>
                                            <p:clrVal>
                                              <a:schemeClr val="hlink"/>
                                            </p:clrVal>
                                          </p:val>
                                        </p:tav>
                                      </p:tavLst>
                                    </p:anim>
                                    <p:set>
                                      <p:cBhvr>
                                        <p:cTn id="155" dur="1000"/>
                                        <p:tgtEl>
                                          <p:spTgt spid="361742"/>
                                        </p:tgtEl>
                                        <p:attrNameLst>
                                          <p:attrName>fill.type</p:attrName>
                                        </p:attrNameLst>
                                      </p:cBhvr>
                                      <p:to>
                                        <p:strVal val="solid"/>
                                      </p:to>
                                    </p:set>
                                  </p:childTnLst>
                                </p:cTn>
                              </p:par>
                            </p:childTnLst>
                          </p:cTn>
                        </p:par>
                        <p:par>
                          <p:cTn id="156" fill="hold">
                            <p:stCondLst>
                              <p:cond delay="46500"/>
                            </p:stCondLst>
                            <p:childTnLst>
                              <p:par>
                                <p:cTn id="157" presetID="53" presetClass="entr" presetSubtype="16" fill="hold" grpId="0" nodeType="afterEffect">
                                  <p:stCondLst>
                                    <p:cond delay="0"/>
                                  </p:stCondLst>
                                  <p:childTnLst>
                                    <p:set>
                                      <p:cBhvr>
                                        <p:cTn id="158" dur="1" fill="hold">
                                          <p:stCondLst>
                                            <p:cond delay="0"/>
                                          </p:stCondLst>
                                        </p:cTn>
                                        <p:tgtEl>
                                          <p:spTgt spid="361747"/>
                                        </p:tgtEl>
                                        <p:attrNameLst>
                                          <p:attrName>style.visibility</p:attrName>
                                        </p:attrNameLst>
                                      </p:cBhvr>
                                      <p:to>
                                        <p:strVal val="visible"/>
                                      </p:to>
                                    </p:set>
                                    <p:anim calcmode="lin" valueType="num">
                                      <p:cBhvr>
                                        <p:cTn id="159" dur="500" fill="hold"/>
                                        <p:tgtEl>
                                          <p:spTgt spid="361747"/>
                                        </p:tgtEl>
                                        <p:attrNameLst>
                                          <p:attrName>ppt_w</p:attrName>
                                        </p:attrNameLst>
                                      </p:cBhvr>
                                      <p:tavLst>
                                        <p:tav tm="0">
                                          <p:val>
                                            <p:fltVal val="0"/>
                                          </p:val>
                                        </p:tav>
                                        <p:tav tm="100000">
                                          <p:val>
                                            <p:strVal val="#ppt_w"/>
                                          </p:val>
                                        </p:tav>
                                      </p:tavLst>
                                    </p:anim>
                                    <p:anim calcmode="lin" valueType="num">
                                      <p:cBhvr>
                                        <p:cTn id="160" dur="500" fill="hold"/>
                                        <p:tgtEl>
                                          <p:spTgt spid="361747"/>
                                        </p:tgtEl>
                                        <p:attrNameLst>
                                          <p:attrName>ppt_h</p:attrName>
                                        </p:attrNameLst>
                                      </p:cBhvr>
                                      <p:tavLst>
                                        <p:tav tm="0">
                                          <p:val>
                                            <p:fltVal val="0"/>
                                          </p:val>
                                        </p:tav>
                                        <p:tav tm="100000">
                                          <p:val>
                                            <p:strVal val="#ppt_h"/>
                                          </p:val>
                                        </p:tav>
                                      </p:tavLst>
                                    </p:anim>
                                    <p:animEffect transition="in" filter="fade">
                                      <p:cBhvr>
                                        <p:cTn id="161" dur="500"/>
                                        <p:tgtEl>
                                          <p:spTgt spid="361747"/>
                                        </p:tgtEl>
                                      </p:cBhvr>
                                    </p:animEffect>
                                  </p:childTnLst>
                                </p:cTn>
                              </p:par>
                            </p:childTnLst>
                          </p:cTn>
                        </p:par>
                      </p:childTnLst>
                    </p:cTn>
                  </p:par>
                </p:childTnLst>
              </p:cTn>
              <p:nextCondLst>
                <p:cond evt="onClick" delay="0">
                  <p:tgtEl>
                    <p:spTgt spid="361772"/>
                  </p:tgtEl>
                </p:cond>
              </p:nextCondLst>
            </p:seq>
          </p:childTnLst>
        </p:cTn>
      </p:par>
    </p:tnLst>
    <p:bldLst>
      <p:bldP spid="361635" grpId="0"/>
      <p:bldP spid="361742" grpId="0"/>
      <p:bldP spid="361747" grpId="0"/>
      <p:bldP spid="361769" grpId="0"/>
      <p:bldP spid="361770" grpId="0" bldLvl="0" animBg="1"/>
      <p:bldP spid="361772" grpId="0" bldLvl="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51" name="文本框 364550"/>
          <p:cNvSpPr txBox="1"/>
          <p:nvPr/>
        </p:nvSpPr>
        <p:spPr>
          <a:xfrm>
            <a:off x="1415480" y="1775683"/>
            <a:ext cx="8064500" cy="583565"/>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3</a:t>
            </a:r>
            <a:r>
              <a:rPr lang="zh-CN" altLang="en-US" sz="2800" dirty="0">
                <a:solidFill>
                  <a:srgbClr val="800000"/>
                </a:solidFill>
                <a:effectLst>
                  <a:outerShdw blurRad="38100" dist="38100" dir="2700000">
                    <a:srgbClr val="C0C0C0"/>
                  </a:outerShdw>
                </a:effectLst>
                <a:latin typeface="Tahoma" panose="020B0604030504040204" pitchFamily="34" charset="0"/>
              </a:rPr>
              <a:t>、扫描算法 </a:t>
            </a:r>
            <a:r>
              <a:rPr lang="en-US" altLang="zh-CN" sz="2800" dirty="0">
                <a:solidFill>
                  <a:srgbClr val="800000"/>
                </a:solidFill>
                <a:effectLst>
                  <a:outerShdw blurRad="38100" dist="38100" dir="2700000">
                    <a:srgbClr val="C0C0C0"/>
                  </a:outerShdw>
                </a:effectLst>
                <a:latin typeface="Tahoma" panose="020B0604030504040204" pitchFamily="34" charset="0"/>
              </a:rPr>
              <a:t>SCAN</a:t>
            </a:r>
            <a:r>
              <a:rPr lang="en-US" altLang="zh-CN" sz="3200" b="0" dirty="0">
                <a:latin typeface="Tahoma" panose="020B0604030504040204" pitchFamily="34" charset="0"/>
              </a:rPr>
              <a:t> </a:t>
            </a:r>
            <a:endParaRPr lang="zh-CN" altLang="en-US" sz="3200" b="0" dirty="0">
              <a:latin typeface="Tahoma" panose="020B0604030504040204" pitchFamily="34" charset="0"/>
            </a:endParaRPr>
          </a:p>
        </p:txBody>
      </p:sp>
      <p:sp>
        <p:nvSpPr>
          <p:cNvPr id="364557" name="文本框 364556"/>
          <p:cNvSpPr txBox="1"/>
          <p:nvPr/>
        </p:nvSpPr>
        <p:spPr>
          <a:xfrm>
            <a:off x="2027188" y="2279924"/>
            <a:ext cx="4968875" cy="1941301"/>
          </a:xfrm>
          <a:prstGeom prst="rect">
            <a:avLst/>
          </a:prstGeom>
          <a:noFill/>
          <a:ln w="9525">
            <a:noFill/>
          </a:ln>
        </p:spPr>
        <p:txBody>
          <a:bodyPr wrap="square">
            <a:spAutoFit/>
          </a:bodyPr>
          <a:lstStyle/>
          <a:p>
            <a:pPr>
              <a:lnSpc>
                <a:spcPct val="150000"/>
              </a:lnSpc>
            </a:pPr>
            <a:r>
              <a:rPr lang="en-US" altLang="zh-CN" sz="2800">
                <a:solidFill>
                  <a:srgbClr val="0000CC"/>
                </a:solidFill>
                <a:effectLst>
                  <a:outerShdw blurRad="38100" dist="38100" dir="2700000">
                    <a:srgbClr val="C0C0C0"/>
                  </a:outerShdw>
                </a:effectLst>
                <a:latin typeface="Tahoma" panose="020B0604030504040204" pitchFamily="34" charset="0"/>
              </a:rPr>
              <a:t>SCAN </a:t>
            </a:r>
            <a:r>
              <a:rPr lang="zh-CN" altLang="en-US" sz="2800" dirty="0">
                <a:solidFill>
                  <a:srgbClr val="0000CC"/>
                </a:solidFill>
                <a:effectLst>
                  <a:outerShdw blurRad="38100" dist="38100" dir="2700000">
                    <a:srgbClr val="C0C0C0"/>
                  </a:outerShdw>
                </a:effectLst>
                <a:latin typeface="Tahoma" panose="020B0604030504040204" pitchFamily="34" charset="0"/>
              </a:rPr>
              <a:t>考虑了两个方面问题；</a:t>
            </a:r>
          </a:p>
          <a:p>
            <a:pPr>
              <a:lnSpc>
                <a:spcPct val="150000"/>
              </a:lnSpc>
              <a:buClr>
                <a:srgbClr val="FF66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方向；</a:t>
            </a:r>
          </a:p>
          <a:p>
            <a:pPr>
              <a:lnSpc>
                <a:spcPct val="150000"/>
              </a:lnSpc>
              <a:buClr>
                <a:srgbClr val="FF66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与当前磁道号距离最短；</a:t>
            </a:r>
          </a:p>
        </p:txBody>
      </p:sp>
      <p:sp>
        <p:nvSpPr>
          <p:cNvPr id="364561" name="文本框 364560"/>
          <p:cNvSpPr txBox="1"/>
          <p:nvPr/>
        </p:nvSpPr>
        <p:spPr>
          <a:xfrm>
            <a:off x="1955032" y="4563729"/>
            <a:ext cx="9038083" cy="1599565"/>
          </a:xfrm>
          <a:prstGeom prst="rect">
            <a:avLst/>
          </a:prstGeom>
          <a:noFill/>
          <a:ln w="9525">
            <a:noFill/>
          </a:ln>
        </p:spPr>
        <p:txBody>
          <a:bodyPr wrap="square">
            <a:spAutoFit/>
          </a:bodyPr>
          <a:lstStyle/>
          <a:p>
            <a:pPr>
              <a:spcBef>
                <a:spcPct val="50000"/>
              </a:spcBef>
            </a:pPr>
            <a:r>
              <a:rPr lang="zh-CN" altLang="en-US" sz="2800" dirty="0">
                <a:latin typeface="Tahoma" panose="020B0604030504040204" pitchFamily="34" charset="0"/>
              </a:rPr>
              <a:t>作先由内向外运动，再由外向内运动，或反之。</a:t>
            </a:r>
          </a:p>
          <a:p>
            <a:pPr>
              <a:spcBef>
                <a:spcPct val="50000"/>
              </a:spcBef>
            </a:pPr>
            <a:r>
              <a:rPr lang="zh-CN" altLang="en-US" sz="2800" dirty="0">
                <a:latin typeface="Tahoma" panose="020B0604030504040204" pitchFamily="34" charset="0"/>
              </a:rPr>
              <a:t>这样就</a:t>
            </a:r>
            <a:r>
              <a:rPr lang="zh-CN" altLang="en-US" sz="2800" dirty="0">
                <a:solidFill>
                  <a:srgbClr val="D60093"/>
                </a:solidFill>
                <a:latin typeface="Tahoma" panose="020B0604030504040204" pitchFamily="34" charset="0"/>
              </a:rPr>
              <a:t>避免了饥饿现象</a:t>
            </a:r>
            <a:r>
              <a:rPr lang="zh-CN" altLang="en-US" sz="2800" dirty="0">
                <a:latin typeface="Tahoma" panose="020B0604030504040204" pitchFamily="34" charset="0"/>
              </a:rPr>
              <a:t>。由于这种算法使得磁臂移动规律颇似电梯的运动，因而也称为</a:t>
            </a:r>
            <a:r>
              <a:rPr lang="zh-CN" altLang="en-US" sz="2800" dirty="0">
                <a:solidFill>
                  <a:srgbClr val="D60093"/>
                </a:solidFill>
                <a:latin typeface="Tahoma" panose="020B0604030504040204" pitchFamily="34" charset="0"/>
              </a:rPr>
              <a:t>电梯算法</a:t>
            </a:r>
            <a:r>
              <a:rPr lang="zh-CN" altLang="en-US" sz="2800" dirty="0">
                <a:latin typeface="Tahoma" panose="020B0604030504040204" pitchFamily="34" charset="0"/>
              </a:rPr>
              <a:t>。</a:t>
            </a:r>
          </a:p>
        </p:txBody>
      </p:sp>
      <p:grpSp>
        <p:nvGrpSpPr>
          <p:cNvPr id="364564" name="组合 364563"/>
          <p:cNvGrpSpPr/>
          <p:nvPr/>
        </p:nvGrpSpPr>
        <p:grpSpPr>
          <a:xfrm>
            <a:off x="6366124" y="3331432"/>
            <a:ext cx="3978276" cy="1168399"/>
            <a:chOff x="3186" y="2079"/>
            <a:chExt cx="2506" cy="736"/>
          </a:xfrm>
        </p:grpSpPr>
        <p:sp>
          <p:nvSpPr>
            <p:cNvPr id="364562" name="文本框 364561"/>
            <p:cNvSpPr txBox="1"/>
            <p:nvPr/>
          </p:nvSpPr>
          <p:spPr>
            <a:xfrm>
              <a:off x="3515" y="2079"/>
              <a:ext cx="2177" cy="736"/>
            </a:xfrm>
            <a:prstGeom prst="rect">
              <a:avLst/>
            </a:prstGeom>
            <a:noFill/>
            <a:ln w="9525">
              <a:noFill/>
            </a:ln>
          </p:spPr>
          <p:txBody>
            <a:bodyPr>
              <a:spAutoFit/>
            </a:bodyPr>
            <a:lstStyle/>
            <a:p>
              <a:pPr>
                <a:spcBef>
                  <a:spcPct val="50000"/>
                </a:spcBef>
              </a:pPr>
              <a:r>
                <a:rPr lang="zh-CN" altLang="en-US" sz="2800" dirty="0">
                  <a:solidFill>
                    <a:srgbClr val="0000CC"/>
                  </a:solidFill>
                  <a:effectLst>
                    <a:outerShdw blurRad="38100" dist="38100" dir="2700000">
                      <a:srgbClr val="C0C0C0"/>
                    </a:outerShdw>
                  </a:effectLst>
                  <a:latin typeface="Tahoma" panose="020B0604030504040204" pitchFamily="34" charset="0"/>
                </a:rPr>
                <a:t>最短大者；向内运动</a:t>
              </a:r>
            </a:p>
            <a:p>
              <a:pPr>
                <a:spcBef>
                  <a:spcPct val="50000"/>
                </a:spcBef>
              </a:pPr>
              <a:r>
                <a:rPr lang="zh-CN" altLang="en-US" sz="2800" dirty="0">
                  <a:solidFill>
                    <a:srgbClr val="0000CC"/>
                  </a:solidFill>
                  <a:effectLst>
                    <a:outerShdw blurRad="38100" dist="38100" dir="2700000">
                      <a:srgbClr val="C0C0C0"/>
                    </a:outerShdw>
                  </a:effectLst>
                  <a:latin typeface="Tahoma" panose="020B0604030504040204" pitchFamily="34" charset="0"/>
                </a:rPr>
                <a:t>最短小者；向外运动</a:t>
              </a:r>
            </a:p>
          </p:txBody>
        </p:sp>
        <p:sp>
          <p:nvSpPr>
            <p:cNvPr id="364563" name="左大括号 364562"/>
            <p:cNvSpPr/>
            <p:nvPr/>
          </p:nvSpPr>
          <p:spPr>
            <a:xfrm>
              <a:off x="3186" y="2197"/>
              <a:ext cx="136" cy="500"/>
            </a:xfrm>
            <a:prstGeom prst="leftBrace">
              <a:avLst>
                <a:gd name="adj1" fmla="val 30637"/>
                <a:gd name="adj2" fmla="val 50000"/>
              </a:avLst>
            </a:prstGeom>
            <a:noFill/>
            <a:ln w="28575" cap="flat" cmpd="sng">
              <a:solidFill>
                <a:schemeClr val="tx1"/>
              </a:solidFill>
              <a:prstDash val="solid"/>
              <a:miter/>
              <a:headEnd type="none" w="med" len="med"/>
              <a:tailEnd type="none" w="med" len="med"/>
            </a:ln>
          </p:spPr>
          <p:txBody>
            <a:bodyPr/>
            <a:lstStyle/>
            <a:p>
              <a:endParaRPr lang="zh-CN" altLang="en-US"/>
            </a:p>
          </p:txBody>
        </p:sp>
      </p:grpSp>
      <p:sp>
        <p:nvSpPr>
          <p:cNvPr id="364566" name="AutoShape 5"/>
          <p:cNvSpPr/>
          <p:nvPr/>
        </p:nvSpPr>
        <p:spPr>
          <a:xfrm>
            <a:off x="1071886" y="1030511"/>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64567" name="Text Box 38"/>
          <p:cNvSpPr txBox="1"/>
          <p:nvPr/>
        </p:nvSpPr>
        <p:spPr>
          <a:xfrm>
            <a:off x="1127448" y="1052736"/>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二、磁盘调度算法 </a:t>
            </a:r>
          </a:p>
        </p:txBody>
      </p:sp>
      <p:sp>
        <p:nvSpPr>
          <p:cNvPr id="11" name="矩形 10">
            <a:extLst>
              <a:ext uri="{FF2B5EF4-FFF2-40B4-BE49-F238E27FC236}">
                <a16:creationId xmlns:a16="http://schemas.microsoft.com/office/drawing/2014/main" id="{DFF9FBCD-E8C0-4116-92DD-2E9C618C9E2E}"/>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4566"/>
                                        </p:tgtEl>
                                        <p:attrNameLst>
                                          <p:attrName>style.visibility</p:attrName>
                                        </p:attrNameLst>
                                      </p:cBhvr>
                                      <p:to>
                                        <p:strVal val="visible"/>
                                      </p:to>
                                    </p:set>
                                    <p:anim calcmode="lin" valueType="num">
                                      <p:cBhvr additive="base">
                                        <p:cTn id="7" dur="500" fill="hold"/>
                                        <p:tgtEl>
                                          <p:spTgt spid="364566"/>
                                        </p:tgtEl>
                                        <p:attrNameLst>
                                          <p:attrName>ppt_x</p:attrName>
                                        </p:attrNameLst>
                                      </p:cBhvr>
                                      <p:tavLst>
                                        <p:tav tm="0">
                                          <p:val>
                                            <p:strVal val="#ppt_x"/>
                                          </p:val>
                                        </p:tav>
                                        <p:tav tm="100000">
                                          <p:val>
                                            <p:strVal val="#ppt_x"/>
                                          </p:val>
                                        </p:tav>
                                      </p:tavLst>
                                    </p:anim>
                                    <p:anim calcmode="lin" valueType="num">
                                      <p:cBhvr additive="base">
                                        <p:cTn id="8" dur="500" fill="hold"/>
                                        <p:tgtEl>
                                          <p:spTgt spid="36456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64567"/>
                                        </p:tgtEl>
                                        <p:attrNameLst>
                                          <p:attrName>style.visibility</p:attrName>
                                        </p:attrNameLst>
                                      </p:cBhvr>
                                      <p:to>
                                        <p:strVal val="visible"/>
                                      </p:to>
                                    </p:set>
                                    <p:anim calcmode="lin" valueType="num">
                                      <p:cBhvr additive="base">
                                        <p:cTn id="12" dur="500" fill="hold"/>
                                        <p:tgtEl>
                                          <p:spTgt spid="364567"/>
                                        </p:tgtEl>
                                        <p:attrNameLst>
                                          <p:attrName>ppt_x</p:attrName>
                                        </p:attrNameLst>
                                      </p:cBhvr>
                                      <p:tavLst>
                                        <p:tav tm="0">
                                          <p:val>
                                            <p:strVal val="#ppt_x"/>
                                          </p:val>
                                        </p:tav>
                                        <p:tav tm="100000">
                                          <p:val>
                                            <p:strVal val="#ppt_x"/>
                                          </p:val>
                                        </p:tav>
                                      </p:tavLst>
                                    </p:anim>
                                    <p:anim calcmode="lin" valueType="num">
                                      <p:cBhvr additive="base">
                                        <p:cTn id="13" dur="500" fill="hold"/>
                                        <p:tgtEl>
                                          <p:spTgt spid="364567"/>
                                        </p:tgtEl>
                                        <p:attrNameLst>
                                          <p:attrName>ppt_y</p:attrName>
                                        </p:attrNameLst>
                                      </p:cBhvr>
                                      <p:tavLst>
                                        <p:tav tm="0">
                                          <p:val>
                                            <p:strVal val="1+#ppt_h/2"/>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64551"/>
                                        </p:tgtEl>
                                        <p:attrNameLst>
                                          <p:attrName>style.visibility</p:attrName>
                                        </p:attrNameLst>
                                      </p:cBhvr>
                                      <p:to>
                                        <p:strVal val="visible"/>
                                      </p:to>
                                    </p:set>
                                    <p:anim calcmode="lin" valueType="num">
                                      <p:cBhvr additive="base">
                                        <p:cTn id="16" dur="500" fill="hold"/>
                                        <p:tgtEl>
                                          <p:spTgt spid="364551"/>
                                        </p:tgtEl>
                                        <p:attrNameLst>
                                          <p:attrName>ppt_x</p:attrName>
                                        </p:attrNameLst>
                                      </p:cBhvr>
                                      <p:tavLst>
                                        <p:tav tm="0">
                                          <p:val>
                                            <p:strVal val="0-#ppt_w/2"/>
                                          </p:val>
                                        </p:tav>
                                        <p:tav tm="100000">
                                          <p:val>
                                            <p:strVal val="#ppt_x"/>
                                          </p:val>
                                        </p:tav>
                                      </p:tavLst>
                                    </p:anim>
                                    <p:anim calcmode="lin" valueType="num">
                                      <p:cBhvr additive="base">
                                        <p:cTn id="17" dur="500" fill="hold"/>
                                        <p:tgtEl>
                                          <p:spTgt spid="364551"/>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364557"/>
                                        </p:tgtEl>
                                        <p:attrNameLst>
                                          <p:attrName>style.visibility</p:attrName>
                                        </p:attrNameLst>
                                      </p:cBhvr>
                                      <p:to>
                                        <p:strVal val="visible"/>
                                      </p:to>
                                    </p:set>
                                    <p:anim calcmode="lin" valueType="num">
                                      <p:cBhvr additive="base">
                                        <p:cTn id="21" dur="500" fill="hold"/>
                                        <p:tgtEl>
                                          <p:spTgt spid="364557"/>
                                        </p:tgtEl>
                                        <p:attrNameLst>
                                          <p:attrName>ppt_x</p:attrName>
                                        </p:attrNameLst>
                                      </p:cBhvr>
                                      <p:tavLst>
                                        <p:tav tm="0">
                                          <p:val>
                                            <p:strVal val="0-#ppt_w/2"/>
                                          </p:val>
                                        </p:tav>
                                        <p:tav tm="100000">
                                          <p:val>
                                            <p:strVal val="#ppt_x"/>
                                          </p:val>
                                        </p:tav>
                                      </p:tavLst>
                                    </p:anim>
                                    <p:anim calcmode="lin" valueType="num">
                                      <p:cBhvr additive="base">
                                        <p:cTn id="22" dur="500" fill="hold"/>
                                        <p:tgtEl>
                                          <p:spTgt spid="364557"/>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nodeType="afterEffect">
                                  <p:stCondLst>
                                    <p:cond delay="0"/>
                                  </p:stCondLst>
                                  <p:childTnLst>
                                    <p:set>
                                      <p:cBhvr>
                                        <p:cTn id="25" dur="1" fill="hold">
                                          <p:stCondLst>
                                            <p:cond delay="0"/>
                                          </p:stCondLst>
                                        </p:cTn>
                                        <p:tgtEl>
                                          <p:spTgt spid="364564"/>
                                        </p:tgtEl>
                                        <p:attrNameLst>
                                          <p:attrName>style.visibility</p:attrName>
                                        </p:attrNameLst>
                                      </p:cBhvr>
                                      <p:to>
                                        <p:strVal val="visible"/>
                                      </p:to>
                                    </p:set>
                                    <p:anim calcmode="lin" valueType="num">
                                      <p:cBhvr additive="base">
                                        <p:cTn id="26" dur="500" fill="hold"/>
                                        <p:tgtEl>
                                          <p:spTgt spid="364564"/>
                                        </p:tgtEl>
                                        <p:attrNameLst>
                                          <p:attrName>ppt_x</p:attrName>
                                        </p:attrNameLst>
                                      </p:cBhvr>
                                      <p:tavLst>
                                        <p:tav tm="0">
                                          <p:val>
                                            <p:strVal val="1+#ppt_w/2"/>
                                          </p:val>
                                        </p:tav>
                                        <p:tav tm="100000">
                                          <p:val>
                                            <p:strVal val="#ppt_x"/>
                                          </p:val>
                                        </p:tav>
                                      </p:tavLst>
                                    </p:anim>
                                    <p:anim calcmode="lin" valueType="num">
                                      <p:cBhvr additive="base">
                                        <p:cTn id="27" dur="500" fill="hold"/>
                                        <p:tgtEl>
                                          <p:spTgt spid="364564"/>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364561"/>
                                        </p:tgtEl>
                                        <p:attrNameLst>
                                          <p:attrName>style.visibility</p:attrName>
                                        </p:attrNameLst>
                                      </p:cBhvr>
                                      <p:to>
                                        <p:strVal val="visible"/>
                                      </p:to>
                                    </p:set>
                                    <p:anim calcmode="lin" valueType="num">
                                      <p:cBhvr additive="base">
                                        <p:cTn id="31" dur="500" fill="hold"/>
                                        <p:tgtEl>
                                          <p:spTgt spid="364561"/>
                                        </p:tgtEl>
                                        <p:attrNameLst>
                                          <p:attrName>ppt_x</p:attrName>
                                        </p:attrNameLst>
                                      </p:cBhvr>
                                      <p:tavLst>
                                        <p:tav tm="0">
                                          <p:val>
                                            <p:strVal val="#ppt_x"/>
                                          </p:val>
                                        </p:tav>
                                        <p:tav tm="100000">
                                          <p:val>
                                            <p:strVal val="#ppt_x"/>
                                          </p:val>
                                        </p:tav>
                                      </p:tavLst>
                                    </p:anim>
                                    <p:anim calcmode="lin" valueType="num">
                                      <p:cBhvr additive="base">
                                        <p:cTn id="32" dur="500" fill="hold"/>
                                        <p:tgtEl>
                                          <p:spTgt spid="3645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51" grpId="0"/>
      <p:bldP spid="364557" grpId="0"/>
      <p:bldP spid="364561" grpId="0"/>
      <p:bldP spid="364566" grpId="0" bldLvl="0" animBg="1"/>
      <p:bldP spid="364567"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矩形 365569"/>
          <p:cNvSpPr/>
          <p:nvPr/>
        </p:nvSpPr>
        <p:spPr>
          <a:xfrm>
            <a:off x="1524000" y="3511575"/>
            <a:ext cx="9144000" cy="0"/>
          </a:xfrm>
          <a:prstGeom prst="rect">
            <a:avLst/>
          </a:prstGeom>
          <a:noFill/>
          <a:ln w="9525">
            <a:noFill/>
          </a:ln>
        </p:spPr>
        <p:txBody>
          <a:bodyPr/>
          <a:lstStyle/>
          <a:p>
            <a:endParaRPr lang="zh-CN" altLang="en-US"/>
          </a:p>
        </p:txBody>
      </p:sp>
      <p:sp>
        <p:nvSpPr>
          <p:cNvPr id="365571" name="矩形 365570"/>
          <p:cNvSpPr/>
          <p:nvPr/>
        </p:nvSpPr>
        <p:spPr>
          <a:xfrm>
            <a:off x="1524000" y="3511575"/>
            <a:ext cx="9144000" cy="0"/>
          </a:xfrm>
          <a:prstGeom prst="rect">
            <a:avLst/>
          </a:prstGeom>
          <a:noFill/>
          <a:ln w="9525">
            <a:noFill/>
          </a:ln>
        </p:spPr>
        <p:txBody>
          <a:bodyPr/>
          <a:lstStyle/>
          <a:p>
            <a:endParaRPr lang="zh-CN" altLang="en-US"/>
          </a:p>
        </p:txBody>
      </p:sp>
      <p:sp>
        <p:nvSpPr>
          <p:cNvPr id="365572" name="矩形 365571"/>
          <p:cNvSpPr/>
          <p:nvPr/>
        </p:nvSpPr>
        <p:spPr>
          <a:xfrm>
            <a:off x="1524000" y="3378225"/>
            <a:ext cx="9144000" cy="0"/>
          </a:xfrm>
          <a:prstGeom prst="rect">
            <a:avLst/>
          </a:prstGeom>
          <a:noFill/>
          <a:ln w="9525">
            <a:noFill/>
          </a:ln>
        </p:spPr>
        <p:txBody>
          <a:bodyPr/>
          <a:lstStyle/>
          <a:p>
            <a:endParaRPr lang="zh-CN" altLang="en-US"/>
          </a:p>
        </p:txBody>
      </p:sp>
      <p:sp>
        <p:nvSpPr>
          <p:cNvPr id="365574" name="矩形 365573"/>
          <p:cNvSpPr/>
          <p:nvPr/>
        </p:nvSpPr>
        <p:spPr>
          <a:xfrm>
            <a:off x="1524000" y="3378225"/>
            <a:ext cx="9144000" cy="0"/>
          </a:xfrm>
          <a:prstGeom prst="rect">
            <a:avLst/>
          </a:prstGeom>
          <a:noFill/>
          <a:ln w="9525">
            <a:noFill/>
          </a:ln>
        </p:spPr>
        <p:txBody>
          <a:bodyPr/>
          <a:lstStyle/>
          <a:p>
            <a:endParaRPr lang="zh-CN" altLang="en-US"/>
          </a:p>
        </p:txBody>
      </p:sp>
      <p:sp>
        <p:nvSpPr>
          <p:cNvPr id="365575" name="矩形 365574"/>
          <p:cNvSpPr/>
          <p:nvPr/>
        </p:nvSpPr>
        <p:spPr>
          <a:xfrm>
            <a:off x="1524000" y="3511575"/>
            <a:ext cx="9144000" cy="0"/>
          </a:xfrm>
          <a:prstGeom prst="rect">
            <a:avLst/>
          </a:prstGeom>
          <a:noFill/>
          <a:ln w="9525">
            <a:noFill/>
          </a:ln>
        </p:spPr>
        <p:txBody>
          <a:bodyPr/>
          <a:lstStyle/>
          <a:p>
            <a:endParaRPr lang="zh-CN" altLang="en-US"/>
          </a:p>
        </p:txBody>
      </p:sp>
      <p:sp>
        <p:nvSpPr>
          <p:cNvPr id="365576" name="矩形 365575"/>
          <p:cNvSpPr/>
          <p:nvPr/>
        </p:nvSpPr>
        <p:spPr>
          <a:xfrm>
            <a:off x="1524000" y="3378225"/>
            <a:ext cx="9144000" cy="0"/>
          </a:xfrm>
          <a:prstGeom prst="rect">
            <a:avLst/>
          </a:prstGeom>
          <a:noFill/>
          <a:ln w="9525">
            <a:noFill/>
          </a:ln>
        </p:spPr>
        <p:txBody>
          <a:bodyPr/>
          <a:lstStyle/>
          <a:p>
            <a:endParaRPr lang="zh-CN" altLang="en-US"/>
          </a:p>
        </p:txBody>
      </p:sp>
      <p:sp>
        <p:nvSpPr>
          <p:cNvPr id="365577" name="矩形 365576"/>
          <p:cNvSpPr/>
          <p:nvPr/>
        </p:nvSpPr>
        <p:spPr>
          <a:xfrm>
            <a:off x="1524000" y="3378225"/>
            <a:ext cx="9144000" cy="0"/>
          </a:xfrm>
          <a:prstGeom prst="rect">
            <a:avLst/>
          </a:prstGeom>
          <a:noFill/>
          <a:ln w="9525">
            <a:noFill/>
          </a:ln>
        </p:spPr>
        <p:txBody>
          <a:bodyPr/>
          <a:lstStyle/>
          <a:p>
            <a:endParaRPr lang="zh-CN" altLang="en-US"/>
          </a:p>
        </p:txBody>
      </p:sp>
      <p:sp>
        <p:nvSpPr>
          <p:cNvPr id="365578" name="文本框 365577"/>
          <p:cNvSpPr txBox="1"/>
          <p:nvPr/>
        </p:nvSpPr>
        <p:spPr>
          <a:xfrm>
            <a:off x="2516188" y="1628800"/>
            <a:ext cx="7540625" cy="431800"/>
          </a:xfrm>
          <a:prstGeom prst="rect">
            <a:avLst/>
          </a:prstGeom>
          <a:noFill/>
          <a:ln w="9525">
            <a:noFill/>
          </a:ln>
        </p:spPr>
        <p:txBody>
          <a:bodyPr lIns="57607" tIns="28804" rIns="57607" bIns="28804"/>
          <a:lstStyle/>
          <a:p>
            <a:pPr algn="just"/>
            <a:r>
              <a:rPr lang="en-US" altLang="zh-CN" sz="2000">
                <a:solidFill>
                  <a:srgbClr val="000000"/>
                </a:solidFill>
                <a:latin typeface="Times New Roman" panose="02020603050405020304" pitchFamily="18" charset="0"/>
              </a:rPr>
              <a:t>0         18    </a:t>
            </a:r>
            <a:r>
              <a:rPr lang="en-US" altLang="zh-CN" sz="2000" baseline="-25000">
                <a:solidFill>
                  <a:srgbClr val="000000"/>
                </a:solidFill>
                <a:latin typeface="Times New Roman" panose="02020603050405020304" pitchFamily="18" charset="0"/>
              </a:rPr>
              <a:t> </a:t>
            </a:r>
            <a:r>
              <a:rPr lang="en-US" altLang="zh-CN" sz="2000">
                <a:solidFill>
                  <a:srgbClr val="000000"/>
                </a:solidFill>
                <a:latin typeface="Times New Roman" panose="02020603050405020304" pitchFamily="18" charset="0"/>
              </a:rPr>
              <a:t>38 39     55 58      90         </a:t>
            </a:r>
            <a:r>
              <a:rPr lang="en-US" altLang="zh-CN" sz="2000">
                <a:solidFill>
                  <a:srgbClr val="FF3300"/>
                </a:solidFill>
                <a:latin typeface="Times New Roman" panose="02020603050405020304" pitchFamily="18" charset="0"/>
              </a:rPr>
              <a:t> </a:t>
            </a:r>
            <a:r>
              <a:rPr lang="en-US" altLang="zh-CN" sz="2000">
                <a:solidFill>
                  <a:srgbClr val="000000"/>
                </a:solidFill>
                <a:latin typeface="Times New Roman" panose="02020603050405020304" pitchFamily="18" charset="0"/>
              </a:rPr>
              <a:t>             150   160     184       199 </a:t>
            </a:r>
            <a:endParaRPr lang="en-US" altLang="zh-CN" sz="2000">
              <a:latin typeface="Tahoma" panose="020B0604030504040204" pitchFamily="34" charset="0"/>
            </a:endParaRPr>
          </a:p>
        </p:txBody>
      </p:sp>
      <p:grpSp>
        <p:nvGrpSpPr>
          <p:cNvPr id="365579" name="组合 365578"/>
          <p:cNvGrpSpPr/>
          <p:nvPr/>
        </p:nvGrpSpPr>
        <p:grpSpPr>
          <a:xfrm>
            <a:off x="2630488" y="2039963"/>
            <a:ext cx="7096125" cy="12700"/>
            <a:chOff x="2160" y="5310"/>
            <a:chExt cx="7739" cy="15"/>
          </a:xfrm>
        </p:grpSpPr>
        <p:sp>
          <p:nvSpPr>
            <p:cNvPr id="365580" name="直接连接符 365579"/>
            <p:cNvSpPr/>
            <p:nvPr/>
          </p:nvSpPr>
          <p:spPr>
            <a:xfrm>
              <a:off x="2160" y="5310"/>
              <a:ext cx="780" cy="0"/>
            </a:xfrm>
            <a:prstGeom prst="line">
              <a:avLst/>
            </a:prstGeom>
            <a:ln w="28575" cap="flat" cmpd="sng">
              <a:solidFill>
                <a:srgbClr val="000000"/>
              </a:solidFill>
              <a:prstDash val="solid"/>
              <a:headEnd type="oval" w="med" len="med"/>
              <a:tailEnd type="oval" w="med" len="med"/>
            </a:ln>
          </p:spPr>
        </p:sp>
        <p:sp>
          <p:nvSpPr>
            <p:cNvPr id="365581" name="直接连接符 365580"/>
            <p:cNvSpPr/>
            <p:nvPr/>
          </p:nvSpPr>
          <p:spPr>
            <a:xfrm>
              <a:off x="2940" y="5310"/>
              <a:ext cx="639" cy="0"/>
            </a:xfrm>
            <a:prstGeom prst="line">
              <a:avLst/>
            </a:prstGeom>
            <a:ln w="28575" cap="flat" cmpd="sng">
              <a:solidFill>
                <a:srgbClr val="000000"/>
              </a:solidFill>
              <a:prstDash val="solid"/>
              <a:headEnd type="oval" w="med" len="med"/>
              <a:tailEnd type="oval" w="med" len="med"/>
            </a:ln>
          </p:spPr>
        </p:sp>
        <p:sp>
          <p:nvSpPr>
            <p:cNvPr id="365582" name="直接连接符 365581"/>
            <p:cNvSpPr/>
            <p:nvPr/>
          </p:nvSpPr>
          <p:spPr>
            <a:xfrm>
              <a:off x="3568" y="5310"/>
              <a:ext cx="257" cy="0"/>
            </a:xfrm>
            <a:prstGeom prst="line">
              <a:avLst/>
            </a:prstGeom>
            <a:ln w="28575" cap="flat" cmpd="sng">
              <a:solidFill>
                <a:srgbClr val="000000"/>
              </a:solidFill>
              <a:prstDash val="solid"/>
              <a:headEnd type="oval" w="med" len="med"/>
              <a:tailEnd type="oval" w="med" len="med"/>
            </a:ln>
          </p:spPr>
        </p:sp>
        <p:sp>
          <p:nvSpPr>
            <p:cNvPr id="365583" name="直接连接符 365582"/>
            <p:cNvSpPr/>
            <p:nvPr/>
          </p:nvSpPr>
          <p:spPr>
            <a:xfrm>
              <a:off x="3830" y="5310"/>
              <a:ext cx="717" cy="12"/>
            </a:xfrm>
            <a:prstGeom prst="line">
              <a:avLst/>
            </a:prstGeom>
            <a:ln w="28575" cap="flat" cmpd="sng">
              <a:solidFill>
                <a:srgbClr val="000000"/>
              </a:solidFill>
              <a:prstDash val="solid"/>
              <a:headEnd type="oval" w="med" len="med"/>
              <a:tailEnd type="oval" w="med" len="med"/>
            </a:ln>
          </p:spPr>
        </p:sp>
        <p:sp>
          <p:nvSpPr>
            <p:cNvPr id="365584" name="直接连接符 365583"/>
            <p:cNvSpPr/>
            <p:nvPr/>
          </p:nvSpPr>
          <p:spPr>
            <a:xfrm>
              <a:off x="4540" y="5320"/>
              <a:ext cx="356" cy="0"/>
            </a:xfrm>
            <a:prstGeom prst="line">
              <a:avLst/>
            </a:prstGeom>
            <a:ln w="28575" cap="flat" cmpd="sng">
              <a:solidFill>
                <a:srgbClr val="000000"/>
              </a:solidFill>
              <a:prstDash val="solid"/>
              <a:headEnd type="oval" w="med" len="med"/>
              <a:tailEnd type="oval" w="med" len="med"/>
            </a:ln>
          </p:spPr>
        </p:sp>
        <p:sp>
          <p:nvSpPr>
            <p:cNvPr id="365585" name="直接连接符 365584"/>
            <p:cNvSpPr/>
            <p:nvPr/>
          </p:nvSpPr>
          <p:spPr>
            <a:xfrm>
              <a:off x="5638" y="5310"/>
              <a:ext cx="498" cy="0"/>
            </a:xfrm>
            <a:prstGeom prst="line">
              <a:avLst/>
            </a:prstGeom>
            <a:ln w="28575" cap="flat" cmpd="sng">
              <a:solidFill>
                <a:srgbClr val="000000"/>
              </a:solidFill>
              <a:prstDash val="solid"/>
              <a:headEnd type="oval" w="med" len="med"/>
              <a:tailEnd type="oval" w="med" len="med"/>
            </a:ln>
          </p:spPr>
        </p:sp>
        <p:sp>
          <p:nvSpPr>
            <p:cNvPr id="365586" name="任意多边形 365585"/>
            <p:cNvSpPr/>
            <p:nvPr/>
          </p:nvSpPr>
          <p:spPr>
            <a:xfrm>
              <a:off x="6134" y="5310"/>
              <a:ext cx="1426" cy="15"/>
            </a:xfrm>
            <a:custGeom>
              <a:avLst/>
              <a:gdLst/>
              <a:ahLst/>
              <a:cxnLst/>
              <a:rect l="0" t="0" r="0" b="0"/>
              <a:pathLst>
                <a:path w="1426" h="15">
                  <a:moveTo>
                    <a:pt x="0" y="0"/>
                  </a:moveTo>
                  <a:lnTo>
                    <a:pt x="1426" y="15"/>
                  </a:lnTo>
                </a:path>
              </a:pathLst>
            </a:custGeom>
            <a:noFill/>
            <a:ln w="28575" cap="flat" cmpd="sng">
              <a:solidFill>
                <a:srgbClr val="000000"/>
              </a:solidFill>
              <a:prstDash val="solid"/>
              <a:headEnd type="oval" w="med" len="med"/>
              <a:tailEnd type="oval" w="med" len="med"/>
            </a:ln>
          </p:spPr>
          <p:txBody>
            <a:bodyPr/>
            <a:lstStyle/>
            <a:p>
              <a:endParaRPr lang="zh-CN" altLang="en-US"/>
            </a:p>
          </p:txBody>
        </p:sp>
        <p:sp>
          <p:nvSpPr>
            <p:cNvPr id="365587" name="任意多边形 365586"/>
            <p:cNvSpPr/>
            <p:nvPr/>
          </p:nvSpPr>
          <p:spPr>
            <a:xfrm>
              <a:off x="8160" y="5310"/>
              <a:ext cx="745" cy="1"/>
            </a:xfrm>
            <a:custGeom>
              <a:avLst/>
              <a:gdLst/>
              <a:ahLst/>
              <a:cxnLst/>
              <a:rect l="0" t="0" r="0" b="0"/>
              <a:pathLst>
                <a:path w="745" h="1">
                  <a:moveTo>
                    <a:pt x="0" y="0"/>
                  </a:moveTo>
                  <a:lnTo>
                    <a:pt x="745" y="0"/>
                  </a:lnTo>
                </a:path>
              </a:pathLst>
            </a:custGeom>
            <a:noFill/>
            <a:ln w="28575" cap="flat" cmpd="sng">
              <a:solidFill>
                <a:srgbClr val="000000"/>
              </a:solidFill>
              <a:prstDash val="solid"/>
              <a:headEnd type="oval" w="med" len="med"/>
              <a:tailEnd type="oval" w="med" len="med"/>
            </a:ln>
          </p:spPr>
          <p:txBody>
            <a:bodyPr/>
            <a:lstStyle/>
            <a:p>
              <a:endParaRPr lang="zh-CN" altLang="en-US"/>
            </a:p>
          </p:txBody>
        </p:sp>
        <p:sp>
          <p:nvSpPr>
            <p:cNvPr id="365588" name="直接连接符 365587"/>
            <p:cNvSpPr/>
            <p:nvPr/>
          </p:nvSpPr>
          <p:spPr>
            <a:xfrm flipV="1">
              <a:off x="8905" y="5310"/>
              <a:ext cx="994" cy="0"/>
            </a:xfrm>
            <a:prstGeom prst="line">
              <a:avLst/>
            </a:prstGeom>
            <a:ln w="28575" cap="flat" cmpd="sng">
              <a:solidFill>
                <a:srgbClr val="000000"/>
              </a:solidFill>
              <a:prstDash val="solid"/>
              <a:headEnd type="oval" w="med" len="med"/>
              <a:tailEnd type="oval" w="med" len="med"/>
            </a:ln>
          </p:spPr>
        </p:sp>
        <p:sp>
          <p:nvSpPr>
            <p:cNvPr id="365589" name="直接连接符 365588"/>
            <p:cNvSpPr/>
            <p:nvPr/>
          </p:nvSpPr>
          <p:spPr>
            <a:xfrm flipV="1">
              <a:off x="7590" y="5310"/>
              <a:ext cx="540" cy="0"/>
            </a:xfrm>
            <a:prstGeom prst="line">
              <a:avLst/>
            </a:prstGeom>
            <a:ln w="28575" cap="flat" cmpd="sng">
              <a:solidFill>
                <a:srgbClr val="000000"/>
              </a:solidFill>
              <a:prstDash val="solid"/>
              <a:headEnd type="none" w="med" len="med"/>
              <a:tailEnd type="none" w="med" len="med"/>
            </a:ln>
          </p:spPr>
        </p:sp>
        <p:sp>
          <p:nvSpPr>
            <p:cNvPr id="365590" name="直接连接符 365589"/>
            <p:cNvSpPr/>
            <p:nvPr/>
          </p:nvSpPr>
          <p:spPr>
            <a:xfrm>
              <a:off x="4894" y="5320"/>
              <a:ext cx="733" cy="0"/>
            </a:xfrm>
            <a:prstGeom prst="line">
              <a:avLst/>
            </a:prstGeom>
            <a:ln w="28575" cap="flat" cmpd="sng">
              <a:solidFill>
                <a:srgbClr val="000000"/>
              </a:solidFill>
              <a:prstDash val="solid"/>
              <a:headEnd type="oval" w="med" len="med"/>
              <a:tailEnd type="oval" w="med" len="med"/>
            </a:ln>
          </p:spPr>
        </p:sp>
      </p:grpSp>
      <p:sp>
        <p:nvSpPr>
          <p:cNvPr id="365591" name="直接连接符 365590"/>
          <p:cNvSpPr/>
          <p:nvPr/>
        </p:nvSpPr>
        <p:spPr>
          <a:xfrm>
            <a:off x="2630488" y="2065363"/>
            <a:ext cx="0" cy="3848100"/>
          </a:xfrm>
          <a:prstGeom prst="line">
            <a:avLst/>
          </a:prstGeom>
          <a:ln w="28575" cap="flat" cmpd="sng">
            <a:solidFill>
              <a:srgbClr val="000000"/>
            </a:solidFill>
            <a:prstDash val="solid"/>
            <a:headEnd type="none" w="med" len="med"/>
            <a:tailEnd type="triangle" w="med" len="med"/>
          </a:ln>
        </p:spPr>
      </p:sp>
      <p:sp>
        <p:nvSpPr>
          <p:cNvPr id="365592" name="直接连接符 365591"/>
          <p:cNvSpPr/>
          <p:nvPr/>
        </p:nvSpPr>
        <p:spPr>
          <a:xfrm>
            <a:off x="2630488" y="2340000"/>
            <a:ext cx="7096125" cy="0"/>
          </a:xfrm>
          <a:prstGeom prst="line">
            <a:avLst/>
          </a:prstGeom>
          <a:ln w="9525" cap="flat" cmpd="sng">
            <a:solidFill>
              <a:srgbClr val="000000"/>
            </a:solidFill>
            <a:prstDash val="dashDot"/>
            <a:headEnd type="none" w="med" len="med"/>
            <a:tailEnd type="none" w="med" len="med"/>
          </a:ln>
        </p:spPr>
      </p:sp>
      <p:sp>
        <p:nvSpPr>
          <p:cNvPr id="365593" name="直接连接符 365592"/>
          <p:cNvSpPr/>
          <p:nvPr/>
        </p:nvSpPr>
        <p:spPr>
          <a:xfrm>
            <a:off x="2640013" y="2636863"/>
            <a:ext cx="7096125" cy="0"/>
          </a:xfrm>
          <a:prstGeom prst="line">
            <a:avLst/>
          </a:prstGeom>
          <a:ln w="9525" cap="flat" cmpd="sng">
            <a:solidFill>
              <a:srgbClr val="000000"/>
            </a:solidFill>
            <a:prstDash val="dash"/>
            <a:headEnd type="none" w="med" len="med"/>
            <a:tailEnd type="none" w="med" len="med"/>
          </a:ln>
        </p:spPr>
      </p:sp>
      <p:sp>
        <p:nvSpPr>
          <p:cNvPr id="365594" name="直接连接符 365593"/>
          <p:cNvSpPr/>
          <p:nvPr/>
        </p:nvSpPr>
        <p:spPr>
          <a:xfrm>
            <a:off x="2630488" y="2890863"/>
            <a:ext cx="7096125" cy="0"/>
          </a:xfrm>
          <a:prstGeom prst="line">
            <a:avLst/>
          </a:prstGeom>
          <a:ln w="9525" cap="flat" cmpd="sng">
            <a:solidFill>
              <a:srgbClr val="000000"/>
            </a:solidFill>
            <a:prstDash val="dash"/>
            <a:headEnd type="none" w="med" len="med"/>
            <a:tailEnd type="none" w="med" len="med"/>
          </a:ln>
        </p:spPr>
      </p:sp>
      <p:sp>
        <p:nvSpPr>
          <p:cNvPr id="365595" name="直接连接符 365594"/>
          <p:cNvSpPr/>
          <p:nvPr/>
        </p:nvSpPr>
        <p:spPr>
          <a:xfrm>
            <a:off x="2627313" y="3167088"/>
            <a:ext cx="7096125" cy="0"/>
          </a:xfrm>
          <a:prstGeom prst="line">
            <a:avLst/>
          </a:prstGeom>
          <a:ln w="6350" cap="flat" cmpd="sng">
            <a:solidFill>
              <a:srgbClr val="000000"/>
            </a:solidFill>
            <a:prstDash val="dash"/>
            <a:headEnd type="none" w="med" len="med"/>
            <a:tailEnd type="none" w="med" len="med"/>
          </a:ln>
        </p:spPr>
      </p:sp>
      <p:sp>
        <p:nvSpPr>
          <p:cNvPr id="365596" name="直接连接符 365595"/>
          <p:cNvSpPr/>
          <p:nvPr/>
        </p:nvSpPr>
        <p:spPr>
          <a:xfrm>
            <a:off x="2630488" y="3440138"/>
            <a:ext cx="7096125" cy="0"/>
          </a:xfrm>
          <a:prstGeom prst="line">
            <a:avLst/>
          </a:prstGeom>
          <a:ln w="6350" cap="flat" cmpd="sng">
            <a:solidFill>
              <a:srgbClr val="000000"/>
            </a:solidFill>
            <a:prstDash val="dash"/>
            <a:headEnd type="none" w="med" len="med"/>
            <a:tailEnd type="none" w="med" len="med"/>
          </a:ln>
        </p:spPr>
      </p:sp>
      <p:sp>
        <p:nvSpPr>
          <p:cNvPr id="365597" name="直接连接符 365596"/>
          <p:cNvSpPr/>
          <p:nvPr/>
        </p:nvSpPr>
        <p:spPr>
          <a:xfrm>
            <a:off x="2630488" y="3714775"/>
            <a:ext cx="7096125" cy="0"/>
          </a:xfrm>
          <a:prstGeom prst="line">
            <a:avLst/>
          </a:prstGeom>
          <a:ln w="6350" cap="flat" cmpd="sng">
            <a:solidFill>
              <a:srgbClr val="000000"/>
            </a:solidFill>
            <a:prstDash val="dash"/>
            <a:headEnd type="none" w="med" len="med"/>
            <a:tailEnd type="none" w="med" len="med"/>
          </a:ln>
        </p:spPr>
      </p:sp>
      <p:sp>
        <p:nvSpPr>
          <p:cNvPr id="365598" name="直接连接符 365597"/>
          <p:cNvSpPr/>
          <p:nvPr/>
        </p:nvSpPr>
        <p:spPr>
          <a:xfrm>
            <a:off x="2630488" y="3989413"/>
            <a:ext cx="7096125" cy="0"/>
          </a:xfrm>
          <a:prstGeom prst="line">
            <a:avLst/>
          </a:prstGeom>
          <a:ln w="6350" cap="flat" cmpd="sng">
            <a:solidFill>
              <a:srgbClr val="000000"/>
            </a:solidFill>
            <a:prstDash val="dash"/>
            <a:headEnd type="none" w="med" len="med"/>
            <a:tailEnd type="none" w="med" len="med"/>
          </a:ln>
        </p:spPr>
      </p:sp>
      <p:sp>
        <p:nvSpPr>
          <p:cNvPr id="365599" name="直接连接符 365598"/>
          <p:cNvSpPr/>
          <p:nvPr/>
        </p:nvSpPr>
        <p:spPr>
          <a:xfrm>
            <a:off x="2630488" y="4264050"/>
            <a:ext cx="7096125" cy="0"/>
          </a:xfrm>
          <a:prstGeom prst="line">
            <a:avLst/>
          </a:prstGeom>
          <a:ln w="6350" cap="flat" cmpd="sng">
            <a:solidFill>
              <a:srgbClr val="000000"/>
            </a:solidFill>
            <a:prstDash val="dash"/>
            <a:headEnd type="none" w="med" len="med"/>
            <a:tailEnd type="none" w="med" len="med"/>
          </a:ln>
        </p:spPr>
      </p:sp>
      <p:sp>
        <p:nvSpPr>
          <p:cNvPr id="365600" name="直接连接符 365599"/>
          <p:cNvSpPr/>
          <p:nvPr/>
        </p:nvSpPr>
        <p:spPr>
          <a:xfrm>
            <a:off x="2630488" y="4540275"/>
            <a:ext cx="7096125" cy="0"/>
          </a:xfrm>
          <a:prstGeom prst="line">
            <a:avLst/>
          </a:prstGeom>
          <a:ln w="6350" cap="flat" cmpd="sng">
            <a:solidFill>
              <a:srgbClr val="000000"/>
            </a:solidFill>
            <a:prstDash val="dash"/>
            <a:headEnd type="none" w="med" len="med"/>
            <a:tailEnd type="none" w="med" len="med"/>
          </a:ln>
        </p:spPr>
      </p:sp>
      <p:sp>
        <p:nvSpPr>
          <p:cNvPr id="365601" name="直接连接符 365600"/>
          <p:cNvSpPr/>
          <p:nvPr/>
        </p:nvSpPr>
        <p:spPr>
          <a:xfrm>
            <a:off x="2630488" y="4814913"/>
            <a:ext cx="7096125" cy="0"/>
          </a:xfrm>
          <a:prstGeom prst="line">
            <a:avLst/>
          </a:prstGeom>
          <a:ln w="6350" cap="flat" cmpd="sng">
            <a:solidFill>
              <a:srgbClr val="000000"/>
            </a:solidFill>
            <a:prstDash val="dash"/>
            <a:headEnd type="none" w="med" len="med"/>
            <a:tailEnd type="none" w="med" len="med"/>
          </a:ln>
        </p:spPr>
      </p:sp>
      <p:sp>
        <p:nvSpPr>
          <p:cNvPr id="365602" name="直接连接符 365601"/>
          <p:cNvSpPr/>
          <p:nvPr/>
        </p:nvSpPr>
        <p:spPr>
          <a:xfrm>
            <a:off x="2630488" y="5089550"/>
            <a:ext cx="7096125" cy="0"/>
          </a:xfrm>
          <a:prstGeom prst="line">
            <a:avLst/>
          </a:prstGeom>
          <a:ln w="6350" cap="flat" cmpd="sng">
            <a:solidFill>
              <a:srgbClr val="000000"/>
            </a:solidFill>
            <a:prstDash val="dash"/>
            <a:headEnd type="none" w="med" len="med"/>
            <a:tailEnd type="none" w="med" len="med"/>
          </a:ln>
        </p:spPr>
      </p:sp>
      <p:sp>
        <p:nvSpPr>
          <p:cNvPr id="365603" name="直接连接符 365602"/>
          <p:cNvSpPr/>
          <p:nvPr/>
        </p:nvSpPr>
        <p:spPr>
          <a:xfrm>
            <a:off x="2630488" y="5364188"/>
            <a:ext cx="7096125" cy="0"/>
          </a:xfrm>
          <a:prstGeom prst="line">
            <a:avLst/>
          </a:prstGeom>
          <a:ln w="6350" cap="flat" cmpd="sng">
            <a:solidFill>
              <a:srgbClr val="000000"/>
            </a:solidFill>
            <a:prstDash val="dash"/>
            <a:headEnd type="none" w="med" len="med"/>
            <a:tailEnd type="none" w="med" len="med"/>
          </a:ln>
        </p:spPr>
      </p:sp>
      <p:sp>
        <p:nvSpPr>
          <p:cNvPr id="365604" name="直接连接符 365603"/>
          <p:cNvSpPr/>
          <p:nvPr/>
        </p:nvSpPr>
        <p:spPr>
          <a:xfrm>
            <a:off x="2630488" y="5638825"/>
            <a:ext cx="7096125" cy="0"/>
          </a:xfrm>
          <a:prstGeom prst="line">
            <a:avLst/>
          </a:prstGeom>
          <a:ln w="6350" cap="flat" cmpd="sng">
            <a:solidFill>
              <a:srgbClr val="000000"/>
            </a:solidFill>
            <a:prstDash val="dash"/>
            <a:headEnd type="none" w="med" len="med"/>
            <a:tailEnd type="none" w="med" len="med"/>
          </a:ln>
        </p:spPr>
      </p:sp>
      <p:sp>
        <p:nvSpPr>
          <p:cNvPr id="365605" name="文本框 365604"/>
          <p:cNvSpPr txBox="1"/>
          <p:nvPr/>
        </p:nvSpPr>
        <p:spPr>
          <a:xfrm>
            <a:off x="2073275" y="2133625"/>
            <a:ext cx="649288" cy="3830638"/>
          </a:xfrm>
          <a:prstGeom prst="rect">
            <a:avLst/>
          </a:prstGeom>
          <a:noFill/>
          <a:ln w="9525">
            <a:noFill/>
          </a:ln>
        </p:spPr>
        <p:txBody>
          <a:bodyPr/>
          <a:lstStyle/>
          <a:p>
            <a:pPr algn="just"/>
            <a:r>
              <a:rPr lang="en-US" altLang="zh-CN" sz="1800">
                <a:latin typeface="Times New Roman" panose="02020603050405020304" pitchFamily="18" charset="0"/>
              </a:rPr>
              <a:t>40</a:t>
            </a:r>
          </a:p>
          <a:p>
            <a:pPr algn="just"/>
            <a:r>
              <a:rPr lang="en-US" altLang="zh-CN" sz="1800">
                <a:latin typeface="Times New Roman" panose="02020603050405020304" pitchFamily="18" charset="0"/>
              </a:rPr>
              <a:t>80</a:t>
            </a:r>
          </a:p>
          <a:p>
            <a:pPr algn="just"/>
            <a:r>
              <a:rPr lang="en-US" altLang="zh-CN" sz="1800">
                <a:latin typeface="Times New Roman" panose="02020603050405020304" pitchFamily="18" charset="0"/>
              </a:rPr>
              <a:t>120</a:t>
            </a:r>
          </a:p>
          <a:p>
            <a:pPr algn="just"/>
            <a:r>
              <a:rPr lang="en-US" altLang="zh-CN" sz="1800">
                <a:latin typeface="Times New Roman" panose="02020603050405020304" pitchFamily="18" charset="0"/>
              </a:rPr>
              <a:t>160</a:t>
            </a:r>
          </a:p>
          <a:p>
            <a:pPr algn="just"/>
            <a:r>
              <a:rPr lang="en-US" altLang="zh-CN" sz="1800">
                <a:latin typeface="Times New Roman" panose="02020603050405020304" pitchFamily="18" charset="0"/>
              </a:rPr>
              <a:t>200</a:t>
            </a:r>
          </a:p>
          <a:p>
            <a:pPr algn="just"/>
            <a:r>
              <a:rPr lang="en-US" altLang="zh-CN" sz="1800">
                <a:latin typeface="Times New Roman" panose="02020603050405020304" pitchFamily="18" charset="0"/>
              </a:rPr>
              <a:t>240</a:t>
            </a:r>
          </a:p>
          <a:p>
            <a:pPr algn="just"/>
            <a:r>
              <a:rPr lang="en-US" altLang="zh-CN" sz="1800">
                <a:latin typeface="Times New Roman" panose="02020603050405020304" pitchFamily="18" charset="0"/>
              </a:rPr>
              <a:t>280</a:t>
            </a:r>
          </a:p>
          <a:p>
            <a:pPr algn="just"/>
            <a:r>
              <a:rPr lang="en-US" altLang="zh-CN" sz="1800">
                <a:latin typeface="Times New Roman" panose="02020603050405020304" pitchFamily="18" charset="0"/>
              </a:rPr>
              <a:t>320</a:t>
            </a:r>
          </a:p>
          <a:p>
            <a:pPr algn="just"/>
            <a:r>
              <a:rPr lang="en-US" altLang="zh-CN" sz="1800">
                <a:latin typeface="Times New Roman" panose="02020603050405020304" pitchFamily="18" charset="0"/>
              </a:rPr>
              <a:t>360</a:t>
            </a:r>
          </a:p>
          <a:p>
            <a:pPr algn="just"/>
            <a:r>
              <a:rPr lang="en-US" altLang="zh-CN" sz="1800">
                <a:latin typeface="Times New Roman" panose="02020603050405020304" pitchFamily="18" charset="0"/>
              </a:rPr>
              <a:t>400</a:t>
            </a:r>
          </a:p>
          <a:p>
            <a:pPr algn="just"/>
            <a:r>
              <a:rPr lang="en-US" altLang="zh-CN" sz="1800">
                <a:latin typeface="Times New Roman" panose="02020603050405020304" pitchFamily="18" charset="0"/>
              </a:rPr>
              <a:t>440</a:t>
            </a:r>
          </a:p>
          <a:p>
            <a:pPr algn="just"/>
            <a:r>
              <a:rPr lang="en-US" altLang="zh-CN" sz="1800">
                <a:latin typeface="Times New Roman" panose="02020603050405020304" pitchFamily="18" charset="0"/>
              </a:rPr>
              <a:t>480</a:t>
            </a:r>
          </a:p>
          <a:p>
            <a:pPr algn="just"/>
            <a:r>
              <a:rPr lang="en-US" altLang="zh-CN" sz="1800">
                <a:latin typeface="Times New Roman" panose="02020603050405020304" pitchFamily="18" charset="0"/>
              </a:rPr>
              <a:t>520</a:t>
            </a:r>
          </a:p>
          <a:p>
            <a:endParaRPr lang="en-US" altLang="zh-CN" b="0">
              <a:latin typeface="Tahoma" panose="020B0604030504040204" pitchFamily="34" charset="0"/>
            </a:endParaRPr>
          </a:p>
        </p:txBody>
      </p:sp>
      <p:sp>
        <p:nvSpPr>
          <p:cNvPr id="365606" name="文本框 365605"/>
          <p:cNvSpPr txBox="1"/>
          <p:nvPr/>
        </p:nvSpPr>
        <p:spPr>
          <a:xfrm>
            <a:off x="4079875" y="6042050"/>
            <a:ext cx="3600450" cy="412750"/>
          </a:xfrm>
          <a:prstGeom prst="rect">
            <a:avLst/>
          </a:prstGeom>
          <a:noFill/>
          <a:ln w="9525">
            <a:noFill/>
          </a:ln>
        </p:spPr>
        <p:txBody>
          <a:bodyPr/>
          <a:lstStyle/>
          <a:p>
            <a:pPr algn="just"/>
            <a:r>
              <a:rPr lang="zh-CN" altLang="en-US" sz="2000" dirty="0">
                <a:solidFill>
                  <a:srgbClr val="006600"/>
                </a:solidFill>
                <a:effectLst>
                  <a:outerShdw blurRad="38100" dist="38100" dir="2700000">
                    <a:srgbClr val="C0C0C0"/>
                  </a:outerShdw>
                </a:effectLst>
                <a:latin typeface="Times New Roman" panose="02020603050405020304" pitchFamily="18" charset="0"/>
              </a:rPr>
              <a:t>（</a:t>
            </a:r>
            <a:r>
              <a:rPr lang="en-US" altLang="zh-CN" sz="2000">
                <a:solidFill>
                  <a:srgbClr val="006600"/>
                </a:solidFill>
                <a:effectLst>
                  <a:outerShdw blurRad="38100" dist="38100" dir="2700000">
                    <a:srgbClr val="C0C0C0"/>
                  </a:outerShdw>
                </a:effectLst>
                <a:latin typeface="Times New Roman" panose="02020603050405020304" pitchFamily="18" charset="0"/>
              </a:rPr>
              <a:t>c</a:t>
            </a:r>
            <a:r>
              <a:rPr lang="zh-CN" altLang="en-US" sz="2000" dirty="0">
                <a:solidFill>
                  <a:srgbClr val="006600"/>
                </a:solidFill>
                <a:effectLst>
                  <a:outerShdw blurRad="38100" dist="38100" dir="2700000">
                    <a:srgbClr val="C0C0C0"/>
                  </a:outerShdw>
                </a:effectLst>
                <a:latin typeface="Times New Roman" panose="02020603050405020304" pitchFamily="18" charset="0"/>
              </a:rPr>
              <a:t>）</a:t>
            </a:r>
            <a:r>
              <a:rPr lang="en-US" altLang="zh-CN" sz="2000">
                <a:solidFill>
                  <a:srgbClr val="006600"/>
                </a:solidFill>
                <a:effectLst>
                  <a:outerShdw blurRad="38100" dist="38100" dir="2700000">
                    <a:srgbClr val="C0C0C0"/>
                  </a:outerShdw>
                </a:effectLst>
                <a:latin typeface="Times New Roman" panose="02020603050405020304" pitchFamily="18" charset="0"/>
              </a:rPr>
              <a:t>SCAN</a:t>
            </a:r>
            <a:r>
              <a:rPr lang="zh-CN" altLang="en-US" sz="2000" dirty="0">
                <a:solidFill>
                  <a:srgbClr val="006600"/>
                </a:solidFill>
                <a:effectLst>
                  <a:outerShdw blurRad="38100" dist="38100" dir="2700000">
                    <a:srgbClr val="C0C0C0"/>
                  </a:outerShdw>
                </a:effectLst>
                <a:latin typeface="Times New Roman" panose="02020603050405020304" pitchFamily="18" charset="0"/>
              </a:rPr>
              <a:t>调度算法示例</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grpSp>
        <p:nvGrpSpPr>
          <p:cNvPr id="365618" name="组合 365617"/>
          <p:cNvGrpSpPr/>
          <p:nvPr/>
        </p:nvGrpSpPr>
        <p:grpSpPr>
          <a:xfrm>
            <a:off x="8616950" y="2422550"/>
            <a:ext cx="1743075" cy="3240088"/>
            <a:chOff x="2608" y="1298"/>
            <a:chExt cx="1098" cy="2041"/>
          </a:xfrm>
        </p:grpSpPr>
        <p:sp>
          <p:nvSpPr>
            <p:cNvPr id="365619" name="文本框 365618"/>
            <p:cNvSpPr txBox="1"/>
            <p:nvPr/>
          </p:nvSpPr>
          <p:spPr>
            <a:xfrm>
              <a:off x="2608" y="1298"/>
              <a:ext cx="1098" cy="2041"/>
            </a:xfrm>
            <a:prstGeom prst="rect">
              <a:avLst/>
            </a:prstGeom>
            <a:solidFill>
              <a:srgbClr val="FFCCFF"/>
            </a:solidFill>
            <a:ln w="38100" cap="flat" cmpd="dbl">
              <a:solidFill>
                <a:schemeClr val="accent1"/>
              </a:solidFill>
              <a:prstDash val="solid"/>
              <a:miter/>
              <a:headEnd type="none" w="med" len="med"/>
              <a:tailEnd type="none" w="med" len="med"/>
            </a:ln>
          </p:spPr>
          <p:txBody>
            <a:bodyPr/>
            <a:lstStyle/>
            <a:p>
              <a:pPr algn="just">
                <a:lnSpc>
                  <a:spcPct val="104000"/>
                </a:lnSpc>
              </a:pPr>
              <a:r>
                <a:rPr lang="zh-CN" altLang="en-US" sz="1600" dirty="0">
                  <a:latin typeface="Times New Roman" panose="02020603050405020304" pitchFamily="18" charset="0"/>
                </a:rPr>
                <a:t>访问  移动  累计</a:t>
              </a:r>
            </a:p>
            <a:p>
              <a:pPr algn="just">
                <a:lnSpc>
                  <a:spcPct val="104000"/>
                </a:lnSpc>
              </a:pPr>
              <a:r>
                <a:rPr lang="zh-CN" altLang="en-US" sz="1600" dirty="0">
                  <a:latin typeface="Times New Roman" panose="02020603050405020304" pitchFamily="18" charset="0"/>
                </a:rPr>
                <a:t>磁道  距离  移动</a:t>
              </a: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algn="just">
                <a:lnSpc>
                  <a:spcPct val="104000"/>
                </a:lnSpc>
              </a:pPr>
              <a:endParaRPr lang="en-US" altLang="zh-CN" sz="1600" u="sng">
                <a:latin typeface="Times New Roman" panose="02020603050405020304" pitchFamily="18" charset="0"/>
              </a:endParaRPr>
            </a:p>
            <a:p>
              <a:pPr algn="just">
                <a:lnSpc>
                  <a:spcPct val="112000"/>
                </a:lnSpc>
              </a:pPr>
              <a:endParaRPr lang="en-US" altLang="zh-CN" sz="1600" b="0">
                <a:latin typeface="Times New Roman" panose="02020603050405020304" pitchFamily="18" charset="0"/>
              </a:endParaRPr>
            </a:p>
            <a:p>
              <a:endParaRPr lang="en-US" altLang="zh-CN" sz="1600" b="0">
                <a:latin typeface="Tahoma" panose="020B0604030504040204" pitchFamily="34" charset="0"/>
              </a:endParaRPr>
            </a:p>
          </p:txBody>
        </p:sp>
        <p:sp>
          <p:nvSpPr>
            <p:cNvPr id="365620" name="直接连接符 365619"/>
            <p:cNvSpPr/>
            <p:nvPr/>
          </p:nvSpPr>
          <p:spPr>
            <a:xfrm>
              <a:off x="2608" y="3113"/>
              <a:ext cx="1088" cy="0"/>
            </a:xfrm>
            <a:prstGeom prst="line">
              <a:avLst/>
            </a:prstGeom>
            <a:ln w="38100" cap="flat" cmpd="dbl">
              <a:solidFill>
                <a:schemeClr val="accent1"/>
              </a:solidFill>
              <a:prstDash val="solid"/>
              <a:miter/>
              <a:headEnd type="none" w="med" len="med"/>
              <a:tailEnd type="none" w="med" len="med"/>
            </a:ln>
          </p:spPr>
        </p:sp>
      </p:grpSp>
      <p:graphicFrame>
        <p:nvGraphicFramePr>
          <p:cNvPr id="365621" name="表格 365620"/>
          <p:cNvGraphicFramePr/>
          <p:nvPr>
            <p:extLst>
              <p:ext uri="{D42A27DB-BD31-4B8C-83A1-F6EECF244321}">
                <p14:modId xmlns:p14="http://schemas.microsoft.com/office/powerpoint/2010/main" val="2250531795"/>
              </p:ext>
            </p:extLst>
          </p:nvPr>
        </p:nvGraphicFramePr>
        <p:xfrm>
          <a:off x="8640763" y="2936900"/>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150</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50</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50</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5629" name="表格 365628"/>
          <p:cNvGraphicFramePr/>
          <p:nvPr>
            <p:extLst>
              <p:ext uri="{D42A27DB-BD31-4B8C-83A1-F6EECF244321}">
                <p14:modId xmlns:p14="http://schemas.microsoft.com/office/powerpoint/2010/main" val="2626590128"/>
              </p:ext>
            </p:extLst>
          </p:nvPr>
        </p:nvGraphicFramePr>
        <p:xfrm>
          <a:off x="8640763" y="3203600"/>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160</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10</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60</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5637" name="表格 365636"/>
          <p:cNvGraphicFramePr/>
          <p:nvPr>
            <p:extLst>
              <p:ext uri="{D42A27DB-BD31-4B8C-83A1-F6EECF244321}">
                <p14:modId xmlns:p14="http://schemas.microsoft.com/office/powerpoint/2010/main" val="2273735774"/>
              </p:ext>
            </p:extLst>
          </p:nvPr>
        </p:nvGraphicFramePr>
        <p:xfrm>
          <a:off x="8632825" y="3457600"/>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184</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24</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84</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5645" name="表格 365644"/>
          <p:cNvGraphicFramePr/>
          <p:nvPr>
            <p:extLst>
              <p:ext uri="{D42A27DB-BD31-4B8C-83A1-F6EECF244321}">
                <p14:modId xmlns:p14="http://schemas.microsoft.com/office/powerpoint/2010/main" val="230397632"/>
              </p:ext>
            </p:extLst>
          </p:nvPr>
        </p:nvGraphicFramePr>
        <p:xfrm>
          <a:off x="8640763" y="3706838"/>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90</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94</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178</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5653" name="表格 365652"/>
          <p:cNvGraphicFramePr/>
          <p:nvPr>
            <p:extLst>
              <p:ext uri="{D42A27DB-BD31-4B8C-83A1-F6EECF244321}">
                <p14:modId xmlns:p14="http://schemas.microsoft.com/office/powerpoint/2010/main" val="1300951725"/>
              </p:ext>
            </p:extLst>
          </p:nvPr>
        </p:nvGraphicFramePr>
        <p:xfrm>
          <a:off x="8640763" y="3962425"/>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58</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32</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210</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5661" name="表格 365660"/>
          <p:cNvGraphicFramePr/>
          <p:nvPr>
            <p:extLst>
              <p:ext uri="{D42A27DB-BD31-4B8C-83A1-F6EECF244321}">
                <p14:modId xmlns:p14="http://schemas.microsoft.com/office/powerpoint/2010/main" val="4273416949"/>
              </p:ext>
            </p:extLst>
          </p:nvPr>
        </p:nvGraphicFramePr>
        <p:xfrm>
          <a:off x="8640763" y="4233888"/>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55</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3</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213</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5669" name="表格 365668"/>
          <p:cNvGraphicFramePr/>
          <p:nvPr>
            <p:extLst>
              <p:ext uri="{D42A27DB-BD31-4B8C-83A1-F6EECF244321}">
                <p14:modId xmlns:p14="http://schemas.microsoft.com/office/powerpoint/2010/main" val="4129640794"/>
              </p:ext>
            </p:extLst>
          </p:nvPr>
        </p:nvGraphicFramePr>
        <p:xfrm>
          <a:off x="8640763" y="4487888"/>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39</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16</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229</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5677" name="表格 365676"/>
          <p:cNvGraphicFramePr/>
          <p:nvPr>
            <p:extLst>
              <p:ext uri="{D42A27DB-BD31-4B8C-83A1-F6EECF244321}">
                <p14:modId xmlns:p14="http://schemas.microsoft.com/office/powerpoint/2010/main" val="548307642"/>
              </p:ext>
            </p:extLst>
          </p:nvPr>
        </p:nvGraphicFramePr>
        <p:xfrm>
          <a:off x="8640763" y="4754588"/>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38</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230</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5685" name="表格 365684"/>
          <p:cNvGraphicFramePr/>
          <p:nvPr>
            <p:extLst>
              <p:ext uri="{D42A27DB-BD31-4B8C-83A1-F6EECF244321}">
                <p14:modId xmlns:p14="http://schemas.microsoft.com/office/powerpoint/2010/main" val="2805477599"/>
              </p:ext>
            </p:extLst>
          </p:nvPr>
        </p:nvGraphicFramePr>
        <p:xfrm>
          <a:off x="8640763" y="5014938"/>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18</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20</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u="sng">
                          <a:solidFill>
                            <a:srgbClr val="CC3300"/>
                          </a:solidFill>
                        </a:rPr>
                        <a:t>250</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5693" name="文本框 365692"/>
          <p:cNvSpPr txBox="1"/>
          <p:nvPr/>
        </p:nvSpPr>
        <p:spPr>
          <a:xfrm>
            <a:off x="8561388" y="5302275"/>
            <a:ext cx="1871662" cy="337185"/>
          </a:xfrm>
          <a:prstGeom prst="rect">
            <a:avLst/>
          </a:prstGeom>
          <a:noFill/>
          <a:ln w="9525">
            <a:noFill/>
          </a:ln>
        </p:spPr>
        <p:txBody>
          <a:bodyPr>
            <a:spAutoFit/>
          </a:bodyPr>
          <a:lstStyle/>
          <a:p>
            <a:pPr>
              <a:spcBef>
                <a:spcPct val="50000"/>
              </a:spcBef>
            </a:pPr>
            <a:r>
              <a:rPr lang="zh-CN" altLang="en-US" sz="1600" dirty="0">
                <a:latin typeface="Tahoma" panose="020B0604030504040204" pitchFamily="34" charset="0"/>
              </a:rPr>
              <a:t>平均寻道长度</a:t>
            </a:r>
            <a:r>
              <a:rPr lang="en-US" altLang="zh-CN" sz="1600" u="sng">
                <a:solidFill>
                  <a:srgbClr val="CC3300"/>
                </a:solidFill>
                <a:latin typeface="Tahoma" panose="020B0604030504040204" pitchFamily="34" charset="0"/>
              </a:rPr>
              <a:t>27.8</a:t>
            </a:r>
            <a:endParaRPr lang="zh-CN" altLang="en-US" sz="1600" u="sng" dirty="0">
              <a:solidFill>
                <a:srgbClr val="CC3300"/>
              </a:solidFill>
              <a:latin typeface="Tahoma" panose="020B0604030504040204" pitchFamily="34" charset="0"/>
            </a:endParaRPr>
          </a:p>
        </p:txBody>
      </p:sp>
      <p:sp>
        <p:nvSpPr>
          <p:cNvPr id="365697" name="文本框 365696"/>
          <p:cNvSpPr txBox="1"/>
          <p:nvPr/>
        </p:nvSpPr>
        <p:spPr>
          <a:xfrm>
            <a:off x="3216275" y="4799038"/>
            <a:ext cx="4608513" cy="583565"/>
          </a:xfrm>
          <a:prstGeom prst="rect">
            <a:avLst/>
          </a:prstGeom>
          <a:noFill/>
          <a:ln w="9525">
            <a:noFill/>
          </a:ln>
        </p:spPr>
        <p:txBody>
          <a:bodyPr>
            <a:spAutoFit/>
          </a:bodyPr>
          <a:lstStyle/>
          <a:p>
            <a:pPr>
              <a:spcBef>
                <a:spcPct val="50000"/>
              </a:spcBef>
            </a:pPr>
            <a:r>
              <a:rPr lang="zh-CN" altLang="en-US" sz="3200" dirty="0">
                <a:solidFill>
                  <a:srgbClr val="D60093"/>
                </a:solidFill>
                <a:effectLst>
                  <a:outerShdw blurRad="38100" dist="38100" dir="2700000">
                    <a:srgbClr val="C0C0C0"/>
                  </a:outerShdw>
                </a:effectLst>
                <a:latin typeface="Tahoma" panose="020B0604030504040204" pitchFamily="34" charset="0"/>
              </a:rPr>
              <a:t>平均寻道长度</a:t>
            </a:r>
            <a:r>
              <a:rPr lang="en-US" altLang="zh-CN" sz="3200" u="sng">
                <a:solidFill>
                  <a:srgbClr val="D60093"/>
                </a:solidFill>
                <a:effectLst>
                  <a:outerShdw blurRad="38100" dist="38100" dir="2700000">
                    <a:srgbClr val="C0C0C0"/>
                  </a:outerShdw>
                </a:effectLst>
                <a:latin typeface="Tahoma" panose="020B0604030504040204" pitchFamily="34" charset="0"/>
              </a:rPr>
              <a:t>27.8</a:t>
            </a:r>
            <a:endParaRPr lang="zh-CN" altLang="en-US" sz="3200" u="sng" dirty="0">
              <a:solidFill>
                <a:srgbClr val="D60093"/>
              </a:solidFill>
              <a:effectLst>
                <a:outerShdw blurRad="38100" dist="38100" dir="2700000">
                  <a:srgbClr val="C0C0C0"/>
                </a:outerShdw>
              </a:effectLst>
              <a:latin typeface="Tahoma" panose="020B0604030504040204" pitchFamily="34" charset="0"/>
            </a:endParaRPr>
          </a:p>
        </p:txBody>
      </p:sp>
      <p:sp>
        <p:nvSpPr>
          <p:cNvPr id="365700" name="任意多边形 365699"/>
          <p:cNvSpPr/>
          <p:nvPr/>
        </p:nvSpPr>
        <p:spPr>
          <a:xfrm>
            <a:off x="5243513" y="3294088"/>
            <a:ext cx="674687" cy="215900"/>
          </a:xfrm>
          <a:custGeom>
            <a:avLst/>
            <a:gdLst/>
            <a:ahLst/>
            <a:cxnLst/>
            <a:rect l="0" t="0" r="0" b="0"/>
            <a:pathLst>
              <a:path w="735" h="240">
                <a:moveTo>
                  <a:pt x="735" y="0"/>
                </a:moveTo>
                <a:lnTo>
                  <a:pt x="0" y="240"/>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5701" name="任意多边形 365700"/>
          <p:cNvSpPr/>
          <p:nvPr/>
        </p:nvSpPr>
        <p:spPr>
          <a:xfrm>
            <a:off x="6240463" y="2060600"/>
            <a:ext cx="1425575" cy="338138"/>
          </a:xfrm>
          <a:custGeom>
            <a:avLst/>
            <a:gdLst/>
            <a:ahLst/>
            <a:cxnLst/>
            <a:rect l="0" t="0" r="0" b="0"/>
            <a:pathLst>
              <a:path w="1410" h="375">
                <a:moveTo>
                  <a:pt x="0" y="0"/>
                </a:moveTo>
                <a:lnTo>
                  <a:pt x="1410" y="375"/>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5702" name="任意多边形 365701"/>
          <p:cNvSpPr/>
          <p:nvPr/>
        </p:nvSpPr>
        <p:spPr>
          <a:xfrm>
            <a:off x="7651750" y="2413025"/>
            <a:ext cx="592138" cy="68263"/>
          </a:xfrm>
          <a:custGeom>
            <a:avLst/>
            <a:gdLst/>
            <a:ahLst/>
            <a:cxnLst/>
            <a:rect l="0" t="0" r="0" b="0"/>
            <a:pathLst>
              <a:path w="645" h="75">
                <a:moveTo>
                  <a:pt x="0" y="0"/>
                </a:moveTo>
                <a:lnTo>
                  <a:pt x="645" y="75"/>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5703" name="任意多边形 365702"/>
          <p:cNvSpPr/>
          <p:nvPr/>
        </p:nvSpPr>
        <p:spPr>
          <a:xfrm>
            <a:off x="4859338" y="3509988"/>
            <a:ext cx="412750" cy="14287"/>
          </a:xfrm>
          <a:custGeom>
            <a:avLst/>
            <a:gdLst/>
            <a:ahLst/>
            <a:cxnLst/>
            <a:rect l="0" t="0" r="0" b="0"/>
            <a:pathLst>
              <a:path w="450" h="15">
                <a:moveTo>
                  <a:pt x="450" y="0"/>
                </a:moveTo>
                <a:lnTo>
                  <a:pt x="0" y="15"/>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5704" name="任意多边形 365703"/>
          <p:cNvSpPr/>
          <p:nvPr/>
        </p:nvSpPr>
        <p:spPr>
          <a:xfrm>
            <a:off x="8243888" y="2493988"/>
            <a:ext cx="660400" cy="163512"/>
          </a:xfrm>
          <a:custGeom>
            <a:avLst/>
            <a:gdLst/>
            <a:ahLst/>
            <a:cxnLst/>
            <a:rect l="0" t="0" r="0" b="0"/>
            <a:pathLst>
              <a:path w="720" h="180">
                <a:moveTo>
                  <a:pt x="0" y="0"/>
                </a:moveTo>
                <a:lnTo>
                  <a:pt x="720" y="180"/>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5705" name="任意多边形 365704"/>
          <p:cNvSpPr/>
          <p:nvPr/>
        </p:nvSpPr>
        <p:spPr>
          <a:xfrm>
            <a:off x="4198938" y="3524275"/>
            <a:ext cx="677862" cy="107950"/>
          </a:xfrm>
          <a:custGeom>
            <a:avLst/>
            <a:gdLst/>
            <a:ahLst/>
            <a:cxnLst/>
            <a:rect l="0" t="0" r="0" b="0"/>
            <a:pathLst>
              <a:path w="705" h="120">
                <a:moveTo>
                  <a:pt x="705" y="0"/>
                </a:moveTo>
                <a:lnTo>
                  <a:pt x="0" y="120"/>
                </a:lnTo>
              </a:path>
            </a:pathLst>
          </a:custGeom>
          <a:noFill/>
          <a:ln w="19050" cap="flat" cmpd="sng">
            <a:solidFill>
              <a:schemeClr val="hlink">
                <a:alpha val="100000"/>
              </a:schemeClr>
            </a:solidFill>
            <a:prstDash val="solid"/>
            <a:headEnd type="none" w="med" len="med"/>
            <a:tailEnd type="triangle" w="med" len="med"/>
          </a:ln>
        </p:spPr>
        <p:txBody>
          <a:bodyPr/>
          <a:lstStyle/>
          <a:p>
            <a:endParaRPr lang="zh-CN" altLang="en-US"/>
          </a:p>
        </p:txBody>
      </p:sp>
      <p:sp>
        <p:nvSpPr>
          <p:cNvPr id="365706" name="任意多边形 365705"/>
          <p:cNvSpPr/>
          <p:nvPr/>
        </p:nvSpPr>
        <p:spPr>
          <a:xfrm>
            <a:off x="5891213" y="2652738"/>
            <a:ext cx="2989262" cy="641350"/>
          </a:xfrm>
          <a:custGeom>
            <a:avLst/>
            <a:gdLst/>
            <a:ahLst/>
            <a:cxnLst/>
            <a:rect l="0" t="0" r="0" b="0"/>
            <a:pathLst>
              <a:path w="3240" h="675">
                <a:moveTo>
                  <a:pt x="3240" y="0"/>
                </a:moveTo>
                <a:lnTo>
                  <a:pt x="0" y="675"/>
                </a:lnTo>
              </a:path>
            </a:pathLst>
          </a:custGeom>
          <a:noFill/>
          <a:ln w="19050" cap="flat" cmpd="sng">
            <a:solidFill>
              <a:schemeClr val="hlink">
                <a:alpha val="100000"/>
              </a:schemeClr>
            </a:solidFill>
            <a:prstDash val="solid"/>
            <a:headEnd type="none" w="med" len="med"/>
            <a:tailEnd type="triangle" w="med" len="med"/>
          </a:ln>
        </p:spPr>
        <p:txBody>
          <a:bodyPr/>
          <a:lstStyle/>
          <a:p>
            <a:endParaRPr lang="zh-CN" altLang="en-US"/>
          </a:p>
        </p:txBody>
      </p:sp>
      <p:sp>
        <p:nvSpPr>
          <p:cNvPr id="365707" name="任意多边形 365706"/>
          <p:cNvSpPr/>
          <p:nvPr/>
        </p:nvSpPr>
        <p:spPr>
          <a:xfrm>
            <a:off x="3951288" y="3632225"/>
            <a:ext cx="304800" cy="1588"/>
          </a:xfrm>
          <a:custGeom>
            <a:avLst/>
            <a:gdLst/>
            <a:ahLst/>
            <a:cxnLst/>
            <a:rect l="0" t="0" r="0" b="0"/>
            <a:pathLst>
              <a:path w="192" h="1">
                <a:moveTo>
                  <a:pt x="192" y="1"/>
                </a:moveTo>
                <a:lnTo>
                  <a:pt x="0" y="0"/>
                </a:lnTo>
              </a:path>
            </a:pathLst>
          </a:custGeom>
          <a:noFill/>
          <a:ln w="19050" cap="flat" cmpd="sng">
            <a:solidFill>
              <a:schemeClr val="hlink">
                <a:alpha val="100000"/>
              </a:schemeClr>
            </a:solidFill>
            <a:prstDash val="solid"/>
            <a:headEnd type="none" w="med" len="med"/>
            <a:tailEnd type="triangle" w="med" len="med"/>
          </a:ln>
        </p:spPr>
        <p:txBody>
          <a:bodyPr/>
          <a:lstStyle/>
          <a:p>
            <a:endParaRPr lang="zh-CN" altLang="en-US"/>
          </a:p>
        </p:txBody>
      </p:sp>
      <p:sp>
        <p:nvSpPr>
          <p:cNvPr id="365708" name="任意多边形 365707"/>
          <p:cNvSpPr/>
          <p:nvPr/>
        </p:nvSpPr>
        <p:spPr>
          <a:xfrm>
            <a:off x="3359150" y="3646513"/>
            <a:ext cx="604838" cy="188912"/>
          </a:xfrm>
          <a:custGeom>
            <a:avLst/>
            <a:gdLst/>
            <a:ahLst/>
            <a:cxnLst/>
            <a:rect l="0" t="0" r="0" b="0"/>
            <a:pathLst>
              <a:path w="660" h="210">
                <a:moveTo>
                  <a:pt x="660" y="0"/>
                </a:moveTo>
                <a:lnTo>
                  <a:pt x="0" y="210"/>
                </a:lnTo>
              </a:path>
            </a:pathLst>
          </a:custGeom>
          <a:noFill/>
          <a:ln w="19050" cap="flat" cmpd="sng">
            <a:solidFill>
              <a:schemeClr val="hlink">
                <a:alpha val="100000"/>
              </a:schemeClr>
            </a:solidFill>
            <a:prstDash val="solid"/>
            <a:headEnd type="none" w="med" len="med"/>
            <a:tailEnd type="triangle" w="med" len="med"/>
          </a:ln>
        </p:spPr>
        <p:txBody>
          <a:bodyPr/>
          <a:lstStyle/>
          <a:p>
            <a:endParaRPr lang="zh-CN" altLang="en-US"/>
          </a:p>
        </p:txBody>
      </p:sp>
      <p:sp>
        <p:nvSpPr>
          <p:cNvPr id="365709" name="文本框 365708"/>
          <p:cNvSpPr txBox="1"/>
          <p:nvPr/>
        </p:nvSpPr>
        <p:spPr>
          <a:xfrm>
            <a:off x="6024563" y="1628800"/>
            <a:ext cx="574675" cy="398780"/>
          </a:xfrm>
          <a:prstGeom prst="rect">
            <a:avLst/>
          </a:prstGeom>
          <a:noFill/>
          <a:ln w="9525">
            <a:noFill/>
          </a:ln>
        </p:spPr>
        <p:txBody>
          <a:bodyPr>
            <a:spAutoFit/>
          </a:bodyPr>
          <a:lstStyle/>
          <a:p>
            <a:pPr>
              <a:spcBef>
                <a:spcPct val="50000"/>
              </a:spcBef>
            </a:pPr>
            <a:r>
              <a:rPr lang="en-US" altLang="zh-CN" sz="2000" u="sng">
                <a:solidFill>
                  <a:srgbClr val="CC3300"/>
                </a:solidFill>
                <a:latin typeface="Times New Roman" panose="02020603050405020304" pitchFamily="18" charset="0"/>
              </a:rPr>
              <a:t>100</a:t>
            </a:r>
            <a:endParaRPr lang="zh-CN" altLang="en-US" sz="2000" u="sng" dirty="0">
              <a:solidFill>
                <a:srgbClr val="CC3300"/>
              </a:solidFill>
              <a:latin typeface="Times New Roman" panose="02020603050405020304" pitchFamily="18" charset="0"/>
            </a:endParaRPr>
          </a:p>
        </p:txBody>
      </p:sp>
      <p:sp>
        <p:nvSpPr>
          <p:cNvPr id="365729" name="文本框 365728"/>
          <p:cNvSpPr txBox="1"/>
          <p:nvPr/>
        </p:nvSpPr>
        <p:spPr>
          <a:xfrm>
            <a:off x="1379538" y="896487"/>
            <a:ext cx="8064500" cy="583565"/>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3</a:t>
            </a:r>
            <a:r>
              <a:rPr lang="zh-CN" altLang="en-US" sz="2800" dirty="0">
                <a:solidFill>
                  <a:srgbClr val="800000"/>
                </a:solidFill>
                <a:effectLst>
                  <a:outerShdw blurRad="38100" dist="38100" dir="2700000">
                    <a:srgbClr val="C0C0C0"/>
                  </a:outerShdw>
                </a:effectLst>
                <a:latin typeface="Tahoma" panose="020B0604030504040204" pitchFamily="34" charset="0"/>
              </a:rPr>
              <a:t>、扫描算法 </a:t>
            </a:r>
            <a:r>
              <a:rPr lang="en-US" altLang="zh-CN" sz="2800" dirty="0">
                <a:solidFill>
                  <a:srgbClr val="800000"/>
                </a:solidFill>
                <a:effectLst>
                  <a:outerShdw blurRad="38100" dist="38100" dir="2700000">
                    <a:srgbClr val="C0C0C0"/>
                  </a:outerShdw>
                </a:effectLst>
                <a:latin typeface="Tahoma" panose="020B0604030504040204" pitchFamily="34" charset="0"/>
              </a:rPr>
              <a:t>SCAN</a:t>
            </a:r>
            <a:r>
              <a:rPr lang="en-US" altLang="zh-CN" sz="3200" b="0" dirty="0">
                <a:latin typeface="Tahoma" panose="020B0604030504040204" pitchFamily="34" charset="0"/>
              </a:rPr>
              <a:t> </a:t>
            </a:r>
            <a:endParaRPr lang="zh-CN" altLang="en-US" sz="3200" b="0" dirty="0">
              <a:latin typeface="Tahoma" panose="020B0604030504040204" pitchFamily="34" charset="0"/>
            </a:endParaRPr>
          </a:p>
        </p:txBody>
      </p:sp>
      <p:sp>
        <p:nvSpPr>
          <p:cNvPr id="365733" name="动作按钮: 自定义 365732"/>
          <p:cNvSpPr/>
          <p:nvPr/>
        </p:nvSpPr>
        <p:spPr>
          <a:xfrm>
            <a:off x="9444038" y="6021288"/>
            <a:ext cx="900112" cy="360363"/>
          </a:xfrm>
          <a:prstGeom prst="actionButtonBlank">
            <a:avLst/>
          </a:prstGeom>
          <a:solidFill>
            <a:srgbClr val="006600"/>
          </a:solidFill>
          <a:ln w="9525">
            <a:noFill/>
          </a:ln>
        </p:spPr>
        <p:txBody>
          <a:bodyPr wrap="none" anchor="ctr"/>
          <a:lstStyle/>
          <a:p>
            <a:pPr algn="ctr"/>
            <a:r>
              <a:rPr lang="zh-CN" altLang="en-US" sz="1400" dirty="0">
                <a:solidFill>
                  <a:schemeClr val="hlink"/>
                </a:solidFill>
                <a:effectLst>
                  <a:outerShdw blurRad="38100" dist="38100" dir="2700000">
                    <a:srgbClr val="000000"/>
                  </a:outerShdw>
                </a:effectLst>
                <a:latin typeface="Tahoma" panose="020B0604030504040204" pitchFamily="34" charset="0"/>
              </a:rPr>
              <a:t>动画演示</a:t>
            </a:r>
          </a:p>
        </p:txBody>
      </p:sp>
      <p:sp>
        <p:nvSpPr>
          <p:cNvPr id="365734" name="文本框 365733"/>
          <p:cNvSpPr txBox="1"/>
          <p:nvPr/>
        </p:nvSpPr>
        <p:spPr>
          <a:xfrm>
            <a:off x="2711450" y="5648350"/>
            <a:ext cx="4895850" cy="306705"/>
          </a:xfrm>
          <a:prstGeom prst="rect">
            <a:avLst/>
          </a:prstGeom>
          <a:solidFill>
            <a:schemeClr val="bg1"/>
          </a:solidFill>
          <a:ln w="57150" cap="flat" cmpd="thinThick">
            <a:solidFill>
              <a:srgbClr val="006600"/>
            </a:solidFill>
            <a:prstDash val="solid"/>
            <a:miter/>
            <a:headEnd type="none" w="med" len="med"/>
            <a:tailEnd type="none" w="med" len="med"/>
          </a:ln>
        </p:spPr>
        <p:txBody>
          <a:bodyPr>
            <a:spAutoFit/>
          </a:bodyPr>
          <a:lstStyle/>
          <a:p>
            <a:pPr>
              <a:spcBef>
                <a:spcPct val="50000"/>
              </a:spcBef>
            </a:pPr>
            <a:r>
              <a:rPr lang="zh-CN" altLang="en-US" sz="1400" dirty="0">
                <a:solidFill>
                  <a:srgbClr val="0000CC"/>
                </a:solidFill>
                <a:effectLst>
                  <a:outerShdw blurRad="38100" dist="38100" dir="2700000">
                    <a:srgbClr val="C0C0C0"/>
                  </a:outerShdw>
                </a:effectLst>
                <a:latin typeface="Tahoma" panose="020B0604030504040204" pitchFamily="34" charset="0"/>
              </a:rPr>
              <a:t>请求序列：</a:t>
            </a:r>
            <a:r>
              <a:rPr lang="en-US" altLang="zh-CN" sz="1400">
                <a:solidFill>
                  <a:srgbClr val="0000CC"/>
                </a:solidFill>
                <a:effectLst>
                  <a:outerShdw blurRad="38100" dist="38100" dir="2700000">
                    <a:srgbClr val="C0C0C0"/>
                  </a:outerShdw>
                </a:effectLst>
                <a:latin typeface="Tahoma" panose="020B0604030504040204" pitchFamily="34" charset="0"/>
              </a:rPr>
              <a:t>55, 58, 39, 18, 90, 160, 150, 38, 184;</a:t>
            </a:r>
            <a:endParaRPr lang="zh-CN" altLang="en-US" sz="1400" dirty="0">
              <a:solidFill>
                <a:srgbClr val="0000CC"/>
              </a:solidFill>
              <a:effectLst>
                <a:outerShdw blurRad="38100" dist="38100" dir="2700000">
                  <a:srgbClr val="C0C0C0"/>
                </a:outerShdw>
              </a:effectLst>
              <a:latin typeface="Tahoma" panose="020B0604030504040204" pitchFamily="34" charset="0"/>
            </a:endParaRPr>
          </a:p>
        </p:txBody>
      </p:sp>
      <p:sp>
        <p:nvSpPr>
          <p:cNvPr id="66" name="矩形 65">
            <a:extLst>
              <a:ext uri="{FF2B5EF4-FFF2-40B4-BE49-F238E27FC236}">
                <a16:creationId xmlns:a16="http://schemas.microsoft.com/office/drawing/2014/main" id="{EAE1278F-DF0B-46C9-8529-79ABF2F8146C}"/>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5729"/>
                                        </p:tgtEl>
                                        <p:attrNameLst>
                                          <p:attrName>style.visibility</p:attrName>
                                        </p:attrNameLst>
                                      </p:cBhvr>
                                      <p:to>
                                        <p:strVal val="visible"/>
                                      </p:to>
                                    </p:set>
                                    <p:anim calcmode="lin" valueType="num">
                                      <p:cBhvr additive="base">
                                        <p:cTn id="7" dur="500" fill="hold"/>
                                        <p:tgtEl>
                                          <p:spTgt spid="365729"/>
                                        </p:tgtEl>
                                        <p:attrNameLst>
                                          <p:attrName>ppt_x</p:attrName>
                                        </p:attrNameLst>
                                      </p:cBhvr>
                                      <p:tavLst>
                                        <p:tav tm="0">
                                          <p:val>
                                            <p:strVal val="0-#ppt_w/2"/>
                                          </p:val>
                                        </p:tav>
                                        <p:tav tm="100000">
                                          <p:val>
                                            <p:strVal val="#ppt_x"/>
                                          </p:val>
                                        </p:tav>
                                      </p:tavLst>
                                    </p:anim>
                                    <p:anim calcmode="lin" valueType="num">
                                      <p:cBhvr additive="base">
                                        <p:cTn id="8" dur="500" fill="hold"/>
                                        <p:tgtEl>
                                          <p:spTgt spid="3657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5" presetClass="entr" presetSubtype="0" fill="hold" grpId="0" nodeType="afterEffect">
                                  <p:stCondLst>
                                    <p:cond delay="0"/>
                                  </p:stCondLst>
                                  <p:childTnLst>
                                    <p:set>
                                      <p:cBhvr>
                                        <p:cTn id="11" dur="1" fill="hold">
                                          <p:stCondLst>
                                            <p:cond delay="0"/>
                                          </p:stCondLst>
                                        </p:cTn>
                                        <p:tgtEl>
                                          <p:spTgt spid="365733"/>
                                        </p:tgtEl>
                                        <p:attrNameLst>
                                          <p:attrName>style.visibility</p:attrName>
                                        </p:attrNameLst>
                                      </p:cBhvr>
                                      <p:to>
                                        <p:strVal val="visible"/>
                                      </p:to>
                                    </p:set>
                                    <p:anim calcmode="lin" valueType="num">
                                      <p:cBhvr>
                                        <p:cTn id="12" dur="1000" fill="hold"/>
                                        <p:tgtEl>
                                          <p:spTgt spid="365733"/>
                                        </p:tgtEl>
                                        <p:attrNameLst>
                                          <p:attrName>ppt_w</p:attrName>
                                        </p:attrNameLst>
                                      </p:cBhvr>
                                      <p:tavLst>
                                        <p:tav tm="0">
                                          <p:val>
                                            <p:strVal val="#ppt_w*0.70"/>
                                          </p:val>
                                        </p:tav>
                                        <p:tav tm="100000">
                                          <p:val>
                                            <p:strVal val="#ppt_w"/>
                                          </p:val>
                                        </p:tav>
                                      </p:tavLst>
                                    </p:anim>
                                    <p:anim calcmode="lin" valueType="num">
                                      <p:cBhvr>
                                        <p:cTn id="13" dur="1000" fill="hold"/>
                                        <p:tgtEl>
                                          <p:spTgt spid="365733"/>
                                        </p:tgtEl>
                                        <p:attrNameLst>
                                          <p:attrName>ppt_h</p:attrName>
                                        </p:attrNameLst>
                                      </p:cBhvr>
                                      <p:tavLst>
                                        <p:tav tm="0">
                                          <p:val>
                                            <p:strVal val="#ppt_h"/>
                                          </p:val>
                                        </p:tav>
                                        <p:tav tm="100000">
                                          <p:val>
                                            <p:strVal val="#ppt_h"/>
                                          </p:val>
                                        </p:tav>
                                      </p:tavLst>
                                    </p:anim>
                                    <p:animEffect transition="in" filter="fade">
                                      <p:cBhvr>
                                        <p:cTn id="14" dur="1000"/>
                                        <p:tgtEl>
                                          <p:spTgt spid="365733"/>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365733"/>
                    </p:tgtEl>
                  </p:cond>
                </p:stCondLst>
                <p:endSync evt="end" delay="0">
                  <p:rtn val="all"/>
                </p:endSync>
                <p:childTnLst>
                  <p:par>
                    <p:cTn id="16" fill="hold">
                      <p:stCondLst>
                        <p:cond delay="0"/>
                      </p:stCondLst>
                      <p:childTnLst>
                        <p:par>
                          <p:cTn id="17" fill="hold">
                            <p:stCondLst>
                              <p:cond delay="0"/>
                            </p:stCondLst>
                            <p:childTnLst>
                              <p:par>
                                <p:cTn id="18" presetID="7" presetClass="entr" presetSubtype="8" fill="hold" grpId="0" nodeType="afterEffect">
                                  <p:stCondLst>
                                    <p:cond delay="0"/>
                                  </p:stCondLst>
                                  <p:childTnLst>
                                    <p:set>
                                      <p:cBhvr>
                                        <p:cTn id="19" dur="1" fill="hold">
                                          <p:stCondLst>
                                            <p:cond delay="0"/>
                                          </p:stCondLst>
                                        </p:cTn>
                                        <p:tgtEl>
                                          <p:spTgt spid="365734"/>
                                        </p:tgtEl>
                                        <p:attrNameLst>
                                          <p:attrName>style.visibility</p:attrName>
                                        </p:attrNameLst>
                                      </p:cBhvr>
                                      <p:to>
                                        <p:strVal val="visible"/>
                                      </p:to>
                                    </p:set>
                                    <p:anim calcmode="lin" valueType="num">
                                      <p:cBhvr additive="base">
                                        <p:cTn id="20" dur="5000" fill="hold"/>
                                        <p:tgtEl>
                                          <p:spTgt spid="365734"/>
                                        </p:tgtEl>
                                        <p:attrNameLst>
                                          <p:attrName>ppt_x</p:attrName>
                                        </p:attrNameLst>
                                      </p:cBhvr>
                                      <p:tavLst>
                                        <p:tav tm="0">
                                          <p:val>
                                            <p:strVal val="0-#ppt_w/2"/>
                                          </p:val>
                                        </p:tav>
                                        <p:tav tm="100000">
                                          <p:val>
                                            <p:strVal val="#ppt_x"/>
                                          </p:val>
                                        </p:tav>
                                      </p:tavLst>
                                    </p:anim>
                                    <p:anim calcmode="lin" valueType="num">
                                      <p:cBhvr additive="base">
                                        <p:cTn id="21" dur="5000" fill="hold"/>
                                        <p:tgtEl>
                                          <p:spTgt spid="365734"/>
                                        </p:tgtEl>
                                        <p:attrNameLst>
                                          <p:attrName>ppt_y</p:attrName>
                                        </p:attrNameLst>
                                      </p:cBhvr>
                                      <p:tavLst>
                                        <p:tav tm="0">
                                          <p:val>
                                            <p:strVal val="#ppt_y"/>
                                          </p:val>
                                        </p:tav>
                                        <p:tav tm="100000">
                                          <p:val>
                                            <p:strVal val="#ppt_y"/>
                                          </p:val>
                                        </p:tav>
                                      </p:tavLst>
                                    </p:anim>
                                  </p:childTnLst>
                                </p:cTn>
                              </p:par>
                            </p:childTnLst>
                          </p:cTn>
                        </p:par>
                        <p:par>
                          <p:cTn id="22" fill="hold">
                            <p:stCondLst>
                              <p:cond delay="5000"/>
                            </p:stCondLst>
                            <p:childTnLst>
                              <p:par>
                                <p:cTn id="23" presetID="8" presetClass="emph" presetSubtype="0" fill="hold" grpId="0" nodeType="afterEffect">
                                  <p:stCondLst>
                                    <p:cond delay="0"/>
                                  </p:stCondLst>
                                  <p:childTnLst>
                                    <p:animRot by="21600000">
                                      <p:cBhvr>
                                        <p:cTn id="24" dur="2000" fill="hold"/>
                                        <p:tgtEl>
                                          <p:spTgt spid="365709"/>
                                        </p:tgtEl>
                                        <p:attrNameLst>
                                          <p:attrName>r</p:attrName>
                                        </p:attrNameLst>
                                      </p:cBhvr>
                                    </p:animRot>
                                  </p:childTnLst>
                                </p:cTn>
                              </p:par>
                            </p:childTnLst>
                          </p:cTn>
                        </p:par>
                        <p:par>
                          <p:cTn id="25" fill="hold">
                            <p:stCondLst>
                              <p:cond delay="7000"/>
                            </p:stCondLst>
                            <p:childTnLst>
                              <p:par>
                                <p:cTn id="26" presetID="22" presetClass="entr" presetSubtype="8" fill="hold" nodeType="afterEffect">
                                  <p:stCondLst>
                                    <p:cond delay="0"/>
                                  </p:stCondLst>
                                  <p:childTnLst>
                                    <p:set>
                                      <p:cBhvr>
                                        <p:cTn id="27" dur="1" fill="hold">
                                          <p:stCondLst>
                                            <p:cond delay="0"/>
                                          </p:stCondLst>
                                        </p:cTn>
                                        <p:tgtEl>
                                          <p:spTgt spid="365701"/>
                                        </p:tgtEl>
                                        <p:attrNameLst>
                                          <p:attrName>style.visibility</p:attrName>
                                        </p:attrNameLst>
                                      </p:cBhvr>
                                      <p:to>
                                        <p:strVal val="visible"/>
                                      </p:to>
                                    </p:set>
                                    <p:animEffect transition="in" filter="wipe(left)">
                                      <p:cBhvr>
                                        <p:cTn id="28" dur="2000"/>
                                        <p:tgtEl>
                                          <p:spTgt spid="365701"/>
                                        </p:tgtEl>
                                      </p:cBhvr>
                                    </p:animEffect>
                                  </p:childTnLst>
                                </p:cTn>
                              </p:par>
                            </p:childTnLst>
                          </p:cTn>
                        </p:par>
                        <p:par>
                          <p:cTn id="29" fill="hold">
                            <p:stCondLst>
                              <p:cond delay="9000"/>
                            </p:stCondLst>
                            <p:childTnLst>
                              <p:par>
                                <p:cTn id="30" presetID="51" presetClass="entr" presetSubtype="0" fill="hold" nodeType="afterEffect">
                                  <p:stCondLst>
                                    <p:cond delay="0"/>
                                  </p:stCondLst>
                                  <p:childTnLst>
                                    <p:set>
                                      <p:cBhvr>
                                        <p:cTn id="31" dur="1" fill="hold">
                                          <p:stCondLst>
                                            <p:cond delay="0"/>
                                          </p:stCondLst>
                                        </p:cTn>
                                        <p:tgtEl>
                                          <p:spTgt spid="365621"/>
                                        </p:tgtEl>
                                        <p:attrNameLst>
                                          <p:attrName>style.visibility</p:attrName>
                                        </p:attrNameLst>
                                      </p:cBhvr>
                                      <p:to>
                                        <p:strVal val="visible"/>
                                      </p:to>
                                    </p:set>
                                    <p:animEffect transition="in" filter="fade">
                                      <p:cBhvr>
                                        <p:cTn id="32" dur="770" decel="100000"/>
                                        <p:tgtEl>
                                          <p:spTgt spid="365621"/>
                                        </p:tgtEl>
                                      </p:cBhvr>
                                    </p:animEffect>
                                    <p:animScale>
                                      <p:cBhvr>
                                        <p:cTn id="33" dur="770" decel="100000"/>
                                        <p:tgtEl>
                                          <p:spTgt spid="365621"/>
                                        </p:tgtEl>
                                      </p:cBhvr>
                                      <p:from x="10000" y="10000"/>
                                      <p:to x="200000" y="450000"/>
                                    </p:animScale>
                                    <p:animScale>
                                      <p:cBhvr>
                                        <p:cTn id="34" dur="1230" accel="100000" fill="hold">
                                          <p:stCondLst>
                                            <p:cond delay="770"/>
                                          </p:stCondLst>
                                        </p:cTn>
                                        <p:tgtEl>
                                          <p:spTgt spid="365621"/>
                                        </p:tgtEl>
                                      </p:cBhvr>
                                      <p:from x="200000" y="450000"/>
                                      <p:to x="100000" y="100000"/>
                                    </p:animScale>
                                    <p:set>
                                      <p:cBhvr>
                                        <p:cTn id="35" dur="770" fill="hold"/>
                                        <p:tgtEl>
                                          <p:spTgt spid="365621"/>
                                        </p:tgtEl>
                                        <p:attrNameLst>
                                          <p:attrName>ppt_x</p:attrName>
                                        </p:attrNameLst>
                                      </p:cBhvr>
                                      <p:to>
                                        <p:strVal val="(0.5)"/>
                                      </p:to>
                                    </p:set>
                                    <p:anim from="(0.5)" to="(#ppt_x)" calcmode="lin" valueType="num">
                                      <p:cBhvr>
                                        <p:cTn id="36" dur="1230" accel="100000" fill="hold">
                                          <p:stCondLst>
                                            <p:cond delay="770"/>
                                          </p:stCondLst>
                                        </p:cTn>
                                        <p:tgtEl>
                                          <p:spTgt spid="365621"/>
                                        </p:tgtEl>
                                        <p:attrNameLst>
                                          <p:attrName>ppt_x</p:attrName>
                                        </p:attrNameLst>
                                      </p:cBhvr>
                                    </p:anim>
                                    <p:set>
                                      <p:cBhvr>
                                        <p:cTn id="37" dur="770" fill="hold"/>
                                        <p:tgtEl>
                                          <p:spTgt spid="365621"/>
                                        </p:tgtEl>
                                        <p:attrNameLst>
                                          <p:attrName>ppt_y</p:attrName>
                                        </p:attrNameLst>
                                      </p:cBhvr>
                                      <p:to>
                                        <p:strVal val="(#ppt_y+0.4)"/>
                                      </p:to>
                                    </p:set>
                                    <p:anim from="(#ppt_y+0.4)" to="(#ppt_y)" calcmode="lin" valueType="num">
                                      <p:cBhvr>
                                        <p:cTn id="38" dur="1230" accel="100000" fill="hold">
                                          <p:stCondLst>
                                            <p:cond delay="770"/>
                                          </p:stCondLst>
                                        </p:cTn>
                                        <p:tgtEl>
                                          <p:spTgt spid="365621"/>
                                        </p:tgtEl>
                                        <p:attrNameLst>
                                          <p:attrName>ppt_y</p:attrName>
                                        </p:attrNameLst>
                                      </p:cBhvr>
                                    </p:anim>
                                  </p:childTnLst>
                                </p:cTn>
                              </p:par>
                            </p:childTnLst>
                          </p:cTn>
                        </p:par>
                        <p:par>
                          <p:cTn id="39" fill="hold">
                            <p:stCondLst>
                              <p:cond delay="11000"/>
                            </p:stCondLst>
                            <p:childTnLst>
                              <p:par>
                                <p:cTn id="40" presetID="22" presetClass="entr" presetSubtype="8" fill="hold" nodeType="afterEffect">
                                  <p:stCondLst>
                                    <p:cond delay="0"/>
                                  </p:stCondLst>
                                  <p:childTnLst>
                                    <p:set>
                                      <p:cBhvr>
                                        <p:cTn id="41" dur="1" fill="hold">
                                          <p:stCondLst>
                                            <p:cond delay="0"/>
                                          </p:stCondLst>
                                        </p:cTn>
                                        <p:tgtEl>
                                          <p:spTgt spid="365702"/>
                                        </p:tgtEl>
                                        <p:attrNameLst>
                                          <p:attrName>style.visibility</p:attrName>
                                        </p:attrNameLst>
                                      </p:cBhvr>
                                      <p:to>
                                        <p:strVal val="visible"/>
                                      </p:to>
                                    </p:set>
                                    <p:animEffect transition="in" filter="wipe(left)">
                                      <p:cBhvr>
                                        <p:cTn id="42" dur="2000"/>
                                        <p:tgtEl>
                                          <p:spTgt spid="365702"/>
                                        </p:tgtEl>
                                      </p:cBhvr>
                                    </p:animEffect>
                                  </p:childTnLst>
                                </p:cTn>
                              </p:par>
                            </p:childTnLst>
                          </p:cTn>
                        </p:par>
                        <p:par>
                          <p:cTn id="43" fill="hold">
                            <p:stCondLst>
                              <p:cond delay="13000"/>
                            </p:stCondLst>
                            <p:childTnLst>
                              <p:par>
                                <p:cTn id="44" presetID="51" presetClass="entr" presetSubtype="0" fill="hold" nodeType="afterEffect">
                                  <p:stCondLst>
                                    <p:cond delay="0"/>
                                  </p:stCondLst>
                                  <p:childTnLst>
                                    <p:set>
                                      <p:cBhvr>
                                        <p:cTn id="45" dur="1" fill="hold">
                                          <p:stCondLst>
                                            <p:cond delay="0"/>
                                          </p:stCondLst>
                                        </p:cTn>
                                        <p:tgtEl>
                                          <p:spTgt spid="365629"/>
                                        </p:tgtEl>
                                        <p:attrNameLst>
                                          <p:attrName>style.visibility</p:attrName>
                                        </p:attrNameLst>
                                      </p:cBhvr>
                                      <p:to>
                                        <p:strVal val="visible"/>
                                      </p:to>
                                    </p:set>
                                    <p:animEffect transition="in" filter="fade">
                                      <p:cBhvr>
                                        <p:cTn id="46" dur="770" decel="100000"/>
                                        <p:tgtEl>
                                          <p:spTgt spid="365629"/>
                                        </p:tgtEl>
                                      </p:cBhvr>
                                    </p:animEffect>
                                    <p:animScale>
                                      <p:cBhvr>
                                        <p:cTn id="47" dur="770" decel="100000"/>
                                        <p:tgtEl>
                                          <p:spTgt spid="365629"/>
                                        </p:tgtEl>
                                      </p:cBhvr>
                                      <p:from x="10000" y="10000"/>
                                      <p:to x="200000" y="450000"/>
                                    </p:animScale>
                                    <p:animScale>
                                      <p:cBhvr>
                                        <p:cTn id="48" dur="1230" accel="100000" fill="hold">
                                          <p:stCondLst>
                                            <p:cond delay="770"/>
                                          </p:stCondLst>
                                        </p:cTn>
                                        <p:tgtEl>
                                          <p:spTgt spid="365629"/>
                                        </p:tgtEl>
                                      </p:cBhvr>
                                      <p:from x="200000" y="450000"/>
                                      <p:to x="100000" y="100000"/>
                                    </p:animScale>
                                    <p:set>
                                      <p:cBhvr>
                                        <p:cTn id="49" dur="770" fill="hold"/>
                                        <p:tgtEl>
                                          <p:spTgt spid="365629"/>
                                        </p:tgtEl>
                                        <p:attrNameLst>
                                          <p:attrName>ppt_x</p:attrName>
                                        </p:attrNameLst>
                                      </p:cBhvr>
                                      <p:to>
                                        <p:strVal val="(0.5)"/>
                                      </p:to>
                                    </p:set>
                                    <p:anim from="(0.5)" to="(#ppt_x)" calcmode="lin" valueType="num">
                                      <p:cBhvr>
                                        <p:cTn id="50" dur="1230" accel="100000" fill="hold">
                                          <p:stCondLst>
                                            <p:cond delay="770"/>
                                          </p:stCondLst>
                                        </p:cTn>
                                        <p:tgtEl>
                                          <p:spTgt spid="365629"/>
                                        </p:tgtEl>
                                        <p:attrNameLst>
                                          <p:attrName>ppt_x</p:attrName>
                                        </p:attrNameLst>
                                      </p:cBhvr>
                                    </p:anim>
                                    <p:set>
                                      <p:cBhvr>
                                        <p:cTn id="51" dur="770" fill="hold"/>
                                        <p:tgtEl>
                                          <p:spTgt spid="365629"/>
                                        </p:tgtEl>
                                        <p:attrNameLst>
                                          <p:attrName>ppt_y</p:attrName>
                                        </p:attrNameLst>
                                      </p:cBhvr>
                                      <p:to>
                                        <p:strVal val="(#ppt_y+0.4)"/>
                                      </p:to>
                                    </p:set>
                                    <p:anim from="(#ppt_y+0.4)" to="(#ppt_y)" calcmode="lin" valueType="num">
                                      <p:cBhvr>
                                        <p:cTn id="52" dur="1230" accel="100000" fill="hold">
                                          <p:stCondLst>
                                            <p:cond delay="770"/>
                                          </p:stCondLst>
                                        </p:cTn>
                                        <p:tgtEl>
                                          <p:spTgt spid="365629"/>
                                        </p:tgtEl>
                                        <p:attrNameLst>
                                          <p:attrName>ppt_y</p:attrName>
                                        </p:attrNameLst>
                                      </p:cBhvr>
                                    </p:anim>
                                  </p:childTnLst>
                                </p:cTn>
                              </p:par>
                            </p:childTnLst>
                          </p:cTn>
                        </p:par>
                        <p:par>
                          <p:cTn id="53" fill="hold">
                            <p:stCondLst>
                              <p:cond delay="15000"/>
                            </p:stCondLst>
                            <p:childTnLst>
                              <p:par>
                                <p:cTn id="54" presetID="22" presetClass="entr" presetSubtype="8" fill="hold" nodeType="afterEffect">
                                  <p:stCondLst>
                                    <p:cond delay="0"/>
                                  </p:stCondLst>
                                  <p:childTnLst>
                                    <p:set>
                                      <p:cBhvr>
                                        <p:cTn id="55" dur="1" fill="hold">
                                          <p:stCondLst>
                                            <p:cond delay="0"/>
                                          </p:stCondLst>
                                        </p:cTn>
                                        <p:tgtEl>
                                          <p:spTgt spid="365704"/>
                                        </p:tgtEl>
                                        <p:attrNameLst>
                                          <p:attrName>style.visibility</p:attrName>
                                        </p:attrNameLst>
                                      </p:cBhvr>
                                      <p:to>
                                        <p:strVal val="visible"/>
                                      </p:to>
                                    </p:set>
                                    <p:animEffect transition="in" filter="wipe(left)">
                                      <p:cBhvr>
                                        <p:cTn id="56" dur="2000"/>
                                        <p:tgtEl>
                                          <p:spTgt spid="365704"/>
                                        </p:tgtEl>
                                      </p:cBhvr>
                                    </p:animEffect>
                                  </p:childTnLst>
                                </p:cTn>
                              </p:par>
                            </p:childTnLst>
                          </p:cTn>
                        </p:par>
                        <p:par>
                          <p:cTn id="57" fill="hold">
                            <p:stCondLst>
                              <p:cond delay="17000"/>
                            </p:stCondLst>
                            <p:childTnLst>
                              <p:par>
                                <p:cTn id="58" presetID="51" presetClass="entr" presetSubtype="0" fill="hold" nodeType="afterEffect">
                                  <p:stCondLst>
                                    <p:cond delay="0"/>
                                  </p:stCondLst>
                                  <p:childTnLst>
                                    <p:set>
                                      <p:cBhvr>
                                        <p:cTn id="59" dur="1" fill="hold">
                                          <p:stCondLst>
                                            <p:cond delay="0"/>
                                          </p:stCondLst>
                                        </p:cTn>
                                        <p:tgtEl>
                                          <p:spTgt spid="365637"/>
                                        </p:tgtEl>
                                        <p:attrNameLst>
                                          <p:attrName>style.visibility</p:attrName>
                                        </p:attrNameLst>
                                      </p:cBhvr>
                                      <p:to>
                                        <p:strVal val="visible"/>
                                      </p:to>
                                    </p:set>
                                    <p:animEffect transition="in" filter="fade">
                                      <p:cBhvr>
                                        <p:cTn id="60" dur="770" decel="100000"/>
                                        <p:tgtEl>
                                          <p:spTgt spid="365637"/>
                                        </p:tgtEl>
                                      </p:cBhvr>
                                    </p:animEffect>
                                    <p:animScale>
                                      <p:cBhvr>
                                        <p:cTn id="61" dur="770" decel="100000"/>
                                        <p:tgtEl>
                                          <p:spTgt spid="365637"/>
                                        </p:tgtEl>
                                      </p:cBhvr>
                                      <p:from x="10000" y="10000"/>
                                      <p:to x="200000" y="450000"/>
                                    </p:animScale>
                                    <p:animScale>
                                      <p:cBhvr>
                                        <p:cTn id="62" dur="1230" accel="100000" fill="hold">
                                          <p:stCondLst>
                                            <p:cond delay="770"/>
                                          </p:stCondLst>
                                        </p:cTn>
                                        <p:tgtEl>
                                          <p:spTgt spid="365637"/>
                                        </p:tgtEl>
                                      </p:cBhvr>
                                      <p:from x="200000" y="450000"/>
                                      <p:to x="100000" y="100000"/>
                                    </p:animScale>
                                    <p:set>
                                      <p:cBhvr>
                                        <p:cTn id="63" dur="770" fill="hold"/>
                                        <p:tgtEl>
                                          <p:spTgt spid="365637"/>
                                        </p:tgtEl>
                                        <p:attrNameLst>
                                          <p:attrName>ppt_x</p:attrName>
                                        </p:attrNameLst>
                                      </p:cBhvr>
                                      <p:to>
                                        <p:strVal val="(0.5)"/>
                                      </p:to>
                                    </p:set>
                                    <p:anim from="(0.5)" to="(#ppt_x)" calcmode="lin" valueType="num">
                                      <p:cBhvr>
                                        <p:cTn id="64" dur="1230" accel="100000" fill="hold">
                                          <p:stCondLst>
                                            <p:cond delay="770"/>
                                          </p:stCondLst>
                                        </p:cTn>
                                        <p:tgtEl>
                                          <p:spTgt spid="365637"/>
                                        </p:tgtEl>
                                        <p:attrNameLst>
                                          <p:attrName>ppt_x</p:attrName>
                                        </p:attrNameLst>
                                      </p:cBhvr>
                                    </p:anim>
                                    <p:set>
                                      <p:cBhvr>
                                        <p:cTn id="65" dur="770" fill="hold"/>
                                        <p:tgtEl>
                                          <p:spTgt spid="365637"/>
                                        </p:tgtEl>
                                        <p:attrNameLst>
                                          <p:attrName>ppt_y</p:attrName>
                                        </p:attrNameLst>
                                      </p:cBhvr>
                                      <p:to>
                                        <p:strVal val="(#ppt_y+0.4)"/>
                                      </p:to>
                                    </p:set>
                                    <p:anim from="(#ppt_y+0.4)" to="(#ppt_y)" calcmode="lin" valueType="num">
                                      <p:cBhvr>
                                        <p:cTn id="66" dur="1230" accel="100000" fill="hold">
                                          <p:stCondLst>
                                            <p:cond delay="770"/>
                                          </p:stCondLst>
                                        </p:cTn>
                                        <p:tgtEl>
                                          <p:spTgt spid="365637"/>
                                        </p:tgtEl>
                                        <p:attrNameLst>
                                          <p:attrName>ppt_y</p:attrName>
                                        </p:attrNameLst>
                                      </p:cBhvr>
                                    </p:anim>
                                  </p:childTnLst>
                                </p:cTn>
                              </p:par>
                            </p:childTnLst>
                          </p:cTn>
                        </p:par>
                        <p:par>
                          <p:cTn id="67" fill="hold">
                            <p:stCondLst>
                              <p:cond delay="19000"/>
                            </p:stCondLst>
                            <p:childTnLst>
                              <p:par>
                                <p:cTn id="68" presetID="22" presetClass="entr" presetSubtype="2" fill="hold" nodeType="afterEffect">
                                  <p:stCondLst>
                                    <p:cond delay="0"/>
                                  </p:stCondLst>
                                  <p:childTnLst>
                                    <p:set>
                                      <p:cBhvr>
                                        <p:cTn id="69" dur="1" fill="hold">
                                          <p:stCondLst>
                                            <p:cond delay="0"/>
                                          </p:stCondLst>
                                        </p:cTn>
                                        <p:tgtEl>
                                          <p:spTgt spid="365706"/>
                                        </p:tgtEl>
                                        <p:attrNameLst>
                                          <p:attrName>style.visibility</p:attrName>
                                        </p:attrNameLst>
                                      </p:cBhvr>
                                      <p:to>
                                        <p:strVal val="visible"/>
                                      </p:to>
                                    </p:set>
                                    <p:animEffect transition="in" filter="wipe(right)">
                                      <p:cBhvr>
                                        <p:cTn id="70" dur="2000"/>
                                        <p:tgtEl>
                                          <p:spTgt spid="365706"/>
                                        </p:tgtEl>
                                      </p:cBhvr>
                                    </p:animEffect>
                                  </p:childTnLst>
                                </p:cTn>
                              </p:par>
                            </p:childTnLst>
                          </p:cTn>
                        </p:par>
                        <p:par>
                          <p:cTn id="71" fill="hold">
                            <p:stCondLst>
                              <p:cond delay="21000"/>
                            </p:stCondLst>
                            <p:childTnLst>
                              <p:par>
                                <p:cTn id="72" presetID="51" presetClass="entr" presetSubtype="0" fill="hold" nodeType="afterEffect">
                                  <p:stCondLst>
                                    <p:cond delay="0"/>
                                  </p:stCondLst>
                                  <p:childTnLst>
                                    <p:set>
                                      <p:cBhvr>
                                        <p:cTn id="73" dur="1" fill="hold">
                                          <p:stCondLst>
                                            <p:cond delay="0"/>
                                          </p:stCondLst>
                                        </p:cTn>
                                        <p:tgtEl>
                                          <p:spTgt spid="365645"/>
                                        </p:tgtEl>
                                        <p:attrNameLst>
                                          <p:attrName>style.visibility</p:attrName>
                                        </p:attrNameLst>
                                      </p:cBhvr>
                                      <p:to>
                                        <p:strVal val="visible"/>
                                      </p:to>
                                    </p:set>
                                    <p:animEffect transition="in" filter="fade">
                                      <p:cBhvr>
                                        <p:cTn id="74" dur="770" decel="100000"/>
                                        <p:tgtEl>
                                          <p:spTgt spid="365645"/>
                                        </p:tgtEl>
                                      </p:cBhvr>
                                    </p:animEffect>
                                    <p:animScale>
                                      <p:cBhvr>
                                        <p:cTn id="75" dur="770" decel="100000"/>
                                        <p:tgtEl>
                                          <p:spTgt spid="365645"/>
                                        </p:tgtEl>
                                      </p:cBhvr>
                                      <p:from x="10000" y="10000"/>
                                      <p:to x="200000" y="450000"/>
                                    </p:animScale>
                                    <p:animScale>
                                      <p:cBhvr>
                                        <p:cTn id="76" dur="1230" accel="100000" fill="hold">
                                          <p:stCondLst>
                                            <p:cond delay="770"/>
                                          </p:stCondLst>
                                        </p:cTn>
                                        <p:tgtEl>
                                          <p:spTgt spid="365645"/>
                                        </p:tgtEl>
                                      </p:cBhvr>
                                      <p:from x="200000" y="450000"/>
                                      <p:to x="100000" y="100000"/>
                                    </p:animScale>
                                    <p:set>
                                      <p:cBhvr>
                                        <p:cTn id="77" dur="770" fill="hold"/>
                                        <p:tgtEl>
                                          <p:spTgt spid="365645"/>
                                        </p:tgtEl>
                                        <p:attrNameLst>
                                          <p:attrName>ppt_x</p:attrName>
                                        </p:attrNameLst>
                                      </p:cBhvr>
                                      <p:to>
                                        <p:strVal val="(0.5)"/>
                                      </p:to>
                                    </p:set>
                                    <p:anim from="(0.5)" to="(#ppt_x)" calcmode="lin" valueType="num">
                                      <p:cBhvr>
                                        <p:cTn id="78" dur="1230" accel="100000" fill="hold">
                                          <p:stCondLst>
                                            <p:cond delay="770"/>
                                          </p:stCondLst>
                                        </p:cTn>
                                        <p:tgtEl>
                                          <p:spTgt spid="365645"/>
                                        </p:tgtEl>
                                        <p:attrNameLst>
                                          <p:attrName>ppt_x</p:attrName>
                                        </p:attrNameLst>
                                      </p:cBhvr>
                                    </p:anim>
                                    <p:set>
                                      <p:cBhvr>
                                        <p:cTn id="79" dur="770" fill="hold"/>
                                        <p:tgtEl>
                                          <p:spTgt spid="365645"/>
                                        </p:tgtEl>
                                        <p:attrNameLst>
                                          <p:attrName>ppt_y</p:attrName>
                                        </p:attrNameLst>
                                      </p:cBhvr>
                                      <p:to>
                                        <p:strVal val="(#ppt_y+0.4)"/>
                                      </p:to>
                                    </p:set>
                                    <p:anim from="(#ppt_y+0.4)" to="(#ppt_y)" calcmode="lin" valueType="num">
                                      <p:cBhvr>
                                        <p:cTn id="80" dur="1230" accel="100000" fill="hold">
                                          <p:stCondLst>
                                            <p:cond delay="770"/>
                                          </p:stCondLst>
                                        </p:cTn>
                                        <p:tgtEl>
                                          <p:spTgt spid="365645"/>
                                        </p:tgtEl>
                                        <p:attrNameLst>
                                          <p:attrName>ppt_y</p:attrName>
                                        </p:attrNameLst>
                                      </p:cBhvr>
                                    </p:anim>
                                  </p:childTnLst>
                                </p:cTn>
                              </p:par>
                            </p:childTnLst>
                          </p:cTn>
                        </p:par>
                        <p:par>
                          <p:cTn id="81" fill="hold">
                            <p:stCondLst>
                              <p:cond delay="23000"/>
                            </p:stCondLst>
                            <p:childTnLst>
                              <p:par>
                                <p:cTn id="82" presetID="22" presetClass="entr" presetSubtype="2" fill="hold" nodeType="afterEffect">
                                  <p:stCondLst>
                                    <p:cond delay="0"/>
                                  </p:stCondLst>
                                  <p:childTnLst>
                                    <p:set>
                                      <p:cBhvr>
                                        <p:cTn id="83" dur="1" fill="hold">
                                          <p:stCondLst>
                                            <p:cond delay="0"/>
                                          </p:stCondLst>
                                        </p:cTn>
                                        <p:tgtEl>
                                          <p:spTgt spid="365700"/>
                                        </p:tgtEl>
                                        <p:attrNameLst>
                                          <p:attrName>style.visibility</p:attrName>
                                        </p:attrNameLst>
                                      </p:cBhvr>
                                      <p:to>
                                        <p:strVal val="visible"/>
                                      </p:to>
                                    </p:set>
                                    <p:animEffect transition="in" filter="wipe(right)">
                                      <p:cBhvr>
                                        <p:cTn id="84" dur="2000"/>
                                        <p:tgtEl>
                                          <p:spTgt spid="365700"/>
                                        </p:tgtEl>
                                      </p:cBhvr>
                                    </p:animEffect>
                                  </p:childTnLst>
                                </p:cTn>
                              </p:par>
                            </p:childTnLst>
                          </p:cTn>
                        </p:par>
                        <p:par>
                          <p:cTn id="85" fill="hold">
                            <p:stCondLst>
                              <p:cond delay="25000"/>
                            </p:stCondLst>
                            <p:childTnLst>
                              <p:par>
                                <p:cTn id="86" presetID="51" presetClass="entr" presetSubtype="0" fill="hold" nodeType="afterEffect">
                                  <p:stCondLst>
                                    <p:cond delay="0"/>
                                  </p:stCondLst>
                                  <p:childTnLst>
                                    <p:set>
                                      <p:cBhvr>
                                        <p:cTn id="87" dur="1" fill="hold">
                                          <p:stCondLst>
                                            <p:cond delay="0"/>
                                          </p:stCondLst>
                                        </p:cTn>
                                        <p:tgtEl>
                                          <p:spTgt spid="365653"/>
                                        </p:tgtEl>
                                        <p:attrNameLst>
                                          <p:attrName>style.visibility</p:attrName>
                                        </p:attrNameLst>
                                      </p:cBhvr>
                                      <p:to>
                                        <p:strVal val="visible"/>
                                      </p:to>
                                    </p:set>
                                    <p:animEffect transition="in" filter="fade">
                                      <p:cBhvr>
                                        <p:cTn id="88" dur="770" decel="100000"/>
                                        <p:tgtEl>
                                          <p:spTgt spid="365653"/>
                                        </p:tgtEl>
                                      </p:cBhvr>
                                    </p:animEffect>
                                    <p:animScale>
                                      <p:cBhvr>
                                        <p:cTn id="89" dur="770" decel="100000"/>
                                        <p:tgtEl>
                                          <p:spTgt spid="365653"/>
                                        </p:tgtEl>
                                      </p:cBhvr>
                                      <p:from x="10000" y="10000"/>
                                      <p:to x="200000" y="450000"/>
                                    </p:animScale>
                                    <p:animScale>
                                      <p:cBhvr>
                                        <p:cTn id="90" dur="1230" accel="100000" fill="hold">
                                          <p:stCondLst>
                                            <p:cond delay="770"/>
                                          </p:stCondLst>
                                        </p:cTn>
                                        <p:tgtEl>
                                          <p:spTgt spid="365653"/>
                                        </p:tgtEl>
                                      </p:cBhvr>
                                      <p:from x="200000" y="450000"/>
                                      <p:to x="100000" y="100000"/>
                                    </p:animScale>
                                    <p:set>
                                      <p:cBhvr>
                                        <p:cTn id="91" dur="770" fill="hold"/>
                                        <p:tgtEl>
                                          <p:spTgt spid="365653"/>
                                        </p:tgtEl>
                                        <p:attrNameLst>
                                          <p:attrName>ppt_x</p:attrName>
                                        </p:attrNameLst>
                                      </p:cBhvr>
                                      <p:to>
                                        <p:strVal val="(0.5)"/>
                                      </p:to>
                                    </p:set>
                                    <p:anim from="(0.5)" to="(#ppt_x)" calcmode="lin" valueType="num">
                                      <p:cBhvr>
                                        <p:cTn id="92" dur="1230" accel="100000" fill="hold">
                                          <p:stCondLst>
                                            <p:cond delay="770"/>
                                          </p:stCondLst>
                                        </p:cTn>
                                        <p:tgtEl>
                                          <p:spTgt spid="365653"/>
                                        </p:tgtEl>
                                        <p:attrNameLst>
                                          <p:attrName>ppt_x</p:attrName>
                                        </p:attrNameLst>
                                      </p:cBhvr>
                                    </p:anim>
                                    <p:set>
                                      <p:cBhvr>
                                        <p:cTn id="93" dur="770" fill="hold"/>
                                        <p:tgtEl>
                                          <p:spTgt spid="365653"/>
                                        </p:tgtEl>
                                        <p:attrNameLst>
                                          <p:attrName>ppt_y</p:attrName>
                                        </p:attrNameLst>
                                      </p:cBhvr>
                                      <p:to>
                                        <p:strVal val="(#ppt_y+0.4)"/>
                                      </p:to>
                                    </p:set>
                                    <p:anim from="(#ppt_y+0.4)" to="(#ppt_y)" calcmode="lin" valueType="num">
                                      <p:cBhvr>
                                        <p:cTn id="94" dur="1230" accel="100000" fill="hold">
                                          <p:stCondLst>
                                            <p:cond delay="770"/>
                                          </p:stCondLst>
                                        </p:cTn>
                                        <p:tgtEl>
                                          <p:spTgt spid="365653"/>
                                        </p:tgtEl>
                                        <p:attrNameLst>
                                          <p:attrName>ppt_y</p:attrName>
                                        </p:attrNameLst>
                                      </p:cBhvr>
                                    </p:anim>
                                  </p:childTnLst>
                                </p:cTn>
                              </p:par>
                            </p:childTnLst>
                          </p:cTn>
                        </p:par>
                        <p:par>
                          <p:cTn id="95" fill="hold">
                            <p:stCondLst>
                              <p:cond delay="27000"/>
                            </p:stCondLst>
                            <p:childTnLst>
                              <p:par>
                                <p:cTn id="96" presetID="22" presetClass="entr" presetSubtype="2" fill="hold" nodeType="afterEffect">
                                  <p:stCondLst>
                                    <p:cond delay="0"/>
                                  </p:stCondLst>
                                  <p:childTnLst>
                                    <p:set>
                                      <p:cBhvr>
                                        <p:cTn id="97" dur="1" fill="hold">
                                          <p:stCondLst>
                                            <p:cond delay="0"/>
                                          </p:stCondLst>
                                        </p:cTn>
                                        <p:tgtEl>
                                          <p:spTgt spid="365703"/>
                                        </p:tgtEl>
                                        <p:attrNameLst>
                                          <p:attrName>style.visibility</p:attrName>
                                        </p:attrNameLst>
                                      </p:cBhvr>
                                      <p:to>
                                        <p:strVal val="visible"/>
                                      </p:to>
                                    </p:set>
                                    <p:animEffect transition="in" filter="wipe(right)">
                                      <p:cBhvr>
                                        <p:cTn id="98" dur="2000"/>
                                        <p:tgtEl>
                                          <p:spTgt spid="365703"/>
                                        </p:tgtEl>
                                      </p:cBhvr>
                                    </p:animEffect>
                                  </p:childTnLst>
                                </p:cTn>
                              </p:par>
                              <p:par>
                                <p:cTn id="99" presetID="51" presetClass="entr" presetSubtype="0" fill="hold" nodeType="withEffect">
                                  <p:stCondLst>
                                    <p:cond delay="0"/>
                                  </p:stCondLst>
                                  <p:childTnLst>
                                    <p:set>
                                      <p:cBhvr>
                                        <p:cTn id="100" dur="1" fill="hold">
                                          <p:stCondLst>
                                            <p:cond delay="0"/>
                                          </p:stCondLst>
                                        </p:cTn>
                                        <p:tgtEl>
                                          <p:spTgt spid="365661"/>
                                        </p:tgtEl>
                                        <p:attrNameLst>
                                          <p:attrName>style.visibility</p:attrName>
                                        </p:attrNameLst>
                                      </p:cBhvr>
                                      <p:to>
                                        <p:strVal val="visible"/>
                                      </p:to>
                                    </p:set>
                                    <p:animEffect transition="in" filter="fade">
                                      <p:cBhvr>
                                        <p:cTn id="101" dur="770" decel="100000"/>
                                        <p:tgtEl>
                                          <p:spTgt spid="365661"/>
                                        </p:tgtEl>
                                      </p:cBhvr>
                                    </p:animEffect>
                                    <p:animScale>
                                      <p:cBhvr>
                                        <p:cTn id="102" dur="770" decel="100000"/>
                                        <p:tgtEl>
                                          <p:spTgt spid="365661"/>
                                        </p:tgtEl>
                                      </p:cBhvr>
                                      <p:from x="10000" y="10000"/>
                                      <p:to x="200000" y="450000"/>
                                    </p:animScale>
                                    <p:animScale>
                                      <p:cBhvr>
                                        <p:cTn id="103" dur="1230" accel="100000" fill="hold">
                                          <p:stCondLst>
                                            <p:cond delay="770"/>
                                          </p:stCondLst>
                                        </p:cTn>
                                        <p:tgtEl>
                                          <p:spTgt spid="365661"/>
                                        </p:tgtEl>
                                      </p:cBhvr>
                                      <p:from x="200000" y="450000"/>
                                      <p:to x="100000" y="100000"/>
                                    </p:animScale>
                                    <p:set>
                                      <p:cBhvr>
                                        <p:cTn id="104" dur="770" fill="hold"/>
                                        <p:tgtEl>
                                          <p:spTgt spid="365661"/>
                                        </p:tgtEl>
                                        <p:attrNameLst>
                                          <p:attrName>ppt_x</p:attrName>
                                        </p:attrNameLst>
                                      </p:cBhvr>
                                      <p:to>
                                        <p:strVal val="(0.5)"/>
                                      </p:to>
                                    </p:set>
                                    <p:anim from="(0.5)" to="(#ppt_x)" calcmode="lin" valueType="num">
                                      <p:cBhvr>
                                        <p:cTn id="105" dur="1230" accel="100000" fill="hold">
                                          <p:stCondLst>
                                            <p:cond delay="770"/>
                                          </p:stCondLst>
                                        </p:cTn>
                                        <p:tgtEl>
                                          <p:spTgt spid="365661"/>
                                        </p:tgtEl>
                                        <p:attrNameLst>
                                          <p:attrName>ppt_x</p:attrName>
                                        </p:attrNameLst>
                                      </p:cBhvr>
                                    </p:anim>
                                    <p:set>
                                      <p:cBhvr>
                                        <p:cTn id="106" dur="770" fill="hold"/>
                                        <p:tgtEl>
                                          <p:spTgt spid="365661"/>
                                        </p:tgtEl>
                                        <p:attrNameLst>
                                          <p:attrName>ppt_y</p:attrName>
                                        </p:attrNameLst>
                                      </p:cBhvr>
                                      <p:to>
                                        <p:strVal val="(#ppt_y+0.4)"/>
                                      </p:to>
                                    </p:set>
                                    <p:anim from="(#ppt_y+0.4)" to="(#ppt_y)" calcmode="lin" valueType="num">
                                      <p:cBhvr>
                                        <p:cTn id="107" dur="1230" accel="100000" fill="hold">
                                          <p:stCondLst>
                                            <p:cond delay="770"/>
                                          </p:stCondLst>
                                        </p:cTn>
                                        <p:tgtEl>
                                          <p:spTgt spid="365661"/>
                                        </p:tgtEl>
                                        <p:attrNameLst>
                                          <p:attrName>ppt_y</p:attrName>
                                        </p:attrNameLst>
                                      </p:cBhvr>
                                    </p:anim>
                                  </p:childTnLst>
                                </p:cTn>
                              </p:par>
                            </p:childTnLst>
                          </p:cTn>
                        </p:par>
                        <p:par>
                          <p:cTn id="108" fill="hold">
                            <p:stCondLst>
                              <p:cond delay="29000"/>
                            </p:stCondLst>
                            <p:childTnLst>
                              <p:par>
                                <p:cTn id="109" presetID="22" presetClass="entr" presetSubtype="2" fill="hold" nodeType="afterEffect">
                                  <p:stCondLst>
                                    <p:cond delay="0"/>
                                  </p:stCondLst>
                                  <p:childTnLst>
                                    <p:set>
                                      <p:cBhvr>
                                        <p:cTn id="110" dur="1" fill="hold">
                                          <p:stCondLst>
                                            <p:cond delay="0"/>
                                          </p:stCondLst>
                                        </p:cTn>
                                        <p:tgtEl>
                                          <p:spTgt spid="365705"/>
                                        </p:tgtEl>
                                        <p:attrNameLst>
                                          <p:attrName>style.visibility</p:attrName>
                                        </p:attrNameLst>
                                      </p:cBhvr>
                                      <p:to>
                                        <p:strVal val="visible"/>
                                      </p:to>
                                    </p:set>
                                    <p:animEffect transition="in" filter="wipe(right)">
                                      <p:cBhvr>
                                        <p:cTn id="111" dur="2000"/>
                                        <p:tgtEl>
                                          <p:spTgt spid="365705"/>
                                        </p:tgtEl>
                                      </p:cBhvr>
                                    </p:animEffect>
                                  </p:childTnLst>
                                </p:cTn>
                              </p:par>
                            </p:childTnLst>
                          </p:cTn>
                        </p:par>
                        <p:par>
                          <p:cTn id="112" fill="hold">
                            <p:stCondLst>
                              <p:cond delay="31000"/>
                            </p:stCondLst>
                            <p:childTnLst>
                              <p:par>
                                <p:cTn id="113" presetID="51" presetClass="entr" presetSubtype="0" fill="hold" nodeType="afterEffect">
                                  <p:stCondLst>
                                    <p:cond delay="0"/>
                                  </p:stCondLst>
                                  <p:childTnLst>
                                    <p:set>
                                      <p:cBhvr>
                                        <p:cTn id="114" dur="1" fill="hold">
                                          <p:stCondLst>
                                            <p:cond delay="0"/>
                                          </p:stCondLst>
                                        </p:cTn>
                                        <p:tgtEl>
                                          <p:spTgt spid="365669"/>
                                        </p:tgtEl>
                                        <p:attrNameLst>
                                          <p:attrName>style.visibility</p:attrName>
                                        </p:attrNameLst>
                                      </p:cBhvr>
                                      <p:to>
                                        <p:strVal val="visible"/>
                                      </p:to>
                                    </p:set>
                                    <p:animEffect transition="in" filter="fade">
                                      <p:cBhvr>
                                        <p:cTn id="115" dur="770" decel="100000"/>
                                        <p:tgtEl>
                                          <p:spTgt spid="365669"/>
                                        </p:tgtEl>
                                      </p:cBhvr>
                                    </p:animEffect>
                                    <p:animScale>
                                      <p:cBhvr>
                                        <p:cTn id="116" dur="770" decel="100000"/>
                                        <p:tgtEl>
                                          <p:spTgt spid="365669"/>
                                        </p:tgtEl>
                                      </p:cBhvr>
                                      <p:from x="10000" y="10000"/>
                                      <p:to x="200000" y="450000"/>
                                    </p:animScale>
                                    <p:animScale>
                                      <p:cBhvr>
                                        <p:cTn id="117" dur="1230" accel="100000" fill="hold">
                                          <p:stCondLst>
                                            <p:cond delay="770"/>
                                          </p:stCondLst>
                                        </p:cTn>
                                        <p:tgtEl>
                                          <p:spTgt spid="365669"/>
                                        </p:tgtEl>
                                      </p:cBhvr>
                                      <p:from x="200000" y="450000"/>
                                      <p:to x="100000" y="100000"/>
                                    </p:animScale>
                                    <p:set>
                                      <p:cBhvr>
                                        <p:cTn id="118" dur="770" fill="hold"/>
                                        <p:tgtEl>
                                          <p:spTgt spid="365669"/>
                                        </p:tgtEl>
                                        <p:attrNameLst>
                                          <p:attrName>ppt_x</p:attrName>
                                        </p:attrNameLst>
                                      </p:cBhvr>
                                      <p:to>
                                        <p:strVal val="(0.5)"/>
                                      </p:to>
                                    </p:set>
                                    <p:anim from="(0.5)" to="(#ppt_x)" calcmode="lin" valueType="num">
                                      <p:cBhvr>
                                        <p:cTn id="119" dur="1230" accel="100000" fill="hold">
                                          <p:stCondLst>
                                            <p:cond delay="770"/>
                                          </p:stCondLst>
                                        </p:cTn>
                                        <p:tgtEl>
                                          <p:spTgt spid="365669"/>
                                        </p:tgtEl>
                                        <p:attrNameLst>
                                          <p:attrName>ppt_x</p:attrName>
                                        </p:attrNameLst>
                                      </p:cBhvr>
                                    </p:anim>
                                    <p:set>
                                      <p:cBhvr>
                                        <p:cTn id="120" dur="770" fill="hold"/>
                                        <p:tgtEl>
                                          <p:spTgt spid="365669"/>
                                        </p:tgtEl>
                                        <p:attrNameLst>
                                          <p:attrName>ppt_y</p:attrName>
                                        </p:attrNameLst>
                                      </p:cBhvr>
                                      <p:to>
                                        <p:strVal val="(#ppt_y+0.4)"/>
                                      </p:to>
                                    </p:set>
                                    <p:anim from="(#ppt_y+0.4)" to="(#ppt_y)" calcmode="lin" valueType="num">
                                      <p:cBhvr>
                                        <p:cTn id="121" dur="1230" accel="100000" fill="hold">
                                          <p:stCondLst>
                                            <p:cond delay="770"/>
                                          </p:stCondLst>
                                        </p:cTn>
                                        <p:tgtEl>
                                          <p:spTgt spid="365669"/>
                                        </p:tgtEl>
                                        <p:attrNameLst>
                                          <p:attrName>ppt_y</p:attrName>
                                        </p:attrNameLst>
                                      </p:cBhvr>
                                    </p:anim>
                                  </p:childTnLst>
                                </p:cTn>
                              </p:par>
                            </p:childTnLst>
                          </p:cTn>
                        </p:par>
                        <p:par>
                          <p:cTn id="122" fill="hold">
                            <p:stCondLst>
                              <p:cond delay="33000"/>
                            </p:stCondLst>
                            <p:childTnLst>
                              <p:par>
                                <p:cTn id="123" presetID="22" presetClass="entr" presetSubtype="2" fill="hold" nodeType="afterEffect">
                                  <p:stCondLst>
                                    <p:cond delay="0"/>
                                  </p:stCondLst>
                                  <p:childTnLst>
                                    <p:set>
                                      <p:cBhvr>
                                        <p:cTn id="124" dur="1" fill="hold">
                                          <p:stCondLst>
                                            <p:cond delay="0"/>
                                          </p:stCondLst>
                                        </p:cTn>
                                        <p:tgtEl>
                                          <p:spTgt spid="365707"/>
                                        </p:tgtEl>
                                        <p:attrNameLst>
                                          <p:attrName>style.visibility</p:attrName>
                                        </p:attrNameLst>
                                      </p:cBhvr>
                                      <p:to>
                                        <p:strVal val="visible"/>
                                      </p:to>
                                    </p:set>
                                    <p:animEffect transition="in" filter="wipe(right)">
                                      <p:cBhvr>
                                        <p:cTn id="125" dur="2000"/>
                                        <p:tgtEl>
                                          <p:spTgt spid="365707"/>
                                        </p:tgtEl>
                                      </p:cBhvr>
                                    </p:animEffect>
                                  </p:childTnLst>
                                </p:cTn>
                              </p:par>
                            </p:childTnLst>
                          </p:cTn>
                        </p:par>
                        <p:par>
                          <p:cTn id="126" fill="hold">
                            <p:stCondLst>
                              <p:cond delay="35000"/>
                            </p:stCondLst>
                            <p:childTnLst>
                              <p:par>
                                <p:cTn id="127" presetID="51" presetClass="entr" presetSubtype="0" fill="hold" nodeType="afterEffect">
                                  <p:stCondLst>
                                    <p:cond delay="0"/>
                                  </p:stCondLst>
                                  <p:childTnLst>
                                    <p:set>
                                      <p:cBhvr>
                                        <p:cTn id="128" dur="1" fill="hold">
                                          <p:stCondLst>
                                            <p:cond delay="0"/>
                                          </p:stCondLst>
                                        </p:cTn>
                                        <p:tgtEl>
                                          <p:spTgt spid="365677"/>
                                        </p:tgtEl>
                                        <p:attrNameLst>
                                          <p:attrName>style.visibility</p:attrName>
                                        </p:attrNameLst>
                                      </p:cBhvr>
                                      <p:to>
                                        <p:strVal val="visible"/>
                                      </p:to>
                                    </p:set>
                                    <p:animEffect transition="in" filter="fade">
                                      <p:cBhvr>
                                        <p:cTn id="129" dur="770" decel="100000"/>
                                        <p:tgtEl>
                                          <p:spTgt spid="365677"/>
                                        </p:tgtEl>
                                      </p:cBhvr>
                                    </p:animEffect>
                                    <p:animScale>
                                      <p:cBhvr>
                                        <p:cTn id="130" dur="770" decel="100000"/>
                                        <p:tgtEl>
                                          <p:spTgt spid="365677"/>
                                        </p:tgtEl>
                                      </p:cBhvr>
                                      <p:from x="10000" y="10000"/>
                                      <p:to x="200000" y="450000"/>
                                    </p:animScale>
                                    <p:animScale>
                                      <p:cBhvr>
                                        <p:cTn id="131" dur="1230" accel="100000" fill="hold">
                                          <p:stCondLst>
                                            <p:cond delay="770"/>
                                          </p:stCondLst>
                                        </p:cTn>
                                        <p:tgtEl>
                                          <p:spTgt spid="365677"/>
                                        </p:tgtEl>
                                      </p:cBhvr>
                                      <p:from x="200000" y="450000"/>
                                      <p:to x="100000" y="100000"/>
                                    </p:animScale>
                                    <p:set>
                                      <p:cBhvr>
                                        <p:cTn id="132" dur="770" fill="hold"/>
                                        <p:tgtEl>
                                          <p:spTgt spid="365677"/>
                                        </p:tgtEl>
                                        <p:attrNameLst>
                                          <p:attrName>ppt_x</p:attrName>
                                        </p:attrNameLst>
                                      </p:cBhvr>
                                      <p:to>
                                        <p:strVal val="(0.5)"/>
                                      </p:to>
                                    </p:set>
                                    <p:anim from="(0.5)" to="(#ppt_x)" calcmode="lin" valueType="num">
                                      <p:cBhvr>
                                        <p:cTn id="133" dur="1230" accel="100000" fill="hold">
                                          <p:stCondLst>
                                            <p:cond delay="770"/>
                                          </p:stCondLst>
                                        </p:cTn>
                                        <p:tgtEl>
                                          <p:spTgt spid="365677"/>
                                        </p:tgtEl>
                                        <p:attrNameLst>
                                          <p:attrName>ppt_x</p:attrName>
                                        </p:attrNameLst>
                                      </p:cBhvr>
                                    </p:anim>
                                    <p:set>
                                      <p:cBhvr>
                                        <p:cTn id="134" dur="770" fill="hold"/>
                                        <p:tgtEl>
                                          <p:spTgt spid="365677"/>
                                        </p:tgtEl>
                                        <p:attrNameLst>
                                          <p:attrName>ppt_y</p:attrName>
                                        </p:attrNameLst>
                                      </p:cBhvr>
                                      <p:to>
                                        <p:strVal val="(#ppt_y+0.4)"/>
                                      </p:to>
                                    </p:set>
                                    <p:anim from="(#ppt_y+0.4)" to="(#ppt_y)" calcmode="lin" valueType="num">
                                      <p:cBhvr>
                                        <p:cTn id="135" dur="1230" accel="100000" fill="hold">
                                          <p:stCondLst>
                                            <p:cond delay="770"/>
                                          </p:stCondLst>
                                        </p:cTn>
                                        <p:tgtEl>
                                          <p:spTgt spid="365677"/>
                                        </p:tgtEl>
                                        <p:attrNameLst>
                                          <p:attrName>ppt_y</p:attrName>
                                        </p:attrNameLst>
                                      </p:cBhvr>
                                    </p:anim>
                                  </p:childTnLst>
                                </p:cTn>
                              </p:par>
                            </p:childTnLst>
                          </p:cTn>
                        </p:par>
                        <p:par>
                          <p:cTn id="136" fill="hold">
                            <p:stCondLst>
                              <p:cond delay="37000"/>
                            </p:stCondLst>
                            <p:childTnLst>
                              <p:par>
                                <p:cTn id="137" presetID="22" presetClass="entr" presetSubtype="2" fill="hold" nodeType="afterEffect">
                                  <p:stCondLst>
                                    <p:cond delay="0"/>
                                  </p:stCondLst>
                                  <p:childTnLst>
                                    <p:set>
                                      <p:cBhvr>
                                        <p:cTn id="138" dur="1" fill="hold">
                                          <p:stCondLst>
                                            <p:cond delay="0"/>
                                          </p:stCondLst>
                                        </p:cTn>
                                        <p:tgtEl>
                                          <p:spTgt spid="365708"/>
                                        </p:tgtEl>
                                        <p:attrNameLst>
                                          <p:attrName>style.visibility</p:attrName>
                                        </p:attrNameLst>
                                      </p:cBhvr>
                                      <p:to>
                                        <p:strVal val="visible"/>
                                      </p:to>
                                    </p:set>
                                    <p:animEffect transition="in" filter="wipe(right)">
                                      <p:cBhvr>
                                        <p:cTn id="139" dur="2000"/>
                                        <p:tgtEl>
                                          <p:spTgt spid="365708"/>
                                        </p:tgtEl>
                                      </p:cBhvr>
                                    </p:animEffect>
                                  </p:childTnLst>
                                </p:cTn>
                              </p:par>
                            </p:childTnLst>
                          </p:cTn>
                        </p:par>
                        <p:par>
                          <p:cTn id="140" fill="hold">
                            <p:stCondLst>
                              <p:cond delay="39000"/>
                            </p:stCondLst>
                            <p:childTnLst>
                              <p:par>
                                <p:cTn id="141" presetID="51" presetClass="entr" presetSubtype="0" fill="hold" nodeType="afterEffect">
                                  <p:stCondLst>
                                    <p:cond delay="0"/>
                                  </p:stCondLst>
                                  <p:childTnLst>
                                    <p:set>
                                      <p:cBhvr>
                                        <p:cTn id="142" dur="1" fill="hold">
                                          <p:stCondLst>
                                            <p:cond delay="0"/>
                                          </p:stCondLst>
                                        </p:cTn>
                                        <p:tgtEl>
                                          <p:spTgt spid="365685"/>
                                        </p:tgtEl>
                                        <p:attrNameLst>
                                          <p:attrName>style.visibility</p:attrName>
                                        </p:attrNameLst>
                                      </p:cBhvr>
                                      <p:to>
                                        <p:strVal val="visible"/>
                                      </p:to>
                                    </p:set>
                                    <p:animEffect transition="in" filter="fade">
                                      <p:cBhvr>
                                        <p:cTn id="143" dur="770" decel="100000"/>
                                        <p:tgtEl>
                                          <p:spTgt spid="365685"/>
                                        </p:tgtEl>
                                      </p:cBhvr>
                                    </p:animEffect>
                                    <p:animScale>
                                      <p:cBhvr>
                                        <p:cTn id="144" dur="770" decel="100000"/>
                                        <p:tgtEl>
                                          <p:spTgt spid="365685"/>
                                        </p:tgtEl>
                                      </p:cBhvr>
                                      <p:from x="10000" y="10000"/>
                                      <p:to x="200000" y="450000"/>
                                    </p:animScale>
                                    <p:animScale>
                                      <p:cBhvr>
                                        <p:cTn id="145" dur="1230" accel="100000" fill="hold">
                                          <p:stCondLst>
                                            <p:cond delay="770"/>
                                          </p:stCondLst>
                                        </p:cTn>
                                        <p:tgtEl>
                                          <p:spTgt spid="365685"/>
                                        </p:tgtEl>
                                      </p:cBhvr>
                                      <p:from x="200000" y="450000"/>
                                      <p:to x="100000" y="100000"/>
                                    </p:animScale>
                                    <p:set>
                                      <p:cBhvr>
                                        <p:cTn id="146" dur="770" fill="hold"/>
                                        <p:tgtEl>
                                          <p:spTgt spid="365685"/>
                                        </p:tgtEl>
                                        <p:attrNameLst>
                                          <p:attrName>ppt_x</p:attrName>
                                        </p:attrNameLst>
                                      </p:cBhvr>
                                      <p:to>
                                        <p:strVal val="(0.5)"/>
                                      </p:to>
                                    </p:set>
                                    <p:anim from="(0.5)" to="(#ppt_x)" calcmode="lin" valueType="num">
                                      <p:cBhvr>
                                        <p:cTn id="147" dur="1230" accel="100000" fill="hold">
                                          <p:stCondLst>
                                            <p:cond delay="770"/>
                                          </p:stCondLst>
                                        </p:cTn>
                                        <p:tgtEl>
                                          <p:spTgt spid="365685"/>
                                        </p:tgtEl>
                                        <p:attrNameLst>
                                          <p:attrName>ppt_x</p:attrName>
                                        </p:attrNameLst>
                                      </p:cBhvr>
                                    </p:anim>
                                    <p:set>
                                      <p:cBhvr>
                                        <p:cTn id="148" dur="770" fill="hold"/>
                                        <p:tgtEl>
                                          <p:spTgt spid="365685"/>
                                        </p:tgtEl>
                                        <p:attrNameLst>
                                          <p:attrName>ppt_y</p:attrName>
                                        </p:attrNameLst>
                                      </p:cBhvr>
                                      <p:to>
                                        <p:strVal val="(#ppt_y+0.4)"/>
                                      </p:to>
                                    </p:set>
                                    <p:anim from="(#ppt_y+0.4)" to="(#ppt_y)" calcmode="lin" valueType="num">
                                      <p:cBhvr>
                                        <p:cTn id="149" dur="1230" accel="100000" fill="hold">
                                          <p:stCondLst>
                                            <p:cond delay="770"/>
                                          </p:stCondLst>
                                        </p:cTn>
                                        <p:tgtEl>
                                          <p:spTgt spid="365685"/>
                                        </p:tgtEl>
                                        <p:attrNameLst>
                                          <p:attrName>ppt_y</p:attrName>
                                        </p:attrNameLst>
                                      </p:cBhvr>
                                    </p:anim>
                                  </p:childTnLst>
                                </p:cTn>
                              </p:par>
                            </p:childTnLst>
                          </p:cTn>
                        </p:par>
                        <p:par>
                          <p:cTn id="150" fill="hold">
                            <p:stCondLst>
                              <p:cond delay="41000"/>
                            </p:stCondLst>
                            <p:childTnLst>
                              <p:par>
                                <p:cTn id="151" presetID="27" presetClass="entr" presetSubtype="0" fill="hold" grpId="0" nodeType="afterEffect">
                                  <p:stCondLst>
                                    <p:cond delay="0"/>
                                  </p:stCondLst>
                                  <p:iterate type="lt">
                                    <p:tmPct val="50000"/>
                                  </p:iterate>
                                  <p:childTnLst>
                                    <p:set>
                                      <p:cBhvr>
                                        <p:cTn id="152" dur="1" fill="hold">
                                          <p:stCondLst>
                                            <p:cond delay="0"/>
                                          </p:stCondLst>
                                        </p:cTn>
                                        <p:tgtEl>
                                          <p:spTgt spid="365693"/>
                                        </p:tgtEl>
                                        <p:attrNameLst>
                                          <p:attrName>style.visibility</p:attrName>
                                        </p:attrNameLst>
                                      </p:cBhvr>
                                      <p:to>
                                        <p:strVal val="visible"/>
                                      </p:to>
                                    </p:set>
                                    <p:anim calcmode="discrete" valueType="clr">
                                      <p:cBhvr override="childStyle">
                                        <p:cTn id="153" dur="1000"/>
                                        <p:tgtEl>
                                          <p:spTgt spid="365693"/>
                                        </p:tgtEl>
                                        <p:attrNameLst>
                                          <p:attrName>style.color</p:attrName>
                                        </p:attrNameLst>
                                      </p:cBhvr>
                                      <p:tavLst>
                                        <p:tav tm="0">
                                          <p:val>
                                            <p:clrVal>
                                              <a:schemeClr val="accent2"/>
                                            </p:clrVal>
                                          </p:val>
                                        </p:tav>
                                        <p:tav tm="50000">
                                          <p:val>
                                            <p:clrVal>
                                              <a:schemeClr val="hlink"/>
                                            </p:clrVal>
                                          </p:val>
                                        </p:tav>
                                      </p:tavLst>
                                    </p:anim>
                                    <p:anim calcmode="discrete" valueType="clr">
                                      <p:cBhvr>
                                        <p:cTn id="154" dur="1000"/>
                                        <p:tgtEl>
                                          <p:spTgt spid="365693"/>
                                        </p:tgtEl>
                                        <p:attrNameLst>
                                          <p:attrName>fillcolor</p:attrName>
                                        </p:attrNameLst>
                                      </p:cBhvr>
                                      <p:tavLst>
                                        <p:tav tm="0">
                                          <p:val>
                                            <p:clrVal>
                                              <a:schemeClr val="accent2"/>
                                            </p:clrVal>
                                          </p:val>
                                        </p:tav>
                                        <p:tav tm="50000">
                                          <p:val>
                                            <p:clrVal>
                                              <a:schemeClr val="hlink"/>
                                            </p:clrVal>
                                          </p:val>
                                        </p:tav>
                                      </p:tavLst>
                                    </p:anim>
                                    <p:set>
                                      <p:cBhvr>
                                        <p:cTn id="155" dur="1000"/>
                                        <p:tgtEl>
                                          <p:spTgt spid="365693"/>
                                        </p:tgtEl>
                                        <p:attrNameLst>
                                          <p:attrName>fill.type</p:attrName>
                                        </p:attrNameLst>
                                      </p:cBhvr>
                                      <p:to>
                                        <p:strVal val="solid"/>
                                      </p:to>
                                    </p:set>
                                  </p:childTnLst>
                                </p:cTn>
                              </p:par>
                            </p:childTnLst>
                          </p:cTn>
                        </p:par>
                        <p:par>
                          <p:cTn id="156" fill="hold">
                            <p:stCondLst>
                              <p:cond delay="46500"/>
                            </p:stCondLst>
                            <p:childTnLst>
                              <p:par>
                                <p:cTn id="157" presetID="53" presetClass="entr" presetSubtype="16" fill="hold" grpId="0" nodeType="afterEffect">
                                  <p:stCondLst>
                                    <p:cond delay="0"/>
                                  </p:stCondLst>
                                  <p:childTnLst>
                                    <p:set>
                                      <p:cBhvr>
                                        <p:cTn id="158" dur="1" fill="hold">
                                          <p:stCondLst>
                                            <p:cond delay="0"/>
                                          </p:stCondLst>
                                        </p:cTn>
                                        <p:tgtEl>
                                          <p:spTgt spid="365697"/>
                                        </p:tgtEl>
                                        <p:attrNameLst>
                                          <p:attrName>style.visibility</p:attrName>
                                        </p:attrNameLst>
                                      </p:cBhvr>
                                      <p:to>
                                        <p:strVal val="visible"/>
                                      </p:to>
                                    </p:set>
                                    <p:anim calcmode="lin" valueType="num">
                                      <p:cBhvr>
                                        <p:cTn id="159" dur="500" fill="hold"/>
                                        <p:tgtEl>
                                          <p:spTgt spid="365697"/>
                                        </p:tgtEl>
                                        <p:attrNameLst>
                                          <p:attrName>ppt_w</p:attrName>
                                        </p:attrNameLst>
                                      </p:cBhvr>
                                      <p:tavLst>
                                        <p:tav tm="0">
                                          <p:val>
                                            <p:fltVal val="0"/>
                                          </p:val>
                                        </p:tav>
                                        <p:tav tm="100000">
                                          <p:val>
                                            <p:strVal val="#ppt_w"/>
                                          </p:val>
                                        </p:tav>
                                      </p:tavLst>
                                    </p:anim>
                                    <p:anim calcmode="lin" valueType="num">
                                      <p:cBhvr>
                                        <p:cTn id="160" dur="500" fill="hold"/>
                                        <p:tgtEl>
                                          <p:spTgt spid="365697"/>
                                        </p:tgtEl>
                                        <p:attrNameLst>
                                          <p:attrName>ppt_h</p:attrName>
                                        </p:attrNameLst>
                                      </p:cBhvr>
                                      <p:tavLst>
                                        <p:tav tm="0">
                                          <p:val>
                                            <p:fltVal val="0"/>
                                          </p:val>
                                        </p:tav>
                                        <p:tav tm="100000">
                                          <p:val>
                                            <p:strVal val="#ppt_h"/>
                                          </p:val>
                                        </p:tav>
                                      </p:tavLst>
                                    </p:anim>
                                    <p:animEffect transition="in" filter="fade">
                                      <p:cBhvr>
                                        <p:cTn id="161" dur="500"/>
                                        <p:tgtEl>
                                          <p:spTgt spid="365697"/>
                                        </p:tgtEl>
                                      </p:cBhvr>
                                    </p:animEffect>
                                  </p:childTnLst>
                                </p:cTn>
                              </p:par>
                            </p:childTnLst>
                          </p:cTn>
                        </p:par>
                      </p:childTnLst>
                    </p:cTn>
                  </p:par>
                </p:childTnLst>
              </p:cTn>
              <p:nextCondLst>
                <p:cond evt="onClick" delay="0">
                  <p:tgtEl>
                    <p:spTgt spid="365733"/>
                  </p:tgtEl>
                </p:cond>
              </p:nextCondLst>
            </p:seq>
          </p:childTnLst>
        </p:cTn>
      </p:par>
    </p:tnLst>
    <p:bldLst>
      <p:bldP spid="365693" grpId="0"/>
      <p:bldP spid="365697" grpId="0"/>
      <p:bldP spid="365709" grpId="0"/>
      <p:bldP spid="365729" grpId="0"/>
      <p:bldP spid="365733" grpId="0" bldLvl="0" animBg="1"/>
      <p:bldP spid="365734" grpId="0" bldLvl="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9" name="文本框 366598"/>
          <p:cNvSpPr txBox="1"/>
          <p:nvPr/>
        </p:nvSpPr>
        <p:spPr>
          <a:xfrm>
            <a:off x="1415480" y="1764506"/>
            <a:ext cx="5111750" cy="583565"/>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4</a:t>
            </a:r>
            <a:r>
              <a:rPr lang="zh-CN" altLang="en-US" sz="2800" dirty="0">
                <a:solidFill>
                  <a:srgbClr val="800000"/>
                </a:solidFill>
                <a:effectLst>
                  <a:outerShdw blurRad="38100" dist="38100" dir="2700000">
                    <a:srgbClr val="C0C0C0"/>
                  </a:outerShdw>
                </a:effectLst>
                <a:latin typeface="Tahoma" panose="020B0604030504040204" pitchFamily="34" charset="0"/>
              </a:rPr>
              <a:t>、循环扫描算法</a:t>
            </a:r>
            <a:r>
              <a:rPr lang="en-US" altLang="zh-CN" sz="2800" dirty="0">
                <a:solidFill>
                  <a:srgbClr val="800000"/>
                </a:solidFill>
                <a:effectLst>
                  <a:outerShdw blurRad="38100" dist="38100" dir="2700000">
                    <a:srgbClr val="C0C0C0"/>
                  </a:outerShdw>
                </a:effectLst>
                <a:latin typeface="Tahoma" panose="020B0604030504040204" pitchFamily="34" charset="0"/>
              </a:rPr>
              <a:t>CSCAN</a:t>
            </a:r>
            <a:r>
              <a:rPr lang="en-US" altLang="zh-CN" sz="3200" b="0" dirty="0">
                <a:latin typeface="Tahoma" panose="020B0604030504040204" pitchFamily="34" charset="0"/>
              </a:rPr>
              <a:t> </a:t>
            </a:r>
            <a:endParaRPr lang="zh-CN" altLang="en-US" sz="3200" b="0" dirty="0">
              <a:latin typeface="Tahoma" panose="020B0604030504040204" pitchFamily="34" charset="0"/>
            </a:endParaRPr>
          </a:p>
        </p:txBody>
      </p:sp>
      <p:sp>
        <p:nvSpPr>
          <p:cNvPr id="366605" name="文本框 366604"/>
          <p:cNvSpPr txBox="1"/>
          <p:nvPr/>
        </p:nvSpPr>
        <p:spPr>
          <a:xfrm>
            <a:off x="2711450" y="2636838"/>
            <a:ext cx="2952750" cy="521970"/>
          </a:xfrm>
          <a:prstGeom prst="rect">
            <a:avLst/>
          </a:prstGeom>
          <a:noFill/>
          <a:ln w="9525">
            <a:noFill/>
          </a:ln>
        </p:spPr>
        <p:txBody>
          <a:bodyPr>
            <a:spAutoFit/>
          </a:bodyPr>
          <a:lstStyle/>
          <a:p>
            <a:r>
              <a:rPr lang="en-US" altLang="zh-CN" sz="2800">
                <a:solidFill>
                  <a:srgbClr val="0000CC"/>
                </a:solidFill>
                <a:effectLst>
                  <a:outerShdw blurRad="38100" dist="38100" dir="2700000">
                    <a:srgbClr val="C0C0C0"/>
                  </a:outerShdw>
                </a:effectLst>
                <a:latin typeface="Tahoma" panose="020B0604030504040204" pitchFamily="34" charset="0"/>
              </a:rPr>
              <a:t>SCAN</a:t>
            </a:r>
            <a:r>
              <a:rPr lang="zh-CN" altLang="en-US" sz="2800" dirty="0">
                <a:solidFill>
                  <a:srgbClr val="0000CC"/>
                </a:solidFill>
                <a:effectLst>
                  <a:outerShdw blurRad="38100" dist="38100" dir="2700000">
                    <a:srgbClr val="C0C0C0"/>
                  </a:outerShdw>
                </a:effectLst>
                <a:latin typeface="Tahoma" panose="020B0604030504040204" pitchFamily="34" charset="0"/>
              </a:rPr>
              <a:t>算法问题</a:t>
            </a:r>
            <a:r>
              <a:rPr lang="zh-CN" altLang="en-US" dirty="0">
                <a:solidFill>
                  <a:srgbClr val="0000CC"/>
                </a:solidFill>
                <a:effectLst>
                  <a:outerShdw blurRad="38100" dist="38100" dir="2700000">
                    <a:srgbClr val="C0C0C0"/>
                  </a:outerShdw>
                </a:effectLst>
                <a:latin typeface="Tahoma" panose="020B0604030504040204" pitchFamily="34" charset="0"/>
              </a:rPr>
              <a:t>；</a:t>
            </a:r>
          </a:p>
        </p:txBody>
      </p:sp>
      <p:sp>
        <p:nvSpPr>
          <p:cNvPr id="366608" name="文本框 366607"/>
          <p:cNvSpPr txBox="1"/>
          <p:nvPr/>
        </p:nvSpPr>
        <p:spPr>
          <a:xfrm>
            <a:off x="1992312" y="4724400"/>
            <a:ext cx="9000231" cy="1383665"/>
          </a:xfrm>
          <a:prstGeom prst="rect">
            <a:avLst/>
          </a:prstGeom>
          <a:noFill/>
          <a:ln w="9525">
            <a:noFill/>
          </a:ln>
        </p:spPr>
        <p:txBody>
          <a:bodyPr wrap="square">
            <a:spAutoFit/>
          </a:bodyPr>
          <a:lstStyle/>
          <a:p>
            <a:pPr>
              <a:spcBef>
                <a:spcPct val="50000"/>
              </a:spcBef>
            </a:pPr>
            <a:r>
              <a:rPr lang="zh-CN" altLang="en-US" sz="2800" dirty="0">
                <a:latin typeface="Tahoma" panose="020B0604030504040204" pitchFamily="34" charset="0"/>
              </a:rPr>
              <a:t>为了减少这种延迟，规定磁头单向读</a:t>
            </a:r>
            <a:r>
              <a:rPr lang="en-US" altLang="zh-CN" sz="2800" dirty="0">
                <a:latin typeface="Tahoma" panose="020B0604030504040204" pitchFamily="34" charset="0"/>
              </a:rPr>
              <a:t>/</a:t>
            </a:r>
            <a:r>
              <a:rPr lang="zh-CN" altLang="en-US" sz="2800" dirty="0">
                <a:latin typeface="Tahoma" panose="020B0604030504040204" pitchFamily="34" charset="0"/>
              </a:rPr>
              <a:t>写运动</a:t>
            </a:r>
            <a:r>
              <a:rPr lang="en-US" altLang="zh-CN" sz="2800" dirty="0">
                <a:latin typeface="Tahoma" panose="020B0604030504040204" pitchFamily="34" charset="0"/>
              </a:rPr>
              <a:t>(</a:t>
            </a:r>
            <a:r>
              <a:rPr lang="zh-CN" altLang="en-US" sz="2800" dirty="0">
                <a:latin typeface="Tahoma" panose="020B0604030504040204" pitchFamily="34" charset="0"/>
              </a:rPr>
              <a:t>如只由内向外</a:t>
            </a:r>
            <a:r>
              <a:rPr lang="en-US" altLang="zh-CN" sz="2800" dirty="0">
                <a:latin typeface="Tahoma" panose="020B0604030504040204" pitchFamily="34" charset="0"/>
              </a:rPr>
              <a:t>)</a:t>
            </a:r>
            <a:r>
              <a:rPr lang="zh-CN" altLang="en-US" sz="2800" dirty="0">
                <a:latin typeface="Tahoma" panose="020B0604030504040204" pitchFamily="34" charset="0"/>
              </a:rPr>
              <a:t>，完成读写后立即返到最小</a:t>
            </a:r>
            <a:r>
              <a:rPr lang="en-US" altLang="zh-CN" sz="2800" dirty="0">
                <a:latin typeface="Tahoma" panose="020B0604030504040204" pitchFamily="34" charset="0"/>
              </a:rPr>
              <a:t>/</a:t>
            </a:r>
            <a:r>
              <a:rPr lang="zh-CN" altLang="en-US" sz="2800" dirty="0">
                <a:latin typeface="Tahoma" panose="020B0604030504040204" pitchFamily="34" charset="0"/>
              </a:rPr>
              <a:t>大磁道号的位置</a:t>
            </a:r>
            <a:r>
              <a:rPr lang="en-US" altLang="zh-CN" sz="2800" dirty="0">
                <a:latin typeface="Tahoma" panose="020B0604030504040204" pitchFamily="34" charset="0"/>
              </a:rPr>
              <a:t>(</a:t>
            </a:r>
            <a:r>
              <a:rPr lang="zh-CN" altLang="en-US" sz="2800" dirty="0">
                <a:latin typeface="Tahoma" panose="020B0604030504040204" pitchFamily="34" charset="0"/>
              </a:rPr>
              <a:t>构成循环</a:t>
            </a:r>
            <a:r>
              <a:rPr lang="en-US" altLang="zh-CN" sz="2800" dirty="0">
                <a:latin typeface="Tahoma" panose="020B0604030504040204" pitchFamily="34" charset="0"/>
              </a:rPr>
              <a:t>)</a:t>
            </a:r>
            <a:r>
              <a:rPr lang="zh-CN" altLang="en-US" sz="2800" dirty="0">
                <a:latin typeface="Tahoma" panose="020B0604030504040204" pitchFamily="34" charset="0"/>
              </a:rPr>
              <a:t>，再进行扫描。即</a:t>
            </a:r>
            <a:r>
              <a:rPr lang="en-US" altLang="zh-CN" sz="2800" dirty="0">
                <a:latin typeface="Tahoma" panose="020B0604030504040204" pitchFamily="34" charset="0"/>
              </a:rPr>
              <a:t>CSCAN</a:t>
            </a:r>
            <a:r>
              <a:rPr lang="zh-CN" altLang="en-US" sz="2800" dirty="0">
                <a:latin typeface="Tahoma" panose="020B0604030504040204" pitchFamily="34" charset="0"/>
              </a:rPr>
              <a:t>算法。</a:t>
            </a:r>
          </a:p>
        </p:txBody>
      </p:sp>
      <p:sp>
        <p:nvSpPr>
          <p:cNvPr id="366615" name="文本框 366614"/>
          <p:cNvSpPr txBox="1"/>
          <p:nvPr/>
        </p:nvSpPr>
        <p:spPr>
          <a:xfrm>
            <a:off x="5735638" y="2636838"/>
            <a:ext cx="431800" cy="460375"/>
          </a:xfrm>
          <a:prstGeom prst="rect">
            <a:avLst/>
          </a:prstGeom>
          <a:noFill/>
          <a:ln w="9525">
            <a:noFill/>
          </a:ln>
        </p:spPr>
        <p:txBody>
          <a:bodyPr>
            <a:spAutoFit/>
          </a:bodyPr>
          <a:lstStyle/>
          <a:p>
            <a:pPr>
              <a:spcBef>
                <a:spcPct val="50000"/>
              </a:spcBef>
            </a:pPr>
            <a:r>
              <a:rPr lang="en-US" altLang="zh-CN">
                <a:solidFill>
                  <a:srgbClr val="D60093"/>
                </a:solidFill>
                <a:effectLst>
                  <a:outerShdw blurRad="38100" dist="38100" dir="2700000">
                    <a:srgbClr val="C0C0C0"/>
                  </a:outerShdw>
                </a:effectLst>
                <a:latin typeface="Tahoma" panose="020B0604030504040204" pitchFamily="34" charset="0"/>
              </a:rPr>
              <a:t>j</a:t>
            </a:r>
            <a:r>
              <a:rPr lang="en-US" altLang="zh-CN" baseline="30000">
                <a:solidFill>
                  <a:srgbClr val="D60093"/>
                </a:solidFill>
                <a:effectLst>
                  <a:outerShdw blurRad="38100" dist="38100" dir="2700000">
                    <a:srgbClr val="C0C0C0"/>
                  </a:outerShdw>
                </a:effectLst>
                <a:latin typeface="Tahoma" panose="020B0604030504040204" pitchFamily="34" charset="0"/>
              </a:rPr>
              <a:t>'</a:t>
            </a:r>
            <a:endParaRPr lang="en-US" altLang="zh-CN">
              <a:solidFill>
                <a:srgbClr val="D60093"/>
              </a:solidFill>
              <a:effectLst>
                <a:outerShdw blurRad="38100" dist="38100" dir="2700000">
                  <a:srgbClr val="C0C0C0"/>
                </a:outerShdw>
              </a:effectLst>
              <a:latin typeface="Tahoma" panose="020B0604030504040204" pitchFamily="34" charset="0"/>
            </a:endParaRPr>
          </a:p>
        </p:txBody>
      </p:sp>
      <p:sp>
        <p:nvSpPr>
          <p:cNvPr id="366609" name="直接连接符 366608"/>
          <p:cNvSpPr/>
          <p:nvPr/>
        </p:nvSpPr>
        <p:spPr>
          <a:xfrm>
            <a:off x="6024563" y="3789363"/>
            <a:ext cx="3168650" cy="0"/>
          </a:xfrm>
          <a:prstGeom prst="line">
            <a:avLst/>
          </a:prstGeom>
          <a:ln w="9525" cap="flat" cmpd="sng">
            <a:solidFill>
              <a:schemeClr val="tx1"/>
            </a:solidFill>
            <a:prstDash val="solid"/>
            <a:miter/>
            <a:headEnd type="none" w="med" len="med"/>
            <a:tailEnd type="none" w="med" len="med"/>
          </a:ln>
        </p:spPr>
      </p:sp>
      <p:sp>
        <p:nvSpPr>
          <p:cNvPr id="366610" name="文本框 366609"/>
          <p:cNvSpPr txBox="1"/>
          <p:nvPr/>
        </p:nvSpPr>
        <p:spPr>
          <a:xfrm>
            <a:off x="2711450" y="3284538"/>
            <a:ext cx="6985000" cy="521970"/>
          </a:xfrm>
          <a:prstGeom prst="rect">
            <a:avLst/>
          </a:prstGeom>
          <a:noFill/>
          <a:ln w="9525">
            <a:noFill/>
          </a:ln>
        </p:spPr>
        <p:txBody>
          <a:bodyPr>
            <a:spAutoFit/>
          </a:bodyPr>
          <a:lstStyle/>
          <a:p>
            <a:pPr>
              <a:spcBef>
                <a:spcPct val="50000"/>
              </a:spcBef>
            </a:pPr>
            <a:r>
              <a:rPr lang="zh-CN" altLang="en-US" sz="2800" dirty="0">
                <a:solidFill>
                  <a:srgbClr val="0000CC"/>
                </a:solidFill>
                <a:effectLst>
                  <a:outerShdw blurRad="38100" dist="38100" dir="2700000">
                    <a:srgbClr val="C0C0C0"/>
                  </a:outerShdw>
                </a:effectLst>
                <a:latin typeface="Tahoma" panose="020B0604030504040204" pitchFamily="34" charset="0"/>
              </a:rPr>
              <a:t>磁道号请求队列</a:t>
            </a:r>
            <a:r>
              <a:rPr lang="en-US" altLang="zh-CN">
                <a:solidFill>
                  <a:srgbClr val="0000CC"/>
                </a:solidFill>
                <a:effectLst>
                  <a:outerShdw blurRad="38100" dist="38100" dir="2700000">
                    <a:srgbClr val="C0C0C0"/>
                  </a:outerShdw>
                </a:effectLst>
                <a:latin typeface="Tahoma" panose="020B0604030504040204" pitchFamily="34" charset="0"/>
              </a:rPr>
              <a:t>:       </a:t>
            </a:r>
            <a:r>
              <a:rPr lang="en-US" altLang="zh-CN">
                <a:solidFill>
                  <a:srgbClr val="0000CC"/>
                </a:solidFill>
                <a:effectLst>
                  <a:outerShdw blurRad="38100" dist="38100" dir="2700000">
                    <a:srgbClr val="C0C0C0"/>
                  </a:outerShdw>
                </a:effectLst>
                <a:latin typeface="宋体" panose="02010600030101010101" pitchFamily="2" charset="-122"/>
              </a:rPr>
              <a:t>…</a:t>
            </a:r>
            <a:r>
              <a:rPr lang="en-US" altLang="zh-CN">
                <a:solidFill>
                  <a:srgbClr val="0000CC"/>
                </a:solidFill>
                <a:effectLst>
                  <a:outerShdw blurRad="38100" dist="38100" dir="2700000">
                    <a:srgbClr val="C0C0C0"/>
                  </a:outerShdw>
                </a:effectLst>
                <a:latin typeface="Tahoma" panose="020B0604030504040204" pitchFamily="34" charset="0"/>
              </a:rPr>
              <a:t> i       j       k  </a:t>
            </a:r>
            <a:r>
              <a:rPr lang="en-US" altLang="zh-CN">
                <a:solidFill>
                  <a:srgbClr val="0000CC"/>
                </a:solidFill>
                <a:effectLst>
                  <a:outerShdw blurRad="38100" dist="38100" dir="2700000">
                    <a:srgbClr val="C0C0C0"/>
                  </a:outerShdw>
                </a:effectLst>
                <a:latin typeface="宋体" panose="02010600030101010101" pitchFamily="2" charset="-122"/>
              </a:rPr>
              <a:t>…</a:t>
            </a:r>
            <a:r>
              <a:rPr lang="en-US" altLang="zh-CN">
                <a:solidFill>
                  <a:srgbClr val="0000CC"/>
                </a:solidFill>
                <a:effectLst>
                  <a:outerShdw blurRad="38100" dist="38100" dir="2700000">
                    <a:srgbClr val="C0C0C0"/>
                  </a:outerShdw>
                </a:effectLst>
                <a:latin typeface="Tahoma" panose="020B0604030504040204" pitchFamily="34" charset="0"/>
              </a:rPr>
              <a:t> m </a:t>
            </a:r>
          </a:p>
        </p:txBody>
      </p:sp>
      <p:sp>
        <p:nvSpPr>
          <p:cNvPr id="366611" name="直接连接符 366610"/>
          <p:cNvSpPr/>
          <p:nvPr/>
        </p:nvSpPr>
        <p:spPr>
          <a:xfrm>
            <a:off x="6600825" y="3933825"/>
            <a:ext cx="755650" cy="49213"/>
          </a:xfrm>
          <a:prstGeom prst="line">
            <a:avLst/>
          </a:prstGeom>
          <a:ln w="38100" cap="flat" cmpd="sng">
            <a:solidFill>
              <a:schemeClr val="tx1"/>
            </a:solidFill>
            <a:prstDash val="sysDot"/>
            <a:miter/>
            <a:headEnd type="none" w="med" len="med"/>
            <a:tailEnd type="triangle" w="med" len="med"/>
          </a:ln>
        </p:spPr>
      </p:sp>
      <p:sp>
        <p:nvSpPr>
          <p:cNvPr id="366612" name="直接连接符 366611"/>
          <p:cNvSpPr/>
          <p:nvPr/>
        </p:nvSpPr>
        <p:spPr>
          <a:xfrm>
            <a:off x="7391400" y="4005263"/>
            <a:ext cx="804863" cy="217487"/>
          </a:xfrm>
          <a:prstGeom prst="line">
            <a:avLst/>
          </a:prstGeom>
          <a:ln w="28575" cap="flat" cmpd="sng">
            <a:solidFill>
              <a:srgbClr val="CC3300"/>
            </a:solidFill>
            <a:prstDash val="solid"/>
            <a:miter/>
            <a:headEnd type="none" w="med" len="med"/>
            <a:tailEnd type="triangle" w="med" len="med"/>
          </a:ln>
        </p:spPr>
      </p:sp>
      <p:sp>
        <p:nvSpPr>
          <p:cNvPr id="366616" name="直接连接符 366615"/>
          <p:cNvSpPr/>
          <p:nvPr/>
        </p:nvSpPr>
        <p:spPr>
          <a:xfrm>
            <a:off x="8183563" y="4221163"/>
            <a:ext cx="792162" cy="71437"/>
          </a:xfrm>
          <a:prstGeom prst="line">
            <a:avLst/>
          </a:prstGeom>
          <a:ln w="28575" cap="flat" cmpd="sng">
            <a:solidFill>
              <a:schemeClr val="tx1"/>
            </a:solidFill>
            <a:prstDash val="sysDot"/>
            <a:miter/>
            <a:headEnd type="none" w="med" len="med"/>
            <a:tailEnd type="triangle" w="lg" len="med"/>
          </a:ln>
        </p:spPr>
      </p:sp>
      <p:sp>
        <p:nvSpPr>
          <p:cNvPr id="366618" name="直接连接符 366617"/>
          <p:cNvSpPr/>
          <p:nvPr/>
        </p:nvSpPr>
        <p:spPr>
          <a:xfrm flipH="1">
            <a:off x="7391400" y="4292600"/>
            <a:ext cx="1584325" cy="144463"/>
          </a:xfrm>
          <a:prstGeom prst="line">
            <a:avLst/>
          </a:prstGeom>
          <a:ln w="28575" cap="flat" cmpd="sng">
            <a:solidFill>
              <a:schemeClr val="tx1"/>
            </a:solidFill>
            <a:prstDash val="sysDot"/>
            <a:miter/>
            <a:headEnd type="none" w="med" len="med"/>
            <a:tailEnd type="triangle" w="med" len="med"/>
          </a:ln>
        </p:spPr>
      </p:sp>
      <p:sp>
        <p:nvSpPr>
          <p:cNvPr id="366622" name="圆角矩形标注 366621"/>
          <p:cNvSpPr/>
          <p:nvPr/>
        </p:nvSpPr>
        <p:spPr>
          <a:xfrm>
            <a:off x="7175500" y="1341438"/>
            <a:ext cx="3097213" cy="1511300"/>
          </a:xfrm>
          <a:prstGeom prst="wedgeRoundRectCallout">
            <a:avLst>
              <a:gd name="adj1" fmla="val -48718"/>
              <a:gd name="adj2" fmla="val 92750"/>
              <a:gd name="adj3" fmla="val 16667"/>
            </a:avLst>
          </a:prstGeom>
          <a:solidFill>
            <a:srgbClr val="FFCCFF"/>
          </a:solidFill>
          <a:ln w="19050" cap="flat" cmpd="sng">
            <a:solidFill>
              <a:srgbClr val="FF6600"/>
            </a:solidFill>
            <a:prstDash val="solid"/>
            <a:miter/>
            <a:headEnd type="none" w="med" len="med"/>
            <a:tailEnd type="none" w="med" len="med"/>
          </a:ln>
        </p:spPr>
        <p:txBody>
          <a:bodyPr/>
          <a:lstStyle/>
          <a:p>
            <a:r>
              <a:rPr lang="zh-CN" altLang="en-US" sz="2000" dirty="0">
                <a:latin typeface="Tahoma" panose="020B0604030504040204" pitchFamily="34" charset="0"/>
              </a:rPr>
              <a:t>一直在该方向完成之后，再回头逐个处理，直到再选择</a:t>
            </a:r>
            <a:r>
              <a:rPr lang="en-US" altLang="zh-CN" sz="2000">
                <a:latin typeface="Tahoma" panose="020B0604030504040204" pitchFamily="34" charset="0"/>
              </a:rPr>
              <a:t>j</a:t>
            </a:r>
            <a:r>
              <a:rPr lang="en-US" altLang="zh-CN" sz="2000" baseline="30000">
                <a:latin typeface="Tahoma" panose="020B0604030504040204" pitchFamily="34" charset="0"/>
              </a:rPr>
              <a:t>’</a:t>
            </a:r>
            <a:r>
              <a:rPr lang="zh-CN" altLang="en-US" sz="2000" dirty="0">
                <a:latin typeface="Tahoma" panose="020B0604030504040204" pitchFamily="34" charset="0"/>
              </a:rPr>
              <a:t>，被延迟读写。</a:t>
            </a:r>
          </a:p>
        </p:txBody>
      </p:sp>
      <p:sp>
        <p:nvSpPr>
          <p:cNvPr id="366628" name="AutoShape 5"/>
          <p:cNvSpPr/>
          <p:nvPr/>
        </p:nvSpPr>
        <p:spPr>
          <a:xfrm>
            <a:off x="1030587" y="1010444"/>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66629" name="Text Box 38"/>
          <p:cNvSpPr txBox="1"/>
          <p:nvPr/>
        </p:nvSpPr>
        <p:spPr>
          <a:xfrm>
            <a:off x="1086149" y="1032669"/>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二、磁盘调度算法 </a:t>
            </a:r>
          </a:p>
        </p:txBody>
      </p:sp>
      <p:sp>
        <p:nvSpPr>
          <p:cNvPr id="16" name="矩形 15">
            <a:extLst>
              <a:ext uri="{FF2B5EF4-FFF2-40B4-BE49-F238E27FC236}">
                <a16:creationId xmlns:a16="http://schemas.microsoft.com/office/drawing/2014/main" id="{63FC7D7D-7381-48C3-A25F-A1AB43A16AE2}"/>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6628"/>
                                        </p:tgtEl>
                                        <p:attrNameLst>
                                          <p:attrName>style.visibility</p:attrName>
                                        </p:attrNameLst>
                                      </p:cBhvr>
                                      <p:to>
                                        <p:strVal val="visible"/>
                                      </p:to>
                                    </p:set>
                                    <p:anim calcmode="lin" valueType="num">
                                      <p:cBhvr additive="base">
                                        <p:cTn id="7" dur="500" fill="hold"/>
                                        <p:tgtEl>
                                          <p:spTgt spid="366628"/>
                                        </p:tgtEl>
                                        <p:attrNameLst>
                                          <p:attrName>ppt_x</p:attrName>
                                        </p:attrNameLst>
                                      </p:cBhvr>
                                      <p:tavLst>
                                        <p:tav tm="0">
                                          <p:val>
                                            <p:strVal val="#ppt_x"/>
                                          </p:val>
                                        </p:tav>
                                        <p:tav tm="100000">
                                          <p:val>
                                            <p:strVal val="#ppt_x"/>
                                          </p:val>
                                        </p:tav>
                                      </p:tavLst>
                                    </p:anim>
                                    <p:anim calcmode="lin" valueType="num">
                                      <p:cBhvr additive="base">
                                        <p:cTn id="8" dur="500" fill="hold"/>
                                        <p:tgtEl>
                                          <p:spTgt spid="3666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66629"/>
                                        </p:tgtEl>
                                        <p:attrNameLst>
                                          <p:attrName>style.visibility</p:attrName>
                                        </p:attrNameLst>
                                      </p:cBhvr>
                                      <p:to>
                                        <p:strVal val="visible"/>
                                      </p:to>
                                    </p:set>
                                    <p:anim calcmode="lin" valueType="num">
                                      <p:cBhvr additive="base">
                                        <p:cTn id="12" dur="500" fill="hold"/>
                                        <p:tgtEl>
                                          <p:spTgt spid="366629"/>
                                        </p:tgtEl>
                                        <p:attrNameLst>
                                          <p:attrName>ppt_x</p:attrName>
                                        </p:attrNameLst>
                                      </p:cBhvr>
                                      <p:tavLst>
                                        <p:tav tm="0">
                                          <p:val>
                                            <p:strVal val="#ppt_x"/>
                                          </p:val>
                                        </p:tav>
                                        <p:tav tm="100000">
                                          <p:val>
                                            <p:strVal val="#ppt_x"/>
                                          </p:val>
                                        </p:tav>
                                      </p:tavLst>
                                    </p:anim>
                                    <p:anim calcmode="lin" valueType="num">
                                      <p:cBhvr additive="base">
                                        <p:cTn id="13" dur="500" fill="hold"/>
                                        <p:tgtEl>
                                          <p:spTgt spid="36662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66599"/>
                                        </p:tgtEl>
                                        <p:attrNameLst>
                                          <p:attrName>style.visibility</p:attrName>
                                        </p:attrNameLst>
                                      </p:cBhvr>
                                      <p:to>
                                        <p:strVal val="visible"/>
                                      </p:to>
                                    </p:set>
                                    <p:anim calcmode="lin" valueType="num">
                                      <p:cBhvr additive="base">
                                        <p:cTn id="17" dur="500" fill="hold"/>
                                        <p:tgtEl>
                                          <p:spTgt spid="366599"/>
                                        </p:tgtEl>
                                        <p:attrNameLst>
                                          <p:attrName>ppt_x</p:attrName>
                                        </p:attrNameLst>
                                      </p:cBhvr>
                                      <p:tavLst>
                                        <p:tav tm="0">
                                          <p:val>
                                            <p:strVal val="0-#ppt_w/2"/>
                                          </p:val>
                                        </p:tav>
                                        <p:tav tm="100000">
                                          <p:val>
                                            <p:strVal val="#ppt_x"/>
                                          </p:val>
                                        </p:tav>
                                      </p:tavLst>
                                    </p:anim>
                                    <p:anim calcmode="lin" valueType="num">
                                      <p:cBhvr additive="base">
                                        <p:cTn id="18" dur="500" fill="hold"/>
                                        <p:tgtEl>
                                          <p:spTgt spid="36659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66605"/>
                                        </p:tgtEl>
                                        <p:attrNameLst>
                                          <p:attrName>style.visibility</p:attrName>
                                        </p:attrNameLst>
                                      </p:cBhvr>
                                      <p:to>
                                        <p:strVal val="visible"/>
                                      </p:to>
                                    </p:set>
                                    <p:anim calcmode="lin" valueType="num">
                                      <p:cBhvr additive="base">
                                        <p:cTn id="22" dur="500" fill="hold"/>
                                        <p:tgtEl>
                                          <p:spTgt spid="366605"/>
                                        </p:tgtEl>
                                        <p:attrNameLst>
                                          <p:attrName>ppt_x</p:attrName>
                                        </p:attrNameLst>
                                      </p:cBhvr>
                                      <p:tavLst>
                                        <p:tav tm="0">
                                          <p:val>
                                            <p:strVal val="0-#ppt_w/2"/>
                                          </p:val>
                                        </p:tav>
                                        <p:tav tm="100000">
                                          <p:val>
                                            <p:strVal val="#ppt_x"/>
                                          </p:val>
                                        </p:tav>
                                      </p:tavLst>
                                    </p:anim>
                                    <p:anim calcmode="lin" valueType="num">
                                      <p:cBhvr additive="base">
                                        <p:cTn id="23" dur="500" fill="hold"/>
                                        <p:tgtEl>
                                          <p:spTgt spid="36660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66610"/>
                                        </p:tgtEl>
                                        <p:attrNameLst>
                                          <p:attrName>style.visibility</p:attrName>
                                        </p:attrNameLst>
                                      </p:cBhvr>
                                      <p:to>
                                        <p:strVal val="visible"/>
                                      </p:to>
                                    </p:set>
                                    <p:anim calcmode="lin" valueType="num">
                                      <p:cBhvr additive="base">
                                        <p:cTn id="27" dur="500" fill="hold"/>
                                        <p:tgtEl>
                                          <p:spTgt spid="366610"/>
                                        </p:tgtEl>
                                        <p:attrNameLst>
                                          <p:attrName>ppt_x</p:attrName>
                                        </p:attrNameLst>
                                      </p:cBhvr>
                                      <p:tavLst>
                                        <p:tav tm="0">
                                          <p:val>
                                            <p:strVal val="#ppt_x"/>
                                          </p:val>
                                        </p:tav>
                                        <p:tav tm="100000">
                                          <p:val>
                                            <p:strVal val="#ppt_x"/>
                                          </p:val>
                                        </p:tav>
                                      </p:tavLst>
                                    </p:anim>
                                    <p:anim calcmode="lin" valueType="num">
                                      <p:cBhvr additive="base">
                                        <p:cTn id="28" dur="500" fill="hold"/>
                                        <p:tgtEl>
                                          <p:spTgt spid="36661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66609"/>
                                        </p:tgtEl>
                                        <p:attrNameLst>
                                          <p:attrName>style.visibility</p:attrName>
                                        </p:attrNameLst>
                                      </p:cBhvr>
                                      <p:to>
                                        <p:strVal val="visible"/>
                                      </p:to>
                                    </p:set>
                                    <p:anim calcmode="lin" valueType="num">
                                      <p:cBhvr additive="base">
                                        <p:cTn id="32" dur="500" fill="hold"/>
                                        <p:tgtEl>
                                          <p:spTgt spid="366609"/>
                                        </p:tgtEl>
                                        <p:attrNameLst>
                                          <p:attrName>ppt_x</p:attrName>
                                        </p:attrNameLst>
                                      </p:cBhvr>
                                      <p:tavLst>
                                        <p:tav tm="0">
                                          <p:val>
                                            <p:strVal val="#ppt_x"/>
                                          </p:val>
                                        </p:tav>
                                        <p:tav tm="100000">
                                          <p:val>
                                            <p:strVal val="#ppt_x"/>
                                          </p:val>
                                        </p:tav>
                                      </p:tavLst>
                                    </p:anim>
                                    <p:anim calcmode="lin" valueType="num">
                                      <p:cBhvr additive="base">
                                        <p:cTn id="33" dur="500" fill="hold"/>
                                        <p:tgtEl>
                                          <p:spTgt spid="366609"/>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366611"/>
                                        </p:tgtEl>
                                        <p:attrNameLst>
                                          <p:attrName>style.visibility</p:attrName>
                                        </p:attrNameLst>
                                      </p:cBhvr>
                                      <p:to>
                                        <p:strVal val="visible"/>
                                      </p:to>
                                    </p:set>
                                    <p:animEffect transition="in" filter="wipe(left)">
                                      <p:cBhvr>
                                        <p:cTn id="37" dur="2000"/>
                                        <p:tgtEl>
                                          <p:spTgt spid="366611"/>
                                        </p:tgtEl>
                                      </p:cBhvr>
                                    </p:animEffect>
                                  </p:childTnLst>
                                </p:cTn>
                              </p:par>
                              <p:par>
                                <p:cTn id="38" presetID="53" presetClass="entr" presetSubtype="16" fill="hold" grpId="1" nodeType="withEffect">
                                  <p:stCondLst>
                                    <p:cond delay="0"/>
                                  </p:stCondLst>
                                  <p:childTnLst>
                                    <p:set>
                                      <p:cBhvr>
                                        <p:cTn id="39" dur="1" fill="hold">
                                          <p:stCondLst>
                                            <p:cond delay="0"/>
                                          </p:stCondLst>
                                        </p:cTn>
                                        <p:tgtEl>
                                          <p:spTgt spid="366615"/>
                                        </p:tgtEl>
                                        <p:attrNameLst>
                                          <p:attrName>style.visibility</p:attrName>
                                        </p:attrNameLst>
                                      </p:cBhvr>
                                      <p:to>
                                        <p:strVal val="visible"/>
                                      </p:to>
                                    </p:set>
                                    <p:anim calcmode="lin" valueType="num">
                                      <p:cBhvr>
                                        <p:cTn id="40" dur="500" fill="hold"/>
                                        <p:tgtEl>
                                          <p:spTgt spid="366615"/>
                                        </p:tgtEl>
                                        <p:attrNameLst>
                                          <p:attrName>ppt_w</p:attrName>
                                        </p:attrNameLst>
                                      </p:cBhvr>
                                      <p:tavLst>
                                        <p:tav tm="0">
                                          <p:val>
                                            <p:fltVal val="0"/>
                                          </p:val>
                                        </p:tav>
                                        <p:tav tm="100000">
                                          <p:val>
                                            <p:strVal val="#ppt_w"/>
                                          </p:val>
                                        </p:tav>
                                      </p:tavLst>
                                    </p:anim>
                                    <p:anim calcmode="lin" valueType="num">
                                      <p:cBhvr>
                                        <p:cTn id="41" dur="500" fill="hold"/>
                                        <p:tgtEl>
                                          <p:spTgt spid="366615"/>
                                        </p:tgtEl>
                                        <p:attrNameLst>
                                          <p:attrName>ppt_h</p:attrName>
                                        </p:attrNameLst>
                                      </p:cBhvr>
                                      <p:tavLst>
                                        <p:tav tm="0">
                                          <p:val>
                                            <p:fltVal val="0"/>
                                          </p:val>
                                        </p:tav>
                                        <p:tav tm="100000">
                                          <p:val>
                                            <p:strVal val="#ppt_h"/>
                                          </p:val>
                                        </p:tav>
                                      </p:tavLst>
                                    </p:anim>
                                    <p:animEffect transition="in" filter="fade">
                                      <p:cBhvr>
                                        <p:cTn id="42" dur="500"/>
                                        <p:tgtEl>
                                          <p:spTgt spid="366615"/>
                                        </p:tgtEl>
                                      </p:cBhvr>
                                    </p:animEffect>
                                  </p:childTnLst>
                                </p:cTn>
                              </p:par>
                            </p:childTnLst>
                          </p:cTn>
                        </p:par>
                        <p:par>
                          <p:cTn id="43" fill="hold">
                            <p:stCondLst>
                              <p:cond delay="5000"/>
                            </p:stCondLst>
                            <p:childTnLst>
                              <p:par>
                                <p:cTn id="44" presetID="22" presetClass="entr" presetSubtype="8" fill="hold" nodeType="afterEffect">
                                  <p:stCondLst>
                                    <p:cond delay="0"/>
                                  </p:stCondLst>
                                  <p:childTnLst>
                                    <p:set>
                                      <p:cBhvr>
                                        <p:cTn id="45" dur="1" fill="hold">
                                          <p:stCondLst>
                                            <p:cond delay="0"/>
                                          </p:stCondLst>
                                        </p:cTn>
                                        <p:tgtEl>
                                          <p:spTgt spid="366612"/>
                                        </p:tgtEl>
                                        <p:attrNameLst>
                                          <p:attrName>style.visibility</p:attrName>
                                        </p:attrNameLst>
                                      </p:cBhvr>
                                      <p:to>
                                        <p:strVal val="visible"/>
                                      </p:to>
                                    </p:set>
                                    <p:animEffect transition="in" filter="wipe(left)">
                                      <p:cBhvr>
                                        <p:cTn id="46" dur="2000"/>
                                        <p:tgtEl>
                                          <p:spTgt spid="366612"/>
                                        </p:tgtEl>
                                      </p:cBhvr>
                                    </p:animEffect>
                                  </p:childTnLst>
                                </p:cTn>
                              </p:par>
                              <p:par>
                                <p:cTn id="47" presetID="0" presetClass="path" presetSubtype="0" accel="50000" decel="50000" fill="hold" grpId="0" nodeType="withEffect">
                                  <p:stCondLst>
                                    <p:cond delay="0"/>
                                  </p:stCondLst>
                                  <p:childTnLst>
                                    <p:animMotion origin="layout" path="M -2.77778E-6 0.00278 C 0.02275 -0.00508 0.04566 -0.01179 0.07327 0.00278 C 0.10104 0.01758 0.13316 0.0546 0.16545 0.09253 " pathEditMode="relative" rAng="0" ptsTypes="aaA">
                                      <p:cBhvr>
                                        <p:cTn id="48" dur="3000" fill="hold"/>
                                        <p:tgtEl>
                                          <p:spTgt spid="366615"/>
                                        </p:tgtEl>
                                        <p:attrNameLst>
                                          <p:attrName>ppt_x</p:attrName>
                                          <p:attrName>ppt_y</p:attrName>
                                        </p:attrNameLst>
                                      </p:cBhvr>
                                      <p:rCtr x="8300" y="3700"/>
                                    </p:animMotion>
                                  </p:childTnLst>
                                </p:cTn>
                              </p:par>
                            </p:childTnLst>
                          </p:cTn>
                        </p:par>
                        <p:par>
                          <p:cTn id="49" fill="hold">
                            <p:stCondLst>
                              <p:cond delay="8000"/>
                            </p:stCondLst>
                            <p:childTnLst>
                              <p:par>
                                <p:cTn id="50" presetID="53" presetClass="entr" presetSubtype="16" fill="hold" grpId="0" nodeType="afterEffect">
                                  <p:stCondLst>
                                    <p:cond delay="0"/>
                                  </p:stCondLst>
                                  <p:childTnLst>
                                    <p:set>
                                      <p:cBhvr>
                                        <p:cTn id="51" dur="1" fill="hold">
                                          <p:stCondLst>
                                            <p:cond delay="0"/>
                                          </p:stCondLst>
                                        </p:cTn>
                                        <p:tgtEl>
                                          <p:spTgt spid="366622"/>
                                        </p:tgtEl>
                                        <p:attrNameLst>
                                          <p:attrName>style.visibility</p:attrName>
                                        </p:attrNameLst>
                                      </p:cBhvr>
                                      <p:to>
                                        <p:strVal val="visible"/>
                                      </p:to>
                                    </p:set>
                                    <p:anim calcmode="lin" valueType="num">
                                      <p:cBhvr>
                                        <p:cTn id="52" dur="1000" fill="hold"/>
                                        <p:tgtEl>
                                          <p:spTgt spid="366622"/>
                                        </p:tgtEl>
                                        <p:attrNameLst>
                                          <p:attrName>ppt_w</p:attrName>
                                        </p:attrNameLst>
                                      </p:cBhvr>
                                      <p:tavLst>
                                        <p:tav tm="0">
                                          <p:val>
                                            <p:fltVal val="0"/>
                                          </p:val>
                                        </p:tav>
                                        <p:tav tm="100000">
                                          <p:val>
                                            <p:strVal val="#ppt_w"/>
                                          </p:val>
                                        </p:tav>
                                      </p:tavLst>
                                    </p:anim>
                                    <p:anim calcmode="lin" valueType="num">
                                      <p:cBhvr>
                                        <p:cTn id="53" dur="1000" fill="hold"/>
                                        <p:tgtEl>
                                          <p:spTgt spid="366622"/>
                                        </p:tgtEl>
                                        <p:attrNameLst>
                                          <p:attrName>ppt_h</p:attrName>
                                        </p:attrNameLst>
                                      </p:cBhvr>
                                      <p:tavLst>
                                        <p:tav tm="0">
                                          <p:val>
                                            <p:fltVal val="0"/>
                                          </p:val>
                                        </p:tav>
                                        <p:tav tm="100000">
                                          <p:val>
                                            <p:strVal val="#ppt_h"/>
                                          </p:val>
                                        </p:tav>
                                      </p:tavLst>
                                    </p:anim>
                                    <p:animEffect transition="in" filter="fade">
                                      <p:cBhvr>
                                        <p:cTn id="54" dur="1000"/>
                                        <p:tgtEl>
                                          <p:spTgt spid="366622"/>
                                        </p:tgtEl>
                                      </p:cBhvr>
                                    </p:animEffect>
                                  </p:childTnLst>
                                </p:cTn>
                              </p:par>
                            </p:childTnLst>
                          </p:cTn>
                        </p:par>
                        <p:par>
                          <p:cTn id="55" fill="hold">
                            <p:stCondLst>
                              <p:cond delay="9000"/>
                            </p:stCondLst>
                            <p:childTnLst>
                              <p:par>
                                <p:cTn id="56" presetID="22" presetClass="entr" presetSubtype="8" fill="hold" nodeType="afterEffect">
                                  <p:stCondLst>
                                    <p:cond delay="0"/>
                                  </p:stCondLst>
                                  <p:childTnLst>
                                    <p:set>
                                      <p:cBhvr>
                                        <p:cTn id="57" dur="1" fill="hold">
                                          <p:stCondLst>
                                            <p:cond delay="0"/>
                                          </p:stCondLst>
                                        </p:cTn>
                                        <p:tgtEl>
                                          <p:spTgt spid="366616"/>
                                        </p:tgtEl>
                                        <p:attrNameLst>
                                          <p:attrName>style.visibility</p:attrName>
                                        </p:attrNameLst>
                                      </p:cBhvr>
                                      <p:to>
                                        <p:strVal val="visible"/>
                                      </p:to>
                                    </p:set>
                                    <p:animEffect transition="in" filter="wipe(left)">
                                      <p:cBhvr>
                                        <p:cTn id="58" dur="2000"/>
                                        <p:tgtEl>
                                          <p:spTgt spid="366616"/>
                                        </p:tgtEl>
                                      </p:cBhvr>
                                    </p:animEffect>
                                  </p:childTnLst>
                                </p:cTn>
                              </p:par>
                            </p:childTnLst>
                          </p:cTn>
                        </p:par>
                        <p:par>
                          <p:cTn id="59" fill="hold">
                            <p:stCondLst>
                              <p:cond delay="11000"/>
                            </p:stCondLst>
                            <p:childTnLst>
                              <p:par>
                                <p:cTn id="60" presetID="22" presetClass="entr" presetSubtype="2" fill="hold" nodeType="afterEffect">
                                  <p:stCondLst>
                                    <p:cond delay="0"/>
                                  </p:stCondLst>
                                  <p:childTnLst>
                                    <p:set>
                                      <p:cBhvr>
                                        <p:cTn id="61" dur="1" fill="hold">
                                          <p:stCondLst>
                                            <p:cond delay="0"/>
                                          </p:stCondLst>
                                        </p:cTn>
                                        <p:tgtEl>
                                          <p:spTgt spid="366618"/>
                                        </p:tgtEl>
                                        <p:attrNameLst>
                                          <p:attrName>style.visibility</p:attrName>
                                        </p:attrNameLst>
                                      </p:cBhvr>
                                      <p:to>
                                        <p:strVal val="visible"/>
                                      </p:to>
                                    </p:set>
                                    <p:animEffect transition="in" filter="wipe(right)">
                                      <p:cBhvr>
                                        <p:cTn id="62" dur="2000"/>
                                        <p:tgtEl>
                                          <p:spTgt spid="366618"/>
                                        </p:tgtEl>
                                      </p:cBhvr>
                                    </p:animEffect>
                                  </p:childTnLst>
                                </p:cTn>
                              </p:par>
                            </p:childTnLst>
                          </p:cTn>
                        </p:par>
                        <p:par>
                          <p:cTn id="63" fill="hold">
                            <p:stCondLst>
                              <p:cond delay="13000"/>
                            </p:stCondLst>
                            <p:childTnLst>
                              <p:par>
                                <p:cTn id="64" presetID="2" presetClass="entr" presetSubtype="8" fill="hold" grpId="0" nodeType="afterEffect">
                                  <p:stCondLst>
                                    <p:cond delay="0"/>
                                  </p:stCondLst>
                                  <p:childTnLst>
                                    <p:set>
                                      <p:cBhvr>
                                        <p:cTn id="65" dur="1" fill="hold">
                                          <p:stCondLst>
                                            <p:cond delay="0"/>
                                          </p:stCondLst>
                                        </p:cTn>
                                        <p:tgtEl>
                                          <p:spTgt spid="366608"/>
                                        </p:tgtEl>
                                        <p:attrNameLst>
                                          <p:attrName>style.visibility</p:attrName>
                                        </p:attrNameLst>
                                      </p:cBhvr>
                                      <p:to>
                                        <p:strVal val="visible"/>
                                      </p:to>
                                    </p:set>
                                    <p:anim calcmode="lin" valueType="num">
                                      <p:cBhvr additive="base">
                                        <p:cTn id="66" dur="500" fill="hold"/>
                                        <p:tgtEl>
                                          <p:spTgt spid="366608"/>
                                        </p:tgtEl>
                                        <p:attrNameLst>
                                          <p:attrName>ppt_x</p:attrName>
                                        </p:attrNameLst>
                                      </p:cBhvr>
                                      <p:tavLst>
                                        <p:tav tm="0">
                                          <p:val>
                                            <p:strVal val="0-#ppt_w/2"/>
                                          </p:val>
                                        </p:tav>
                                        <p:tav tm="100000">
                                          <p:val>
                                            <p:strVal val="#ppt_x"/>
                                          </p:val>
                                        </p:tav>
                                      </p:tavLst>
                                    </p:anim>
                                    <p:anim calcmode="lin" valueType="num">
                                      <p:cBhvr additive="base">
                                        <p:cTn id="67" dur="500" fill="hold"/>
                                        <p:tgtEl>
                                          <p:spTgt spid="3666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9" grpId="0"/>
      <p:bldP spid="366605" grpId="0"/>
      <p:bldP spid="366608" grpId="0"/>
      <p:bldP spid="366615" grpId="0"/>
      <p:bldP spid="366615" grpId="1"/>
      <p:bldP spid="366610" grpId="0"/>
      <p:bldP spid="366622" grpId="0" bldLvl="0" animBg="1"/>
      <p:bldP spid="366628" grpId="0" bldLvl="0" animBg="1"/>
      <p:bldP spid="366629"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矩形 367617"/>
          <p:cNvSpPr/>
          <p:nvPr/>
        </p:nvSpPr>
        <p:spPr>
          <a:xfrm>
            <a:off x="1524000" y="3529013"/>
            <a:ext cx="9144000" cy="0"/>
          </a:xfrm>
          <a:prstGeom prst="rect">
            <a:avLst/>
          </a:prstGeom>
          <a:noFill/>
          <a:ln w="9525">
            <a:noFill/>
          </a:ln>
        </p:spPr>
        <p:txBody>
          <a:bodyPr/>
          <a:lstStyle/>
          <a:p>
            <a:endParaRPr lang="zh-CN" altLang="en-US"/>
          </a:p>
        </p:txBody>
      </p:sp>
      <p:sp>
        <p:nvSpPr>
          <p:cNvPr id="367619" name="矩形 367618"/>
          <p:cNvSpPr/>
          <p:nvPr/>
        </p:nvSpPr>
        <p:spPr>
          <a:xfrm>
            <a:off x="1524000" y="3529013"/>
            <a:ext cx="9144000" cy="0"/>
          </a:xfrm>
          <a:prstGeom prst="rect">
            <a:avLst/>
          </a:prstGeom>
          <a:noFill/>
          <a:ln w="9525">
            <a:noFill/>
          </a:ln>
        </p:spPr>
        <p:txBody>
          <a:bodyPr/>
          <a:lstStyle/>
          <a:p>
            <a:endParaRPr lang="zh-CN" altLang="en-US"/>
          </a:p>
        </p:txBody>
      </p:sp>
      <p:sp>
        <p:nvSpPr>
          <p:cNvPr id="367620" name="矩形 367619"/>
          <p:cNvSpPr/>
          <p:nvPr/>
        </p:nvSpPr>
        <p:spPr>
          <a:xfrm>
            <a:off x="1524000" y="3395663"/>
            <a:ext cx="9144000" cy="0"/>
          </a:xfrm>
          <a:prstGeom prst="rect">
            <a:avLst/>
          </a:prstGeom>
          <a:noFill/>
          <a:ln w="9525">
            <a:noFill/>
          </a:ln>
        </p:spPr>
        <p:txBody>
          <a:bodyPr/>
          <a:lstStyle/>
          <a:p>
            <a:endParaRPr lang="zh-CN" altLang="en-US"/>
          </a:p>
        </p:txBody>
      </p:sp>
      <p:sp>
        <p:nvSpPr>
          <p:cNvPr id="367622" name="矩形 367621"/>
          <p:cNvSpPr/>
          <p:nvPr/>
        </p:nvSpPr>
        <p:spPr>
          <a:xfrm>
            <a:off x="1524000" y="3395663"/>
            <a:ext cx="9144000" cy="0"/>
          </a:xfrm>
          <a:prstGeom prst="rect">
            <a:avLst/>
          </a:prstGeom>
          <a:noFill/>
          <a:ln w="9525">
            <a:noFill/>
          </a:ln>
        </p:spPr>
        <p:txBody>
          <a:bodyPr/>
          <a:lstStyle/>
          <a:p>
            <a:endParaRPr lang="zh-CN" altLang="en-US"/>
          </a:p>
        </p:txBody>
      </p:sp>
      <p:sp>
        <p:nvSpPr>
          <p:cNvPr id="367623" name="矩形 367622"/>
          <p:cNvSpPr/>
          <p:nvPr/>
        </p:nvSpPr>
        <p:spPr>
          <a:xfrm>
            <a:off x="1524000" y="3529013"/>
            <a:ext cx="9144000" cy="0"/>
          </a:xfrm>
          <a:prstGeom prst="rect">
            <a:avLst/>
          </a:prstGeom>
          <a:noFill/>
          <a:ln w="9525">
            <a:noFill/>
          </a:ln>
        </p:spPr>
        <p:txBody>
          <a:bodyPr/>
          <a:lstStyle/>
          <a:p>
            <a:endParaRPr lang="zh-CN" altLang="en-US"/>
          </a:p>
        </p:txBody>
      </p:sp>
      <p:sp>
        <p:nvSpPr>
          <p:cNvPr id="367624" name="矩形 367623"/>
          <p:cNvSpPr/>
          <p:nvPr/>
        </p:nvSpPr>
        <p:spPr>
          <a:xfrm>
            <a:off x="1524000" y="3395663"/>
            <a:ext cx="9144000" cy="0"/>
          </a:xfrm>
          <a:prstGeom prst="rect">
            <a:avLst/>
          </a:prstGeom>
          <a:noFill/>
          <a:ln w="9525">
            <a:noFill/>
          </a:ln>
        </p:spPr>
        <p:txBody>
          <a:bodyPr/>
          <a:lstStyle/>
          <a:p>
            <a:endParaRPr lang="zh-CN" altLang="en-US"/>
          </a:p>
        </p:txBody>
      </p:sp>
      <p:sp>
        <p:nvSpPr>
          <p:cNvPr id="367625" name="矩形 367624"/>
          <p:cNvSpPr/>
          <p:nvPr/>
        </p:nvSpPr>
        <p:spPr>
          <a:xfrm>
            <a:off x="1524000" y="3395663"/>
            <a:ext cx="9144000" cy="0"/>
          </a:xfrm>
          <a:prstGeom prst="rect">
            <a:avLst/>
          </a:prstGeom>
          <a:noFill/>
          <a:ln w="9525">
            <a:noFill/>
          </a:ln>
        </p:spPr>
        <p:txBody>
          <a:bodyPr/>
          <a:lstStyle/>
          <a:p>
            <a:endParaRPr lang="zh-CN" altLang="en-US"/>
          </a:p>
        </p:txBody>
      </p:sp>
      <p:sp>
        <p:nvSpPr>
          <p:cNvPr id="367626" name="文本框 367625"/>
          <p:cNvSpPr txBox="1"/>
          <p:nvPr/>
        </p:nvSpPr>
        <p:spPr>
          <a:xfrm>
            <a:off x="2516188" y="1646238"/>
            <a:ext cx="7540625" cy="431800"/>
          </a:xfrm>
          <a:prstGeom prst="rect">
            <a:avLst/>
          </a:prstGeom>
          <a:noFill/>
          <a:ln w="9525">
            <a:noFill/>
          </a:ln>
        </p:spPr>
        <p:txBody>
          <a:bodyPr lIns="57607" tIns="28804" rIns="57607" bIns="28804"/>
          <a:lstStyle/>
          <a:p>
            <a:pPr algn="just"/>
            <a:r>
              <a:rPr lang="en-US" altLang="zh-CN" sz="2000">
                <a:solidFill>
                  <a:srgbClr val="000000"/>
                </a:solidFill>
                <a:latin typeface="Times New Roman" panose="02020603050405020304" pitchFamily="18" charset="0"/>
              </a:rPr>
              <a:t>0         18    </a:t>
            </a:r>
            <a:r>
              <a:rPr lang="en-US" altLang="zh-CN" sz="2000" baseline="-25000">
                <a:solidFill>
                  <a:srgbClr val="000000"/>
                </a:solidFill>
                <a:latin typeface="Times New Roman" panose="02020603050405020304" pitchFamily="18" charset="0"/>
              </a:rPr>
              <a:t> </a:t>
            </a:r>
            <a:r>
              <a:rPr lang="en-US" altLang="zh-CN" sz="2000">
                <a:solidFill>
                  <a:srgbClr val="000000"/>
                </a:solidFill>
                <a:latin typeface="Times New Roman" panose="02020603050405020304" pitchFamily="18" charset="0"/>
              </a:rPr>
              <a:t>38 39     55 58      90         </a:t>
            </a:r>
            <a:r>
              <a:rPr lang="en-US" altLang="zh-CN" sz="2000">
                <a:solidFill>
                  <a:srgbClr val="FF3300"/>
                </a:solidFill>
                <a:latin typeface="Times New Roman" panose="02020603050405020304" pitchFamily="18" charset="0"/>
              </a:rPr>
              <a:t> </a:t>
            </a:r>
            <a:r>
              <a:rPr lang="en-US" altLang="zh-CN" sz="2000">
                <a:solidFill>
                  <a:srgbClr val="000000"/>
                </a:solidFill>
                <a:latin typeface="Times New Roman" panose="02020603050405020304" pitchFamily="18" charset="0"/>
              </a:rPr>
              <a:t>             150   160     184       199 </a:t>
            </a:r>
            <a:endParaRPr lang="en-US" altLang="zh-CN" sz="2000">
              <a:latin typeface="Tahoma" panose="020B0604030504040204" pitchFamily="34" charset="0"/>
            </a:endParaRPr>
          </a:p>
        </p:txBody>
      </p:sp>
      <p:grpSp>
        <p:nvGrpSpPr>
          <p:cNvPr id="367627" name="组合 367626"/>
          <p:cNvGrpSpPr/>
          <p:nvPr/>
        </p:nvGrpSpPr>
        <p:grpSpPr>
          <a:xfrm>
            <a:off x="2630488" y="2057400"/>
            <a:ext cx="7096125" cy="12700"/>
            <a:chOff x="2160" y="5310"/>
            <a:chExt cx="7739" cy="15"/>
          </a:xfrm>
        </p:grpSpPr>
        <p:sp>
          <p:nvSpPr>
            <p:cNvPr id="367628" name="直接连接符 367627"/>
            <p:cNvSpPr/>
            <p:nvPr/>
          </p:nvSpPr>
          <p:spPr>
            <a:xfrm>
              <a:off x="2160" y="5310"/>
              <a:ext cx="780" cy="0"/>
            </a:xfrm>
            <a:prstGeom prst="line">
              <a:avLst/>
            </a:prstGeom>
            <a:ln w="28575" cap="flat" cmpd="sng">
              <a:solidFill>
                <a:srgbClr val="000000"/>
              </a:solidFill>
              <a:prstDash val="solid"/>
              <a:headEnd type="oval" w="med" len="med"/>
              <a:tailEnd type="oval" w="med" len="med"/>
            </a:ln>
          </p:spPr>
        </p:sp>
        <p:sp>
          <p:nvSpPr>
            <p:cNvPr id="367629" name="直接连接符 367628"/>
            <p:cNvSpPr/>
            <p:nvPr/>
          </p:nvSpPr>
          <p:spPr>
            <a:xfrm>
              <a:off x="2940" y="5310"/>
              <a:ext cx="639" cy="0"/>
            </a:xfrm>
            <a:prstGeom prst="line">
              <a:avLst/>
            </a:prstGeom>
            <a:ln w="28575" cap="flat" cmpd="sng">
              <a:solidFill>
                <a:srgbClr val="000000"/>
              </a:solidFill>
              <a:prstDash val="solid"/>
              <a:headEnd type="oval" w="med" len="med"/>
              <a:tailEnd type="oval" w="med" len="med"/>
            </a:ln>
          </p:spPr>
        </p:sp>
        <p:sp>
          <p:nvSpPr>
            <p:cNvPr id="367630" name="直接连接符 367629"/>
            <p:cNvSpPr/>
            <p:nvPr/>
          </p:nvSpPr>
          <p:spPr>
            <a:xfrm>
              <a:off x="3568" y="5310"/>
              <a:ext cx="257" cy="0"/>
            </a:xfrm>
            <a:prstGeom prst="line">
              <a:avLst/>
            </a:prstGeom>
            <a:ln w="28575" cap="flat" cmpd="sng">
              <a:solidFill>
                <a:srgbClr val="000000"/>
              </a:solidFill>
              <a:prstDash val="solid"/>
              <a:headEnd type="oval" w="med" len="med"/>
              <a:tailEnd type="oval" w="med" len="med"/>
            </a:ln>
          </p:spPr>
        </p:sp>
        <p:sp>
          <p:nvSpPr>
            <p:cNvPr id="367631" name="直接连接符 367630"/>
            <p:cNvSpPr/>
            <p:nvPr/>
          </p:nvSpPr>
          <p:spPr>
            <a:xfrm>
              <a:off x="3830" y="5310"/>
              <a:ext cx="717" cy="12"/>
            </a:xfrm>
            <a:prstGeom prst="line">
              <a:avLst/>
            </a:prstGeom>
            <a:ln w="28575" cap="flat" cmpd="sng">
              <a:solidFill>
                <a:srgbClr val="000000"/>
              </a:solidFill>
              <a:prstDash val="solid"/>
              <a:headEnd type="oval" w="med" len="med"/>
              <a:tailEnd type="oval" w="med" len="med"/>
            </a:ln>
          </p:spPr>
        </p:sp>
        <p:sp>
          <p:nvSpPr>
            <p:cNvPr id="367632" name="直接连接符 367631"/>
            <p:cNvSpPr/>
            <p:nvPr/>
          </p:nvSpPr>
          <p:spPr>
            <a:xfrm>
              <a:off x="4540" y="5320"/>
              <a:ext cx="356" cy="0"/>
            </a:xfrm>
            <a:prstGeom prst="line">
              <a:avLst/>
            </a:prstGeom>
            <a:ln w="28575" cap="flat" cmpd="sng">
              <a:solidFill>
                <a:srgbClr val="000000"/>
              </a:solidFill>
              <a:prstDash val="solid"/>
              <a:headEnd type="oval" w="med" len="med"/>
              <a:tailEnd type="oval" w="med" len="med"/>
            </a:ln>
          </p:spPr>
        </p:sp>
        <p:sp>
          <p:nvSpPr>
            <p:cNvPr id="367633" name="直接连接符 367632"/>
            <p:cNvSpPr/>
            <p:nvPr/>
          </p:nvSpPr>
          <p:spPr>
            <a:xfrm>
              <a:off x="5638" y="5310"/>
              <a:ext cx="498" cy="0"/>
            </a:xfrm>
            <a:prstGeom prst="line">
              <a:avLst/>
            </a:prstGeom>
            <a:ln w="28575" cap="flat" cmpd="sng">
              <a:solidFill>
                <a:srgbClr val="000000"/>
              </a:solidFill>
              <a:prstDash val="solid"/>
              <a:headEnd type="oval" w="med" len="med"/>
              <a:tailEnd type="oval" w="med" len="med"/>
            </a:ln>
          </p:spPr>
        </p:sp>
        <p:sp>
          <p:nvSpPr>
            <p:cNvPr id="367634" name="任意多边形 367633"/>
            <p:cNvSpPr/>
            <p:nvPr/>
          </p:nvSpPr>
          <p:spPr>
            <a:xfrm>
              <a:off x="6134" y="5310"/>
              <a:ext cx="1426" cy="15"/>
            </a:xfrm>
            <a:custGeom>
              <a:avLst/>
              <a:gdLst/>
              <a:ahLst/>
              <a:cxnLst/>
              <a:rect l="0" t="0" r="0" b="0"/>
              <a:pathLst>
                <a:path w="1426" h="15">
                  <a:moveTo>
                    <a:pt x="0" y="0"/>
                  </a:moveTo>
                  <a:lnTo>
                    <a:pt x="1426" y="15"/>
                  </a:lnTo>
                </a:path>
              </a:pathLst>
            </a:custGeom>
            <a:noFill/>
            <a:ln w="28575" cap="flat" cmpd="sng">
              <a:solidFill>
                <a:srgbClr val="000000"/>
              </a:solidFill>
              <a:prstDash val="solid"/>
              <a:headEnd type="oval" w="med" len="med"/>
              <a:tailEnd type="oval" w="med" len="med"/>
            </a:ln>
          </p:spPr>
          <p:txBody>
            <a:bodyPr/>
            <a:lstStyle/>
            <a:p>
              <a:endParaRPr lang="zh-CN" altLang="en-US"/>
            </a:p>
          </p:txBody>
        </p:sp>
        <p:sp>
          <p:nvSpPr>
            <p:cNvPr id="367635" name="任意多边形 367634"/>
            <p:cNvSpPr/>
            <p:nvPr/>
          </p:nvSpPr>
          <p:spPr>
            <a:xfrm>
              <a:off x="8160" y="5310"/>
              <a:ext cx="745" cy="1"/>
            </a:xfrm>
            <a:custGeom>
              <a:avLst/>
              <a:gdLst/>
              <a:ahLst/>
              <a:cxnLst/>
              <a:rect l="0" t="0" r="0" b="0"/>
              <a:pathLst>
                <a:path w="745" h="1">
                  <a:moveTo>
                    <a:pt x="0" y="0"/>
                  </a:moveTo>
                  <a:lnTo>
                    <a:pt x="745" y="0"/>
                  </a:lnTo>
                </a:path>
              </a:pathLst>
            </a:custGeom>
            <a:noFill/>
            <a:ln w="28575" cap="flat" cmpd="sng">
              <a:solidFill>
                <a:srgbClr val="000000"/>
              </a:solidFill>
              <a:prstDash val="solid"/>
              <a:headEnd type="oval" w="med" len="med"/>
              <a:tailEnd type="oval" w="med" len="med"/>
            </a:ln>
          </p:spPr>
          <p:txBody>
            <a:bodyPr/>
            <a:lstStyle/>
            <a:p>
              <a:endParaRPr lang="zh-CN" altLang="en-US"/>
            </a:p>
          </p:txBody>
        </p:sp>
        <p:sp>
          <p:nvSpPr>
            <p:cNvPr id="367636" name="直接连接符 367635"/>
            <p:cNvSpPr/>
            <p:nvPr/>
          </p:nvSpPr>
          <p:spPr>
            <a:xfrm flipV="1">
              <a:off x="8905" y="5310"/>
              <a:ext cx="994" cy="0"/>
            </a:xfrm>
            <a:prstGeom prst="line">
              <a:avLst/>
            </a:prstGeom>
            <a:ln w="28575" cap="flat" cmpd="sng">
              <a:solidFill>
                <a:srgbClr val="000000"/>
              </a:solidFill>
              <a:prstDash val="solid"/>
              <a:headEnd type="oval" w="med" len="med"/>
              <a:tailEnd type="oval" w="med" len="med"/>
            </a:ln>
          </p:spPr>
        </p:sp>
        <p:sp>
          <p:nvSpPr>
            <p:cNvPr id="367637" name="直接连接符 367636"/>
            <p:cNvSpPr/>
            <p:nvPr/>
          </p:nvSpPr>
          <p:spPr>
            <a:xfrm flipV="1">
              <a:off x="7590" y="5310"/>
              <a:ext cx="540" cy="0"/>
            </a:xfrm>
            <a:prstGeom prst="line">
              <a:avLst/>
            </a:prstGeom>
            <a:ln w="28575" cap="flat" cmpd="sng">
              <a:solidFill>
                <a:srgbClr val="000000"/>
              </a:solidFill>
              <a:prstDash val="solid"/>
              <a:headEnd type="none" w="med" len="med"/>
              <a:tailEnd type="none" w="med" len="med"/>
            </a:ln>
          </p:spPr>
        </p:sp>
        <p:sp>
          <p:nvSpPr>
            <p:cNvPr id="367638" name="直接连接符 367637"/>
            <p:cNvSpPr/>
            <p:nvPr/>
          </p:nvSpPr>
          <p:spPr>
            <a:xfrm>
              <a:off x="4894" y="5320"/>
              <a:ext cx="733" cy="0"/>
            </a:xfrm>
            <a:prstGeom prst="line">
              <a:avLst/>
            </a:prstGeom>
            <a:ln w="28575" cap="flat" cmpd="sng">
              <a:solidFill>
                <a:srgbClr val="000000"/>
              </a:solidFill>
              <a:prstDash val="solid"/>
              <a:headEnd type="oval" w="med" len="med"/>
              <a:tailEnd type="oval" w="med" len="med"/>
            </a:ln>
          </p:spPr>
        </p:sp>
      </p:grpSp>
      <p:sp>
        <p:nvSpPr>
          <p:cNvPr id="367639" name="直接连接符 367638"/>
          <p:cNvSpPr/>
          <p:nvPr/>
        </p:nvSpPr>
        <p:spPr>
          <a:xfrm>
            <a:off x="2630488" y="2082800"/>
            <a:ext cx="0" cy="3848100"/>
          </a:xfrm>
          <a:prstGeom prst="line">
            <a:avLst/>
          </a:prstGeom>
          <a:ln w="28575" cap="flat" cmpd="sng">
            <a:solidFill>
              <a:srgbClr val="000000"/>
            </a:solidFill>
            <a:prstDash val="solid"/>
            <a:headEnd type="none" w="med" len="med"/>
            <a:tailEnd type="triangle" w="med" len="med"/>
          </a:ln>
        </p:spPr>
      </p:sp>
      <p:sp>
        <p:nvSpPr>
          <p:cNvPr id="367640" name="直接连接符 367639"/>
          <p:cNvSpPr/>
          <p:nvPr/>
        </p:nvSpPr>
        <p:spPr>
          <a:xfrm>
            <a:off x="2630488" y="2357438"/>
            <a:ext cx="7096125" cy="0"/>
          </a:xfrm>
          <a:prstGeom prst="line">
            <a:avLst/>
          </a:prstGeom>
          <a:ln w="9525" cap="flat" cmpd="sng">
            <a:solidFill>
              <a:srgbClr val="000000"/>
            </a:solidFill>
            <a:prstDash val="dashDot"/>
            <a:headEnd type="none" w="med" len="med"/>
            <a:tailEnd type="none" w="med" len="med"/>
          </a:ln>
        </p:spPr>
      </p:sp>
      <p:sp>
        <p:nvSpPr>
          <p:cNvPr id="367641" name="直接连接符 367640"/>
          <p:cNvSpPr/>
          <p:nvPr/>
        </p:nvSpPr>
        <p:spPr>
          <a:xfrm>
            <a:off x="2640013" y="2654300"/>
            <a:ext cx="7096125" cy="0"/>
          </a:xfrm>
          <a:prstGeom prst="line">
            <a:avLst/>
          </a:prstGeom>
          <a:ln w="9525" cap="flat" cmpd="sng">
            <a:solidFill>
              <a:srgbClr val="000000"/>
            </a:solidFill>
            <a:prstDash val="dash"/>
            <a:headEnd type="none" w="med" len="med"/>
            <a:tailEnd type="none" w="med" len="med"/>
          </a:ln>
        </p:spPr>
      </p:sp>
      <p:sp>
        <p:nvSpPr>
          <p:cNvPr id="367642" name="直接连接符 367641"/>
          <p:cNvSpPr/>
          <p:nvPr/>
        </p:nvSpPr>
        <p:spPr>
          <a:xfrm>
            <a:off x="2630488" y="2908300"/>
            <a:ext cx="7096125" cy="0"/>
          </a:xfrm>
          <a:prstGeom prst="line">
            <a:avLst/>
          </a:prstGeom>
          <a:ln w="9525" cap="flat" cmpd="sng">
            <a:solidFill>
              <a:srgbClr val="000000"/>
            </a:solidFill>
            <a:prstDash val="dash"/>
            <a:headEnd type="none" w="med" len="med"/>
            <a:tailEnd type="none" w="med" len="med"/>
          </a:ln>
        </p:spPr>
      </p:sp>
      <p:sp>
        <p:nvSpPr>
          <p:cNvPr id="367643" name="直接连接符 367642"/>
          <p:cNvSpPr/>
          <p:nvPr/>
        </p:nvSpPr>
        <p:spPr>
          <a:xfrm>
            <a:off x="2627313" y="3184525"/>
            <a:ext cx="7096125" cy="0"/>
          </a:xfrm>
          <a:prstGeom prst="line">
            <a:avLst/>
          </a:prstGeom>
          <a:ln w="6350" cap="flat" cmpd="sng">
            <a:solidFill>
              <a:srgbClr val="000000"/>
            </a:solidFill>
            <a:prstDash val="dash"/>
            <a:headEnd type="none" w="med" len="med"/>
            <a:tailEnd type="none" w="med" len="med"/>
          </a:ln>
        </p:spPr>
      </p:sp>
      <p:sp>
        <p:nvSpPr>
          <p:cNvPr id="367644" name="直接连接符 367643"/>
          <p:cNvSpPr/>
          <p:nvPr/>
        </p:nvSpPr>
        <p:spPr>
          <a:xfrm>
            <a:off x="2630488" y="3457575"/>
            <a:ext cx="7096125" cy="0"/>
          </a:xfrm>
          <a:prstGeom prst="line">
            <a:avLst/>
          </a:prstGeom>
          <a:ln w="6350" cap="flat" cmpd="sng">
            <a:solidFill>
              <a:srgbClr val="000000"/>
            </a:solidFill>
            <a:prstDash val="dash"/>
            <a:headEnd type="none" w="med" len="med"/>
            <a:tailEnd type="none" w="med" len="med"/>
          </a:ln>
        </p:spPr>
      </p:sp>
      <p:sp>
        <p:nvSpPr>
          <p:cNvPr id="367645" name="直接连接符 367644"/>
          <p:cNvSpPr/>
          <p:nvPr/>
        </p:nvSpPr>
        <p:spPr>
          <a:xfrm>
            <a:off x="2630488" y="3732213"/>
            <a:ext cx="7096125" cy="0"/>
          </a:xfrm>
          <a:prstGeom prst="line">
            <a:avLst/>
          </a:prstGeom>
          <a:ln w="6350" cap="flat" cmpd="sng">
            <a:solidFill>
              <a:srgbClr val="000000"/>
            </a:solidFill>
            <a:prstDash val="dash"/>
            <a:headEnd type="none" w="med" len="med"/>
            <a:tailEnd type="none" w="med" len="med"/>
          </a:ln>
        </p:spPr>
      </p:sp>
      <p:sp>
        <p:nvSpPr>
          <p:cNvPr id="367646" name="直接连接符 367645"/>
          <p:cNvSpPr/>
          <p:nvPr/>
        </p:nvSpPr>
        <p:spPr>
          <a:xfrm>
            <a:off x="2630488" y="4006850"/>
            <a:ext cx="7096125" cy="0"/>
          </a:xfrm>
          <a:prstGeom prst="line">
            <a:avLst/>
          </a:prstGeom>
          <a:ln w="6350" cap="flat" cmpd="sng">
            <a:solidFill>
              <a:srgbClr val="000000"/>
            </a:solidFill>
            <a:prstDash val="dash"/>
            <a:headEnd type="none" w="med" len="med"/>
            <a:tailEnd type="none" w="med" len="med"/>
          </a:ln>
        </p:spPr>
      </p:sp>
      <p:sp>
        <p:nvSpPr>
          <p:cNvPr id="367647" name="直接连接符 367646"/>
          <p:cNvSpPr/>
          <p:nvPr/>
        </p:nvSpPr>
        <p:spPr>
          <a:xfrm>
            <a:off x="2630488" y="4281488"/>
            <a:ext cx="7096125" cy="0"/>
          </a:xfrm>
          <a:prstGeom prst="line">
            <a:avLst/>
          </a:prstGeom>
          <a:ln w="6350" cap="flat" cmpd="sng">
            <a:solidFill>
              <a:srgbClr val="000000"/>
            </a:solidFill>
            <a:prstDash val="dash"/>
            <a:headEnd type="none" w="med" len="med"/>
            <a:tailEnd type="none" w="med" len="med"/>
          </a:ln>
        </p:spPr>
      </p:sp>
      <p:sp>
        <p:nvSpPr>
          <p:cNvPr id="367648" name="直接连接符 367647"/>
          <p:cNvSpPr/>
          <p:nvPr/>
        </p:nvSpPr>
        <p:spPr>
          <a:xfrm>
            <a:off x="2630488" y="4557713"/>
            <a:ext cx="7096125" cy="0"/>
          </a:xfrm>
          <a:prstGeom prst="line">
            <a:avLst/>
          </a:prstGeom>
          <a:ln w="6350" cap="flat" cmpd="sng">
            <a:solidFill>
              <a:srgbClr val="000000"/>
            </a:solidFill>
            <a:prstDash val="dash"/>
            <a:headEnd type="none" w="med" len="med"/>
            <a:tailEnd type="none" w="med" len="med"/>
          </a:ln>
        </p:spPr>
      </p:sp>
      <p:sp>
        <p:nvSpPr>
          <p:cNvPr id="367649" name="直接连接符 367648"/>
          <p:cNvSpPr/>
          <p:nvPr/>
        </p:nvSpPr>
        <p:spPr>
          <a:xfrm>
            <a:off x="2630488" y="4832350"/>
            <a:ext cx="7096125" cy="0"/>
          </a:xfrm>
          <a:prstGeom prst="line">
            <a:avLst/>
          </a:prstGeom>
          <a:ln w="6350" cap="flat" cmpd="sng">
            <a:solidFill>
              <a:srgbClr val="000000"/>
            </a:solidFill>
            <a:prstDash val="dash"/>
            <a:headEnd type="none" w="med" len="med"/>
            <a:tailEnd type="none" w="med" len="med"/>
          </a:ln>
        </p:spPr>
      </p:sp>
      <p:sp>
        <p:nvSpPr>
          <p:cNvPr id="367650" name="直接连接符 367649"/>
          <p:cNvSpPr/>
          <p:nvPr/>
        </p:nvSpPr>
        <p:spPr>
          <a:xfrm>
            <a:off x="2630488" y="5106988"/>
            <a:ext cx="7096125" cy="0"/>
          </a:xfrm>
          <a:prstGeom prst="line">
            <a:avLst/>
          </a:prstGeom>
          <a:ln w="6350" cap="flat" cmpd="sng">
            <a:solidFill>
              <a:srgbClr val="000000"/>
            </a:solidFill>
            <a:prstDash val="dash"/>
            <a:headEnd type="none" w="med" len="med"/>
            <a:tailEnd type="none" w="med" len="med"/>
          </a:ln>
        </p:spPr>
      </p:sp>
      <p:sp>
        <p:nvSpPr>
          <p:cNvPr id="367651" name="直接连接符 367650"/>
          <p:cNvSpPr/>
          <p:nvPr/>
        </p:nvSpPr>
        <p:spPr>
          <a:xfrm>
            <a:off x="2630488" y="5381625"/>
            <a:ext cx="7096125" cy="0"/>
          </a:xfrm>
          <a:prstGeom prst="line">
            <a:avLst/>
          </a:prstGeom>
          <a:ln w="6350" cap="flat" cmpd="sng">
            <a:solidFill>
              <a:srgbClr val="000000"/>
            </a:solidFill>
            <a:prstDash val="dash"/>
            <a:headEnd type="none" w="med" len="med"/>
            <a:tailEnd type="none" w="med" len="med"/>
          </a:ln>
        </p:spPr>
      </p:sp>
      <p:sp>
        <p:nvSpPr>
          <p:cNvPr id="367652" name="直接连接符 367651"/>
          <p:cNvSpPr/>
          <p:nvPr/>
        </p:nvSpPr>
        <p:spPr>
          <a:xfrm>
            <a:off x="2630488" y="5656263"/>
            <a:ext cx="7096125" cy="0"/>
          </a:xfrm>
          <a:prstGeom prst="line">
            <a:avLst/>
          </a:prstGeom>
          <a:ln w="6350" cap="flat" cmpd="sng">
            <a:solidFill>
              <a:srgbClr val="000000"/>
            </a:solidFill>
            <a:prstDash val="dash"/>
            <a:headEnd type="none" w="med" len="med"/>
            <a:tailEnd type="none" w="med" len="med"/>
          </a:ln>
        </p:spPr>
      </p:sp>
      <p:sp>
        <p:nvSpPr>
          <p:cNvPr id="367653" name="文本框 367652"/>
          <p:cNvSpPr txBox="1"/>
          <p:nvPr/>
        </p:nvSpPr>
        <p:spPr>
          <a:xfrm>
            <a:off x="2073275" y="2151063"/>
            <a:ext cx="649288" cy="3830637"/>
          </a:xfrm>
          <a:prstGeom prst="rect">
            <a:avLst/>
          </a:prstGeom>
          <a:noFill/>
          <a:ln w="9525">
            <a:noFill/>
          </a:ln>
        </p:spPr>
        <p:txBody>
          <a:bodyPr/>
          <a:lstStyle/>
          <a:p>
            <a:pPr algn="just"/>
            <a:r>
              <a:rPr lang="en-US" altLang="zh-CN" sz="1800">
                <a:latin typeface="Times New Roman" panose="02020603050405020304" pitchFamily="18" charset="0"/>
              </a:rPr>
              <a:t>40</a:t>
            </a:r>
          </a:p>
          <a:p>
            <a:pPr algn="just"/>
            <a:r>
              <a:rPr lang="en-US" altLang="zh-CN" sz="1800">
                <a:latin typeface="Times New Roman" panose="02020603050405020304" pitchFamily="18" charset="0"/>
              </a:rPr>
              <a:t>80</a:t>
            </a:r>
          </a:p>
          <a:p>
            <a:pPr algn="just"/>
            <a:r>
              <a:rPr lang="en-US" altLang="zh-CN" sz="1800">
                <a:latin typeface="Times New Roman" panose="02020603050405020304" pitchFamily="18" charset="0"/>
              </a:rPr>
              <a:t>120</a:t>
            </a:r>
          </a:p>
          <a:p>
            <a:pPr algn="just"/>
            <a:r>
              <a:rPr lang="en-US" altLang="zh-CN" sz="1800">
                <a:latin typeface="Times New Roman" panose="02020603050405020304" pitchFamily="18" charset="0"/>
              </a:rPr>
              <a:t>160</a:t>
            </a:r>
          </a:p>
          <a:p>
            <a:pPr algn="just"/>
            <a:r>
              <a:rPr lang="en-US" altLang="zh-CN" sz="1800">
                <a:latin typeface="Times New Roman" panose="02020603050405020304" pitchFamily="18" charset="0"/>
              </a:rPr>
              <a:t>200</a:t>
            </a:r>
          </a:p>
          <a:p>
            <a:pPr algn="just"/>
            <a:r>
              <a:rPr lang="en-US" altLang="zh-CN" sz="1800">
                <a:latin typeface="Times New Roman" panose="02020603050405020304" pitchFamily="18" charset="0"/>
              </a:rPr>
              <a:t>240</a:t>
            </a:r>
          </a:p>
          <a:p>
            <a:pPr algn="just"/>
            <a:r>
              <a:rPr lang="en-US" altLang="zh-CN" sz="1800">
                <a:latin typeface="Times New Roman" panose="02020603050405020304" pitchFamily="18" charset="0"/>
              </a:rPr>
              <a:t>280</a:t>
            </a:r>
          </a:p>
          <a:p>
            <a:pPr algn="just"/>
            <a:r>
              <a:rPr lang="en-US" altLang="zh-CN" sz="1800">
                <a:latin typeface="Times New Roman" panose="02020603050405020304" pitchFamily="18" charset="0"/>
              </a:rPr>
              <a:t>320</a:t>
            </a:r>
          </a:p>
          <a:p>
            <a:pPr algn="just"/>
            <a:r>
              <a:rPr lang="en-US" altLang="zh-CN" sz="1800">
                <a:latin typeface="Times New Roman" panose="02020603050405020304" pitchFamily="18" charset="0"/>
              </a:rPr>
              <a:t>360</a:t>
            </a:r>
          </a:p>
          <a:p>
            <a:pPr algn="just"/>
            <a:r>
              <a:rPr lang="en-US" altLang="zh-CN" sz="1800">
                <a:latin typeface="Times New Roman" panose="02020603050405020304" pitchFamily="18" charset="0"/>
              </a:rPr>
              <a:t>400</a:t>
            </a:r>
          </a:p>
          <a:p>
            <a:pPr algn="just"/>
            <a:r>
              <a:rPr lang="en-US" altLang="zh-CN" sz="1800">
                <a:latin typeface="Times New Roman" panose="02020603050405020304" pitchFamily="18" charset="0"/>
              </a:rPr>
              <a:t>440</a:t>
            </a:r>
          </a:p>
          <a:p>
            <a:pPr algn="just"/>
            <a:r>
              <a:rPr lang="en-US" altLang="zh-CN" sz="1800">
                <a:latin typeface="Times New Roman" panose="02020603050405020304" pitchFamily="18" charset="0"/>
              </a:rPr>
              <a:t>480</a:t>
            </a:r>
          </a:p>
          <a:p>
            <a:pPr algn="just"/>
            <a:r>
              <a:rPr lang="en-US" altLang="zh-CN" sz="1800">
                <a:latin typeface="Times New Roman" panose="02020603050405020304" pitchFamily="18" charset="0"/>
              </a:rPr>
              <a:t>520</a:t>
            </a:r>
          </a:p>
          <a:p>
            <a:endParaRPr lang="en-US" altLang="zh-CN" b="0">
              <a:latin typeface="Tahoma" panose="020B0604030504040204" pitchFamily="34" charset="0"/>
            </a:endParaRPr>
          </a:p>
        </p:txBody>
      </p:sp>
      <p:sp>
        <p:nvSpPr>
          <p:cNvPr id="367654" name="文本框 367653"/>
          <p:cNvSpPr txBox="1"/>
          <p:nvPr/>
        </p:nvSpPr>
        <p:spPr>
          <a:xfrm>
            <a:off x="3863975" y="6111875"/>
            <a:ext cx="4103688" cy="412750"/>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a:t>
            </a:r>
            <a:r>
              <a:rPr lang="en-US" altLang="zh-CN" sz="2000">
                <a:solidFill>
                  <a:srgbClr val="006600"/>
                </a:solidFill>
                <a:effectLst>
                  <a:outerShdw blurRad="38100" dist="38100" dir="2700000">
                    <a:srgbClr val="C0C0C0"/>
                  </a:outerShdw>
                </a:effectLst>
                <a:latin typeface="Times New Roman" panose="02020603050405020304" pitchFamily="18" charset="0"/>
              </a:rPr>
              <a:t>d</a:t>
            </a:r>
            <a:r>
              <a:rPr lang="zh-CN" altLang="en-US" sz="2000" dirty="0">
                <a:solidFill>
                  <a:srgbClr val="006600"/>
                </a:solidFill>
                <a:effectLst>
                  <a:outerShdw blurRad="38100" dist="38100" dir="2700000">
                    <a:srgbClr val="C0C0C0"/>
                  </a:outerShdw>
                </a:effectLst>
                <a:latin typeface="Times New Roman" panose="02020603050405020304" pitchFamily="18" charset="0"/>
              </a:rPr>
              <a:t>）</a:t>
            </a:r>
            <a:r>
              <a:rPr lang="en-US" altLang="zh-CN" sz="2000">
                <a:solidFill>
                  <a:srgbClr val="006600"/>
                </a:solidFill>
                <a:effectLst>
                  <a:outerShdw blurRad="38100" dist="38100" dir="2700000">
                    <a:srgbClr val="C0C0C0"/>
                  </a:outerShdw>
                </a:effectLst>
                <a:latin typeface="Times New Roman" panose="02020603050405020304" pitchFamily="18" charset="0"/>
              </a:rPr>
              <a:t>CSCAN</a:t>
            </a:r>
            <a:r>
              <a:rPr lang="zh-CN" altLang="en-US" sz="2000" dirty="0">
                <a:solidFill>
                  <a:srgbClr val="006600"/>
                </a:solidFill>
                <a:effectLst>
                  <a:outerShdw blurRad="38100" dist="38100" dir="2700000">
                    <a:srgbClr val="C0C0C0"/>
                  </a:outerShdw>
                </a:effectLst>
                <a:latin typeface="Times New Roman" panose="02020603050405020304" pitchFamily="18" charset="0"/>
              </a:rPr>
              <a:t>调度算法示例</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grpSp>
        <p:nvGrpSpPr>
          <p:cNvPr id="367656" name="组合 367655"/>
          <p:cNvGrpSpPr/>
          <p:nvPr/>
        </p:nvGrpSpPr>
        <p:grpSpPr>
          <a:xfrm>
            <a:off x="8601075" y="2420938"/>
            <a:ext cx="1743075" cy="3240087"/>
            <a:chOff x="2608" y="1298"/>
            <a:chExt cx="1098" cy="2041"/>
          </a:xfrm>
        </p:grpSpPr>
        <p:sp>
          <p:nvSpPr>
            <p:cNvPr id="367657" name="文本框 367656"/>
            <p:cNvSpPr txBox="1"/>
            <p:nvPr/>
          </p:nvSpPr>
          <p:spPr>
            <a:xfrm>
              <a:off x="2608" y="1298"/>
              <a:ext cx="1098" cy="2041"/>
            </a:xfrm>
            <a:prstGeom prst="rect">
              <a:avLst/>
            </a:prstGeom>
            <a:solidFill>
              <a:srgbClr val="FFCCFF"/>
            </a:solidFill>
            <a:ln w="38100" cap="flat" cmpd="dbl">
              <a:solidFill>
                <a:schemeClr val="accent1"/>
              </a:solidFill>
              <a:prstDash val="solid"/>
              <a:miter/>
              <a:headEnd type="none" w="med" len="med"/>
              <a:tailEnd type="none" w="med" len="med"/>
            </a:ln>
          </p:spPr>
          <p:txBody>
            <a:bodyPr/>
            <a:lstStyle/>
            <a:p>
              <a:pPr algn="just">
                <a:lnSpc>
                  <a:spcPct val="104000"/>
                </a:lnSpc>
              </a:pPr>
              <a:r>
                <a:rPr lang="zh-CN" altLang="en-US" sz="1600" dirty="0">
                  <a:latin typeface="Times New Roman" panose="02020603050405020304" pitchFamily="18" charset="0"/>
                </a:rPr>
                <a:t>访问  移动  累计</a:t>
              </a:r>
            </a:p>
            <a:p>
              <a:pPr algn="just">
                <a:lnSpc>
                  <a:spcPct val="104000"/>
                </a:lnSpc>
              </a:pPr>
              <a:r>
                <a:rPr lang="zh-CN" altLang="en-US" sz="1600" dirty="0">
                  <a:latin typeface="Times New Roman" panose="02020603050405020304" pitchFamily="18" charset="0"/>
                </a:rPr>
                <a:t>磁道  距离  移动</a:t>
              </a: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lvl="1" algn="just">
                <a:lnSpc>
                  <a:spcPct val="104000"/>
                </a:lnSpc>
                <a:buFont typeface="Times New Roman" panose="02020603050405020304" pitchFamily="18" charset="0"/>
                <a:buChar char="5"/>
              </a:pPr>
              <a:endParaRPr lang="en-US" altLang="zh-CN" sz="1600" b="0">
                <a:latin typeface="Times New Roman" panose="02020603050405020304" pitchFamily="18" charset="0"/>
              </a:endParaRPr>
            </a:p>
            <a:p>
              <a:pPr algn="just">
                <a:lnSpc>
                  <a:spcPct val="104000"/>
                </a:lnSpc>
              </a:pPr>
              <a:endParaRPr lang="en-US" altLang="zh-CN" sz="1600" u="sng">
                <a:latin typeface="Times New Roman" panose="02020603050405020304" pitchFamily="18" charset="0"/>
              </a:endParaRPr>
            </a:p>
            <a:p>
              <a:pPr algn="just">
                <a:lnSpc>
                  <a:spcPct val="112000"/>
                </a:lnSpc>
              </a:pPr>
              <a:endParaRPr lang="en-US" altLang="zh-CN" sz="1600" b="0">
                <a:latin typeface="Times New Roman" panose="02020603050405020304" pitchFamily="18" charset="0"/>
              </a:endParaRPr>
            </a:p>
            <a:p>
              <a:endParaRPr lang="en-US" altLang="zh-CN" sz="1600" b="0">
                <a:latin typeface="Tahoma" panose="020B0604030504040204" pitchFamily="34" charset="0"/>
              </a:endParaRPr>
            </a:p>
          </p:txBody>
        </p:sp>
        <p:sp>
          <p:nvSpPr>
            <p:cNvPr id="367658" name="直接连接符 367657"/>
            <p:cNvSpPr/>
            <p:nvPr/>
          </p:nvSpPr>
          <p:spPr>
            <a:xfrm>
              <a:off x="2608" y="3113"/>
              <a:ext cx="1088" cy="0"/>
            </a:xfrm>
            <a:prstGeom prst="line">
              <a:avLst/>
            </a:prstGeom>
            <a:ln w="38100" cap="flat" cmpd="dbl">
              <a:solidFill>
                <a:schemeClr val="accent1"/>
              </a:solidFill>
              <a:prstDash val="solid"/>
              <a:miter/>
              <a:headEnd type="none" w="med" len="med"/>
              <a:tailEnd type="none" w="med" len="med"/>
            </a:ln>
          </p:spPr>
        </p:sp>
      </p:grpSp>
      <p:graphicFrame>
        <p:nvGraphicFramePr>
          <p:cNvPr id="367659" name="表格 367658"/>
          <p:cNvGraphicFramePr/>
          <p:nvPr/>
        </p:nvGraphicFramePr>
        <p:xfrm>
          <a:off x="8616950" y="2951163"/>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150</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50</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50</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7667" name="表格 367666"/>
          <p:cNvGraphicFramePr/>
          <p:nvPr/>
        </p:nvGraphicFramePr>
        <p:xfrm>
          <a:off x="8624888" y="3201988"/>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160</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10</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60</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7675" name="表格 367674"/>
          <p:cNvGraphicFramePr/>
          <p:nvPr/>
        </p:nvGraphicFramePr>
        <p:xfrm>
          <a:off x="8616950" y="3455988"/>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184</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24</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84</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7683" name="表格 367682"/>
          <p:cNvGraphicFramePr/>
          <p:nvPr/>
        </p:nvGraphicFramePr>
        <p:xfrm>
          <a:off x="8624888" y="3705225"/>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18</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166</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250</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7691" name="表格 367690"/>
          <p:cNvGraphicFramePr/>
          <p:nvPr/>
        </p:nvGraphicFramePr>
        <p:xfrm>
          <a:off x="8624888" y="3960813"/>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38</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20</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270</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7699" name="表格 367698"/>
          <p:cNvGraphicFramePr/>
          <p:nvPr/>
        </p:nvGraphicFramePr>
        <p:xfrm>
          <a:off x="8624888" y="4232275"/>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39</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271</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7707" name="表格 367706"/>
          <p:cNvGraphicFramePr/>
          <p:nvPr/>
        </p:nvGraphicFramePr>
        <p:xfrm>
          <a:off x="8624888" y="4486275"/>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55</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16</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287</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7715" name="表格 367714"/>
          <p:cNvGraphicFramePr/>
          <p:nvPr/>
        </p:nvGraphicFramePr>
        <p:xfrm>
          <a:off x="8624888" y="4752975"/>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58</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3</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290</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7723" name="表格 367722"/>
          <p:cNvGraphicFramePr/>
          <p:nvPr/>
        </p:nvGraphicFramePr>
        <p:xfrm>
          <a:off x="8624888" y="5013325"/>
          <a:ext cx="1720215" cy="267081"/>
        </p:xfrm>
        <a:graphic>
          <a:graphicData uri="http://schemas.openxmlformats.org/drawingml/2006/table">
            <a:tbl>
              <a:tblPr/>
              <a:tblGrid>
                <a:gridCol w="573405">
                  <a:extLst>
                    <a:ext uri="{9D8B030D-6E8A-4147-A177-3AD203B41FA5}">
                      <a16:colId xmlns:a16="http://schemas.microsoft.com/office/drawing/2014/main" val="20000"/>
                    </a:ext>
                  </a:extLst>
                </a:gridCol>
                <a:gridCol w="57340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tblGrid>
              <a:tr h="2616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90</a:t>
                      </a:r>
                    </a:p>
                  </a:txBody>
                  <a:tcPr>
                    <a:lnL cap="flat">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a:t>32</a:t>
                      </a:r>
                    </a:p>
                  </a:txBody>
                  <a:tcPr>
                    <a:lnL>
                      <a:noFill/>
                    </a:lnL>
                    <a:lnR>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nSpc>
                          <a:spcPct val="70000"/>
                        </a:lnSpc>
                        <a:buNone/>
                      </a:pPr>
                      <a:r>
                        <a:rPr lang="en-US" altLang="zh-CN" sz="1600" u="sng">
                          <a:solidFill>
                            <a:srgbClr val="CC3300"/>
                          </a:solidFill>
                        </a:rPr>
                        <a:t>322</a:t>
                      </a:r>
                    </a:p>
                  </a:txBody>
                  <a:tcPr>
                    <a:lnL>
                      <a:noFill/>
                    </a:lnL>
                    <a:lnR cap="flat">
                      <a:noFill/>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7731" name="文本框 367730"/>
          <p:cNvSpPr txBox="1"/>
          <p:nvPr/>
        </p:nvSpPr>
        <p:spPr>
          <a:xfrm>
            <a:off x="8545513" y="5300663"/>
            <a:ext cx="1871662" cy="337185"/>
          </a:xfrm>
          <a:prstGeom prst="rect">
            <a:avLst/>
          </a:prstGeom>
          <a:noFill/>
          <a:ln w="9525">
            <a:noFill/>
          </a:ln>
        </p:spPr>
        <p:txBody>
          <a:bodyPr>
            <a:spAutoFit/>
          </a:bodyPr>
          <a:lstStyle/>
          <a:p>
            <a:pPr>
              <a:spcBef>
                <a:spcPct val="50000"/>
              </a:spcBef>
            </a:pPr>
            <a:r>
              <a:rPr lang="zh-CN" altLang="en-US" sz="1600" dirty="0">
                <a:latin typeface="Tahoma" panose="020B0604030504040204" pitchFamily="34" charset="0"/>
              </a:rPr>
              <a:t>平均寻道长度</a:t>
            </a:r>
            <a:r>
              <a:rPr lang="en-US" altLang="zh-CN" sz="1600">
                <a:solidFill>
                  <a:srgbClr val="CC3300"/>
                </a:solidFill>
                <a:latin typeface="Tahoma" panose="020B0604030504040204" pitchFamily="34" charset="0"/>
              </a:rPr>
              <a:t>35</a:t>
            </a:r>
            <a:r>
              <a:rPr lang="en-US" altLang="zh-CN" sz="1600" u="sng">
                <a:solidFill>
                  <a:srgbClr val="CC3300"/>
                </a:solidFill>
                <a:latin typeface="Tahoma" panose="020B0604030504040204" pitchFamily="34" charset="0"/>
              </a:rPr>
              <a:t>.8</a:t>
            </a:r>
            <a:endParaRPr lang="zh-CN" altLang="en-US" sz="1600" u="sng" dirty="0">
              <a:solidFill>
                <a:srgbClr val="CC3300"/>
              </a:solidFill>
              <a:latin typeface="Tahoma" panose="020B0604030504040204" pitchFamily="34" charset="0"/>
            </a:endParaRPr>
          </a:p>
        </p:txBody>
      </p:sp>
      <p:sp>
        <p:nvSpPr>
          <p:cNvPr id="367735" name="文本框 367734"/>
          <p:cNvSpPr txBox="1"/>
          <p:nvPr/>
        </p:nvSpPr>
        <p:spPr>
          <a:xfrm>
            <a:off x="3071813" y="4941888"/>
            <a:ext cx="4751387" cy="583565"/>
          </a:xfrm>
          <a:prstGeom prst="rect">
            <a:avLst/>
          </a:prstGeom>
          <a:noFill/>
          <a:ln w="9525">
            <a:noFill/>
          </a:ln>
        </p:spPr>
        <p:txBody>
          <a:bodyPr>
            <a:spAutoFit/>
          </a:bodyPr>
          <a:lstStyle/>
          <a:p>
            <a:pPr>
              <a:spcBef>
                <a:spcPct val="50000"/>
              </a:spcBef>
            </a:pPr>
            <a:r>
              <a:rPr lang="zh-CN" altLang="en-US" sz="3200" dirty="0">
                <a:solidFill>
                  <a:srgbClr val="D60093"/>
                </a:solidFill>
                <a:effectLst>
                  <a:outerShdw blurRad="38100" dist="38100" dir="2700000">
                    <a:srgbClr val="C0C0C0"/>
                  </a:outerShdw>
                </a:effectLst>
                <a:latin typeface="Tahoma" panose="020B0604030504040204" pitchFamily="34" charset="0"/>
              </a:rPr>
              <a:t>平均寻道长度</a:t>
            </a:r>
            <a:r>
              <a:rPr lang="en-US" altLang="zh-CN" sz="3200" u="sng">
                <a:solidFill>
                  <a:srgbClr val="D60093"/>
                </a:solidFill>
                <a:effectLst>
                  <a:outerShdw blurRad="38100" dist="38100" dir="2700000">
                    <a:srgbClr val="C0C0C0"/>
                  </a:outerShdw>
                </a:effectLst>
                <a:latin typeface="Tahoma" panose="020B0604030504040204" pitchFamily="34" charset="0"/>
              </a:rPr>
              <a:t>35.8</a:t>
            </a:r>
            <a:endParaRPr lang="zh-CN" altLang="en-US" sz="3200" u="sng" dirty="0">
              <a:solidFill>
                <a:srgbClr val="D60093"/>
              </a:solidFill>
              <a:effectLst>
                <a:outerShdw blurRad="38100" dist="38100" dir="2700000">
                  <a:srgbClr val="C0C0C0"/>
                </a:outerShdw>
              </a:effectLst>
              <a:latin typeface="Tahoma" panose="020B0604030504040204" pitchFamily="34" charset="0"/>
            </a:endParaRPr>
          </a:p>
        </p:txBody>
      </p:sp>
      <p:sp>
        <p:nvSpPr>
          <p:cNvPr id="367745" name="文本框 367744"/>
          <p:cNvSpPr txBox="1"/>
          <p:nvPr/>
        </p:nvSpPr>
        <p:spPr>
          <a:xfrm>
            <a:off x="6024563" y="1646238"/>
            <a:ext cx="574675" cy="398780"/>
          </a:xfrm>
          <a:prstGeom prst="rect">
            <a:avLst/>
          </a:prstGeom>
          <a:noFill/>
          <a:ln w="9525">
            <a:noFill/>
          </a:ln>
        </p:spPr>
        <p:txBody>
          <a:bodyPr>
            <a:spAutoFit/>
          </a:bodyPr>
          <a:lstStyle/>
          <a:p>
            <a:pPr>
              <a:spcBef>
                <a:spcPct val="50000"/>
              </a:spcBef>
            </a:pPr>
            <a:r>
              <a:rPr lang="en-US" altLang="zh-CN" sz="2000" u="sng">
                <a:solidFill>
                  <a:srgbClr val="CC3300"/>
                </a:solidFill>
                <a:latin typeface="Times New Roman" panose="02020603050405020304" pitchFamily="18" charset="0"/>
              </a:rPr>
              <a:t>100</a:t>
            </a:r>
            <a:endParaRPr lang="zh-CN" altLang="en-US" sz="2000" u="sng" dirty="0">
              <a:solidFill>
                <a:srgbClr val="CC3300"/>
              </a:solidFill>
              <a:latin typeface="Times New Roman" panose="02020603050405020304" pitchFamily="18" charset="0"/>
            </a:endParaRPr>
          </a:p>
        </p:txBody>
      </p:sp>
      <p:sp>
        <p:nvSpPr>
          <p:cNvPr id="367748" name="任意多边形 367747"/>
          <p:cNvSpPr/>
          <p:nvPr/>
        </p:nvSpPr>
        <p:spPr>
          <a:xfrm>
            <a:off x="6307138" y="2060575"/>
            <a:ext cx="1301750" cy="377825"/>
          </a:xfrm>
          <a:custGeom>
            <a:avLst/>
            <a:gdLst/>
            <a:ahLst/>
            <a:cxnLst/>
            <a:rect l="0" t="0" r="0" b="0"/>
            <a:pathLst>
              <a:path w="1410" h="390">
                <a:moveTo>
                  <a:pt x="182" y="56"/>
                </a:moveTo>
                <a:lnTo>
                  <a:pt x="0" y="0"/>
                </a:lnTo>
                <a:lnTo>
                  <a:pt x="1410" y="390"/>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7749" name="任意多边形 367748"/>
          <p:cNvSpPr/>
          <p:nvPr/>
        </p:nvSpPr>
        <p:spPr>
          <a:xfrm>
            <a:off x="7624763" y="2420938"/>
            <a:ext cx="541337" cy="65087"/>
          </a:xfrm>
          <a:custGeom>
            <a:avLst/>
            <a:gdLst/>
            <a:ahLst/>
            <a:cxnLst/>
            <a:rect l="0" t="0" r="0" b="0"/>
            <a:pathLst>
              <a:path w="585" h="75">
                <a:moveTo>
                  <a:pt x="0" y="0"/>
                </a:moveTo>
                <a:lnTo>
                  <a:pt x="585" y="75"/>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7750" name="任意多边形 367749"/>
          <p:cNvSpPr/>
          <p:nvPr/>
        </p:nvSpPr>
        <p:spPr>
          <a:xfrm>
            <a:off x="4818063" y="4025900"/>
            <a:ext cx="333375" cy="26988"/>
          </a:xfrm>
          <a:custGeom>
            <a:avLst/>
            <a:gdLst/>
            <a:ahLst/>
            <a:cxnLst/>
            <a:rect l="0" t="0" r="0" b="0"/>
            <a:pathLst>
              <a:path w="360" h="30">
                <a:moveTo>
                  <a:pt x="0" y="0"/>
                </a:moveTo>
                <a:lnTo>
                  <a:pt x="360" y="30"/>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7751" name="任意多边形 367750"/>
          <p:cNvSpPr/>
          <p:nvPr/>
        </p:nvSpPr>
        <p:spPr>
          <a:xfrm>
            <a:off x="4119563" y="3921125"/>
            <a:ext cx="698500" cy="119063"/>
          </a:xfrm>
          <a:custGeom>
            <a:avLst/>
            <a:gdLst/>
            <a:ahLst/>
            <a:cxnLst/>
            <a:rect l="0" t="0" r="0" b="0"/>
            <a:pathLst>
              <a:path w="720" h="135">
                <a:moveTo>
                  <a:pt x="0" y="0"/>
                </a:moveTo>
                <a:lnTo>
                  <a:pt x="720" y="135"/>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7752" name="任意多边形 367751"/>
          <p:cNvSpPr/>
          <p:nvPr/>
        </p:nvSpPr>
        <p:spPr>
          <a:xfrm>
            <a:off x="8153400" y="2486025"/>
            <a:ext cx="708025" cy="184150"/>
          </a:xfrm>
          <a:custGeom>
            <a:avLst/>
            <a:gdLst/>
            <a:ahLst/>
            <a:cxnLst/>
            <a:rect l="0" t="0" r="0" b="0"/>
            <a:pathLst>
              <a:path w="765" h="210">
                <a:moveTo>
                  <a:pt x="0" y="0"/>
                </a:moveTo>
                <a:lnTo>
                  <a:pt x="765" y="210"/>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7753" name="任意多边形 367752"/>
          <p:cNvSpPr/>
          <p:nvPr/>
        </p:nvSpPr>
        <p:spPr>
          <a:xfrm>
            <a:off x="3902075" y="3908425"/>
            <a:ext cx="222250" cy="0"/>
          </a:xfrm>
          <a:custGeom>
            <a:avLst/>
            <a:gdLst/>
            <a:ahLst/>
            <a:cxnLst/>
            <a:rect l="0" t="0" r="0" b="0"/>
            <a:pathLst>
              <a:path w="240" h="1">
                <a:moveTo>
                  <a:pt x="0" y="0"/>
                </a:moveTo>
                <a:lnTo>
                  <a:pt x="240" y="0"/>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7754" name="任意多边形 367753"/>
          <p:cNvSpPr/>
          <p:nvPr/>
        </p:nvSpPr>
        <p:spPr>
          <a:xfrm>
            <a:off x="3317875" y="2697163"/>
            <a:ext cx="5514975" cy="1119187"/>
          </a:xfrm>
          <a:custGeom>
            <a:avLst/>
            <a:gdLst/>
            <a:ahLst/>
            <a:cxnLst/>
            <a:rect l="0" t="0" r="0" b="0"/>
            <a:pathLst>
              <a:path w="5955" h="1275">
                <a:moveTo>
                  <a:pt x="5955" y="0"/>
                </a:moveTo>
                <a:lnTo>
                  <a:pt x="0" y="1275"/>
                </a:lnTo>
              </a:path>
            </a:pathLst>
          </a:custGeom>
          <a:noFill/>
          <a:ln w="19050" cap="flat" cmpd="sng">
            <a:solidFill>
              <a:schemeClr val="hlink">
                <a:alpha val="100000"/>
              </a:schemeClr>
            </a:solidFill>
            <a:prstDash val="solid"/>
            <a:headEnd type="none" w="med" len="med"/>
            <a:tailEnd type="triangle" w="med" len="med"/>
          </a:ln>
        </p:spPr>
        <p:txBody>
          <a:bodyPr/>
          <a:lstStyle/>
          <a:p>
            <a:endParaRPr lang="zh-CN" altLang="en-US"/>
          </a:p>
        </p:txBody>
      </p:sp>
      <p:sp>
        <p:nvSpPr>
          <p:cNvPr id="367755" name="任意多边形 367754"/>
          <p:cNvSpPr/>
          <p:nvPr/>
        </p:nvSpPr>
        <p:spPr>
          <a:xfrm>
            <a:off x="3351213" y="3813175"/>
            <a:ext cx="555625" cy="106363"/>
          </a:xfrm>
          <a:custGeom>
            <a:avLst/>
            <a:gdLst/>
            <a:ahLst/>
            <a:cxnLst/>
            <a:rect l="0" t="0" r="0" b="0"/>
            <a:pathLst>
              <a:path w="600" h="120">
                <a:moveTo>
                  <a:pt x="0" y="0"/>
                </a:moveTo>
                <a:lnTo>
                  <a:pt x="600" y="120"/>
                </a:lnTo>
              </a:path>
            </a:pathLst>
          </a:custGeom>
          <a:noFill/>
          <a:ln w="19050" cap="flat" cmpd="sng">
            <a:solidFill>
              <a:schemeClr val="hlink">
                <a:alpha val="100000"/>
              </a:schemeClr>
            </a:solidFill>
            <a:prstDash val="solid"/>
            <a:headEnd type="none" w="med" len="med"/>
            <a:tailEnd type="triangle" w="med" len="med"/>
          </a:ln>
        </p:spPr>
        <p:txBody>
          <a:bodyPr/>
          <a:lstStyle/>
          <a:p>
            <a:endParaRPr lang="zh-CN" altLang="en-US"/>
          </a:p>
        </p:txBody>
      </p:sp>
      <p:sp>
        <p:nvSpPr>
          <p:cNvPr id="367756" name="任意多边形 367755"/>
          <p:cNvSpPr/>
          <p:nvPr/>
        </p:nvSpPr>
        <p:spPr>
          <a:xfrm>
            <a:off x="5143500" y="4070350"/>
            <a:ext cx="654050" cy="249238"/>
          </a:xfrm>
          <a:custGeom>
            <a:avLst/>
            <a:gdLst/>
            <a:ahLst/>
            <a:cxnLst/>
            <a:rect l="0" t="0" r="0" b="0"/>
            <a:pathLst>
              <a:path w="690" h="270">
                <a:moveTo>
                  <a:pt x="0" y="0"/>
                </a:moveTo>
                <a:lnTo>
                  <a:pt x="690" y="270"/>
                </a:lnTo>
              </a:path>
            </a:pathLst>
          </a:custGeom>
          <a:noFill/>
          <a:ln w="19050" cap="flat" cmpd="sng">
            <a:solidFill>
              <a:schemeClr val="hlink"/>
            </a:solidFill>
            <a:prstDash val="solid"/>
            <a:headEnd type="none" w="med" len="med"/>
            <a:tailEnd type="triangle" w="med" len="med"/>
          </a:ln>
        </p:spPr>
        <p:txBody>
          <a:bodyPr/>
          <a:lstStyle/>
          <a:p>
            <a:endParaRPr lang="zh-CN" altLang="en-US"/>
          </a:p>
        </p:txBody>
      </p:sp>
      <p:sp>
        <p:nvSpPr>
          <p:cNvPr id="367779" name="文本框 367778"/>
          <p:cNvSpPr txBox="1"/>
          <p:nvPr/>
        </p:nvSpPr>
        <p:spPr>
          <a:xfrm>
            <a:off x="1346200" y="938632"/>
            <a:ext cx="5111750" cy="583565"/>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4</a:t>
            </a:r>
            <a:r>
              <a:rPr lang="zh-CN" altLang="en-US" sz="2800" dirty="0">
                <a:solidFill>
                  <a:srgbClr val="800000"/>
                </a:solidFill>
                <a:effectLst>
                  <a:outerShdw blurRad="38100" dist="38100" dir="2700000">
                    <a:srgbClr val="C0C0C0"/>
                  </a:outerShdw>
                </a:effectLst>
                <a:latin typeface="Tahoma" panose="020B0604030504040204" pitchFamily="34" charset="0"/>
              </a:rPr>
              <a:t>、循环扫描算法</a:t>
            </a:r>
            <a:r>
              <a:rPr lang="en-US" altLang="zh-CN" sz="2800">
                <a:solidFill>
                  <a:srgbClr val="800000"/>
                </a:solidFill>
                <a:effectLst>
                  <a:outerShdw blurRad="38100" dist="38100" dir="2700000">
                    <a:srgbClr val="C0C0C0"/>
                  </a:outerShdw>
                </a:effectLst>
                <a:latin typeface="Tahoma" panose="020B0604030504040204" pitchFamily="34" charset="0"/>
              </a:rPr>
              <a:t>CSCAN</a:t>
            </a:r>
            <a:r>
              <a:rPr lang="en-US" altLang="zh-CN" sz="3200" b="0">
                <a:latin typeface="Tahoma" panose="020B0604030504040204" pitchFamily="34" charset="0"/>
              </a:rPr>
              <a:t> </a:t>
            </a:r>
            <a:endParaRPr lang="zh-CN" altLang="en-US" sz="3200" b="0" dirty="0">
              <a:latin typeface="Tahoma" panose="020B0604030504040204" pitchFamily="34" charset="0"/>
            </a:endParaRPr>
          </a:p>
        </p:txBody>
      </p:sp>
      <p:sp>
        <p:nvSpPr>
          <p:cNvPr id="367780" name="文本框 367779"/>
          <p:cNvSpPr txBox="1"/>
          <p:nvPr/>
        </p:nvSpPr>
        <p:spPr>
          <a:xfrm>
            <a:off x="2711450" y="5730875"/>
            <a:ext cx="4895850" cy="306705"/>
          </a:xfrm>
          <a:prstGeom prst="rect">
            <a:avLst/>
          </a:prstGeom>
          <a:solidFill>
            <a:schemeClr val="bg1"/>
          </a:solidFill>
          <a:ln w="57150" cap="flat" cmpd="thinThick">
            <a:solidFill>
              <a:srgbClr val="006600"/>
            </a:solidFill>
            <a:prstDash val="solid"/>
            <a:miter/>
            <a:headEnd type="none" w="med" len="med"/>
            <a:tailEnd type="none" w="med" len="med"/>
          </a:ln>
        </p:spPr>
        <p:txBody>
          <a:bodyPr>
            <a:spAutoFit/>
          </a:bodyPr>
          <a:lstStyle/>
          <a:p>
            <a:pPr>
              <a:spcBef>
                <a:spcPct val="50000"/>
              </a:spcBef>
            </a:pPr>
            <a:r>
              <a:rPr lang="zh-CN" altLang="en-US" sz="1400" dirty="0">
                <a:solidFill>
                  <a:srgbClr val="0000CC"/>
                </a:solidFill>
                <a:effectLst>
                  <a:outerShdw blurRad="38100" dist="38100" dir="2700000">
                    <a:srgbClr val="C0C0C0"/>
                  </a:outerShdw>
                </a:effectLst>
                <a:latin typeface="Tahoma" panose="020B0604030504040204" pitchFamily="34" charset="0"/>
              </a:rPr>
              <a:t>请求序列：</a:t>
            </a:r>
            <a:r>
              <a:rPr lang="en-US" altLang="zh-CN" sz="1400">
                <a:solidFill>
                  <a:srgbClr val="0000CC"/>
                </a:solidFill>
                <a:effectLst>
                  <a:outerShdw blurRad="38100" dist="38100" dir="2700000">
                    <a:srgbClr val="C0C0C0"/>
                  </a:outerShdw>
                </a:effectLst>
                <a:latin typeface="Tahoma" panose="020B0604030504040204" pitchFamily="34" charset="0"/>
              </a:rPr>
              <a:t>55, 58, 39, 18, 90, 160, 150, 38, 184;</a:t>
            </a:r>
            <a:endParaRPr lang="zh-CN" altLang="en-US" sz="1400" dirty="0">
              <a:solidFill>
                <a:srgbClr val="0000CC"/>
              </a:solidFill>
              <a:effectLst>
                <a:outerShdw blurRad="38100" dist="38100" dir="2700000">
                  <a:srgbClr val="C0C0C0"/>
                </a:outerShdw>
              </a:effectLst>
              <a:latin typeface="Tahoma" panose="020B0604030504040204" pitchFamily="34" charset="0"/>
            </a:endParaRPr>
          </a:p>
        </p:txBody>
      </p:sp>
      <p:sp>
        <p:nvSpPr>
          <p:cNvPr id="367781" name="动作按钮: 自定义 367780"/>
          <p:cNvSpPr/>
          <p:nvPr/>
        </p:nvSpPr>
        <p:spPr>
          <a:xfrm>
            <a:off x="9444038" y="6021388"/>
            <a:ext cx="900112" cy="360362"/>
          </a:xfrm>
          <a:prstGeom prst="actionButtonBlank">
            <a:avLst/>
          </a:prstGeom>
          <a:solidFill>
            <a:srgbClr val="006600"/>
          </a:solidFill>
          <a:ln w="9525">
            <a:noFill/>
          </a:ln>
        </p:spPr>
        <p:txBody>
          <a:bodyPr wrap="none" anchor="ctr"/>
          <a:lstStyle/>
          <a:p>
            <a:pPr algn="ctr"/>
            <a:r>
              <a:rPr lang="zh-CN" altLang="en-US" sz="1400" dirty="0">
                <a:solidFill>
                  <a:schemeClr val="hlink"/>
                </a:solidFill>
                <a:effectLst>
                  <a:outerShdw blurRad="38100" dist="38100" dir="2700000">
                    <a:srgbClr val="000000"/>
                  </a:outerShdw>
                </a:effectLst>
                <a:latin typeface="Tahoma" panose="020B0604030504040204" pitchFamily="34" charset="0"/>
              </a:rPr>
              <a:t>动画演示</a:t>
            </a:r>
          </a:p>
        </p:txBody>
      </p:sp>
      <p:sp>
        <p:nvSpPr>
          <p:cNvPr id="66" name="矩形 65">
            <a:extLst>
              <a:ext uri="{FF2B5EF4-FFF2-40B4-BE49-F238E27FC236}">
                <a16:creationId xmlns:a16="http://schemas.microsoft.com/office/drawing/2014/main" id="{9429011D-6B11-4F19-AB9F-453255A33DBE}"/>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7779"/>
                                        </p:tgtEl>
                                        <p:attrNameLst>
                                          <p:attrName>style.visibility</p:attrName>
                                        </p:attrNameLst>
                                      </p:cBhvr>
                                      <p:to>
                                        <p:strVal val="visible"/>
                                      </p:to>
                                    </p:set>
                                    <p:anim calcmode="lin" valueType="num">
                                      <p:cBhvr additive="base">
                                        <p:cTn id="7" dur="500" fill="hold"/>
                                        <p:tgtEl>
                                          <p:spTgt spid="367779"/>
                                        </p:tgtEl>
                                        <p:attrNameLst>
                                          <p:attrName>ppt_x</p:attrName>
                                        </p:attrNameLst>
                                      </p:cBhvr>
                                      <p:tavLst>
                                        <p:tav tm="0">
                                          <p:val>
                                            <p:strVal val="0-#ppt_w/2"/>
                                          </p:val>
                                        </p:tav>
                                        <p:tav tm="100000">
                                          <p:val>
                                            <p:strVal val="#ppt_x"/>
                                          </p:val>
                                        </p:tav>
                                      </p:tavLst>
                                    </p:anim>
                                    <p:anim calcmode="lin" valueType="num">
                                      <p:cBhvr additive="base">
                                        <p:cTn id="8" dur="500" fill="hold"/>
                                        <p:tgtEl>
                                          <p:spTgt spid="36777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5" presetClass="entr" presetSubtype="0" fill="hold" grpId="0" nodeType="afterEffect">
                                  <p:stCondLst>
                                    <p:cond delay="0"/>
                                  </p:stCondLst>
                                  <p:childTnLst>
                                    <p:set>
                                      <p:cBhvr>
                                        <p:cTn id="11" dur="1" fill="hold">
                                          <p:stCondLst>
                                            <p:cond delay="0"/>
                                          </p:stCondLst>
                                        </p:cTn>
                                        <p:tgtEl>
                                          <p:spTgt spid="367781"/>
                                        </p:tgtEl>
                                        <p:attrNameLst>
                                          <p:attrName>style.visibility</p:attrName>
                                        </p:attrNameLst>
                                      </p:cBhvr>
                                      <p:to>
                                        <p:strVal val="visible"/>
                                      </p:to>
                                    </p:set>
                                    <p:anim calcmode="lin" valueType="num">
                                      <p:cBhvr>
                                        <p:cTn id="12" dur="1000" fill="hold"/>
                                        <p:tgtEl>
                                          <p:spTgt spid="367781"/>
                                        </p:tgtEl>
                                        <p:attrNameLst>
                                          <p:attrName>ppt_w</p:attrName>
                                        </p:attrNameLst>
                                      </p:cBhvr>
                                      <p:tavLst>
                                        <p:tav tm="0">
                                          <p:val>
                                            <p:strVal val="#ppt_w*0.70"/>
                                          </p:val>
                                        </p:tav>
                                        <p:tav tm="100000">
                                          <p:val>
                                            <p:strVal val="#ppt_w"/>
                                          </p:val>
                                        </p:tav>
                                      </p:tavLst>
                                    </p:anim>
                                    <p:anim calcmode="lin" valueType="num">
                                      <p:cBhvr>
                                        <p:cTn id="13" dur="1000" fill="hold"/>
                                        <p:tgtEl>
                                          <p:spTgt spid="367781"/>
                                        </p:tgtEl>
                                        <p:attrNameLst>
                                          <p:attrName>ppt_h</p:attrName>
                                        </p:attrNameLst>
                                      </p:cBhvr>
                                      <p:tavLst>
                                        <p:tav tm="0">
                                          <p:val>
                                            <p:strVal val="#ppt_h"/>
                                          </p:val>
                                        </p:tav>
                                        <p:tav tm="100000">
                                          <p:val>
                                            <p:strVal val="#ppt_h"/>
                                          </p:val>
                                        </p:tav>
                                      </p:tavLst>
                                    </p:anim>
                                    <p:animEffect transition="in" filter="fade">
                                      <p:cBhvr>
                                        <p:cTn id="14" dur="1000"/>
                                        <p:tgtEl>
                                          <p:spTgt spid="36778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367781"/>
                    </p:tgtEl>
                  </p:cond>
                </p:stCondLst>
                <p:endSync evt="end" delay="0">
                  <p:rtn val="all"/>
                </p:endSync>
                <p:childTnLst>
                  <p:par>
                    <p:cTn id="16" fill="hold">
                      <p:stCondLst>
                        <p:cond delay="0"/>
                      </p:stCondLst>
                      <p:childTnLst>
                        <p:par>
                          <p:cTn id="17" fill="hold">
                            <p:stCondLst>
                              <p:cond delay="0"/>
                            </p:stCondLst>
                            <p:childTnLst>
                              <p:par>
                                <p:cTn id="18" presetID="7" presetClass="entr" presetSubtype="8" fill="hold" grpId="0" nodeType="clickEffect">
                                  <p:stCondLst>
                                    <p:cond delay="0"/>
                                  </p:stCondLst>
                                  <p:childTnLst>
                                    <p:set>
                                      <p:cBhvr>
                                        <p:cTn id="19" dur="1" fill="hold">
                                          <p:stCondLst>
                                            <p:cond delay="0"/>
                                          </p:stCondLst>
                                        </p:cTn>
                                        <p:tgtEl>
                                          <p:spTgt spid="367780"/>
                                        </p:tgtEl>
                                        <p:attrNameLst>
                                          <p:attrName>style.visibility</p:attrName>
                                        </p:attrNameLst>
                                      </p:cBhvr>
                                      <p:to>
                                        <p:strVal val="visible"/>
                                      </p:to>
                                    </p:set>
                                    <p:anim calcmode="lin" valueType="num">
                                      <p:cBhvr additive="base">
                                        <p:cTn id="20" dur="5000" fill="hold"/>
                                        <p:tgtEl>
                                          <p:spTgt spid="367780"/>
                                        </p:tgtEl>
                                        <p:attrNameLst>
                                          <p:attrName>ppt_x</p:attrName>
                                        </p:attrNameLst>
                                      </p:cBhvr>
                                      <p:tavLst>
                                        <p:tav tm="0">
                                          <p:val>
                                            <p:strVal val="0-#ppt_w/2"/>
                                          </p:val>
                                        </p:tav>
                                        <p:tav tm="100000">
                                          <p:val>
                                            <p:strVal val="#ppt_x"/>
                                          </p:val>
                                        </p:tav>
                                      </p:tavLst>
                                    </p:anim>
                                    <p:anim calcmode="lin" valueType="num">
                                      <p:cBhvr additive="base">
                                        <p:cTn id="21" dur="5000" fill="hold"/>
                                        <p:tgtEl>
                                          <p:spTgt spid="367780"/>
                                        </p:tgtEl>
                                        <p:attrNameLst>
                                          <p:attrName>ppt_y</p:attrName>
                                        </p:attrNameLst>
                                      </p:cBhvr>
                                      <p:tavLst>
                                        <p:tav tm="0">
                                          <p:val>
                                            <p:strVal val="#ppt_y"/>
                                          </p:val>
                                        </p:tav>
                                        <p:tav tm="100000">
                                          <p:val>
                                            <p:strVal val="#ppt_y"/>
                                          </p:val>
                                        </p:tav>
                                      </p:tavLst>
                                    </p:anim>
                                  </p:childTnLst>
                                </p:cTn>
                              </p:par>
                            </p:childTnLst>
                          </p:cTn>
                        </p:par>
                        <p:par>
                          <p:cTn id="22" fill="hold">
                            <p:stCondLst>
                              <p:cond delay="5000"/>
                            </p:stCondLst>
                            <p:childTnLst>
                              <p:par>
                                <p:cTn id="23" presetID="8" presetClass="emph" presetSubtype="0" fill="hold" grpId="0" nodeType="afterEffect">
                                  <p:stCondLst>
                                    <p:cond delay="0"/>
                                  </p:stCondLst>
                                  <p:childTnLst>
                                    <p:animRot by="21600000">
                                      <p:cBhvr>
                                        <p:cTn id="24" dur="2000" fill="hold"/>
                                        <p:tgtEl>
                                          <p:spTgt spid="367745"/>
                                        </p:tgtEl>
                                        <p:attrNameLst>
                                          <p:attrName>r</p:attrName>
                                        </p:attrNameLst>
                                      </p:cBhvr>
                                    </p:animRot>
                                  </p:childTnLst>
                                </p:cTn>
                              </p:par>
                            </p:childTnLst>
                          </p:cTn>
                        </p:par>
                        <p:par>
                          <p:cTn id="25" fill="hold">
                            <p:stCondLst>
                              <p:cond delay="7000"/>
                            </p:stCondLst>
                            <p:childTnLst>
                              <p:par>
                                <p:cTn id="26" presetID="22" presetClass="entr" presetSubtype="8" fill="hold" nodeType="afterEffect">
                                  <p:stCondLst>
                                    <p:cond delay="0"/>
                                  </p:stCondLst>
                                  <p:childTnLst>
                                    <p:set>
                                      <p:cBhvr>
                                        <p:cTn id="27" dur="1" fill="hold">
                                          <p:stCondLst>
                                            <p:cond delay="0"/>
                                          </p:stCondLst>
                                        </p:cTn>
                                        <p:tgtEl>
                                          <p:spTgt spid="367748"/>
                                        </p:tgtEl>
                                        <p:attrNameLst>
                                          <p:attrName>style.visibility</p:attrName>
                                        </p:attrNameLst>
                                      </p:cBhvr>
                                      <p:to>
                                        <p:strVal val="visible"/>
                                      </p:to>
                                    </p:set>
                                    <p:animEffect transition="in" filter="wipe(left)">
                                      <p:cBhvr>
                                        <p:cTn id="28" dur="2000"/>
                                        <p:tgtEl>
                                          <p:spTgt spid="367748"/>
                                        </p:tgtEl>
                                      </p:cBhvr>
                                    </p:animEffect>
                                  </p:childTnLst>
                                </p:cTn>
                              </p:par>
                            </p:childTnLst>
                          </p:cTn>
                        </p:par>
                        <p:par>
                          <p:cTn id="29" fill="hold">
                            <p:stCondLst>
                              <p:cond delay="9000"/>
                            </p:stCondLst>
                            <p:childTnLst>
                              <p:par>
                                <p:cTn id="30" presetID="51" presetClass="entr" presetSubtype="0" fill="hold" nodeType="afterEffect">
                                  <p:stCondLst>
                                    <p:cond delay="0"/>
                                  </p:stCondLst>
                                  <p:childTnLst>
                                    <p:set>
                                      <p:cBhvr>
                                        <p:cTn id="31" dur="1" fill="hold">
                                          <p:stCondLst>
                                            <p:cond delay="0"/>
                                          </p:stCondLst>
                                        </p:cTn>
                                        <p:tgtEl>
                                          <p:spTgt spid="367659"/>
                                        </p:tgtEl>
                                        <p:attrNameLst>
                                          <p:attrName>style.visibility</p:attrName>
                                        </p:attrNameLst>
                                      </p:cBhvr>
                                      <p:to>
                                        <p:strVal val="visible"/>
                                      </p:to>
                                    </p:set>
                                    <p:animEffect transition="in" filter="fade">
                                      <p:cBhvr>
                                        <p:cTn id="32" dur="770" decel="100000"/>
                                        <p:tgtEl>
                                          <p:spTgt spid="367659"/>
                                        </p:tgtEl>
                                      </p:cBhvr>
                                    </p:animEffect>
                                    <p:animScale>
                                      <p:cBhvr>
                                        <p:cTn id="33" dur="770" decel="100000"/>
                                        <p:tgtEl>
                                          <p:spTgt spid="367659"/>
                                        </p:tgtEl>
                                      </p:cBhvr>
                                      <p:from x="10000" y="10000"/>
                                      <p:to x="200000" y="450000"/>
                                    </p:animScale>
                                    <p:animScale>
                                      <p:cBhvr>
                                        <p:cTn id="34" dur="1230" accel="100000" fill="hold">
                                          <p:stCondLst>
                                            <p:cond delay="770"/>
                                          </p:stCondLst>
                                        </p:cTn>
                                        <p:tgtEl>
                                          <p:spTgt spid="367659"/>
                                        </p:tgtEl>
                                      </p:cBhvr>
                                      <p:from x="200000" y="450000"/>
                                      <p:to x="100000" y="100000"/>
                                    </p:animScale>
                                    <p:set>
                                      <p:cBhvr>
                                        <p:cTn id="35" dur="770" fill="hold"/>
                                        <p:tgtEl>
                                          <p:spTgt spid="367659"/>
                                        </p:tgtEl>
                                        <p:attrNameLst>
                                          <p:attrName>ppt_x</p:attrName>
                                        </p:attrNameLst>
                                      </p:cBhvr>
                                      <p:to>
                                        <p:strVal val="(0.5)"/>
                                      </p:to>
                                    </p:set>
                                    <p:anim from="(0.5)" to="(#ppt_x)" calcmode="lin" valueType="num">
                                      <p:cBhvr>
                                        <p:cTn id="36" dur="1230" accel="100000" fill="hold">
                                          <p:stCondLst>
                                            <p:cond delay="770"/>
                                          </p:stCondLst>
                                        </p:cTn>
                                        <p:tgtEl>
                                          <p:spTgt spid="367659"/>
                                        </p:tgtEl>
                                        <p:attrNameLst>
                                          <p:attrName>ppt_x</p:attrName>
                                        </p:attrNameLst>
                                      </p:cBhvr>
                                    </p:anim>
                                    <p:set>
                                      <p:cBhvr>
                                        <p:cTn id="37" dur="770" fill="hold"/>
                                        <p:tgtEl>
                                          <p:spTgt spid="367659"/>
                                        </p:tgtEl>
                                        <p:attrNameLst>
                                          <p:attrName>ppt_y</p:attrName>
                                        </p:attrNameLst>
                                      </p:cBhvr>
                                      <p:to>
                                        <p:strVal val="(#ppt_y+0.4)"/>
                                      </p:to>
                                    </p:set>
                                    <p:anim from="(#ppt_y+0.4)" to="(#ppt_y)" calcmode="lin" valueType="num">
                                      <p:cBhvr>
                                        <p:cTn id="38" dur="1230" accel="100000" fill="hold">
                                          <p:stCondLst>
                                            <p:cond delay="770"/>
                                          </p:stCondLst>
                                        </p:cTn>
                                        <p:tgtEl>
                                          <p:spTgt spid="367659"/>
                                        </p:tgtEl>
                                        <p:attrNameLst>
                                          <p:attrName>ppt_y</p:attrName>
                                        </p:attrNameLst>
                                      </p:cBhvr>
                                    </p:anim>
                                  </p:childTnLst>
                                </p:cTn>
                              </p:par>
                            </p:childTnLst>
                          </p:cTn>
                        </p:par>
                        <p:par>
                          <p:cTn id="39" fill="hold">
                            <p:stCondLst>
                              <p:cond delay="11000"/>
                            </p:stCondLst>
                            <p:childTnLst>
                              <p:par>
                                <p:cTn id="40" presetID="22" presetClass="entr" presetSubtype="8" fill="hold" nodeType="afterEffect">
                                  <p:stCondLst>
                                    <p:cond delay="0"/>
                                  </p:stCondLst>
                                  <p:childTnLst>
                                    <p:set>
                                      <p:cBhvr>
                                        <p:cTn id="41" dur="1" fill="hold">
                                          <p:stCondLst>
                                            <p:cond delay="0"/>
                                          </p:stCondLst>
                                        </p:cTn>
                                        <p:tgtEl>
                                          <p:spTgt spid="367749"/>
                                        </p:tgtEl>
                                        <p:attrNameLst>
                                          <p:attrName>style.visibility</p:attrName>
                                        </p:attrNameLst>
                                      </p:cBhvr>
                                      <p:to>
                                        <p:strVal val="visible"/>
                                      </p:to>
                                    </p:set>
                                    <p:animEffect transition="in" filter="wipe(left)">
                                      <p:cBhvr>
                                        <p:cTn id="42" dur="2000"/>
                                        <p:tgtEl>
                                          <p:spTgt spid="367749"/>
                                        </p:tgtEl>
                                      </p:cBhvr>
                                    </p:animEffect>
                                  </p:childTnLst>
                                </p:cTn>
                              </p:par>
                            </p:childTnLst>
                          </p:cTn>
                        </p:par>
                        <p:par>
                          <p:cTn id="43" fill="hold">
                            <p:stCondLst>
                              <p:cond delay="13000"/>
                            </p:stCondLst>
                            <p:childTnLst>
                              <p:par>
                                <p:cTn id="44" presetID="51" presetClass="entr" presetSubtype="0" fill="hold" nodeType="afterEffect">
                                  <p:stCondLst>
                                    <p:cond delay="0"/>
                                  </p:stCondLst>
                                  <p:childTnLst>
                                    <p:set>
                                      <p:cBhvr>
                                        <p:cTn id="45" dur="1" fill="hold">
                                          <p:stCondLst>
                                            <p:cond delay="0"/>
                                          </p:stCondLst>
                                        </p:cTn>
                                        <p:tgtEl>
                                          <p:spTgt spid="367667"/>
                                        </p:tgtEl>
                                        <p:attrNameLst>
                                          <p:attrName>style.visibility</p:attrName>
                                        </p:attrNameLst>
                                      </p:cBhvr>
                                      <p:to>
                                        <p:strVal val="visible"/>
                                      </p:to>
                                    </p:set>
                                    <p:animEffect transition="in" filter="fade">
                                      <p:cBhvr>
                                        <p:cTn id="46" dur="770" decel="100000"/>
                                        <p:tgtEl>
                                          <p:spTgt spid="367667"/>
                                        </p:tgtEl>
                                      </p:cBhvr>
                                    </p:animEffect>
                                    <p:animScale>
                                      <p:cBhvr>
                                        <p:cTn id="47" dur="770" decel="100000"/>
                                        <p:tgtEl>
                                          <p:spTgt spid="367667"/>
                                        </p:tgtEl>
                                      </p:cBhvr>
                                      <p:from x="10000" y="10000"/>
                                      <p:to x="200000" y="450000"/>
                                    </p:animScale>
                                    <p:animScale>
                                      <p:cBhvr>
                                        <p:cTn id="48" dur="1230" accel="100000" fill="hold">
                                          <p:stCondLst>
                                            <p:cond delay="770"/>
                                          </p:stCondLst>
                                        </p:cTn>
                                        <p:tgtEl>
                                          <p:spTgt spid="367667"/>
                                        </p:tgtEl>
                                      </p:cBhvr>
                                      <p:from x="200000" y="450000"/>
                                      <p:to x="100000" y="100000"/>
                                    </p:animScale>
                                    <p:set>
                                      <p:cBhvr>
                                        <p:cTn id="49" dur="770" fill="hold"/>
                                        <p:tgtEl>
                                          <p:spTgt spid="367667"/>
                                        </p:tgtEl>
                                        <p:attrNameLst>
                                          <p:attrName>ppt_x</p:attrName>
                                        </p:attrNameLst>
                                      </p:cBhvr>
                                      <p:to>
                                        <p:strVal val="(0.5)"/>
                                      </p:to>
                                    </p:set>
                                    <p:anim from="(0.5)" to="(#ppt_x)" calcmode="lin" valueType="num">
                                      <p:cBhvr>
                                        <p:cTn id="50" dur="1230" accel="100000" fill="hold">
                                          <p:stCondLst>
                                            <p:cond delay="770"/>
                                          </p:stCondLst>
                                        </p:cTn>
                                        <p:tgtEl>
                                          <p:spTgt spid="367667"/>
                                        </p:tgtEl>
                                        <p:attrNameLst>
                                          <p:attrName>ppt_x</p:attrName>
                                        </p:attrNameLst>
                                      </p:cBhvr>
                                    </p:anim>
                                    <p:set>
                                      <p:cBhvr>
                                        <p:cTn id="51" dur="770" fill="hold"/>
                                        <p:tgtEl>
                                          <p:spTgt spid="367667"/>
                                        </p:tgtEl>
                                        <p:attrNameLst>
                                          <p:attrName>ppt_y</p:attrName>
                                        </p:attrNameLst>
                                      </p:cBhvr>
                                      <p:to>
                                        <p:strVal val="(#ppt_y+0.4)"/>
                                      </p:to>
                                    </p:set>
                                    <p:anim from="(#ppt_y+0.4)" to="(#ppt_y)" calcmode="lin" valueType="num">
                                      <p:cBhvr>
                                        <p:cTn id="52" dur="1230" accel="100000" fill="hold">
                                          <p:stCondLst>
                                            <p:cond delay="770"/>
                                          </p:stCondLst>
                                        </p:cTn>
                                        <p:tgtEl>
                                          <p:spTgt spid="367667"/>
                                        </p:tgtEl>
                                        <p:attrNameLst>
                                          <p:attrName>ppt_y</p:attrName>
                                        </p:attrNameLst>
                                      </p:cBhvr>
                                    </p:anim>
                                  </p:childTnLst>
                                </p:cTn>
                              </p:par>
                            </p:childTnLst>
                          </p:cTn>
                        </p:par>
                        <p:par>
                          <p:cTn id="53" fill="hold">
                            <p:stCondLst>
                              <p:cond delay="15000"/>
                            </p:stCondLst>
                            <p:childTnLst>
                              <p:par>
                                <p:cTn id="54" presetID="22" presetClass="entr" presetSubtype="8" fill="hold" nodeType="afterEffect">
                                  <p:stCondLst>
                                    <p:cond delay="0"/>
                                  </p:stCondLst>
                                  <p:childTnLst>
                                    <p:set>
                                      <p:cBhvr>
                                        <p:cTn id="55" dur="1" fill="hold">
                                          <p:stCondLst>
                                            <p:cond delay="0"/>
                                          </p:stCondLst>
                                        </p:cTn>
                                        <p:tgtEl>
                                          <p:spTgt spid="367752"/>
                                        </p:tgtEl>
                                        <p:attrNameLst>
                                          <p:attrName>style.visibility</p:attrName>
                                        </p:attrNameLst>
                                      </p:cBhvr>
                                      <p:to>
                                        <p:strVal val="visible"/>
                                      </p:to>
                                    </p:set>
                                    <p:animEffect transition="in" filter="wipe(left)">
                                      <p:cBhvr>
                                        <p:cTn id="56" dur="2000"/>
                                        <p:tgtEl>
                                          <p:spTgt spid="367752"/>
                                        </p:tgtEl>
                                      </p:cBhvr>
                                    </p:animEffect>
                                  </p:childTnLst>
                                </p:cTn>
                              </p:par>
                            </p:childTnLst>
                          </p:cTn>
                        </p:par>
                        <p:par>
                          <p:cTn id="57" fill="hold">
                            <p:stCondLst>
                              <p:cond delay="17000"/>
                            </p:stCondLst>
                            <p:childTnLst>
                              <p:par>
                                <p:cTn id="58" presetID="51" presetClass="entr" presetSubtype="0" fill="hold" nodeType="afterEffect">
                                  <p:stCondLst>
                                    <p:cond delay="0"/>
                                  </p:stCondLst>
                                  <p:childTnLst>
                                    <p:set>
                                      <p:cBhvr>
                                        <p:cTn id="59" dur="1" fill="hold">
                                          <p:stCondLst>
                                            <p:cond delay="0"/>
                                          </p:stCondLst>
                                        </p:cTn>
                                        <p:tgtEl>
                                          <p:spTgt spid="367675"/>
                                        </p:tgtEl>
                                        <p:attrNameLst>
                                          <p:attrName>style.visibility</p:attrName>
                                        </p:attrNameLst>
                                      </p:cBhvr>
                                      <p:to>
                                        <p:strVal val="visible"/>
                                      </p:to>
                                    </p:set>
                                    <p:animEffect transition="in" filter="fade">
                                      <p:cBhvr>
                                        <p:cTn id="60" dur="770" decel="100000"/>
                                        <p:tgtEl>
                                          <p:spTgt spid="367675"/>
                                        </p:tgtEl>
                                      </p:cBhvr>
                                    </p:animEffect>
                                    <p:animScale>
                                      <p:cBhvr>
                                        <p:cTn id="61" dur="770" decel="100000"/>
                                        <p:tgtEl>
                                          <p:spTgt spid="367675"/>
                                        </p:tgtEl>
                                      </p:cBhvr>
                                      <p:from x="10000" y="10000"/>
                                      <p:to x="200000" y="450000"/>
                                    </p:animScale>
                                    <p:animScale>
                                      <p:cBhvr>
                                        <p:cTn id="62" dur="1230" accel="100000" fill="hold">
                                          <p:stCondLst>
                                            <p:cond delay="770"/>
                                          </p:stCondLst>
                                        </p:cTn>
                                        <p:tgtEl>
                                          <p:spTgt spid="367675"/>
                                        </p:tgtEl>
                                      </p:cBhvr>
                                      <p:from x="200000" y="450000"/>
                                      <p:to x="100000" y="100000"/>
                                    </p:animScale>
                                    <p:set>
                                      <p:cBhvr>
                                        <p:cTn id="63" dur="770" fill="hold"/>
                                        <p:tgtEl>
                                          <p:spTgt spid="367675"/>
                                        </p:tgtEl>
                                        <p:attrNameLst>
                                          <p:attrName>ppt_x</p:attrName>
                                        </p:attrNameLst>
                                      </p:cBhvr>
                                      <p:to>
                                        <p:strVal val="(0.5)"/>
                                      </p:to>
                                    </p:set>
                                    <p:anim from="(0.5)" to="(#ppt_x)" calcmode="lin" valueType="num">
                                      <p:cBhvr>
                                        <p:cTn id="64" dur="1230" accel="100000" fill="hold">
                                          <p:stCondLst>
                                            <p:cond delay="770"/>
                                          </p:stCondLst>
                                        </p:cTn>
                                        <p:tgtEl>
                                          <p:spTgt spid="367675"/>
                                        </p:tgtEl>
                                        <p:attrNameLst>
                                          <p:attrName>ppt_x</p:attrName>
                                        </p:attrNameLst>
                                      </p:cBhvr>
                                    </p:anim>
                                    <p:set>
                                      <p:cBhvr>
                                        <p:cTn id="65" dur="770" fill="hold"/>
                                        <p:tgtEl>
                                          <p:spTgt spid="367675"/>
                                        </p:tgtEl>
                                        <p:attrNameLst>
                                          <p:attrName>ppt_y</p:attrName>
                                        </p:attrNameLst>
                                      </p:cBhvr>
                                      <p:to>
                                        <p:strVal val="(#ppt_y+0.4)"/>
                                      </p:to>
                                    </p:set>
                                    <p:anim from="(#ppt_y+0.4)" to="(#ppt_y)" calcmode="lin" valueType="num">
                                      <p:cBhvr>
                                        <p:cTn id="66" dur="1230" accel="100000" fill="hold">
                                          <p:stCondLst>
                                            <p:cond delay="770"/>
                                          </p:stCondLst>
                                        </p:cTn>
                                        <p:tgtEl>
                                          <p:spTgt spid="367675"/>
                                        </p:tgtEl>
                                        <p:attrNameLst>
                                          <p:attrName>ppt_y</p:attrName>
                                        </p:attrNameLst>
                                      </p:cBhvr>
                                    </p:anim>
                                  </p:childTnLst>
                                </p:cTn>
                              </p:par>
                            </p:childTnLst>
                          </p:cTn>
                        </p:par>
                        <p:par>
                          <p:cTn id="67" fill="hold">
                            <p:stCondLst>
                              <p:cond delay="19000"/>
                            </p:stCondLst>
                            <p:childTnLst>
                              <p:par>
                                <p:cTn id="68" presetID="22" presetClass="entr" presetSubtype="2" fill="hold" nodeType="afterEffect">
                                  <p:stCondLst>
                                    <p:cond delay="0"/>
                                  </p:stCondLst>
                                  <p:childTnLst>
                                    <p:set>
                                      <p:cBhvr>
                                        <p:cTn id="69" dur="1" fill="hold">
                                          <p:stCondLst>
                                            <p:cond delay="0"/>
                                          </p:stCondLst>
                                        </p:cTn>
                                        <p:tgtEl>
                                          <p:spTgt spid="367754"/>
                                        </p:tgtEl>
                                        <p:attrNameLst>
                                          <p:attrName>style.visibility</p:attrName>
                                        </p:attrNameLst>
                                      </p:cBhvr>
                                      <p:to>
                                        <p:strVal val="visible"/>
                                      </p:to>
                                    </p:set>
                                    <p:animEffect transition="in" filter="wipe(right)">
                                      <p:cBhvr>
                                        <p:cTn id="70" dur="2000"/>
                                        <p:tgtEl>
                                          <p:spTgt spid="367754"/>
                                        </p:tgtEl>
                                      </p:cBhvr>
                                    </p:animEffect>
                                  </p:childTnLst>
                                </p:cTn>
                              </p:par>
                            </p:childTnLst>
                          </p:cTn>
                        </p:par>
                        <p:par>
                          <p:cTn id="71" fill="hold">
                            <p:stCondLst>
                              <p:cond delay="21000"/>
                            </p:stCondLst>
                            <p:childTnLst>
                              <p:par>
                                <p:cTn id="72" presetID="51" presetClass="entr" presetSubtype="0" fill="hold" nodeType="afterEffect">
                                  <p:stCondLst>
                                    <p:cond delay="0"/>
                                  </p:stCondLst>
                                  <p:childTnLst>
                                    <p:set>
                                      <p:cBhvr>
                                        <p:cTn id="73" dur="1" fill="hold">
                                          <p:stCondLst>
                                            <p:cond delay="0"/>
                                          </p:stCondLst>
                                        </p:cTn>
                                        <p:tgtEl>
                                          <p:spTgt spid="367683"/>
                                        </p:tgtEl>
                                        <p:attrNameLst>
                                          <p:attrName>style.visibility</p:attrName>
                                        </p:attrNameLst>
                                      </p:cBhvr>
                                      <p:to>
                                        <p:strVal val="visible"/>
                                      </p:to>
                                    </p:set>
                                    <p:animEffect transition="in" filter="fade">
                                      <p:cBhvr>
                                        <p:cTn id="74" dur="770" decel="100000"/>
                                        <p:tgtEl>
                                          <p:spTgt spid="367683"/>
                                        </p:tgtEl>
                                      </p:cBhvr>
                                    </p:animEffect>
                                    <p:animScale>
                                      <p:cBhvr>
                                        <p:cTn id="75" dur="770" decel="100000"/>
                                        <p:tgtEl>
                                          <p:spTgt spid="367683"/>
                                        </p:tgtEl>
                                      </p:cBhvr>
                                      <p:from x="10000" y="10000"/>
                                      <p:to x="200000" y="450000"/>
                                    </p:animScale>
                                    <p:animScale>
                                      <p:cBhvr>
                                        <p:cTn id="76" dur="1230" accel="100000" fill="hold">
                                          <p:stCondLst>
                                            <p:cond delay="770"/>
                                          </p:stCondLst>
                                        </p:cTn>
                                        <p:tgtEl>
                                          <p:spTgt spid="367683"/>
                                        </p:tgtEl>
                                      </p:cBhvr>
                                      <p:from x="200000" y="450000"/>
                                      <p:to x="100000" y="100000"/>
                                    </p:animScale>
                                    <p:set>
                                      <p:cBhvr>
                                        <p:cTn id="77" dur="770" fill="hold"/>
                                        <p:tgtEl>
                                          <p:spTgt spid="367683"/>
                                        </p:tgtEl>
                                        <p:attrNameLst>
                                          <p:attrName>ppt_x</p:attrName>
                                        </p:attrNameLst>
                                      </p:cBhvr>
                                      <p:to>
                                        <p:strVal val="(0.5)"/>
                                      </p:to>
                                    </p:set>
                                    <p:anim from="(0.5)" to="(#ppt_x)" calcmode="lin" valueType="num">
                                      <p:cBhvr>
                                        <p:cTn id="78" dur="1230" accel="100000" fill="hold">
                                          <p:stCondLst>
                                            <p:cond delay="770"/>
                                          </p:stCondLst>
                                        </p:cTn>
                                        <p:tgtEl>
                                          <p:spTgt spid="367683"/>
                                        </p:tgtEl>
                                        <p:attrNameLst>
                                          <p:attrName>ppt_x</p:attrName>
                                        </p:attrNameLst>
                                      </p:cBhvr>
                                    </p:anim>
                                    <p:set>
                                      <p:cBhvr>
                                        <p:cTn id="79" dur="770" fill="hold"/>
                                        <p:tgtEl>
                                          <p:spTgt spid="367683"/>
                                        </p:tgtEl>
                                        <p:attrNameLst>
                                          <p:attrName>ppt_y</p:attrName>
                                        </p:attrNameLst>
                                      </p:cBhvr>
                                      <p:to>
                                        <p:strVal val="(#ppt_y+0.4)"/>
                                      </p:to>
                                    </p:set>
                                    <p:anim from="(#ppt_y+0.4)" to="(#ppt_y)" calcmode="lin" valueType="num">
                                      <p:cBhvr>
                                        <p:cTn id="80" dur="1230" accel="100000" fill="hold">
                                          <p:stCondLst>
                                            <p:cond delay="770"/>
                                          </p:stCondLst>
                                        </p:cTn>
                                        <p:tgtEl>
                                          <p:spTgt spid="367683"/>
                                        </p:tgtEl>
                                        <p:attrNameLst>
                                          <p:attrName>ppt_y</p:attrName>
                                        </p:attrNameLst>
                                      </p:cBhvr>
                                    </p:anim>
                                  </p:childTnLst>
                                </p:cTn>
                              </p:par>
                            </p:childTnLst>
                          </p:cTn>
                        </p:par>
                        <p:par>
                          <p:cTn id="81" fill="hold">
                            <p:stCondLst>
                              <p:cond delay="23000"/>
                            </p:stCondLst>
                            <p:childTnLst>
                              <p:par>
                                <p:cTn id="82" presetID="22" presetClass="entr" presetSubtype="8" fill="hold" nodeType="afterEffect">
                                  <p:stCondLst>
                                    <p:cond delay="0"/>
                                  </p:stCondLst>
                                  <p:childTnLst>
                                    <p:set>
                                      <p:cBhvr>
                                        <p:cTn id="83" dur="1" fill="hold">
                                          <p:stCondLst>
                                            <p:cond delay="0"/>
                                          </p:stCondLst>
                                        </p:cTn>
                                        <p:tgtEl>
                                          <p:spTgt spid="367755"/>
                                        </p:tgtEl>
                                        <p:attrNameLst>
                                          <p:attrName>style.visibility</p:attrName>
                                        </p:attrNameLst>
                                      </p:cBhvr>
                                      <p:to>
                                        <p:strVal val="visible"/>
                                      </p:to>
                                    </p:set>
                                    <p:animEffect transition="in" filter="wipe(left)">
                                      <p:cBhvr>
                                        <p:cTn id="84" dur="2000"/>
                                        <p:tgtEl>
                                          <p:spTgt spid="367755"/>
                                        </p:tgtEl>
                                      </p:cBhvr>
                                    </p:animEffect>
                                  </p:childTnLst>
                                </p:cTn>
                              </p:par>
                            </p:childTnLst>
                          </p:cTn>
                        </p:par>
                        <p:par>
                          <p:cTn id="85" fill="hold">
                            <p:stCondLst>
                              <p:cond delay="25000"/>
                            </p:stCondLst>
                            <p:childTnLst>
                              <p:par>
                                <p:cTn id="86" presetID="51" presetClass="entr" presetSubtype="0" fill="hold" nodeType="afterEffect">
                                  <p:stCondLst>
                                    <p:cond delay="0"/>
                                  </p:stCondLst>
                                  <p:childTnLst>
                                    <p:set>
                                      <p:cBhvr>
                                        <p:cTn id="87" dur="1" fill="hold">
                                          <p:stCondLst>
                                            <p:cond delay="0"/>
                                          </p:stCondLst>
                                        </p:cTn>
                                        <p:tgtEl>
                                          <p:spTgt spid="367691"/>
                                        </p:tgtEl>
                                        <p:attrNameLst>
                                          <p:attrName>style.visibility</p:attrName>
                                        </p:attrNameLst>
                                      </p:cBhvr>
                                      <p:to>
                                        <p:strVal val="visible"/>
                                      </p:to>
                                    </p:set>
                                    <p:animEffect transition="in" filter="fade">
                                      <p:cBhvr>
                                        <p:cTn id="88" dur="770" decel="100000"/>
                                        <p:tgtEl>
                                          <p:spTgt spid="367691"/>
                                        </p:tgtEl>
                                      </p:cBhvr>
                                    </p:animEffect>
                                    <p:animScale>
                                      <p:cBhvr>
                                        <p:cTn id="89" dur="770" decel="100000"/>
                                        <p:tgtEl>
                                          <p:spTgt spid="367691"/>
                                        </p:tgtEl>
                                      </p:cBhvr>
                                      <p:from x="10000" y="10000"/>
                                      <p:to x="200000" y="450000"/>
                                    </p:animScale>
                                    <p:animScale>
                                      <p:cBhvr>
                                        <p:cTn id="90" dur="1230" accel="100000" fill="hold">
                                          <p:stCondLst>
                                            <p:cond delay="770"/>
                                          </p:stCondLst>
                                        </p:cTn>
                                        <p:tgtEl>
                                          <p:spTgt spid="367691"/>
                                        </p:tgtEl>
                                      </p:cBhvr>
                                      <p:from x="200000" y="450000"/>
                                      <p:to x="100000" y="100000"/>
                                    </p:animScale>
                                    <p:set>
                                      <p:cBhvr>
                                        <p:cTn id="91" dur="770" fill="hold"/>
                                        <p:tgtEl>
                                          <p:spTgt spid="367691"/>
                                        </p:tgtEl>
                                        <p:attrNameLst>
                                          <p:attrName>ppt_x</p:attrName>
                                        </p:attrNameLst>
                                      </p:cBhvr>
                                      <p:to>
                                        <p:strVal val="(0.5)"/>
                                      </p:to>
                                    </p:set>
                                    <p:anim from="(0.5)" to="(#ppt_x)" calcmode="lin" valueType="num">
                                      <p:cBhvr>
                                        <p:cTn id="92" dur="1230" accel="100000" fill="hold">
                                          <p:stCondLst>
                                            <p:cond delay="770"/>
                                          </p:stCondLst>
                                        </p:cTn>
                                        <p:tgtEl>
                                          <p:spTgt spid="367691"/>
                                        </p:tgtEl>
                                        <p:attrNameLst>
                                          <p:attrName>ppt_x</p:attrName>
                                        </p:attrNameLst>
                                      </p:cBhvr>
                                    </p:anim>
                                    <p:set>
                                      <p:cBhvr>
                                        <p:cTn id="93" dur="770" fill="hold"/>
                                        <p:tgtEl>
                                          <p:spTgt spid="367691"/>
                                        </p:tgtEl>
                                        <p:attrNameLst>
                                          <p:attrName>ppt_y</p:attrName>
                                        </p:attrNameLst>
                                      </p:cBhvr>
                                      <p:to>
                                        <p:strVal val="(#ppt_y+0.4)"/>
                                      </p:to>
                                    </p:set>
                                    <p:anim from="(#ppt_y+0.4)" to="(#ppt_y)" calcmode="lin" valueType="num">
                                      <p:cBhvr>
                                        <p:cTn id="94" dur="1230" accel="100000" fill="hold">
                                          <p:stCondLst>
                                            <p:cond delay="770"/>
                                          </p:stCondLst>
                                        </p:cTn>
                                        <p:tgtEl>
                                          <p:spTgt spid="367691"/>
                                        </p:tgtEl>
                                        <p:attrNameLst>
                                          <p:attrName>ppt_y</p:attrName>
                                        </p:attrNameLst>
                                      </p:cBhvr>
                                    </p:anim>
                                  </p:childTnLst>
                                </p:cTn>
                              </p:par>
                            </p:childTnLst>
                          </p:cTn>
                        </p:par>
                        <p:par>
                          <p:cTn id="95" fill="hold">
                            <p:stCondLst>
                              <p:cond delay="27000"/>
                            </p:stCondLst>
                            <p:childTnLst>
                              <p:par>
                                <p:cTn id="96" presetID="22" presetClass="entr" presetSubtype="8" fill="hold" nodeType="afterEffect">
                                  <p:stCondLst>
                                    <p:cond delay="0"/>
                                  </p:stCondLst>
                                  <p:childTnLst>
                                    <p:set>
                                      <p:cBhvr>
                                        <p:cTn id="97" dur="1" fill="hold">
                                          <p:stCondLst>
                                            <p:cond delay="0"/>
                                          </p:stCondLst>
                                        </p:cTn>
                                        <p:tgtEl>
                                          <p:spTgt spid="367753"/>
                                        </p:tgtEl>
                                        <p:attrNameLst>
                                          <p:attrName>style.visibility</p:attrName>
                                        </p:attrNameLst>
                                      </p:cBhvr>
                                      <p:to>
                                        <p:strVal val="visible"/>
                                      </p:to>
                                    </p:set>
                                    <p:animEffect transition="in" filter="wipe(left)">
                                      <p:cBhvr>
                                        <p:cTn id="98" dur="2000"/>
                                        <p:tgtEl>
                                          <p:spTgt spid="367753"/>
                                        </p:tgtEl>
                                      </p:cBhvr>
                                    </p:animEffect>
                                  </p:childTnLst>
                                </p:cTn>
                              </p:par>
                              <p:par>
                                <p:cTn id="99" presetID="51" presetClass="entr" presetSubtype="0" fill="hold" nodeType="withEffect">
                                  <p:stCondLst>
                                    <p:cond delay="0"/>
                                  </p:stCondLst>
                                  <p:childTnLst>
                                    <p:set>
                                      <p:cBhvr>
                                        <p:cTn id="100" dur="1" fill="hold">
                                          <p:stCondLst>
                                            <p:cond delay="0"/>
                                          </p:stCondLst>
                                        </p:cTn>
                                        <p:tgtEl>
                                          <p:spTgt spid="367699"/>
                                        </p:tgtEl>
                                        <p:attrNameLst>
                                          <p:attrName>style.visibility</p:attrName>
                                        </p:attrNameLst>
                                      </p:cBhvr>
                                      <p:to>
                                        <p:strVal val="visible"/>
                                      </p:to>
                                    </p:set>
                                    <p:animEffect transition="in" filter="fade">
                                      <p:cBhvr>
                                        <p:cTn id="101" dur="770" decel="100000"/>
                                        <p:tgtEl>
                                          <p:spTgt spid="367699"/>
                                        </p:tgtEl>
                                      </p:cBhvr>
                                    </p:animEffect>
                                    <p:animScale>
                                      <p:cBhvr>
                                        <p:cTn id="102" dur="770" decel="100000"/>
                                        <p:tgtEl>
                                          <p:spTgt spid="367699"/>
                                        </p:tgtEl>
                                      </p:cBhvr>
                                      <p:from x="10000" y="10000"/>
                                      <p:to x="200000" y="450000"/>
                                    </p:animScale>
                                    <p:animScale>
                                      <p:cBhvr>
                                        <p:cTn id="103" dur="1230" accel="100000" fill="hold">
                                          <p:stCondLst>
                                            <p:cond delay="770"/>
                                          </p:stCondLst>
                                        </p:cTn>
                                        <p:tgtEl>
                                          <p:spTgt spid="367699"/>
                                        </p:tgtEl>
                                      </p:cBhvr>
                                      <p:from x="200000" y="450000"/>
                                      <p:to x="100000" y="100000"/>
                                    </p:animScale>
                                    <p:set>
                                      <p:cBhvr>
                                        <p:cTn id="104" dur="770" fill="hold"/>
                                        <p:tgtEl>
                                          <p:spTgt spid="367699"/>
                                        </p:tgtEl>
                                        <p:attrNameLst>
                                          <p:attrName>ppt_x</p:attrName>
                                        </p:attrNameLst>
                                      </p:cBhvr>
                                      <p:to>
                                        <p:strVal val="(0.5)"/>
                                      </p:to>
                                    </p:set>
                                    <p:anim from="(0.5)" to="(#ppt_x)" calcmode="lin" valueType="num">
                                      <p:cBhvr>
                                        <p:cTn id="105" dur="1230" accel="100000" fill="hold">
                                          <p:stCondLst>
                                            <p:cond delay="770"/>
                                          </p:stCondLst>
                                        </p:cTn>
                                        <p:tgtEl>
                                          <p:spTgt spid="367699"/>
                                        </p:tgtEl>
                                        <p:attrNameLst>
                                          <p:attrName>ppt_x</p:attrName>
                                        </p:attrNameLst>
                                      </p:cBhvr>
                                    </p:anim>
                                    <p:set>
                                      <p:cBhvr>
                                        <p:cTn id="106" dur="770" fill="hold"/>
                                        <p:tgtEl>
                                          <p:spTgt spid="367699"/>
                                        </p:tgtEl>
                                        <p:attrNameLst>
                                          <p:attrName>ppt_y</p:attrName>
                                        </p:attrNameLst>
                                      </p:cBhvr>
                                      <p:to>
                                        <p:strVal val="(#ppt_y+0.4)"/>
                                      </p:to>
                                    </p:set>
                                    <p:anim from="(#ppt_y+0.4)" to="(#ppt_y)" calcmode="lin" valueType="num">
                                      <p:cBhvr>
                                        <p:cTn id="107" dur="1230" accel="100000" fill="hold">
                                          <p:stCondLst>
                                            <p:cond delay="770"/>
                                          </p:stCondLst>
                                        </p:cTn>
                                        <p:tgtEl>
                                          <p:spTgt spid="367699"/>
                                        </p:tgtEl>
                                        <p:attrNameLst>
                                          <p:attrName>ppt_y</p:attrName>
                                        </p:attrNameLst>
                                      </p:cBhvr>
                                    </p:anim>
                                  </p:childTnLst>
                                </p:cTn>
                              </p:par>
                            </p:childTnLst>
                          </p:cTn>
                        </p:par>
                        <p:par>
                          <p:cTn id="108" fill="hold">
                            <p:stCondLst>
                              <p:cond delay="29000"/>
                            </p:stCondLst>
                            <p:childTnLst>
                              <p:par>
                                <p:cTn id="109" presetID="22" presetClass="entr" presetSubtype="8" fill="hold" nodeType="afterEffect">
                                  <p:stCondLst>
                                    <p:cond delay="0"/>
                                  </p:stCondLst>
                                  <p:childTnLst>
                                    <p:set>
                                      <p:cBhvr>
                                        <p:cTn id="110" dur="1" fill="hold">
                                          <p:stCondLst>
                                            <p:cond delay="0"/>
                                          </p:stCondLst>
                                        </p:cTn>
                                        <p:tgtEl>
                                          <p:spTgt spid="367751"/>
                                        </p:tgtEl>
                                        <p:attrNameLst>
                                          <p:attrName>style.visibility</p:attrName>
                                        </p:attrNameLst>
                                      </p:cBhvr>
                                      <p:to>
                                        <p:strVal val="visible"/>
                                      </p:to>
                                    </p:set>
                                    <p:animEffect transition="in" filter="wipe(left)">
                                      <p:cBhvr>
                                        <p:cTn id="111" dur="2000"/>
                                        <p:tgtEl>
                                          <p:spTgt spid="367751"/>
                                        </p:tgtEl>
                                      </p:cBhvr>
                                    </p:animEffect>
                                  </p:childTnLst>
                                </p:cTn>
                              </p:par>
                            </p:childTnLst>
                          </p:cTn>
                        </p:par>
                        <p:par>
                          <p:cTn id="112" fill="hold">
                            <p:stCondLst>
                              <p:cond delay="31000"/>
                            </p:stCondLst>
                            <p:childTnLst>
                              <p:par>
                                <p:cTn id="113" presetID="51" presetClass="entr" presetSubtype="0" fill="hold" nodeType="afterEffect">
                                  <p:stCondLst>
                                    <p:cond delay="0"/>
                                  </p:stCondLst>
                                  <p:childTnLst>
                                    <p:set>
                                      <p:cBhvr>
                                        <p:cTn id="114" dur="1" fill="hold">
                                          <p:stCondLst>
                                            <p:cond delay="0"/>
                                          </p:stCondLst>
                                        </p:cTn>
                                        <p:tgtEl>
                                          <p:spTgt spid="367707"/>
                                        </p:tgtEl>
                                        <p:attrNameLst>
                                          <p:attrName>style.visibility</p:attrName>
                                        </p:attrNameLst>
                                      </p:cBhvr>
                                      <p:to>
                                        <p:strVal val="visible"/>
                                      </p:to>
                                    </p:set>
                                    <p:animEffect transition="in" filter="fade">
                                      <p:cBhvr>
                                        <p:cTn id="115" dur="770" decel="100000"/>
                                        <p:tgtEl>
                                          <p:spTgt spid="367707"/>
                                        </p:tgtEl>
                                      </p:cBhvr>
                                    </p:animEffect>
                                    <p:animScale>
                                      <p:cBhvr>
                                        <p:cTn id="116" dur="770" decel="100000"/>
                                        <p:tgtEl>
                                          <p:spTgt spid="367707"/>
                                        </p:tgtEl>
                                      </p:cBhvr>
                                      <p:from x="10000" y="10000"/>
                                      <p:to x="200000" y="450000"/>
                                    </p:animScale>
                                    <p:animScale>
                                      <p:cBhvr>
                                        <p:cTn id="117" dur="1230" accel="100000" fill="hold">
                                          <p:stCondLst>
                                            <p:cond delay="770"/>
                                          </p:stCondLst>
                                        </p:cTn>
                                        <p:tgtEl>
                                          <p:spTgt spid="367707"/>
                                        </p:tgtEl>
                                      </p:cBhvr>
                                      <p:from x="200000" y="450000"/>
                                      <p:to x="100000" y="100000"/>
                                    </p:animScale>
                                    <p:set>
                                      <p:cBhvr>
                                        <p:cTn id="118" dur="770" fill="hold"/>
                                        <p:tgtEl>
                                          <p:spTgt spid="367707"/>
                                        </p:tgtEl>
                                        <p:attrNameLst>
                                          <p:attrName>ppt_x</p:attrName>
                                        </p:attrNameLst>
                                      </p:cBhvr>
                                      <p:to>
                                        <p:strVal val="(0.5)"/>
                                      </p:to>
                                    </p:set>
                                    <p:anim from="(0.5)" to="(#ppt_x)" calcmode="lin" valueType="num">
                                      <p:cBhvr>
                                        <p:cTn id="119" dur="1230" accel="100000" fill="hold">
                                          <p:stCondLst>
                                            <p:cond delay="770"/>
                                          </p:stCondLst>
                                        </p:cTn>
                                        <p:tgtEl>
                                          <p:spTgt spid="367707"/>
                                        </p:tgtEl>
                                        <p:attrNameLst>
                                          <p:attrName>ppt_x</p:attrName>
                                        </p:attrNameLst>
                                      </p:cBhvr>
                                    </p:anim>
                                    <p:set>
                                      <p:cBhvr>
                                        <p:cTn id="120" dur="770" fill="hold"/>
                                        <p:tgtEl>
                                          <p:spTgt spid="367707"/>
                                        </p:tgtEl>
                                        <p:attrNameLst>
                                          <p:attrName>ppt_y</p:attrName>
                                        </p:attrNameLst>
                                      </p:cBhvr>
                                      <p:to>
                                        <p:strVal val="(#ppt_y+0.4)"/>
                                      </p:to>
                                    </p:set>
                                    <p:anim from="(#ppt_y+0.4)" to="(#ppt_y)" calcmode="lin" valueType="num">
                                      <p:cBhvr>
                                        <p:cTn id="121" dur="1230" accel="100000" fill="hold">
                                          <p:stCondLst>
                                            <p:cond delay="770"/>
                                          </p:stCondLst>
                                        </p:cTn>
                                        <p:tgtEl>
                                          <p:spTgt spid="367707"/>
                                        </p:tgtEl>
                                        <p:attrNameLst>
                                          <p:attrName>ppt_y</p:attrName>
                                        </p:attrNameLst>
                                      </p:cBhvr>
                                    </p:anim>
                                  </p:childTnLst>
                                </p:cTn>
                              </p:par>
                            </p:childTnLst>
                          </p:cTn>
                        </p:par>
                        <p:par>
                          <p:cTn id="122" fill="hold">
                            <p:stCondLst>
                              <p:cond delay="33000"/>
                            </p:stCondLst>
                            <p:childTnLst>
                              <p:par>
                                <p:cTn id="123" presetID="22" presetClass="entr" presetSubtype="8" fill="hold" nodeType="afterEffect">
                                  <p:stCondLst>
                                    <p:cond delay="0"/>
                                  </p:stCondLst>
                                  <p:childTnLst>
                                    <p:set>
                                      <p:cBhvr>
                                        <p:cTn id="124" dur="1" fill="hold">
                                          <p:stCondLst>
                                            <p:cond delay="0"/>
                                          </p:stCondLst>
                                        </p:cTn>
                                        <p:tgtEl>
                                          <p:spTgt spid="367750"/>
                                        </p:tgtEl>
                                        <p:attrNameLst>
                                          <p:attrName>style.visibility</p:attrName>
                                        </p:attrNameLst>
                                      </p:cBhvr>
                                      <p:to>
                                        <p:strVal val="visible"/>
                                      </p:to>
                                    </p:set>
                                    <p:animEffect transition="in" filter="wipe(left)">
                                      <p:cBhvr>
                                        <p:cTn id="125" dur="2000"/>
                                        <p:tgtEl>
                                          <p:spTgt spid="367750"/>
                                        </p:tgtEl>
                                      </p:cBhvr>
                                    </p:animEffect>
                                  </p:childTnLst>
                                </p:cTn>
                              </p:par>
                            </p:childTnLst>
                          </p:cTn>
                        </p:par>
                        <p:par>
                          <p:cTn id="126" fill="hold">
                            <p:stCondLst>
                              <p:cond delay="35000"/>
                            </p:stCondLst>
                            <p:childTnLst>
                              <p:par>
                                <p:cTn id="127" presetID="51" presetClass="entr" presetSubtype="0" fill="hold" nodeType="afterEffect">
                                  <p:stCondLst>
                                    <p:cond delay="0"/>
                                  </p:stCondLst>
                                  <p:childTnLst>
                                    <p:set>
                                      <p:cBhvr>
                                        <p:cTn id="128" dur="1" fill="hold">
                                          <p:stCondLst>
                                            <p:cond delay="0"/>
                                          </p:stCondLst>
                                        </p:cTn>
                                        <p:tgtEl>
                                          <p:spTgt spid="367715"/>
                                        </p:tgtEl>
                                        <p:attrNameLst>
                                          <p:attrName>style.visibility</p:attrName>
                                        </p:attrNameLst>
                                      </p:cBhvr>
                                      <p:to>
                                        <p:strVal val="visible"/>
                                      </p:to>
                                    </p:set>
                                    <p:animEffect transition="in" filter="fade">
                                      <p:cBhvr>
                                        <p:cTn id="129" dur="770" decel="100000"/>
                                        <p:tgtEl>
                                          <p:spTgt spid="367715"/>
                                        </p:tgtEl>
                                      </p:cBhvr>
                                    </p:animEffect>
                                    <p:animScale>
                                      <p:cBhvr>
                                        <p:cTn id="130" dur="770" decel="100000"/>
                                        <p:tgtEl>
                                          <p:spTgt spid="367715"/>
                                        </p:tgtEl>
                                      </p:cBhvr>
                                      <p:from x="10000" y="10000"/>
                                      <p:to x="200000" y="450000"/>
                                    </p:animScale>
                                    <p:animScale>
                                      <p:cBhvr>
                                        <p:cTn id="131" dur="1230" accel="100000" fill="hold">
                                          <p:stCondLst>
                                            <p:cond delay="770"/>
                                          </p:stCondLst>
                                        </p:cTn>
                                        <p:tgtEl>
                                          <p:spTgt spid="367715"/>
                                        </p:tgtEl>
                                      </p:cBhvr>
                                      <p:from x="200000" y="450000"/>
                                      <p:to x="100000" y="100000"/>
                                    </p:animScale>
                                    <p:set>
                                      <p:cBhvr>
                                        <p:cTn id="132" dur="770" fill="hold"/>
                                        <p:tgtEl>
                                          <p:spTgt spid="367715"/>
                                        </p:tgtEl>
                                        <p:attrNameLst>
                                          <p:attrName>ppt_x</p:attrName>
                                        </p:attrNameLst>
                                      </p:cBhvr>
                                      <p:to>
                                        <p:strVal val="(0.5)"/>
                                      </p:to>
                                    </p:set>
                                    <p:anim from="(0.5)" to="(#ppt_x)" calcmode="lin" valueType="num">
                                      <p:cBhvr>
                                        <p:cTn id="133" dur="1230" accel="100000" fill="hold">
                                          <p:stCondLst>
                                            <p:cond delay="770"/>
                                          </p:stCondLst>
                                        </p:cTn>
                                        <p:tgtEl>
                                          <p:spTgt spid="367715"/>
                                        </p:tgtEl>
                                        <p:attrNameLst>
                                          <p:attrName>ppt_x</p:attrName>
                                        </p:attrNameLst>
                                      </p:cBhvr>
                                    </p:anim>
                                    <p:set>
                                      <p:cBhvr>
                                        <p:cTn id="134" dur="770" fill="hold"/>
                                        <p:tgtEl>
                                          <p:spTgt spid="367715"/>
                                        </p:tgtEl>
                                        <p:attrNameLst>
                                          <p:attrName>ppt_y</p:attrName>
                                        </p:attrNameLst>
                                      </p:cBhvr>
                                      <p:to>
                                        <p:strVal val="(#ppt_y+0.4)"/>
                                      </p:to>
                                    </p:set>
                                    <p:anim from="(#ppt_y+0.4)" to="(#ppt_y)" calcmode="lin" valueType="num">
                                      <p:cBhvr>
                                        <p:cTn id="135" dur="1230" accel="100000" fill="hold">
                                          <p:stCondLst>
                                            <p:cond delay="770"/>
                                          </p:stCondLst>
                                        </p:cTn>
                                        <p:tgtEl>
                                          <p:spTgt spid="367715"/>
                                        </p:tgtEl>
                                        <p:attrNameLst>
                                          <p:attrName>ppt_y</p:attrName>
                                        </p:attrNameLst>
                                      </p:cBhvr>
                                    </p:anim>
                                  </p:childTnLst>
                                </p:cTn>
                              </p:par>
                            </p:childTnLst>
                          </p:cTn>
                        </p:par>
                        <p:par>
                          <p:cTn id="136" fill="hold">
                            <p:stCondLst>
                              <p:cond delay="37000"/>
                            </p:stCondLst>
                            <p:childTnLst>
                              <p:par>
                                <p:cTn id="137" presetID="22" presetClass="entr" presetSubtype="8" fill="hold" nodeType="afterEffect">
                                  <p:stCondLst>
                                    <p:cond delay="0"/>
                                  </p:stCondLst>
                                  <p:childTnLst>
                                    <p:set>
                                      <p:cBhvr>
                                        <p:cTn id="138" dur="1" fill="hold">
                                          <p:stCondLst>
                                            <p:cond delay="0"/>
                                          </p:stCondLst>
                                        </p:cTn>
                                        <p:tgtEl>
                                          <p:spTgt spid="367756"/>
                                        </p:tgtEl>
                                        <p:attrNameLst>
                                          <p:attrName>style.visibility</p:attrName>
                                        </p:attrNameLst>
                                      </p:cBhvr>
                                      <p:to>
                                        <p:strVal val="visible"/>
                                      </p:to>
                                    </p:set>
                                    <p:animEffect transition="in" filter="wipe(left)">
                                      <p:cBhvr>
                                        <p:cTn id="139" dur="2000"/>
                                        <p:tgtEl>
                                          <p:spTgt spid="367756"/>
                                        </p:tgtEl>
                                      </p:cBhvr>
                                    </p:animEffect>
                                  </p:childTnLst>
                                </p:cTn>
                              </p:par>
                            </p:childTnLst>
                          </p:cTn>
                        </p:par>
                        <p:par>
                          <p:cTn id="140" fill="hold">
                            <p:stCondLst>
                              <p:cond delay="39000"/>
                            </p:stCondLst>
                            <p:childTnLst>
                              <p:par>
                                <p:cTn id="141" presetID="51" presetClass="entr" presetSubtype="0" fill="hold" nodeType="afterEffect">
                                  <p:stCondLst>
                                    <p:cond delay="0"/>
                                  </p:stCondLst>
                                  <p:childTnLst>
                                    <p:set>
                                      <p:cBhvr>
                                        <p:cTn id="142" dur="1" fill="hold">
                                          <p:stCondLst>
                                            <p:cond delay="0"/>
                                          </p:stCondLst>
                                        </p:cTn>
                                        <p:tgtEl>
                                          <p:spTgt spid="367723"/>
                                        </p:tgtEl>
                                        <p:attrNameLst>
                                          <p:attrName>style.visibility</p:attrName>
                                        </p:attrNameLst>
                                      </p:cBhvr>
                                      <p:to>
                                        <p:strVal val="visible"/>
                                      </p:to>
                                    </p:set>
                                    <p:animEffect transition="in" filter="fade">
                                      <p:cBhvr>
                                        <p:cTn id="143" dur="770" decel="100000"/>
                                        <p:tgtEl>
                                          <p:spTgt spid="367723"/>
                                        </p:tgtEl>
                                      </p:cBhvr>
                                    </p:animEffect>
                                    <p:animScale>
                                      <p:cBhvr>
                                        <p:cTn id="144" dur="770" decel="100000"/>
                                        <p:tgtEl>
                                          <p:spTgt spid="367723"/>
                                        </p:tgtEl>
                                      </p:cBhvr>
                                      <p:from x="10000" y="10000"/>
                                      <p:to x="200000" y="450000"/>
                                    </p:animScale>
                                    <p:animScale>
                                      <p:cBhvr>
                                        <p:cTn id="145" dur="1230" accel="100000" fill="hold">
                                          <p:stCondLst>
                                            <p:cond delay="770"/>
                                          </p:stCondLst>
                                        </p:cTn>
                                        <p:tgtEl>
                                          <p:spTgt spid="367723"/>
                                        </p:tgtEl>
                                      </p:cBhvr>
                                      <p:from x="200000" y="450000"/>
                                      <p:to x="100000" y="100000"/>
                                    </p:animScale>
                                    <p:set>
                                      <p:cBhvr>
                                        <p:cTn id="146" dur="770" fill="hold"/>
                                        <p:tgtEl>
                                          <p:spTgt spid="367723"/>
                                        </p:tgtEl>
                                        <p:attrNameLst>
                                          <p:attrName>ppt_x</p:attrName>
                                        </p:attrNameLst>
                                      </p:cBhvr>
                                      <p:to>
                                        <p:strVal val="(0.5)"/>
                                      </p:to>
                                    </p:set>
                                    <p:anim from="(0.5)" to="(#ppt_x)" calcmode="lin" valueType="num">
                                      <p:cBhvr>
                                        <p:cTn id="147" dur="1230" accel="100000" fill="hold">
                                          <p:stCondLst>
                                            <p:cond delay="770"/>
                                          </p:stCondLst>
                                        </p:cTn>
                                        <p:tgtEl>
                                          <p:spTgt spid="367723"/>
                                        </p:tgtEl>
                                        <p:attrNameLst>
                                          <p:attrName>ppt_x</p:attrName>
                                        </p:attrNameLst>
                                      </p:cBhvr>
                                    </p:anim>
                                    <p:set>
                                      <p:cBhvr>
                                        <p:cTn id="148" dur="770" fill="hold"/>
                                        <p:tgtEl>
                                          <p:spTgt spid="367723"/>
                                        </p:tgtEl>
                                        <p:attrNameLst>
                                          <p:attrName>ppt_y</p:attrName>
                                        </p:attrNameLst>
                                      </p:cBhvr>
                                      <p:to>
                                        <p:strVal val="(#ppt_y+0.4)"/>
                                      </p:to>
                                    </p:set>
                                    <p:anim from="(#ppt_y+0.4)" to="(#ppt_y)" calcmode="lin" valueType="num">
                                      <p:cBhvr>
                                        <p:cTn id="149" dur="1230" accel="100000" fill="hold">
                                          <p:stCondLst>
                                            <p:cond delay="770"/>
                                          </p:stCondLst>
                                        </p:cTn>
                                        <p:tgtEl>
                                          <p:spTgt spid="367723"/>
                                        </p:tgtEl>
                                        <p:attrNameLst>
                                          <p:attrName>ppt_y</p:attrName>
                                        </p:attrNameLst>
                                      </p:cBhvr>
                                    </p:anim>
                                  </p:childTnLst>
                                </p:cTn>
                              </p:par>
                            </p:childTnLst>
                          </p:cTn>
                        </p:par>
                        <p:par>
                          <p:cTn id="150" fill="hold">
                            <p:stCondLst>
                              <p:cond delay="41000"/>
                            </p:stCondLst>
                            <p:childTnLst>
                              <p:par>
                                <p:cTn id="151" presetID="27" presetClass="entr" presetSubtype="0" fill="hold" grpId="0" nodeType="afterEffect">
                                  <p:stCondLst>
                                    <p:cond delay="0"/>
                                  </p:stCondLst>
                                  <p:iterate type="lt">
                                    <p:tmPct val="50000"/>
                                  </p:iterate>
                                  <p:childTnLst>
                                    <p:set>
                                      <p:cBhvr>
                                        <p:cTn id="152" dur="1" fill="hold">
                                          <p:stCondLst>
                                            <p:cond delay="0"/>
                                          </p:stCondLst>
                                        </p:cTn>
                                        <p:tgtEl>
                                          <p:spTgt spid="367731"/>
                                        </p:tgtEl>
                                        <p:attrNameLst>
                                          <p:attrName>style.visibility</p:attrName>
                                        </p:attrNameLst>
                                      </p:cBhvr>
                                      <p:to>
                                        <p:strVal val="visible"/>
                                      </p:to>
                                    </p:set>
                                    <p:anim calcmode="discrete" valueType="clr">
                                      <p:cBhvr override="childStyle">
                                        <p:cTn id="153" dur="1000"/>
                                        <p:tgtEl>
                                          <p:spTgt spid="367731"/>
                                        </p:tgtEl>
                                        <p:attrNameLst>
                                          <p:attrName>style.color</p:attrName>
                                        </p:attrNameLst>
                                      </p:cBhvr>
                                      <p:tavLst>
                                        <p:tav tm="0">
                                          <p:val>
                                            <p:clrVal>
                                              <a:schemeClr val="accent2"/>
                                            </p:clrVal>
                                          </p:val>
                                        </p:tav>
                                        <p:tav tm="50000">
                                          <p:val>
                                            <p:clrVal>
                                              <a:schemeClr val="hlink"/>
                                            </p:clrVal>
                                          </p:val>
                                        </p:tav>
                                      </p:tavLst>
                                    </p:anim>
                                    <p:anim calcmode="discrete" valueType="clr">
                                      <p:cBhvr>
                                        <p:cTn id="154" dur="1000"/>
                                        <p:tgtEl>
                                          <p:spTgt spid="367731"/>
                                        </p:tgtEl>
                                        <p:attrNameLst>
                                          <p:attrName>fillcolor</p:attrName>
                                        </p:attrNameLst>
                                      </p:cBhvr>
                                      <p:tavLst>
                                        <p:tav tm="0">
                                          <p:val>
                                            <p:clrVal>
                                              <a:schemeClr val="accent2"/>
                                            </p:clrVal>
                                          </p:val>
                                        </p:tav>
                                        <p:tav tm="50000">
                                          <p:val>
                                            <p:clrVal>
                                              <a:schemeClr val="hlink"/>
                                            </p:clrVal>
                                          </p:val>
                                        </p:tav>
                                      </p:tavLst>
                                    </p:anim>
                                    <p:set>
                                      <p:cBhvr>
                                        <p:cTn id="155" dur="1000"/>
                                        <p:tgtEl>
                                          <p:spTgt spid="367731"/>
                                        </p:tgtEl>
                                        <p:attrNameLst>
                                          <p:attrName>fill.type</p:attrName>
                                        </p:attrNameLst>
                                      </p:cBhvr>
                                      <p:to>
                                        <p:strVal val="solid"/>
                                      </p:to>
                                    </p:set>
                                  </p:childTnLst>
                                </p:cTn>
                              </p:par>
                            </p:childTnLst>
                          </p:cTn>
                        </p:par>
                        <p:par>
                          <p:cTn id="156" fill="hold">
                            <p:stCondLst>
                              <p:cond delay="46500"/>
                            </p:stCondLst>
                            <p:childTnLst>
                              <p:par>
                                <p:cTn id="157" presetID="53" presetClass="entr" presetSubtype="16" fill="hold" grpId="0" nodeType="afterEffect">
                                  <p:stCondLst>
                                    <p:cond delay="0"/>
                                  </p:stCondLst>
                                  <p:childTnLst>
                                    <p:set>
                                      <p:cBhvr>
                                        <p:cTn id="158" dur="1" fill="hold">
                                          <p:stCondLst>
                                            <p:cond delay="0"/>
                                          </p:stCondLst>
                                        </p:cTn>
                                        <p:tgtEl>
                                          <p:spTgt spid="367735"/>
                                        </p:tgtEl>
                                        <p:attrNameLst>
                                          <p:attrName>style.visibility</p:attrName>
                                        </p:attrNameLst>
                                      </p:cBhvr>
                                      <p:to>
                                        <p:strVal val="visible"/>
                                      </p:to>
                                    </p:set>
                                    <p:anim calcmode="lin" valueType="num">
                                      <p:cBhvr>
                                        <p:cTn id="159" dur="500" fill="hold"/>
                                        <p:tgtEl>
                                          <p:spTgt spid="367735"/>
                                        </p:tgtEl>
                                        <p:attrNameLst>
                                          <p:attrName>ppt_w</p:attrName>
                                        </p:attrNameLst>
                                      </p:cBhvr>
                                      <p:tavLst>
                                        <p:tav tm="0">
                                          <p:val>
                                            <p:fltVal val="0"/>
                                          </p:val>
                                        </p:tav>
                                        <p:tav tm="100000">
                                          <p:val>
                                            <p:strVal val="#ppt_w"/>
                                          </p:val>
                                        </p:tav>
                                      </p:tavLst>
                                    </p:anim>
                                    <p:anim calcmode="lin" valueType="num">
                                      <p:cBhvr>
                                        <p:cTn id="160" dur="500" fill="hold"/>
                                        <p:tgtEl>
                                          <p:spTgt spid="367735"/>
                                        </p:tgtEl>
                                        <p:attrNameLst>
                                          <p:attrName>ppt_h</p:attrName>
                                        </p:attrNameLst>
                                      </p:cBhvr>
                                      <p:tavLst>
                                        <p:tav tm="0">
                                          <p:val>
                                            <p:fltVal val="0"/>
                                          </p:val>
                                        </p:tav>
                                        <p:tav tm="100000">
                                          <p:val>
                                            <p:strVal val="#ppt_h"/>
                                          </p:val>
                                        </p:tav>
                                      </p:tavLst>
                                    </p:anim>
                                    <p:animEffect transition="in" filter="fade">
                                      <p:cBhvr>
                                        <p:cTn id="161" dur="500"/>
                                        <p:tgtEl>
                                          <p:spTgt spid="367735"/>
                                        </p:tgtEl>
                                      </p:cBhvr>
                                    </p:animEffect>
                                  </p:childTnLst>
                                </p:cTn>
                              </p:par>
                            </p:childTnLst>
                          </p:cTn>
                        </p:par>
                      </p:childTnLst>
                    </p:cTn>
                  </p:par>
                </p:childTnLst>
              </p:cTn>
              <p:nextCondLst>
                <p:cond evt="onClick" delay="0">
                  <p:tgtEl>
                    <p:spTgt spid="367781"/>
                  </p:tgtEl>
                </p:cond>
              </p:nextCondLst>
            </p:seq>
          </p:childTnLst>
        </p:cTn>
      </p:par>
    </p:tnLst>
    <p:bldLst>
      <p:bldP spid="367731" grpId="0"/>
      <p:bldP spid="367735" grpId="0"/>
      <p:bldP spid="367745" grpId="0"/>
      <p:bldP spid="367779" grpId="0"/>
      <p:bldP spid="367780" grpId="0" bldLvl="0" animBg="1"/>
      <p:bldP spid="367781" grpId="0" bldLvl="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4" name="矩形 368643"/>
          <p:cNvSpPr/>
          <p:nvPr/>
        </p:nvSpPr>
        <p:spPr>
          <a:xfrm>
            <a:off x="1524000" y="3367088"/>
            <a:ext cx="9144000" cy="0"/>
          </a:xfrm>
          <a:prstGeom prst="rect">
            <a:avLst/>
          </a:prstGeom>
          <a:noFill/>
          <a:ln w="9525">
            <a:noFill/>
          </a:ln>
        </p:spPr>
        <p:txBody>
          <a:bodyPr/>
          <a:lstStyle/>
          <a:p>
            <a:endParaRPr lang="zh-CN" altLang="en-US"/>
          </a:p>
        </p:txBody>
      </p:sp>
      <p:sp>
        <p:nvSpPr>
          <p:cNvPr id="368645" name="矩形 368644"/>
          <p:cNvSpPr/>
          <p:nvPr/>
        </p:nvSpPr>
        <p:spPr>
          <a:xfrm>
            <a:off x="1524000" y="3367088"/>
            <a:ext cx="9144000" cy="0"/>
          </a:xfrm>
          <a:prstGeom prst="rect">
            <a:avLst/>
          </a:prstGeom>
          <a:noFill/>
          <a:ln w="9525">
            <a:noFill/>
          </a:ln>
        </p:spPr>
        <p:txBody>
          <a:bodyPr/>
          <a:lstStyle/>
          <a:p>
            <a:endParaRPr lang="zh-CN" altLang="en-US"/>
          </a:p>
        </p:txBody>
      </p:sp>
      <p:sp>
        <p:nvSpPr>
          <p:cNvPr id="368646" name="矩形 368645"/>
          <p:cNvSpPr/>
          <p:nvPr/>
        </p:nvSpPr>
        <p:spPr>
          <a:xfrm>
            <a:off x="1524000" y="3233738"/>
            <a:ext cx="9144000" cy="0"/>
          </a:xfrm>
          <a:prstGeom prst="rect">
            <a:avLst/>
          </a:prstGeom>
          <a:noFill/>
          <a:ln w="9525">
            <a:noFill/>
          </a:ln>
        </p:spPr>
        <p:txBody>
          <a:bodyPr/>
          <a:lstStyle/>
          <a:p>
            <a:endParaRPr lang="zh-CN" altLang="en-US"/>
          </a:p>
        </p:txBody>
      </p:sp>
      <p:sp>
        <p:nvSpPr>
          <p:cNvPr id="368647" name="文本框 368646"/>
          <p:cNvSpPr txBox="1"/>
          <p:nvPr/>
        </p:nvSpPr>
        <p:spPr>
          <a:xfrm>
            <a:off x="1415480" y="1680880"/>
            <a:ext cx="6408737" cy="583565"/>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5</a:t>
            </a:r>
            <a:r>
              <a:rPr lang="zh-CN" altLang="en-US" sz="2800" dirty="0">
                <a:solidFill>
                  <a:srgbClr val="800000"/>
                </a:solidFill>
                <a:effectLst>
                  <a:outerShdw blurRad="38100" dist="38100" dir="2700000">
                    <a:srgbClr val="C0C0C0"/>
                  </a:outerShdw>
                </a:effectLst>
                <a:latin typeface="Tahoma" panose="020B0604030504040204" pitchFamily="34" charset="0"/>
              </a:rPr>
              <a:t>、</a:t>
            </a:r>
            <a:r>
              <a:rPr lang="en-US" altLang="zh-CN" sz="2800" dirty="0">
                <a:solidFill>
                  <a:srgbClr val="800000"/>
                </a:solidFill>
                <a:effectLst>
                  <a:outerShdw blurRad="38100" dist="38100" dir="2700000">
                    <a:srgbClr val="C0C0C0"/>
                  </a:outerShdw>
                </a:effectLst>
                <a:latin typeface="Tahoma" panose="020B0604030504040204" pitchFamily="34" charset="0"/>
              </a:rPr>
              <a:t>N-Step-SCAN</a:t>
            </a:r>
            <a:r>
              <a:rPr lang="zh-CN" altLang="en-US" sz="2800" dirty="0">
                <a:solidFill>
                  <a:srgbClr val="800000"/>
                </a:solidFill>
                <a:effectLst>
                  <a:outerShdw blurRad="38100" dist="38100" dir="2700000">
                    <a:srgbClr val="C0C0C0"/>
                  </a:outerShdw>
                </a:effectLst>
                <a:latin typeface="Tahoma" panose="020B0604030504040204" pitchFamily="34" charset="0"/>
              </a:rPr>
              <a:t>和</a:t>
            </a:r>
            <a:r>
              <a:rPr lang="en-US" altLang="zh-CN" sz="2800" dirty="0">
                <a:solidFill>
                  <a:srgbClr val="800000"/>
                </a:solidFill>
                <a:effectLst>
                  <a:outerShdw blurRad="38100" dist="38100" dir="2700000">
                    <a:srgbClr val="C0C0C0"/>
                  </a:outerShdw>
                </a:effectLst>
                <a:latin typeface="Tahoma" panose="020B0604030504040204" pitchFamily="34" charset="0"/>
              </a:rPr>
              <a:t>FSCAN</a:t>
            </a:r>
            <a:r>
              <a:rPr lang="zh-CN" altLang="en-US" sz="2800" dirty="0">
                <a:solidFill>
                  <a:srgbClr val="800000"/>
                </a:solidFill>
                <a:effectLst>
                  <a:outerShdw blurRad="38100" dist="38100" dir="2700000">
                    <a:srgbClr val="C0C0C0"/>
                  </a:outerShdw>
                </a:effectLst>
                <a:latin typeface="Tahoma" panose="020B0604030504040204" pitchFamily="34" charset="0"/>
              </a:rPr>
              <a:t>算法</a:t>
            </a:r>
            <a:r>
              <a:rPr lang="zh-CN" altLang="en-US" sz="3200" b="0" dirty="0">
                <a:latin typeface="Tahoma" panose="020B0604030504040204" pitchFamily="34" charset="0"/>
              </a:rPr>
              <a:t> </a:t>
            </a:r>
          </a:p>
        </p:txBody>
      </p:sp>
      <p:sp>
        <p:nvSpPr>
          <p:cNvPr id="368648" name="矩形 368647"/>
          <p:cNvSpPr/>
          <p:nvPr/>
        </p:nvSpPr>
        <p:spPr>
          <a:xfrm>
            <a:off x="1524000" y="3233738"/>
            <a:ext cx="9144000" cy="0"/>
          </a:xfrm>
          <a:prstGeom prst="rect">
            <a:avLst/>
          </a:prstGeom>
          <a:noFill/>
          <a:ln w="9525">
            <a:noFill/>
          </a:ln>
        </p:spPr>
        <p:txBody>
          <a:bodyPr/>
          <a:lstStyle/>
          <a:p>
            <a:endParaRPr lang="zh-CN" altLang="en-US"/>
          </a:p>
        </p:txBody>
      </p:sp>
      <p:sp>
        <p:nvSpPr>
          <p:cNvPr id="368649" name="矩形 368648"/>
          <p:cNvSpPr/>
          <p:nvPr/>
        </p:nvSpPr>
        <p:spPr>
          <a:xfrm>
            <a:off x="1524000" y="3367088"/>
            <a:ext cx="9144000" cy="0"/>
          </a:xfrm>
          <a:prstGeom prst="rect">
            <a:avLst/>
          </a:prstGeom>
          <a:noFill/>
          <a:ln w="9525">
            <a:noFill/>
          </a:ln>
        </p:spPr>
        <p:txBody>
          <a:bodyPr/>
          <a:lstStyle/>
          <a:p>
            <a:endParaRPr lang="zh-CN" altLang="en-US"/>
          </a:p>
        </p:txBody>
      </p:sp>
      <p:sp>
        <p:nvSpPr>
          <p:cNvPr id="368650" name="矩形 368649"/>
          <p:cNvSpPr/>
          <p:nvPr/>
        </p:nvSpPr>
        <p:spPr>
          <a:xfrm>
            <a:off x="1524000" y="3233738"/>
            <a:ext cx="9144000" cy="0"/>
          </a:xfrm>
          <a:prstGeom prst="rect">
            <a:avLst/>
          </a:prstGeom>
          <a:noFill/>
          <a:ln w="9525">
            <a:noFill/>
          </a:ln>
        </p:spPr>
        <p:txBody>
          <a:bodyPr/>
          <a:lstStyle/>
          <a:p>
            <a:endParaRPr lang="zh-CN" altLang="en-US"/>
          </a:p>
        </p:txBody>
      </p:sp>
      <p:sp>
        <p:nvSpPr>
          <p:cNvPr id="368651" name="矩形 368650"/>
          <p:cNvSpPr/>
          <p:nvPr/>
        </p:nvSpPr>
        <p:spPr>
          <a:xfrm>
            <a:off x="1524000" y="3233738"/>
            <a:ext cx="9144000" cy="0"/>
          </a:xfrm>
          <a:prstGeom prst="rect">
            <a:avLst/>
          </a:prstGeom>
          <a:noFill/>
          <a:ln w="9525">
            <a:noFill/>
          </a:ln>
        </p:spPr>
        <p:txBody>
          <a:bodyPr/>
          <a:lstStyle/>
          <a:p>
            <a:endParaRPr lang="zh-CN" altLang="en-US"/>
          </a:p>
        </p:txBody>
      </p:sp>
      <p:sp>
        <p:nvSpPr>
          <p:cNvPr id="368652" name="矩形 368651"/>
          <p:cNvSpPr/>
          <p:nvPr/>
        </p:nvSpPr>
        <p:spPr>
          <a:xfrm>
            <a:off x="1524000" y="3367088"/>
            <a:ext cx="9144000" cy="0"/>
          </a:xfrm>
          <a:prstGeom prst="rect">
            <a:avLst/>
          </a:prstGeom>
          <a:noFill/>
          <a:ln w="9525">
            <a:noFill/>
          </a:ln>
        </p:spPr>
        <p:txBody>
          <a:bodyPr/>
          <a:lstStyle/>
          <a:p>
            <a:endParaRPr lang="zh-CN" altLang="en-US"/>
          </a:p>
        </p:txBody>
      </p:sp>
      <p:sp>
        <p:nvSpPr>
          <p:cNvPr id="368653" name="文本框 368652"/>
          <p:cNvSpPr txBox="1"/>
          <p:nvPr/>
        </p:nvSpPr>
        <p:spPr>
          <a:xfrm>
            <a:off x="1991544" y="2276872"/>
            <a:ext cx="9001000" cy="3880293"/>
          </a:xfrm>
          <a:prstGeom prst="rect">
            <a:avLst/>
          </a:prstGeom>
          <a:noFill/>
          <a:ln w="9525">
            <a:noFill/>
          </a:ln>
        </p:spPr>
        <p:txBody>
          <a:bodyPr wrap="square">
            <a:spAutoFit/>
          </a:bodyPr>
          <a:lstStyle/>
          <a:p>
            <a:pPr>
              <a:lnSpc>
                <a:spcPct val="150000"/>
              </a:lnSpc>
            </a:pPr>
            <a:r>
              <a:rPr lang="zh-CN" altLang="en-US" sz="2800" dirty="0">
                <a:solidFill>
                  <a:srgbClr val="0000CC"/>
                </a:solidFill>
                <a:effectLst>
                  <a:outerShdw blurRad="38100" dist="38100" dir="2700000">
                    <a:srgbClr val="C0C0C0"/>
                  </a:outerShdw>
                </a:effectLst>
                <a:latin typeface="Tahoma" panose="020B0604030504040204" pitchFamily="34" charset="0"/>
              </a:rPr>
              <a:t>如果一个，或多个进程对一个磁道有很高的访问速度时（即不断地请求对一个磁道的</a:t>
            </a:r>
            <a:r>
              <a:rPr lang="en-US" altLang="zh-CN" sz="2800" dirty="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），可能产生重复地请求这个磁道以垄断整个设备</a:t>
            </a:r>
            <a:r>
              <a:rPr lang="en-US" altLang="zh-CN" sz="2800" dirty="0">
                <a:solidFill>
                  <a:srgbClr val="0000CC"/>
                </a:solidFill>
                <a:effectLst>
                  <a:outerShdw blurRad="38100" dist="38100" dir="2700000">
                    <a:srgbClr val="C0C0C0"/>
                  </a:outerShdw>
                </a:effectLst>
                <a:latin typeface="Tahoma" panose="020B0604030504040204" pitchFamily="34" charset="0"/>
              </a:rPr>
              <a:t>(</a:t>
            </a:r>
            <a:r>
              <a:rPr lang="zh-CN" altLang="en-US" sz="2800" dirty="0">
                <a:solidFill>
                  <a:srgbClr val="0000CC"/>
                </a:solidFill>
                <a:effectLst>
                  <a:outerShdw blurRad="38100" dist="38100" dir="2700000">
                    <a:srgbClr val="C0C0C0"/>
                  </a:outerShdw>
                </a:effectLst>
                <a:latin typeface="Tahoma" panose="020B0604030504040204" pitchFamily="34" charset="0"/>
              </a:rPr>
              <a:t>除</a:t>
            </a:r>
            <a:r>
              <a:rPr lang="en-US" altLang="zh-CN" sz="2800" dirty="0">
                <a:solidFill>
                  <a:srgbClr val="0000CC"/>
                </a:solidFill>
                <a:effectLst>
                  <a:outerShdw blurRad="38100" dist="38100" dir="2700000">
                    <a:srgbClr val="C0C0C0"/>
                  </a:outerShdw>
                </a:effectLst>
                <a:latin typeface="Tahoma" panose="020B0604030504040204" pitchFamily="34" charset="0"/>
              </a:rPr>
              <a:t>FCFS</a:t>
            </a:r>
            <a:r>
              <a:rPr lang="zh-CN" altLang="en-US" sz="2800" dirty="0">
                <a:solidFill>
                  <a:srgbClr val="0000CC"/>
                </a:solidFill>
                <a:effectLst>
                  <a:outerShdw blurRad="38100" dist="38100" dir="2700000">
                    <a:srgbClr val="C0C0C0"/>
                  </a:outerShdw>
                </a:effectLst>
                <a:latin typeface="Tahoma" panose="020B0604030504040204" pitchFamily="34" charset="0"/>
              </a:rPr>
              <a:t>算法外，其它算法都有可能</a:t>
            </a:r>
            <a:r>
              <a:rPr lang="en-US" altLang="zh-CN" sz="2800" dirty="0">
                <a:solidFill>
                  <a:srgbClr val="0000CC"/>
                </a:solidFill>
                <a:effectLst>
                  <a:outerShdw blurRad="38100" dist="38100" dir="2700000">
                    <a:srgbClr val="C0C0C0"/>
                  </a:outerShdw>
                </a:effectLst>
                <a:latin typeface="Tahoma" panose="020B0604030504040204" pitchFamily="34" charset="0"/>
              </a:rPr>
              <a:t>)</a:t>
            </a:r>
            <a:r>
              <a:rPr lang="zh-CN" altLang="en-US" sz="2800" dirty="0">
                <a:solidFill>
                  <a:srgbClr val="0000CC"/>
                </a:solidFill>
                <a:effectLst>
                  <a:outerShdw blurRad="38100" dist="38100" dir="2700000">
                    <a:srgbClr val="C0C0C0"/>
                  </a:outerShdw>
                </a:effectLst>
                <a:latin typeface="Tahoma" panose="020B0604030504040204" pitchFamily="34" charset="0"/>
              </a:rPr>
              <a:t>。为避免这种“粘着”现象，磁盘请求队列被分成段，一次只有一段被完全处理。这种方法的两个例子是</a:t>
            </a:r>
            <a:r>
              <a:rPr lang="en-US" altLang="zh-CN" sz="2800" dirty="0">
                <a:solidFill>
                  <a:srgbClr val="0000CC"/>
                </a:solidFill>
                <a:effectLst>
                  <a:outerShdw blurRad="38100" dist="38100" dir="2700000">
                    <a:srgbClr val="C0C0C0"/>
                  </a:outerShdw>
                </a:effectLst>
                <a:latin typeface="Tahoma" panose="020B0604030504040204" pitchFamily="34" charset="0"/>
              </a:rPr>
              <a:t>N-Step-SCAN</a:t>
            </a:r>
            <a:r>
              <a:rPr lang="zh-CN" altLang="en-US" sz="2800" dirty="0">
                <a:solidFill>
                  <a:srgbClr val="0000CC"/>
                </a:solidFill>
                <a:effectLst>
                  <a:outerShdw blurRad="38100" dist="38100" dir="2700000">
                    <a:srgbClr val="C0C0C0"/>
                  </a:outerShdw>
                </a:effectLst>
                <a:latin typeface="Tahoma" panose="020B0604030504040204" pitchFamily="34" charset="0"/>
              </a:rPr>
              <a:t>和</a:t>
            </a:r>
            <a:r>
              <a:rPr lang="en-US" altLang="zh-CN" sz="2800" dirty="0">
                <a:solidFill>
                  <a:srgbClr val="0000CC"/>
                </a:solidFill>
                <a:effectLst>
                  <a:outerShdw blurRad="38100" dist="38100" dir="2700000">
                    <a:srgbClr val="C0C0C0"/>
                  </a:outerShdw>
                </a:effectLst>
                <a:latin typeface="Tahoma" panose="020B0604030504040204" pitchFamily="34" charset="0"/>
              </a:rPr>
              <a:t>FSCAN</a:t>
            </a:r>
            <a:r>
              <a:rPr lang="zh-CN" altLang="en-US" sz="2800" dirty="0">
                <a:solidFill>
                  <a:srgbClr val="0000CC"/>
                </a:solidFill>
                <a:effectLst>
                  <a:outerShdw blurRad="38100" dist="38100" dir="2700000">
                    <a:srgbClr val="C0C0C0"/>
                  </a:outerShdw>
                </a:effectLst>
                <a:latin typeface="Tahoma" panose="020B0604030504040204" pitchFamily="34" charset="0"/>
              </a:rPr>
              <a:t>。 </a:t>
            </a:r>
          </a:p>
        </p:txBody>
      </p:sp>
      <p:sp>
        <p:nvSpPr>
          <p:cNvPr id="368657" name="AutoShape 5"/>
          <p:cNvSpPr/>
          <p:nvPr/>
        </p:nvSpPr>
        <p:spPr>
          <a:xfrm>
            <a:off x="996901" y="987193"/>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68658" name="Text Box 38"/>
          <p:cNvSpPr txBox="1"/>
          <p:nvPr/>
        </p:nvSpPr>
        <p:spPr>
          <a:xfrm>
            <a:off x="1052463" y="1009418"/>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二、磁盘调度算法 </a:t>
            </a:r>
          </a:p>
        </p:txBody>
      </p:sp>
      <p:sp>
        <p:nvSpPr>
          <p:cNvPr id="15" name="矩形 14">
            <a:extLst>
              <a:ext uri="{FF2B5EF4-FFF2-40B4-BE49-F238E27FC236}">
                <a16:creationId xmlns:a16="http://schemas.microsoft.com/office/drawing/2014/main" id="{9D4D0059-EC53-4108-9C3D-31EF2F2F0E7E}"/>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8657"/>
                                        </p:tgtEl>
                                        <p:attrNameLst>
                                          <p:attrName>style.visibility</p:attrName>
                                        </p:attrNameLst>
                                      </p:cBhvr>
                                      <p:to>
                                        <p:strVal val="visible"/>
                                      </p:to>
                                    </p:set>
                                    <p:anim calcmode="lin" valueType="num">
                                      <p:cBhvr additive="base">
                                        <p:cTn id="7" dur="500" fill="hold"/>
                                        <p:tgtEl>
                                          <p:spTgt spid="368657"/>
                                        </p:tgtEl>
                                        <p:attrNameLst>
                                          <p:attrName>ppt_x</p:attrName>
                                        </p:attrNameLst>
                                      </p:cBhvr>
                                      <p:tavLst>
                                        <p:tav tm="0">
                                          <p:val>
                                            <p:strVal val="#ppt_x"/>
                                          </p:val>
                                        </p:tav>
                                        <p:tav tm="100000">
                                          <p:val>
                                            <p:strVal val="#ppt_x"/>
                                          </p:val>
                                        </p:tav>
                                      </p:tavLst>
                                    </p:anim>
                                    <p:anim calcmode="lin" valueType="num">
                                      <p:cBhvr additive="base">
                                        <p:cTn id="8" dur="500" fill="hold"/>
                                        <p:tgtEl>
                                          <p:spTgt spid="3686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68658"/>
                                        </p:tgtEl>
                                        <p:attrNameLst>
                                          <p:attrName>style.visibility</p:attrName>
                                        </p:attrNameLst>
                                      </p:cBhvr>
                                      <p:to>
                                        <p:strVal val="visible"/>
                                      </p:to>
                                    </p:set>
                                    <p:anim calcmode="lin" valueType="num">
                                      <p:cBhvr additive="base">
                                        <p:cTn id="12" dur="500" fill="hold"/>
                                        <p:tgtEl>
                                          <p:spTgt spid="368658"/>
                                        </p:tgtEl>
                                        <p:attrNameLst>
                                          <p:attrName>ppt_x</p:attrName>
                                        </p:attrNameLst>
                                      </p:cBhvr>
                                      <p:tavLst>
                                        <p:tav tm="0">
                                          <p:val>
                                            <p:strVal val="#ppt_x"/>
                                          </p:val>
                                        </p:tav>
                                        <p:tav tm="100000">
                                          <p:val>
                                            <p:strVal val="#ppt_x"/>
                                          </p:val>
                                        </p:tav>
                                      </p:tavLst>
                                    </p:anim>
                                    <p:anim calcmode="lin" valueType="num">
                                      <p:cBhvr additive="base">
                                        <p:cTn id="13" dur="500" fill="hold"/>
                                        <p:tgtEl>
                                          <p:spTgt spid="368658"/>
                                        </p:tgtEl>
                                        <p:attrNameLst>
                                          <p:attrName>ppt_y</p:attrName>
                                        </p:attrNameLst>
                                      </p:cBhvr>
                                      <p:tavLst>
                                        <p:tav tm="0">
                                          <p:val>
                                            <p:strVal val="1+#ppt_h/2"/>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68647"/>
                                        </p:tgtEl>
                                        <p:attrNameLst>
                                          <p:attrName>style.visibility</p:attrName>
                                        </p:attrNameLst>
                                      </p:cBhvr>
                                      <p:to>
                                        <p:strVal val="visible"/>
                                      </p:to>
                                    </p:set>
                                    <p:anim calcmode="lin" valueType="num">
                                      <p:cBhvr additive="base">
                                        <p:cTn id="16" dur="500" fill="hold"/>
                                        <p:tgtEl>
                                          <p:spTgt spid="368647"/>
                                        </p:tgtEl>
                                        <p:attrNameLst>
                                          <p:attrName>ppt_x</p:attrName>
                                        </p:attrNameLst>
                                      </p:cBhvr>
                                      <p:tavLst>
                                        <p:tav tm="0">
                                          <p:val>
                                            <p:strVal val="0-#ppt_w/2"/>
                                          </p:val>
                                        </p:tav>
                                        <p:tav tm="100000">
                                          <p:val>
                                            <p:strVal val="#ppt_x"/>
                                          </p:val>
                                        </p:tav>
                                      </p:tavLst>
                                    </p:anim>
                                    <p:anim calcmode="lin" valueType="num">
                                      <p:cBhvr additive="base">
                                        <p:cTn id="17" dur="500" fill="hold"/>
                                        <p:tgtEl>
                                          <p:spTgt spid="368647"/>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368653"/>
                                        </p:tgtEl>
                                        <p:attrNameLst>
                                          <p:attrName>style.visibility</p:attrName>
                                        </p:attrNameLst>
                                      </p:cBhvr>
                                      <p:to>
                                        <p:strVal val="visible"/>
                                      </p:to>
                                    </p:set>
                                    <p:anim calcmode="lin" valueType="num">
                                      <p:cBhvr additive="base">
                                        <p:cTn id="21" dur="500" fill="hold"/>
                                        <p:tgtEl>
                                          <p:spTgt spid="368653"/>
                                        </p:tgtEl>
                                        <p:attrNameLst>
                                          <p:attrName>ppt_x</p:attrName>
                                        </p:attrNameLst>
                                      </p:cBhvr>
                                      <p:tavLst>
                                        <p:tav tm="0">
                                          <p:val>
                                            <p:strVal val="#ppt_x"/>
                                          </p:val>
                                        </p:tav>
                                        <p:tav tm="100000">
                                          <p:val>
                                            <p:strVal val="#ppt_x"/>
                                          </p:val>
                                        </p:tav>
                                      </p:tavLst>
                                    </p:anim>
                                    <p:anim calcmode="lin" valueType="num">
                                      <p:cBhvr additive="base">
                                        <p:cTn id="22" dur="500" fill="hold"/>
                                        <p:tgtEl>
                                          <p:spTgt spid="368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7" grpId="0"/>
      <p:bldP spid="368653" grpId="0"/>
      <p:bldP spid="368657" grpId="0" bldLvl="0" animBg="1"/>
      <p:bldP spid="3686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22" name="文本框 213021"/>
          <p:cNvSpPr txBox="1"/>
          <p:nvPr/>
        </p:nvSpPr>
        <p:spPr>
          <a:xfrm>
            <a:off x="1343472" y="1807050"/>
            <a:ext cx="4465637" cy="521970"/>
          </a:xfrm>
          <a:prstGeom prst="rect">
            <a:avLst/>
          </a:prstGeom>
          <a:noFill/>
          <a:ln w="9525">
            <a:noFill/>
          </a:ln>
        </p:spPr>
        <p:txBody>
          <a:bodyPr>
            <a:spAutoFit/>
          </a:bodyPr>
          <a:lstStyle/>
          <a:p>
            <a:pPr>
              <a:spcBef>
                <a:spcPct val="20000"/>
              </a:spcBef>
              <a:buSzPct val="80000"/>
            </a:pPr>
            <a:r>
              <a:rPr lang="zh-CN" altLang="en-US" sz="2800" dirty="0">
                <a:solidFill>
                  <a:srgbClr val="800000"/>
                </a:solidFill>
                <a:effectLst>
                  <a:outerShdw blurRad="38100" dist="38100" dir="2700000">
                    <a:srgbClr val="C0C0C0"/>
                  </a:outerShdw>
                </a:effectLst>
                <a:latin typeface="Tahoma" panose="020B0604030504040204" pitchFamily="34" charset="0"/>
              </a:rPr>
              <a:t>  </a:t>
            </a:r>
            <a:r>
              <a:rPr lang="en-US" altLang="zh-CN" sz="280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、总线结构 </a:t>
            </a:r>
          </a:p>
        </p:txBody>
      </p:sp>
      <p:sp>
        <p:nvSpPr>
          <p:cNvPr id="213025" name="文本框 213024"/>
          <p:cNvSpPr txBox="1"/>
          <p:nvPr/>
        </p:nvSpPr>
        <p:spPr>
          <a:xfrm>
            <a:off x="1738634" y="2462621"/>
            <a:ext cx="9253909" cy="3232936"/>
          </a:xfrm>
          <a:prstGeom prst="rect">
            <a:avLst/>
          </a:prstGeom>
          <a:noFill/>
          <a:ln w="9525">
            <a:noFill/>
          </a:ln>
        </p:spPr>
        <p:txBody>
          <a:bodyPr wrap="square">
            <a:spAutoFit/>
          </a:bodyPr>
          <a:lstStyle/>
          <a:p>
            <a:pPr>
              <a:lnSpc>
                <a:spcPct val="105000"/>
              </a:lnSpc>
              <a:spcBef>
                <a:spcPts val="1200"/>
              </a:spcBef>
              <a:spcAft>
                <a:spcPts val="600"/>
              </a:spcAft>
            </a:pPr>
            <a:r>
              <a:rPr lang="zh-CN" altLang="en-US" dirty="0">
                <a:solidFill>
                  <a:srgbClr val="0000CC"/>
                </a:solidFill>
                <a:latin typeface="Tahoma" panose="020B0604030504040204" pitchFamily="34" charset="0"/>
              </a:rPr>
              <a:t>     对于不同的计算机系统，由于其规模不同，</a:t>
            </a:r>
            <a:r>
              <a:rPr lang="en-US" altLang="zh-CN" dirty="0">
                <a:solidFill>
                  <a:srgbClr val="0000CC"/>
                </a:solidFill>
                <a:latin typeface="Tahoma" panose="020B0604030504040204" pitchFamily="34" charset="0"/>
              </a:rPr>
              <a:t>I/O</a:t>
            </a:r>
            <a:r>
              <a:rPr lang="zh-CN" altLang="en-US" dirty="0">
                <a:solidFill>
                  <a:srgbClr val="0000CC"/>
                </a:solidFill>
                <a:latin typeface="Tahoma" panose="020B0604030504040204" pitchFamily="34" charset="0"/>
              </a:rPr>
              <a:t>系统的结构也不尽相同。</a:t>
            </a:r>
          </a:p>
          <a:p>
            <a:pPr lvl="1">
              <a:lnSpc>
                <a:spcPct val="105000"/>
              </a:lnSpc>
              <a:spcBef>
                <a:spcPts val="1200"/>
              </a:spcBef>
              <a:spcAft>
                <a:spcPts val="600"/>
              </a:spcAft>
              <a:buClr>
                <a:srgbClr val="FF6600"/>
              </a:buClr>
              <a:buFont typeface="Wingdings" panose="05000000000000000000" pitchFamily="2" charset="2"/>
              <a:buChar char="n"/>
            </a:pPr>
            <a:r>
              <a:rPr lang="zh-CN" altLang="en-US" b="1" dirty="0">
                <a:solidFill>
                  <a:srgbClr val="0000CC"/>
                </a:solidFill>
                <a:latin typeface="Tahoma" panose="020B0604030504040204" pitchFamily="34" charset="0"/>
              </a:rPr>
              <a:t> 在微型计算机和小型计算机系统中大多采用了</a:t>
            </a:r>
            <a:r>
              <a:rPr lang="zh-CN" altLang="en-US" b="1" u="sng" dirty="0">
                <a:solidFill>
                  <a:srgbClr val="0000CC"/>
                </a:solidFill>
                <a:latin typeface="Tahoma" panose="020B0604030504040204" pitchFamily="34" charset="0"/>
              </a:rPr>
              <a:t>单总线</a:t>
            </a:r>
            <a:r>
              <a:rPr lang="en-US" altLang="zh-CN" b="1" u="sng" dirty="0">
                <a:solidFill>
                  <a:srgbClr val="0000CC"/>
                </a:solidFill>
                <a:latin typeface="Tahoma" panose="020B0604030504040204" pitchFamily="34" charset="0"/>
              </a:rPr>
              <a:t>I/O</a:t>
            </a:r>
            <a:r>
              <a:rPr lang="zh-CN" altLang="en-US" b="1" u="sng" dirty="0">
                <a:solidFill>
                  <a:srgbClr val="0000CC"/>
                </a:solidFill>
                <a:latin typeface="Tahoma" panose="020B0604030504040204" pitchFamily="34" charset="0"/>
              </a:rPr>
              <a:t>系统结构</a:t>
            </a:r>
            <a:r>
              <a:rPr lang="zh-CN" altLang="en-US" b="1" dirty="0">
                <a:solidFill>
                  <a:srgbClr val="0000CC"/>
                </a:solidFill>
                <a:latin typeface="Tahoma" panose="020B0604030504040204" pitchFamily="34" charset="0"/>
              </a:rPr>
              <a:t>，实现</a:t>
            </a:r>
            <a:r>
              <a:rPr lang="en-US" altLang="zh-CN" b="1" dirty="0">
                <a:solidFill>
                  <a:srgbClr val="0000CC"/>
                </a:solidFill>
                <a:latin typeface="Tahoma" panose="020B0604030504040204" pitchFamily="34" charset="0"/>
              </a:rPr>
              <a:t>CPU</a:t>
            </a:r>
            <a:r>
              <a:rPr lang="zh-CN" altLang="en-US" b="1" dirty="0">
                <a:solidFill>
                  <a:srgbClr val="0000CC"/>
                </a:solidFill>
                <a:latin typeface="Tahoma" panose="020B0604030504040204" pitchFamily="34" charset="0"/>
              </a:rPr>
              <a:t>通过设备控制器进行的</a:t>
            </a:r>
            <a:r>
              <a:rPr lang="en-US" altLang="zh-CN" b="1" dirty="0">
                <a:solidFill>
                  <a:srgbClr val="0000CC"/>
                </a:solidFill>
                <a:latin typeface="Tahoma" panose="020B0604030504040204" pitchFamily="34" charset="0"/>
              </a:rPr>
              <a:t>I/O</a:t>
            </a:r>
            <a:r>
              <a:rPr lang="zh-CN" altLang="en-US" b="1" dirty="0">
                <a:solidFill>
                  <a:srgbClr val="0000CC"/>
                </a:solidFill>
                <a:latin typeface="Tahoma" panose="020B0604030504040204" pitchFamily="34" charset="0"/>
              </a:rPr>
              <a:t>数据传输，如图</a:t>
            </a:r>
            <a:r>
              <a:rPr lang="en-US" altLang="zh-CN" b="1" dirty="0">
                <a:solidFill>
                  <a:srgbClr val="0000CC"/>
                </a:solidFill>
                <a:latin typeface="Tahoma" panose="020B0604030504040204" pitchFamily="34" charset="0"/>
              </a:rPr>
              <a:t>5.4 </a:t>
            </a:r>
            <a:r>
              <a:rPr lang="zh-CN" altLang="en-US" b="1" dirty="0">
                <a:solidFill>
                  <a:srgbClr val="0000CC"/>
                </a:solidFill>
                <a:latin typeface="Tahoma" panose="020B0604030504040204" pitchFamily="34" charset="0"/>
              </a:rPr>
              <a:t>所示。</a:t>
            </a:r>
          </a:p>
          <a:p>
            <a:pPr lvl="1">
              <a:lnSpc>
                <a:spcPct val="105000"/>
              </a:lnSpc>
              <a:spcBef>
                <a:spcPts val="1200"/>
              </a:spcBef>
              <a:spcAft>
                <a:spcPts val="600"/>
              </a:spcAft>
              <a:buClr>
                <a:srgbClr val="FF6600"/>
              </a:buClr>
              <a:buFont typeface="Wingdings" panose="05000000000000000000" pitchFamily="2" charset="2"/>
              <a:buChar char="n"/>
            </a:pPr>
            <a:r>
              <a:rPr lang="zh-CN" altLang="en-US" b="1" dirty="0">
                <a:solidFill>
                  <a:srgbClr val="0000CC"/>
                </a:solidFill>
                <a:latin typeface="Tahoma" panose="020B0604030504040204" pitchFamily="34" charset="0"/>
              </a:rPr>
              <a:t> 一些中、大型计算机系统中，往往具有专门进行</a:t>
            </a:r>
            <a:r>
              <a:rPr lang="en-US" altLang="zh-CN" b="1" dirty="0">
                <a:solidFill>
                  <a:srgbClr val="0000CC"/>
                </a:solidFill>
                <a:latin typeface="Tahoma" panose="020B0604030504040204" pitchFamily="34" charset="0"/>
              </a:rPr>
              <a:t>I/O</a:t>
            </a:r>
            <a:r>
              <a:rPr lang="zh-CN" altLang="en-US" b="1" dirty="0">
                <a:solidFill>
                  <a:srgbClr val="0000CC"/>
                </a:solidFill>
                <a:latin typeface="Tahoma" panose="020B0604030504040204" pitchFamily="34" charset="0"/>
              </a:rPr>
              <a:t>处理的通道（处理机），因而更多地采用了</a:t>
            </a:r>
            <a:r>
              <a:rPr lang="zh-CN" altLang="en-US" b="1" u="sng" dirty="0">
                <a:solidFill>
                  <a:srgbClr val="0000CC"/>
                </a:solidFill>
                <a:latin typeface="Tahoma" panose="020B0604030504040204" pitchFamily="34" charset="0"/>
              </a:rPr>
              <a:t>多总线多通道结构</a:t>
            </a:r>
            <a:r>
              <a:rPr lang="zh-CN" altLang="en-US" b="1" dirty="0">
                <a:solidFill>
                  <a:srgbClr val="0000CC"/>
                </a:solidFill>
                <a:latin typeface="Tahoma" panose="020B0604030504040204" pitchFamily="34" charset="0"/>
              </a:rPr>
              <a:t>。 </a:t>
            </a:r>
          </a:p>
        </p:txBody>
      </p:sp>
      <p:sp>
        <p:nvSpPr>
          <p:cNvPr id="213026" name="AutoShape 5"/>
          <p:cNvSpPr/>
          <p:nvPr/>
        </p:nvSpPr>
        <p:spPr>
          <a:xfrm>
            <a:off x="995685" y="1025749"/>
            <a:ext cx="40195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13027" name="Text Box 38"/>
          <p:cNvSpPr txBox="1"/>
          <p:nvPr/>
        </p:nvSpPr>
        <p:spPr>
          <a:xfrm>
            <a:off x="1127448" y="1052736"/>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a:t>
            </a:r>
            <a:r>
              <a:rPr lang="en-US" altLang="zh-CN" sz="2800">
                <a:solidFill>
                  <a:srgbClr val="FF0000"/>
                </a:solidFill>
                <a:effectLst>
                  <a:outerShdw blurRad="38100" dist="38100" dir="2700000">
                    <a:srgbClr val="C0C0C0"/>
                  </a:outerShdw>
                </a:effectLst>
                <a:latin typeface="Times New Roman" panose="02020603050405020304" pitchFamily="18" charset="0"/>
              </a:rPr>
              <a:t>I/O</a:t>
            </a:r>
            <a:r>
              <a:rPr lang="zh-CN" altLang="en-US" sz="2800" dirty="0">
                <a:solidFill>
                  <a:srgbClr val="FF0000"/>
                </a:solidFill>
                <a:effectLst>
                  <a:outerShdw blurRad="38100" dist="38100" dir="2700000">
                    <a:srgbClr val="C0C0C0"/>
                  </a:outerShdw>
                </a:effectLst>
                <a:latin typeface="Times New Roman" panose="02020603050405020304" pitchFamily="18" charset="0"/>
              </a:rPr>
              <a:t>系统的结构</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9" name="矩形 8">
            <a:extLst>
              <a:ext uri="{FF2B5EF4-FFF2-40B4-BE49-F238E27FC236}">
                <a16:creationId xmlns:a16="http://schemas.microsoft.com/office/drawing/2014/main" id="{3A72AF1C-4C8E-4AAA-BAB5-7B2E99D0F7C1}"/>
              </a:ext>
            </a:extLst>
          </p:cNvPr>
          <p:cNvSpPr/>
          <p:nvPr/>
        </p:nvSpPr>
        <p:spPr>
          <a:xfrm>
            <a:off x="551384" y="188640"/>
            <a:ext cx="2376488" cy="419100"/>
          </a:xfrm>
          <a:prstGeom prst="rect">
            <a:avLst/>
          </a:prstGeom>
        </p:spPr>
        <p:txBody>
          <a:bodyPr wrap="none" fromWordArt="1">
            <a:prstTxWarp prst="textPlain">
              <a:avLst>
                <a:gd name="adj" fmla="val 49560"/>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5.1 I/O系统</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3026"/>
                                        </p:tgtEl>
                                        <p:attrNameLst>
                                          <p:attrName>style.visibility</p:attrName>
                                        </p:attrNameLst>
                                      </p:cBhvr>
                                      <p:to>
                                        <p:strVal val="visible"/>
                                      </p:to>
                                    </p:set>
                                    <p:anim calcmode="lin" valueType="num">
                                      <p:cBhvr additive="base">
                                        <p:cTn id="7" dur="500" fill="hold"/>
                                        <p:tgtEl>
                                          <p:spTgt spid="213026"/>
                                        </p:tgtEl>
                                        <p:attrNameLst>
                                          <p:attrName>ppt_x</p:attrName>
                                        </p:attrNameLst>
                                      </p:cBhvr>
                                      <p:tavLst>
                                        <p:tav tm="0">
                                          <p:val>
                                            <p:strVal val="#ppt_x"/>
                                          </p:val>
                                        </p:tav>
                                        <p:tav tm="100000">
                                          <p:val>
                                            <p:strVal val="#ppt_x"/>
                                          </p:val>
                                        </p:tav>
                                      </p:tavLst>
                                    </p:anim>
                                    <p:anim calcmode="lin" valueType="num">
                                      <p:cBhvr additive="base">
                                        <p:cTn id="8" dur="500" fill="hold"/>
                                        <p:tgtEl>
                                          <p:spTgt spid="2130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3027"/>
                                        </p:tgtEl>
                                        <p:attrNameLst>
                                          <p:attrName>style.visibility</p:attrName>
                                        </p:attrNameLst>
                                      </p:cBhvr>
                                      <p:to>
                                        <p:strVal val="visible"/>
                                      </p:to>
                                    </p:set>
                                    <p:anim calcmode="lin" valueType="num">
                                      <p:cBhvr additive="base">
                                        <p:cTn id="12" dur="500" fill="hold"/>
                                        <p:tgtEl>
                                          <p:spTgt spid="213027"/>
                                        </p:tgtEl>
                                        <p:attrNameLst>
                                          <p:attrName>ppt_x</p:attrName>
                                        </p:attrNameLst>
                                      </p:cBhvr>
                                      <p:tavLst>
                                        <p:tav tm="0">
                                          <p:val>
                                            <p:strVal val="#ppt_x"/>
                                          </p:val>
                                        </p:tav>
                                        <p:tav tm="100000">
                                          <p:val>
                                            <p:strVal val="#ppt_x"/>
                                          </p:val>
                                        </p:tav>
                                      </p:tavLst>
                                    </p:anim>
                                    <p:anim calcmode="lin" valueType="num">
                                      <p:cBhvr additive="base">
                                        <p:cTn id="13" dur="500" fill="hold"/>
                                        <p:tgtEl>
                                          <p:spTgt spid="2130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13022"/>
                                        </p:tgtEl>
                                        <p:attrNameLst>
                                          <p:attrName>style.visibility</p:attrName>
                                        </p:attrNameLst>
                                      </p:cBhvr>
                                      <p:to>
                                        <p:strVal val="visible"/>
                                      </p:to>
                                    </p:set>
                                    <p:anim calcmode="lin" valueType="num">
                                      <p:cBhvr additive="base">
                                        <p:cTn id="17" dur="500" fill="hold"/>
                                        <p:tgtEl>
                                          <p:spTgt spid="213022"/>
                                        </p:tgtEl>
                                        <p:attrNameLst>
                                          <p:attrName>ppt_x</p:attrName>
                                        </p:attrNameLst>
                                      </p:cBhvr>
                                      <p:tavLst>
                                        <p:tav tm="0">
                                          <p:val>
                                            <p:strVal val="1+#ppt_w/2"/>
                                          </p:val>
                                        </p:tav>
                                        <p:tav tm="100000">
                                          <p:val>
                                            <p:strVal val="#ppt_x"/>
                                          </p:val>
                                        </p:tav>
                                      </p:tavLst>
                                    </p:anim>
                                    <p:anim calcmode="lin" valueType="num">
                                      <p:cBhvr additive="base">
                                        <p:cTn id="18" dur="500" fill="hold"/>
                                        <p:tgtEl>
                                          <p:spTgt spid="21302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13025"/>
                                        </p:tgtEl>
                                        <p:attrNameLst>
                                          <p:attrName>style.visibility</p:attrName>
                                        </p:attrNameLst>
                                      </p:cBhvr>
                                      <p:to>
                                        <p:strVal val="visible"/>
                                      </p:to>
                                    </p:set>
                                    <p:anim calcmode="lin" valueType="num">
                                      <p:cBhvr additive="base">
                                        <p:cTn id="22" dur="500" fill="hold"/>
                                        <p:tgtEl>
                                          <p:spTgt spid="213025"/>
                                        </p:tgtEl>
                                        <p:attrNameLst>
                                          <p:attrName>ppt_x</p:attrName>
                                        </p:attrNameLst>
                                      </p:cBhvr>
                                      <p:tavLst>
                                        <p:tav tm="0">
                                          <p:val>
                                            <p:strVal val="#ppt_x"/>
                                          </p:val>
                                        </p:tav>
                                        <p:tav tm="100000">
                                          <p:val>
                                            <p:strVal val="#ppt_x"/>
                                          </p:val>
                                        </p:tav>
                                      </p:tavLst>
                                    </p:anim>
                                    <p:anim calcmode="lin" valueType="num">
                                      <p:cBhvr additive="base">
                                        <p:cTn id="23" dur="500" fill="hold"/>
                                        <p:tgtEl>
                                          <p:spTgt spid="2130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22" grpId="0"/>
      <p:bldP spid="213025" grpId="0"/>
      <p:bldP spid="213026" grpId="0" bldLvl="0" animBg="1"/>
      <p:bldP spid="213027"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77" name="文本框 369676"/>
          <p:cNvSpPr txBox="1"/>
          <p:nvPr/>
        </p:nvSpPr>
        <p:spPr>
          <a:xfrm>
            <a:off x="1991518" y="2426419"/>
            <a:ext cx="9001025" cy="1814830"/>
          </a:xfrm>
          <a:prstGeom prst="rect">
            <a:avLst/>
          </a:prstGeom>
          <a:noFill/>
          <a:ln w="9525">
            <a:noFill/>
          </a:ln>
        </p:spPr>
        <p:txBody>
          <a:bodyPr wrap="square">
            <a:spAutoFit/>
          </a:bodyPr>
          <a:lstStyle/>
          <a:p>
            <a:pPr>
              <a:buClr>
                <a:srgbClr val="FF6600"/>
              </a:buClr>
              <a:buFont typeface="Wingdings" panose="05000000000000000000" pitchFamily="2" charset="2"/>
              <a:buChar char="n"/>
            </a:pPr>
            <a:r>
              <a:rPr lang="en-US" altLang="zh-CN" sz="2800">
                <a:solidFill>
                  <a:srgbClr val="0000CC"/>
                </a:solidFill>
                <a:effectLst>
                  <a:outerShdw blurRad="38100" dist="38100" dir="2700000">
                    <a:srgbClr val="C0C0C0"/>
                  </a:outerShdw>
                </a:effectLst>
                <a:latin typeface="Tahoma" panose="020B0604030504040204" pitchFamily="34" charset="0"/>
              </a:rPr>
              <a:t> N-Step-SCAN</a:t>
            </a:r>
            <a:r>
              <a:rPr lang="zh-CN" altLang="en-US" sz="2800" dirty="0">
                <a:solidFill>
                  <a:srgbClr val="0000CC"/>
                </a:solidFill>
                <a:effectLst>
                  <a:outerShdw blurRad="38100" dist="38100" dir="2700000">
                    <a:srgbClr val="C0C0C0"/>
                  </a:outerShdw>
                </a:effectLst>
                <a:latin typeface="Tahoma" panose="020B0604030504040204" pitchFamily="34" charset="0"/>
              </a:rPr>
              <a:t>算法；将请求队列分成若干长度为</a:t>
            </a:r>
            <a:r>
              <a:rPr lang="en-US" altLang="zh-CN" sz="2800">
                <a:solidFill>
                  <a:srgbClr val="0000CC"/>
                </a:solidFill>
                <a:effectLst>
                  <a:outerShdw blurRad="38100" dist="38100" dir="2700000">
                    <a:srgbClr val="C0C0C0"/>
                  </a:outerShdw>
                </a:effectLst>
                <a:latin typeface="Tahoma" panose="020B0604030504040204" pitchFamily="34" charset="0"/>
              </a:rPr>
              <a:t>N</a:t>
            </a:r>
            <a:r>
              <a:rPr lang="zh-CN" altLang="en-US" sz="2800" dirty="0">
                <a:solidFill>
                  <a:srgbClr val="0000CC"/>
                </a:solidFill>
                <a:effectLst>
                  <a:outerShdw blurRad="38100" dist="38100" dir="2700000">
                    <a:srgbClr val="C0C0C0"/>
                  </a:outerShdw>
                </a:effectLst>
                <a:latin typeface="Tahoma" panose="020B0604030504040204" pitchFamily="34" charset="0"/>
              </a:rPr>
              <a:t>的子队列，各子队列按</a:t>
            </a:r>
            <a:r>
              <a:rPr lang="en-US" altLang="zh-CN" sz="2800">
                <a:solidFill>
                  <a:srgbClr val="0000CC"/>
                </a:solidFill>
                <a:effectLst>
                  <a:outerShdw blurRad="38100" dist="38100" dir="2700000">
                    <a:srgbClr val="C0C0C0"/>
                  </a:outerShdw>
                </a:effectLst>
                <a:latin typeface="Tahoma" panose="020B0604030504040204" pitchFamily="34" charset="0"/>
              </a:rPr>
              <a:t>FCFS</a:t>
            </a:r>
            <a:r>
              <a:rPr lang="zh-CN" altLang="en-US" sz="2800" dirty="0">
                <a:solidFill>
                  <a:srgbClr val="0000CC"/>
                </a:solidFill>
                <a:effectLst>
                  <a:outerShdw blurRad="38100" dist="38100" dir="2700000">
                    <a:srgbClr val="C0C0C0"/>
                  </a:outerShdw>
                </a:effectLst>
                <a:latin typeface="Tahoma" panose="020B0604030504040204" pitchFamily="34" charset="0"/>
              </a:rPr>
              <a:t>，每个子队列按</a:t>
            </a:r>
            <a:r>
              <a:rPr lang="en-US" altLang="zh-CN" sz="2800">
                <a:solidFill>
                  <a:srgbClr val="0000CC"/>
                </a:solidFill>
                <a:effectLst>
                  <a:outerShdw blurRad="38100" dist="38100" dir="2700000">
                    <a:srgbClr val="C0C0C0"/>
                  </a:outerShdw>
                </a:effectLst>
                <a:latin typeface="Tahoma" panose="020B0604030504040204" pitchFamily="34" charset="0"/>
              </a:rPr>
              <a:t>SCAN</a:t>
            </a:r>
            <a:r>
              <a:rPr lang="zh-CN" altLang="en-US" sz="2800" dirty="0">
                <a:solidFill>
                  <a:srgbClr val="0000CC"/>
                </a:solidFill>
                <a:effectLst>
                  <a:outerShdw blurRad="38100" dist="38100" dir="2700000">
                    <a:srgbClr val="C0C0C0"/>
                  </a:outerShdw>
                </a:effectLst>
                <a:latin typeface="Tahoma" panose="020B0604030504040204" pitchFamily="34" charset="0"/>
              </a:rPr>
              <a:t>。在处理一个子队列时，新请求加入其它子队列，这避免了粘着现象。</a:t>
            </a:r>
          </a:p>
        </p:txBody>
      </p:sp>
      <p:sp>
        <p:nvSpPr>
          <p:cNvPr id="369678" name="文本框 369677"/>
          <p:cNvSpPr txBox="1"/>
          <p:nvPr/>
        </p:nvSpPr>
        <p:spPr>
          <a:xfrm>
            <a:off x="1991518" y="4339357"/>
            <a:ext cx="9001025" cy="1814830"/>
          </a:xfrm>
          <a:prstGeom prst="rect">
            <a:avLst/>
          </a:prstGeom>
          <a:noFill/>
          <a:ln w="9525">
            <a:noFill/>
          </a:ln>
        </p:spPr>
        <p:txBody>
          <a:bodyPr wrap="square">
            <a:spAutoFit/>
          </a:bodyPr>
          <a:lstStyle/>
          <a:p>
            <a:pPr>
              <a:buClr>
                <a:srgbClr val="FF6600"/>
              </a:buClr>
              <a:buFont typeface="Wingdings" panose="05000000000000000000" pitchFamily="2" charset="2"/>
              <a:buChar char="n"/>
            </a:pPr>
            <a:r>
              <a:rPr lang="en-US" altLang="zh-CN" sz="2800">
                <a:solidFill>
                  <a:srgbClr val="0000CC"/>
                </a:solidFill>
                <a:effectLst>
                  <a:outerShdw blurRad="38100" dist="38100" dir="2700000">
                    <a:srgbClr val="C0C0C0"/>
                  </a:outerShdw>
                </a:effectLst>
                <a:latin typeface="Tahoma" panose="020B0604030504040204" pitchFamily="34" charset="0"/>
              </a:rPr>
              <a:t> FSCAN</a:t>
            </a:r>
            <a:r>
              <a:rPr lang="zh-CN" altLang="en-US" sz="2800" dirty="0">
                <a:solidFill>
                  <a:srgbClr val="0000CC"/>
                </a:solidFill>
                <a:effectLst>
                  <a:outerShdw blurRad="38100" dist="38100" dir="2700000">
                    <a:srgbClr val="C0C0C0"/>
                  </a:outerShdw>
                </a:effectLst>
                <a:latin typeface="Tahoma" panose="020B0604030504040204" pitchFamily="34" charset="0"/>
              </a:rPr>
              <a:t>算法；可看成</a:t>
            </a:r>
            <a:r>
              <a:rPr lang="en-US" altLang="zh-CN" sz="2800">
                <a:solidFill>
                  <a:srgbClr val="0000CC"/>
                </a:solidFill>
                <a:effectLst>
                  <a:outerShdw blurRad="38100" dist="38100" dir="2700000">
                    <a:srgbClr val="C0C0C0"/>
                  </a:outerShdw>
                </a:effectLst>
                <a:latin typeface="Tahoma" panose="020B0604030504040204" pitchFamily="34" charset="0"/>
              </a:rPr>
              <a:t>N-Step-SCAN</a:t>
            </a:r>
            <a:r>
              <a:rPr lang="zh-CN" altLang="en-US" sz="2800" dirty="0">
                <a:solidFill>
                  <a:srgbClr val="0000CC"/>
                </a:solidFill>
                <a:effectLst>
                  <a:outerShdw blurRad="38100" dist="38100" dir="2700000">
                    <a:srgbClr val="C0C0C0"/>
                  </a:outerShdw>
                </a:effectLst>
                <a:latin typeface="Tahoma" panose="020B0604030504040204" pitchFamily="34" charset="0"/>
              </a:rPr>
              <a:t>算法简化形式，只将原请求队列分成两个子队列；一个是当前</a:t>
            </a:r>
            <a:r>
              <a:rPr lang="en-US" altLang="zh-CN" sz="280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请求队列（按</a:t>
            </a:r>
            <a:r>
              <a:rPr lang="en-US" altLang="zh-CN" sz="2800">
                <a:solidFill>
                  <a:srgbClr val="0000CC"/>
                </a:solidFill>
                <a:effectLst>
                  <a:outerShdw blurRad="38100" dist="38100" dir="2700000">
                    <a:srgbClr val="C0C0C0"/>
                  </a:outerShdw>
                </a:effectLst>
                <a:latin typeface="Tahoma" panose="020B0604030504040204" pitchFamily="34" charset="0"/>
              </a:rPr>
              <a:t>SCAN</a:t>
            </a:r>
            <a:r>
              <a:rPr lang="zh-CN" altLang="en-US" sz="2800" dirty="0">
                <a:solidFill>
                  <a:srgbClr val="0000CC"/>
                </a:solidFill>
                <a:effectLst>
                  <a:outerShdw blurRad="38100" dist="38100" dir="2700000">
                    <a:srgbClr val="C0C0C0"/>
                  </a:outerShdw>
                </a:effectLst>
                <a:latin typeface="Tahoma" panose="020B0604030504040204" pitchFamily="34" charset="0"/>
              </a:rPr>
              <a:t>）。另一个为空队列，新磁盘</a:t>
            </a:r>
            <a:r>
              <a:rPr lang="en-US" altLang="zh-CN" sz="280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请求到来加入空队列中。 </a:t>
            </a:r>
          </a:p>
        </p:txBody>
      </p:sp>
      <p:sp>
        <p:nvSpPr>
          <p:cNvPr id="369681" name="文本框 369680"/>
          <p:cNvSpPr txBox="1"/>
          <p:nvPr/>
        </p:nvSpPr>
        <p:spPr>
          <a:xfrm>
            <a:off x="1415480" y="1724814"/>
            <a:ext cx="6408737" cy="583565"/>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6</a:t>
            </a:r>
            <a:r>
              <a:rPr lang="zh-CN" altLang="en-US" sz="2800" dirty="0">
                <a:solidFill>
                  <a:srgbClr val="800000"/>
                </a:solidFill>
                <a:effectLst>
                  <a:outerShdw blurRad="38100" dist="38100" dir="2700000">
                    <a:srgbClr val="C0C0C0"/>
                  </a:outerShdw>
                </a:effectLst>
                <a:latin typeface="Tahoma" panose="020B0604030504040204" pitchFamily="34" charset="0"/>
              </a:rPr>
              <a:t>、</a:t>
            </a:r>
            <a:r>
              <a:rPr lang="en-US" altLang="zh-CN" sz="2800">
                <a:solidFill>
                  <a:srgbClr val="800000"/>
                </a:solidFill>
                <a:effectLst>
                  <a:outerShdw blurRad="38100" dist="38100" dir="2700000">
                    <a:srgbClr val="C0C0C0"/>
                  </a:outerShdw>
                </a:effectLst>
                <a:latin typeface="Tahoma" panose="020B0604030504040204" pitchFamily="34" charset="0"/>
              </a:rPr>
              <a:t>N-Step-SCAN</a:t>
            </a:r>
            <a:r>
              <a:rPr lang="zh-CN" altLang="en-US" sz="2800" dirty="0">
                <a:solidFill>
                  <a:srgbClr val="800000"/>
                </a:solidFill>
                <a:effectLst>
                  <a:outerShdw blurRad="38100" dist="38100" dir="2700000">
                    <a:srgbClr val="C0C0C0"/>
                  </a:outerShdw>
                </a:effectLst>
                <a:latin typeface="Tahoma" panose="020B0604030504040204" pitchFamily="34" charset="0"/>
              </a:rPr>
              <a:t>和</a:t>
            </a:r>
            <a:r>
              <a:rPr lang="en-US" altLang="zh-CN" sz="2800">
                <a:solidFill>
                  <a:srgbClr val="800000"/>
                </a:solidFill>
                <a:effectLst>
                  <a:outerShdw blurRad="38100" dist="38100" dir="2700000">
                    <a:srgbClr val="C0C0C0"/>
                  </a:outerShdw>
                </a:effectLst>
                <a:latin typeface="Tahoma" panose="020B0604030504040204" pitchFamily="34" charset="0"/>
              </a:rPr>
              <a:t>FSCAN</a:t>
            </a:r>
            <a:r>
              <a:rPr lang="zh-CN" altLang="en-US" sz="2800" dirty="0">
                <a:solidFill>
                  <a:srgbClr val="800000"/>
                </a:solidFill>
                <a:effectLst>
                  <a:outerShdw blurRad="38100" dist="38100" dir="2700000">
                    <a:srgbClr val="C0C0C0"/>
                  </a:outerShdw>
                </a:effectLst>
                <a:latin typeface="Tahoma" panose="020B0604030504040204" pitchFamily="34" charset="0"/>
              </a:rPr>
              <a:t>算法</a:t>
            </a:r>
            <a:r>
              <a:rPr lang="zh-CN" altLang="en-US" sz="3200" b="0" dirty="0">
                <a:latin typeface="Tahoma" panose="020B0604030504040204" pitchFamily="34" charset="0"/>
              </a:rPr>
              <a:t> </a:t>
            </a:r>
          </a:p>
        </p:txBody>
      </p:sp>
      <p:sp>
        <p:nvSpPr>
          <p:cNvPr id="369683" name="AutoShape 5"/>
          <p:cNvSpPr/>
          <p:nvPr/>
        </p:nvSpPr>
        <p:spPr>
          <a:xfrm>
            <a:off x="996901" y="1030511"/>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69684" name="Text Box 38"/>
          <p:cNvSpPr txBox="1"/>
          <p:nvPr/>
        </p:nvSpPr>
        <p:spPr>
          <a:xfrm>
            <a:off x="1052463" y="1052736"/>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二、磁盘调度算法 </a:t>
            </a:r>
          </a:p>
        </p:txBody>
      </p:sp>
      <p:sp>
        <p:nvSpPr>
          <p:cNvPr id="8" name="矩形 7">
            <a:extLst>
              <a:ext uri="{FF2B5EF4-FFF2-40B4-BE49-F238E27FC236}">
                <a16:creationId xmlns:a16="http://schemas.microsoft.com/office/drawing/2014/main" id="{F4656EBE-2B3C-4CFD-B47D-2E4C304D807C}"/>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9683"/>
                                        </p:tgtEl>
                                        <p:attrNameLst>
                                          <p:attrName>style.visibility</p:attrName>
                                        </p:attrNameLst>
                                      </p:cBhvr>
                                      <p:to>
                                        <p:strVal val="visible"/>
                                      </p:to>
                                    </p:set>
                                    <p:anim calcmode="lin" valueType="num">
                                      <p:cBhvr additive="base">
                                        <p:cTn id="7" dur="500" fill="hold"/>
                                        <p:tgtEl>
                                          <p:spTgt spid="369683"/>
                                        </p:tgtEl>
                                        <p:attrNameLst>
                                          <p:attrName>ppt_x</p:attrName>
                                        </p:attrNameLst>
                                      </p:cBhvr>
                                      <p:tavLst>
                                        <p:tav tm="0">
                                          <p:val>
                                            <p:strVal val="#ppt_x"/>
                                          </p:val>
                                        </p:tav>
                                        <p:tav tm="100000">
                                          <p:val>
                                            <p:strVal val="#ppt_x"/>
                                          </p:val>
                                        </p:tav>
                                      </p:tavLst>
                                    </p:anim>
                                    <p:anim calcmode="lin" valueType="num">
                                      <p:cBhvr additive="base">
                                        <p:cTn id="8" dur="500" fill="hold"/>
                                        <p:tgtEl>
                                          <p:spTgt spid="36968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69684"/>
                                        </p:tgtEl>
                                        <p:attrNameLst>
                                          <p:attrName>style.visibility</p:attrName>
                                        </p:attrNameLst>
                                      </p:cBhvr>
                                      <p:to>
                                        <p:strVal val="visible"/>
                                      </p:to>
                                    </p:set>
                                    <p:anim calcmode="lin" valueType="num">
                                      <p:cBhvr additive="base">
                                        <p:cTn id="12" dur="500" fill="hold"/>
                                        <p:tgtEl>
                                          <p:spTgt spid="369684"/>
                                        </p:tgtEl>
                                        <p:attrNameLst>
                                          <p:attrName>ppt_x</p:attrName>
                                        </p:attrNameLst>
                                      </p:cBhvr>
                                      <p:tavLst>
                                        <p:tav tm="0">
                                          <p:val>
                                            <p:strVal val="#ppt_x"/>
                                          </p:val>
                                        </p:tav>
                                        <p:tav tm="100000">
                                          <p:val>
                                            <p:strVal val="#ppt_x"/>
                                          </p:val>
                                        </p:tav>
                                      </p:tavLst>
                                    </p:anim>
                                    <p:anim calcmode="lin" valueType="num">
                                      <p:cBhvr additive="base">
                                        <p:cTn id="13" dur="500" fill="hold"/>
                                        <p:tgtEl>
                                          <p:spTgt spid="36968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69681"/>
                                        </p:tgtEl>
                                        <p:attrNameLst>
                                          <p:attrName>style.visibility</p:attrName>
                                        </p:attrNameLst>
                                      </p:cBhvr>
                                      <p:to>
                                        <p:strVal val="visible"/>
                                      </p:to>
                                    </p:set>
                                    <p:anim calcmode="lin" valueType="num">
                                      <p:cBhvr additive="base">
                                        <p:cTn id="17" dur="500" fill="hold"/>
                                        <p:tgtEl>
                                          <p:spTgt spid="369681"/>
                                        </p:tgtEl>
                                        <p:attrNameLst>
                                          <p:attrName>ppt_x</p:attrName>
                                        </p:attrNameLst>
                                      </p:cBhvr>
                                      <p:tavLst>
                                        <p:tav tm="0">
                                          <p:val>
                                            <p:strVal val="#ppt_x"/>
                                          </p:val>
                                        </p:tav>
                                        <p:tav tm="100000">
                                          <p:val>
                                            <p:strVal val="#ppt_x"/>
                                          </p:val>
                                        </p:tav>
                                      </p:tavLst>
                                    </p:anim>
                                    <p:anim calcmode="lin" valueType="num">
                                      <p:cBhvr additive="base">
                                        <p:cTn id="18" dur="500" fill="hold"/>
                                        <p:tgtEl>
                                          <p:spTgt spid="36968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69677"/>
                                        </p:tgtEl>
                                        <p:attrNameLst>
                                          <p:attrName>style.visibility</p:attrName>
                                        </p:attrNameLst>
                                      </p:cBhvr>
                                      <p:to>
                                        <p:strVal val="visible"/>
                                      </p:to>
                                    </p:set>
                                    <p:anim calcmode="lin" valueType="num">
                                      <p:cBhvr additive="base">
                                        <p:cTn id="22" dur="500" fill="hold"/>
                                        <p:tgtEl>
                                          <p:spTgt spid="369677"/>
                                        </p:tgtEl>
                                        <p:attrNameLst>
                                          <p:attrName>ppt_x</p:attrName>
                                        </p:attrNameLst>
                                      </p:cBhvr>
                                      <p:tavLst>
                                        <p:tav tm="0">
                                          <p:val>
                                            <p:strVal val="#ppt_x"/>
                                          </p:val>
                                        </p:tav>
                                        <p:tav tm="100000">
                                          <p:val>
                                            <p:strVal val="#ppt_x"/>
                                          </p:val>
                                        </p:tav>
                                      </p:tavLst>
                                    </p:anim>
                                    <p:anim calcmode="lin" valueType="num">
                                      <p:cBhvr additive="base">
                                        <p:cTn id="23" dur="500" fill="hold"/>
                                        <p:tgtEl>
                                          <p:spTgt spid="36967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69678"/>
                                        </p:tgtEl>
                                        <p:attrNameLst>
                                          <p:attrName>style.visibility</p:attrName>
                                        </p:attrNameLst>
                                      </p:cBhvr>
                                      <p:to>
                                        <p:strVal val="visible"/>
                                      </p:to>
                                    </p:set>
                                    <p:anim calcmode="lin" valueType="num">
                                      <p:cBhvr additive="base">
                                        <p:cTn id="27" dur="500" fill="hold"/>
                                        <p:tgtEl>
                                          <p:spTgt spid="369678"/>
                                        </p:tgtEl>
                                        <p:attrNameLst>
                                          <p:attrName>ppt_x</p:attrName>
                                        </p:attrNameLst>
                                      </p:cBhvr>
                                      <p:tavLst>
                                        <p:tav tm="0">
                                          <p:val>
                                            <p:strVal val="#ppt_x"/>
                                          </p:val>
                                        </p:tav>
                                        <p:tav tm="100000">
                                          <p:val>
                                            <p:strVal val="#ppt_x"/>
                                          </p:val>
                                        </p:tav>
                                      </p:tavLst>
                                    </p:anim>
                                    <p:anim calcmode="lin" valueType="num">
                                      <p:cBhvr additive="base">
                                        <p:cTn id="28" dur="500" fill="hold"/>
                                        <p:tgtEl>
                                          <p:spTgt spid="3696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77" grpId="0"/>
      <p:bldP spid="369678" grpId="0"/>
      <p:bldP spid="369681" grpId="0"/>
      <p:bldP spid="369683" grpId="0" bldLvl="0" animBg="1"/>
      <p:bldP spid="369684"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endParaRPr lang="zh-CN" altLang="en-US" sz="1800" b="0" dirty="0">
              <a:solidFill>
                <a:srgbClr val="0000CC"/>
              </a:solidFill>
              <a:latin typeface="Arial" panose="020B0604020202020204" pitchFamily="34" charset="0"/>
            </a:endParaRPr>
          </a:p>
        </p:txBody>
      </p:sp>
      <p:cxnSp>
        <p:nvCxnSpPr>
          <p:cNvPr id="549891" name="AutoShape 3"/>
          <p:cNvCxnSpPr>
            <a:cxnSpLocks/>
          </p:cNvCxnSpPr>
          <p:nvPr/>
        </p:nvCxnSpPr>
        <p:spPr>
          <a:xfrm>
            <a:off x="1896524" y="4309081"/>
            <a:ext cx="1828275" cy="1280159"/>
          </a:xfrm>
          <a:prstGeom prst="bentConnector3">
            <a:avLst>
              <a:gd name="adj1" fmla="val -34908"/>
            </a:avLst>
          </a:prstGeom>
          <a:ln w="28575" cap="rnd" cmpd="sng">
            <a:solidFill>
              <a:srgbClr val="336699"/>
            </a:solidFill>
            <a:prstDash val="sysDot"/>
            <a:miter/>
            <a:headEnd type="none" w="med" len="med"/>
            <a:tailEnd type="none" w="med" len="med"/>
          </a:ln>
        </p:spPr>
      </p:cxnSp>
      <p:cxnSp>
        <p:nvCxnSpPr>
          <p:cNvPr id="549892" name="AutoShape 4"/>
          <p:cNvCxnSpPr>
            <a:cxnSpLocks/>
            <a:endCxn id="549890" idx="3"/>
          </p:cNvCxnSpPr>
          <p:nvPr/>
        </p:nvCxnSpPr>
        <p:spPr>
          <a:xfrm rot="10800000" flipV="1">
            <a:off x="8347076" y="4292599"/>
            <a:ext cx="1905003" cy="1383508"/>
          </a:xfrm>
          <a:prstGeom prst="bentConnector3">
            <a:avLst>
              <a:gd name="adj1" fmla="val -32605"/>
            </a:avLst>
          </a:prstGeom>
          <a:ln w="28575" cap="rnd" cmpd="sng">
            <a:solidFill>
              <a:srgbClr val="336699"/>
            </a:solidFill>
            <a:prstDash val="sysDot"/>
            <a:miter/>
            <a:headEnd type="none" w="med" len="med"/>
            <a:tailEnd type="none" w="med" len="med"/>
          </a:ln>
        </p:spPr>
      </p:cxnSp>
      <p:sp>
        <p:nvSpPr>
          <p:cNvPr id="549893"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dirty="0">
                <a:solidFill>
                  <a:srgbClr val="0000CC"/>
                </a:solidFill>
                <a:effectLst>
                  <a:outerShdw blurRad="38100" dist="38100" dir="2700000">
                    <a:srgbClr val="C0C0C0"/>
                  </a:outerShdw>
                </a:effectLst>
                <a:latin typeface="Arial" panose="020B0604020202020204" pitchFamily="34" charset="0"/>
              </a:rPr>
              <a:t>本节小结</a:t>
            </a:r>
          </a:p>
        </p:txBody>
      </p:sp>
      <p:sp>
        <p:nvSpPr>
          <p:cNvPr id="549894" name="AutoShape 6"/>
          <p:cNvSpPr/>
          <p:nvPr/>
        </p:nvSpPr>
        <p:spPr>
          <a:xfrm>
            <a:off x="1896524" y="3793144"/>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549895" name="Oval 7"/>
          <p:cNvSpPr/>
          <p:nvPr/>
        </p:nvSpPr>
        <p:spPr>
          <a:xfrm>
            <a:off x="1896524" y="3816956"/>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49896" name="Oval 8"/>
          <p:cNvSpPr/>
          <p:nvPr/>
        </p:nvSpPr>
        <p:spPr>
          <a:xfrm>
            <a:off x="1990186" y="3821719"/>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49897" name="Rectangle 9"/>
          <p:cNvSpPr/>
          <p:nvPr/>
        </p:nvSpPr>
        <p:spPr>
          <a:xfrm>
            <a:off x="1999711" y="1496031"/>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549898" name="Rectangle 10"/>
          <p:cNvSpPr/>
          <p:nvPr/>
        </p:nvSpPr>
        <p:spPr>
          <a:xfrm>
            <a:off x="2139411" y="2010381"/>
            <a:ext cx="1873250" cy="2553335"/>
          </a:xfrm>
          <a:prstGeom prst="rect">
            <a:avLst/>
          </a:prstGeom>
          <a:noFill/>
          <a:ln w="9525">
            <a:noFill/>
          </a:ln>
        </p:spPr>
        <p:txBody>
          <a:bodyPr>
            <a:spAutoFit/>
          </a:bodyPr>
          <a:lstStyle/>
          <a:p>
            <a:pPr marL="116205" indent="-116205">
              <a:lnSpc>
                <a:spcPct val="80000"/>
              </a:lnSpc>
              <a:buAutoNum type="arabicPeriod"/>
            </a:pPr>
            <a:r>
              <a:rPr lang="zh-CN" altLang="en-US" sz="2000" dirty="0">
                <a:solidFill>
                  <a:schemeClr val="tx1">
                    <a:lumMod val="95000"/>
                    <a:lumOff val="5000"/>
                  </a:schemeClr>
                </a:solidFill>
                <a:effectLst>
                  <a:outerShdw blurRad="38100" dist="38100" dir="2700000">
                    <a:srgbClr val="C0C0C0"/>
                  </a:outerShdw>
                </a:effectLst>
                <a:latin typeface="Arial" panose="020B0604020202020204" pitchFamily="34" charset="0"/>
              </a:rPr>
              <a:t>磁盘的物理结构。</a:t>
            </a:r>
          </a:p>
          <a:p>
            <a:pPr marL="116205" indent="-116205">
              <a:lnSpc>
                <a:spcPct val="80000"/>
              </a:lnSpc>
              <a:buAutoNum type="arabicPeriod"/>
            </a:pPr>
            <a:endParaRPr lang="zh-CN" altLang="en-US" sz="2000" dirty="0">
              <a:solidFill>
                <a:schemeClr val="tx1">
                  <a:lumMod val="95000"/>
                  <a:lumOff val="5000"/>
                </a:schemeClr>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chemeClr val="tx1">
                    <a:lumMod val="95000"/>
                    <a:lumOff val="5000"/>
                  </a:schemeClr>
                </a:solidFill>
                <a:effectLst>
                  <a:outerShdw blurRad="38100" dist="38100" dir="2700000">
                    <a:srgbClr val="C0C0C0"/>
                  </a:outerShdw>
                </a:effectLst>
                <a:latin typeface="Arial" panose="020B0604020202020204" pitchFamily="34" charset="0"/>
              </a:rPr>
              <a:t>磁盘的信息组织结构。</a:t>
            </a:r>
          </a:p>
          <a:p>
            <a:pPr marL="116205" indent="-116205">
              <a:lnSpc>
                <a:spcPct val="80000"/>
              </a:lnSpc>
              <a:buAutoNum type="arabicPeriod"/>
            </a:pPr>
            <a:endParaRPr lang="zh-CN" altLang="en-US" sz="2000" dirty="0">
              <a:solidFill>
                <a:schemeClr val="tx1">
                  <a:lumMod val="95000"/>
                  <a:lumOff val="5000"/>
                </a:schemeClr>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chemeClr val="tx1">
                    <a:lumMod val="95000"/>
                    <a:lumOff val="5000"/>
                  </a:schemeClr>
                </a:solidFill>
                <a:effectLst>
                  <a:outerShdw blurRad="38100" dist="38100" dir="2700000">
                    <a:srgbClr val="C0C0C0"/>
                  </a:outerShdw>
                </a:effectLst>
                <a:latin typeface="Arial" panose="020B0604020202020204" pitchFamily="34" charset="0"/>
              </a:rPr>
              <a:t>磁盘的编址方式。</a:t>
            </a:r>
          </a:p>
          <a:p>
            <a:pPr marL="116205" indent="-116205">
              <a:lnSpc>
                <a:spcPct val="80000"/>
              </a:lnSpc>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pPr>
            <a:endParaRPr lang="zh-CN" altLang="en-US" sz="2000" dirty="0">
              <a:solidFill>
                <a:srgbClr val="660066"/>
              </a:solidFill>
              <a:effectLst>
                <a:outerShdw blurRad="38100" dist="38100" dir="2700000">
                  <a:srgbClr val="C0C0C0"/>
                </a:outerShdw>
              </a:effectLst>
              <a:latin typeface="Arial" panose="020B0604020202020204" pitchFamily="34" charset="0"/>
            </a:endParaRPr>
          </a:p>
        </p:txBody>
      </p:sp>
      <p:sp>
        <p:nvSpPr>
          <p:cNvPr id="549899"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endParaRPr lang="zh-CN" altLang="en-US" sz="1800" b="0" dirty="0">
              <a:latin typeface="Arial" panose="020B0604020202020204" pitchFamily="34" charset="0"/>
            </a:endParaRPr>
          </a:p>
        </p:txBody>
      </p:sp>
      <p:grpSp>
        <p:nvGrpSpPr>
          <p:cNvPr id="549900" name="Group 12"/>
          <p:cNvGrpSpPr/>
          <p:nvPr/>
        </p:nvGrpSpPr>
        <p:grpSpPr>
          <a:xfrm>
            <a:off x="4927600" y="3835400"/>
            <a:ext cx="2303463" cy="412750"/>
            <a:chOff x="2029" y="2178"/>
            <a:chExt cx="1600" cy="474"/>
          </a:xfrm>
        </p:grpSpPr>
        <p:sp>
          <p:nvSpPr>
            <p:cNvPr id="549901"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49902"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sp>
        <p:nvSpPr>
          <p:cNvPr id="549903"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549904" name="Rectangle 16"/>
          <p:cNvSpPr/>
          <p:nvPr/>
        </p:nvSpPr>
        <p:spPr>
          <a:xfrm>
            <a:off x="5181600" y="2085975"/>
            <a:ext cx="1922463" cy="156845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磁盘的访问方式。</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磁盘访问时间的计算。</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p:txBody>
      </p:sp>
      <p:sp>
        <p:nvSpPr>
          <p:cNvPr id="549905" name="AutoShape 17"/>
          <p:cNvSpPr/>
          <p:nvPr/>
        </p:nvSpPr>
        <p:spPr>
          <a:xfrm>
            <a:off x="8018463" y="3794125"/>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549906" name="Oval 18"/>
          <p:cNvSpPr/>
          <p:nvPr/>
        </p:nvSpPr>
        <p:spPr>
          <a:xfrm>
            <a:off x="8018463" y="3830638"/>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nvGrpSpPr>
          <p:cNvPr id="549907" name="Group 19"/>
          <p:cNvGrpSpPr/>
          <p:nvPr/>
        </p:nvGrpSpPr>
        <p:grpSpPr>
          <a:xfrm>
            <a:off x="8170863" y="1449388"/>
            <a:ext cx="1952625" cy="2765425"/>
            <a:chOff x="3017" y="856"/>
            <a:chExt cx="1052" cy="1906"/>
          </a:xfrm>
        </p:grpSpPr>
        <p:sp>
          <p:nvSpPr>
            <p:cNvPr id="549908"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49909"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grpSp>
      <p:sp>
        <p:nvSpPr>
          <p:cNvPr id="549910" name="Rectangle 22"/>
          <p:cNvSpPr/>
          <p:nvPr/>
        </p:nvSpPr>
        <p:spPr>
          <a:xfrm>
            <a:off x="8250238" y="1844675"/>
            <a:ext cx="1835150" cy="206121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磁盘调度的概念。</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各种调度算法的基本思想。</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各种算法的应用。</a:t>
            </a:r>
          </a:p>
        </p:txBody>
      </p:sp>
      <p:sp>
        <p:nvSpPr>
          <p:cNvPr id="549911" name="Text Box 29"/>
          <p:cNvSpPr txBox="1"/>
          <p:nvPr/>
        </p:nvSpPr>
        <p:spPr>
          <a:xfrm>
            <a:off x="1852074" y="4418619"/>
            <a:ext cx="22320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磁盘的结构</a:t>
            </a:r>
          </a:p>
        </p:txBody>
      </p:sp>
      <p:sp>
        <p:nvSpPr>
          <p:cNvPr id="549912" name="Text Box 30"/>
          <p:cNvSpPr txBox="1"/>
          <p:nvPr/>
        </p:nvSpPr>
        <p:spPr>
          <a:xfrm>
            <a:off x="4727575" y="4516438"/>
            <a:ext cx="2736850"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磁盘的访问</a:t>
            </a:r>
          </a:p>
        </p:txBody>
      </p:sp>
      <p:sp>
        <p:nvSpPr>
          <p:cNvPr id="549913" name="Text Box 31"/>
          <p:cNvSpPr txBox="1"/>
          <p:nvPr/>
        </p:nvSpPr>
        <p:spPr>
          <a:xfrm>
            <a:off x="7962900" y="4516438"/>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磁盘的调度</a:t>
            </a:r>
          </a:p>
        </p:txBody>
      </p:sp>
      <p:sp>
        <p:nvSpPr>
          <p:cNvPr id="27" name="矩形 26">
            <a:extLst>
              <a:ext uri="{FF2B5EF4-FFF2-40B4-BE49-F238E27FC236}">
                <a16:creationId xmlns:a16="http://schemas.microsoft.com/office/drawing/2014/main" id="{ABBEAF31-9E30-4C90-9CA9-A529B3701994}"/>
              </a:ext>
            </a:extLst>
          </p:cNvPr>
          <p:cNvSpPr/>
          <p:nvPr/>
        </p:nvSpPr>
        <p:spPr>
          <a:xfrm>
            <a:off x="479376" y="115863"/>
            <a:ext cx="4032250"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5.7 磁盘存储器管理</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49892"/>
                                        </p:tgtEl>
                                        <p:attrNameLst>
                                          <p:attrName>style.visibility</p:attrName>
                                        </p:attrNameLst>
                                      </p:cBhvr>
                                      <p:to>
                                        <p:strVal val="visible"/>
                                      </p:to>
                                    </p:set>
                                    <p:anim calcmode="lin" valueType="num">
                                      <p:cBhvr additive="base">
                                        <p:cTn id="7" dur="500" fill="hold"/>
                                        <p:tgtEl>
                                          <p:spTgt spid="549892"/>
                                        </p:tgtEl>
                                        <p:attrNameLst>
                                          <p:attrName>ppt_x</p:attrName>
                                        </p:attrNameLst>
                                      </p:cBhvr>
                                      <p:tavLst>
                                        <p:tav tm="0">
                                          <p:val>
                                            <p:strVal val="#ppt_x"/>
                                          </p:val>
                                        </p:tav>
                                        <p:tav tm="100000">
                                          <p:val>
                                            <p:strVal val="#ppt_x"/>
                                          </p:val>
                                        </p:tav>
                                      </p:tavLst>
                                    </p:anim>
                                    <p:anim calcmode="lin" valueType="num">
                                      <p:cBhvr additive="base">
                                        <p:cTn id="8" dur="500" fill="hold"/>
                                        <p:tgtEl>
                                          <p:spTgt spid="54989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49890"/>
                                        </p:tgtEl>
                                        <p:attrNameLst>
                                          <p:attrName>style.visibility</p:attrName>
                                        </p:attrNameLst>
                                      </p:cBhvr>
                                      <p:to>
                                        <p:strVal val="visible"/>
                                      </p:to>
                                    </p:set>
                                    <p:anim calcmode="lin" valueType="num">
                                      <p:cBhvr additive="base">
                                        <p:cTn id="12" dur="500" fill="hold"/>
                                        <p:tgtEl>
                                          <p:spTgt spid="549890"/>
                                        </p:tgtEl>
                                        <p:attrNameLst>
                                          <p:attrName>ppt_x</p:attrName>
                                        </p:attrNameLst>
                                      </p:cBhvr>
                                      <p:tavLst>
                                        <p:tav tm="0">
                                          <p:val>
                                            <p:strVal val="#ppt_x"/>
                                          </p:val>
                                        </p:tav>
                                        <p:tav tm="100000">
                                          <p:val>
                                            <p:strVal val="#ppt_x"/>
                                          </p:val>
                                        </p:tav>
                                      </p:tavLst>
                                    </p:anim>
                                    <p:anim calcmode="lin" valueType="num">
                                      <p:cBhvr additive="base">
                                        <p:cTn id="13" dur="500" fill="hold"/>
                                        <p:tgtEl>
                                          <p:spTgt spid="54989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49891"/>
                                        </p:tgtEl>
                                        <p:attrNameLst>
                                          <p:attrName>style.visibility</p:attrName>
                                        </p:attrNameLst>
                                      </p:cBhvr>
                                      <p:to>
                                        <p:strVal val="visible"/>
                                      </p:to>
                                    </p:set>
                                    <p:anim calcmode="lin" valueType="num">
                                      <p:cBhvr additive="base">
                                        <p:cTn id="17" dur="500" fill="hold"/>
                                        <p:tgtEl>
                                          <p:spTgt spid="549891"/>
                                        </p:tgtEl>
                                        <p:attrNameLst>
                                          <p:attrName>ppt_x</p:attrName>
                                        </p:attrNameLst>
                                      </p:cBhvr>
                                      <p:tavLst>
                                        <p:tav tm="0">
                                          <p:val>
                                            <p:strVal val="#ppt_x"/>
                                          </p:val>
                                        </p:tav>
                                        <p:tav tm="100000">
                                          <p:val>
                                            <p:strVal val="#ppt_x"/>
                                          </p:val>
                                        </p:tav>
                                      </p:tavLst>
                                    </p:anim>
                                    <p:anim calcmode="lin" valueType="num">
                                      <p:cBhvr additive="base">
                                        <p:cTn id="18" dur="500" fill="hold"/>
                                        <p:tgtEl>
                                          <p:spTgt spid="54989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49893"/>
                                        </p:tgtEl>
                                        <p:attrNameLst>
                                          <p:attrName>style.visibility</p:attrName>
                                        </p:attrNameLst>
                                      </p:cBhvr>
                                      <p:to>
                                        <p:strVal val="visible"/>
                                      </p:to>
                                    </p:set>
                                    <p:anim calcmode="lin" valueType="num">
                                      <p:cBhvr additive="base">
                                        <p:cTn id="22" dur="500" fill="hold"/>
                                        <p:tgtEl>
                                          <p:spTgt spid="549893"/>
                                        </p:tgtEl>
                                        <p:attrNameLst>
                                          <p:attrName>ppt_x</p:attrName>
                                        </p:attrNameLst>
                                      </p:cBhvr>
                                      <p:tavLst>
                                        <p:tav tm="0">
                                          <p:val>
                                            <p:strVal val="#ppt_x"/>
                                          </p:val>
                                        </p:tav>
                                        <p:tav tm="100000">
                                          <p:val>
                                            <p:strVal val="#ppt_x"/>
                                          </p:val>
                                        </p:tav>
                                      </p:tavLst>
                                    </p:anim>
                                    <p:anim calcmode="lin" valueType="num">
                                      <p:cBhvr additive="base">
                                        <p:cTn id="23" dur="500" fill="hold"/>
                                        <p:tgtEl>
                                          <p:spTgt spid="54989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49894"/>
                                        </p:tgtEl>
                                        <p:attrNameLst>
                                          <p:attrName>style.visibility</p:attrName>
                                        </p:attrNameLst>
                                      </p:cBhvr>
                                      <p:to>
                                        <p:strVal val="visible"/>
                                      </p:to>
                                    </p:set>
                                    <p:anim calcmode="lin" valueType="num">
                                      <p:cBhvr additive="base">
                                        <p:cTn id="27" dur="500" fill="hold"/>
                                        <p:tgtEl>
                                          <p:spTgt spid="549894"/>
                                        </p:tgtEl>
                                        <p:attrNameLst>
                                          <p:attrName>ppt_x</p:attrName>
                                        </p:attrNameLst>
                                      </p:cBhvr>
                                      <p:tavLst>
                                        <p:tav tm="0">
                                          <p:val>
                                            <p:strVal val="#ppt_x"/>
                                          </p:val>
                                        </p:tav>
                                        <p:tav tm="100000">
                                          <p:val>
                                            <p:strVal val="#ppt_x"/>
                                          </p:val>
                                        </p:tav>
                                      </p:tavLst>
                                    </p:anim>
                                    <p:anim calcmode="lin" valueType="num">
                                      <p:cBhvr additive="base">
                                        <p:cTn id="28" dur="500" fill="hold"/>
                                        <p:tgtEl>
                                          <p:spTgt spid="54989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49911"/>
                                        </p:tgtEl>
                                        <p:attrNameLst>
                                          <p:attrName>style.visibility</p:attrName>
                                        </p:attrNameLst>
                                      </p:cBhvr>
                                      <p:to>
                                        <p:strVal val="visible"/>
                                      </p:to>
                                    </p:set>
                                    <p:anim calcmode="lin" valueType="num">
                                      <p:cBhvr additive="base">
                                        <p:cTn id="32" dur="500" fill="hold"/>
                                        <p:tgtEl>
                                          <p:spTgt spid="549911"/>
                                        </p:tgtEl>
                                        <p:attrNameLst>
                                          <p:attrName>ppt_x</p:attrName>
                                        </p:attrNameLst>
                                      </p:cBhvr>
                                      <p:tavLst>
                                        <p:tav tm="0">
                                          <p:val>
                                            <p:strVal val="#ppt_x"/>
                                          </p:val>
                                        </p:tav>
                                        <p:tav tm="100000">
                                          <p:val>
                                            <p:strVal val="#ppt_x"/>
                                          </p:val>
                                        </p:tav>
                                      </p:tavLst>
                                    </p:anim>
                                    <p:anim calcmode="lin" valueType="num">
                                      <p:cBhvr additive="base">
                                        <p:cTn id="33" dur="500" fill="hold"/>
                                        <p:tgtEl>
                                          <p:spTgt spid="54991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49895"/>
                                        </p:tgtEl>
                                        <p:attrNameLst>
                                          <p:attrName>style.visibility</p:attrName>
                                        </p:attrNameLst>
                                      </p:cBhvr>
                                      <p:to>
                                        <p:strVal val="visible"/>
                                      </p:to>
                                    </p:set>
                                    <p:anim calcmode="lin" valueType="num">
                                      <p:cBhvr additive="base">
                                        <p:cTn id="37" dur="500" fill="hold"/>
                                        <p:tgtEl>
                                          <p:spTgt spid="549895"/>
                                        </p:tgtEl>
                                        <p:attrNameLst>
                                          <p:attrName>ppt_x</p:attrName>
                                        </p:attrNameLst>
                                      </p:cBhvr>
                                      <p:tavLst>
                                        <p:tav tm="0">
                                          <p:val>
                                            <p:strVal val="#ppt_x"/>
                                          </p:val>
                                        </p:tav>
                                        <p:tav tm="100000">
                                          <p:val>
                                            <p:strVal val="#ppt_x"/>
                                          </p:val>
                                        </p:tav>
                                      </p:tavLst>
                                    </p:anim>
                                    <p:anim calcmode="lin" valueType="num">
                                      <p:cBhvr additive="base">
                                        <p:cTn id="38" dur="500" fill="hold"/>
                                        <p:tgtEl>
                                          <p:spTgt spid="54989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49896"/>
                                        </p:tgtEl>
                                        <p:attrNameLst>
                                          <p:attrName>style.visibility</p:attrName>
                                        </p:attrNameLst>
                                      </p:cBhvr>
                                      <p:to>
                                        <p:strVal val="visible"/>
                                      </p:to>
                                    </p:set>
                                    <p:anim calcmode="lin" valueType="num">
                                      <p:cBhvr additive="base">
                                        <p:cTn id="42" dur="500" fill="hold"/>
                                        <p:tgtEl>
                                          <p:spTgt spid="549896"/>
                                        </p:tgtEl>
                                        <p:attrNameLst>
                                          <p:attrName>ppt_x</p:attrName>
                                        </p:attrNameLst>
                                      </p:cBhvr>
                                      <p:tavLst>
                                        <p:tav tm="0">
                                          <p:val>
                                            <p:strVal val="#ppt_x"/>
                                          </p:val>
                                        </p:tav>
                                        <p:tav tm="100000">
                                          <p:val>
                                            <p:strVal val="#ppt_x"/>
                                          </p:val>
                                        </p:tav>
                                      </p:tavLst>
                                    </p:anim>
                                    <p:anim calcmode="lin" valueType="num">
                                      <p:cBhvr additive="base">
                                        <p:cTn id="43" dur="500" fill="hold"/>
                                        <p:tgtEl>
                                          <p:spTgt spid="549896"/>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549897"/>
                                        </p:tgtEl>
                                        <p:attrNameLst>
                                          <p:attrName>style.visibility</p:attrName>
                                        </p:attrNameLst>
                                      </p:cBhvr>
                                      <p:to>
                                        <p:strVal val="visible"/>
                                      </p:to>
                                    </p:set>
                                    <p:anim calcmode="lin" valueType="num">
                                      <p:cBhvr additive="base">
                                        <p:cTn id="47" dur="500" fill="hold"/>
                                        <p:tgtEl>
                                          <p:spTgt spid="549897"/>
                                        </p:tgtEl>
                                        <p:attrNameLst>
                                          <p:attrName>ppt_x</p:attrName>
                                        </p:attrNameLst>
                                      </p:cBhvr>
                                      <p:tavLst>
                                        <p:tav tm="0">
                                          <p:val>
                                            <p:strVal val="#ppt_x"/>
                                          </p:val>
                                        </p:tav>
                                        <p:tav tm="100000">
                                          <p:val>
                                            <p:strVal val="#ppt_x"/>
                                          </p:val>
                                        </p:tav>
                                      </p:tavLst>
                                    </p:anim>
                                    <p:anim calcmode="lin" valueType="num">
                                      <p:cBhvr additive="base">
                                        <p:cTn id="48" dur="500" fill="hold"/>
                                        <p:tgtEl>
                                          <p:spTgt spid="549897"/>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549898"/>
                                        </p:tgtEl>
                                        <p:attrNameLst>
                                          <p:attrName>style.visibility</p:attrName>
                                        </p:attrNameLst>
                                      </p:cBhvr>
                                      <p:to>
                                        <p:strVal val="visible"/>
                                      </p:to>
                                    </p:set>
                                    <p:anim calcmode="lin" valueType="num">
                                      <p:cBhvr additive="base">
                                        <p:cTn id="52" dur="500" fill="hold"/>
                                        <p:tgtEl>
                                          <p:spTgt spid="549898"/>
                                        </p:tgtEl>
                                        <p:attrNameLst>
                                          <p:attrName>ppt_x</p:attrName>
                                        </p:attrNameLst>
                                      </p:cBhvr>
                                      <p:tavLst>
                                        <p:tav tm="0">
                                          <p:val>
                                            <p:strVal val="#ppt_x"/>
                                          </p:val>
                                        </p:tav>
                                        <p:tav tm="100000">
                                          <p:val>
                                            <p:strVal val="#ppt_x"/>
                                          </p:val>
                                        </p:tav>
                                      </p:tavLst>
                                    </p:anim>
                                    <p:anim calcmode="lin" valueType="num">
                                      <p:cBhvr additive="base">
                                        <p:cTn id="53" dur="500" fill="hold"/>
                                        <p:tgtEl>
                                          <p:spTgt spid="549898"/>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549899"/>
                                        </p:tgtEl>
                                        <p:attrNameLst>
                                          <p:attrName>style.visibility</p:attrName>
                                        </p:attrNameLst>
                                      </p:cBhvr>
                                      <p:to>
                                        <p:strVal val="visible"/>
                                      </p:to>
                                    </p:set>
                                    <p:anim calcmode="lin" valueType="num">
                                      <p:cBhvr additive="base">
                                        <p:cTn id="57" dur="500" fill="hold"/>
                                        <p:tgtEl>
                                          <p:spTgt spid="549899"/>
                                        </p:tgtEl>
                                        <p:attrNameLst>
                                          <p:attrName>ppt_x</p:attrName>
                                        </p:attrNameLst>
                                      </p:cBhvr>
                                      <p:tavLst>
                                        <p:tav tm="0">
                                          <p:val>
                                            <p:strVal val="#ppt_x"/>
                                          </p:val>
                                        </p:tav>
                                        <p:tav tm="100000">
                                          <p:val>
                                            <p:strVal val="#ppt_x"/>
                                          </p:val>
                                        </p:tav>
                                      </p:tavLst>
                                    </p:anim>
                                    <p:anim calcmode="lin" valueType="num">
                                      <p:cBhvr additive="base">
                                        <p:cTn id="58" dur="500" fill="hold"/>
                                        <p:tgtEl>
                                          <p:spTgt spid="549899"/>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549912"/>
                                        </p:tgtEl>
                                        <p:attrNameLst>
                                          <p:attrName>style.visibility</p:attrName>
                                        </p:attrNameLst>
                                      </p:cBhvr>
                                      <p:to>
                                        <p:strVal val="visible"/>
                                      </p:to>
                                    </p:set>
                                    <p:anim calcmode="lin" valueType="num">
                                      <p:cBhvr additive="base">
                                        <p:cTn id="62" dur="500" fill="hold"/>
                                        <p:tgtEl>
                                          <p:spTgt spid="549912"/>
                                        </p:tgtEl>
                                        <p:attrNameLst>
                                          <p:attrName>ppt_x</p:attrName>
                                        </p:attrNameLst>
                                      </p:cBhvr>
                                      <p:tavLst>
                                        <p:tav tm="0">
                                          <p:val>
                                            <p:strVal val="#ppt_x"/>
                                          </p:val>
                                        </p:tav>
                                        <p:tav tm="100000">
                                          <p:val>
                                            <p:strVal val="#ppt_x"/>
                                          </p:val>
                                        </p:tav>
                                      </p:tavLst>
                                    </p:anim>
                                    <p:anim calcmode="lin" valueType="num">
                                      <p:cBhvr additive="base">
                                        <p:cTn id="63" dur="500" fill="hold"/>
                                        <p:tgtEl>
                                          <p:spTgt spid="549912"/>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549900"/>
                                        </p:tgtEl>
                                        <p:attrNameLst>
                                          <p:attrName>style.visibility</p:attrName>
                                        </p:attrNameLst>
                                      </p:cBhvr>
                                      <p:to>
                                        <p:strVal val="visible"/>
                                      </p:to>
                                    </p:set>
                                    <p:anim calcmode="lin" valueType="num">
                                      <p:cBhvr additive="base">
                                        <p:cTn id="67" dur="500" fill="hold"/>
                                        <p:tgtEl>
                                          <p:spTgt spid="549900"/>
                                        </p:tgtEl>
                                        <p:attrNameLst>
                                          <p:attrName>ppt_x</p:attrName>
                                        </p:attrNameLst>
                                      </p:cBhvr>
                                      <p:tavLst>
                                        <p:tav tm="0">
                                          <p:val>
                                            <p:strVal val="#ppt_x"/>
                                          </p:val>
                                        </p:tav>
                                        <p:tav tm="100000">
                                          <p:val>
                                            <p:strVal val="#ppt_x"/>
                                          </p:val>
                                        </p:tav>
                                      </p:tavLst>
                                    </p:anim>
                                    <p:anim calcmode="lin" valueType="num">
                                      <p:cBhvr additive="base">
                                        <p:cTn id="68" dur="500" fill="hold"/>
                                        <p:tgtEl>
                                          <p:spTgt spid="549900"/>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549903"/>
                                        </p:tgtEl>
                                        <p:attrNameLst>
                                          <p:attrName>style.visibility</p:attrName>
                                        </p:attrNameLst>
                                      </p:cBhvr>
                                      <p:to>
                                        <p:strVal val="visible"/>
                                      </p:to>
                                    </p:set>
                                    <p:anim calcmode="lin" valueType="num">
                                      <p:cBhvr additive="base">
                                        <p:cTn id="72" dur="500" fill="hold"/>
                                        <p:tgtEl>
                                          <p:spTgt spid="549903"/>
                                        </p:tgtEl>
                                        <p:attrNameLst>
                                          <p:attrName>ppt_x</p:attrName>
                                        </p:attrNameLst>
                                      </p:cBhvr>
                                      <p:tavLst>
                                        <p:tav tm="0">
                                          <p:val>
                                            <p:strVal val="#ppt_x"/>
                                          </p:val>
                                        </p:tav>
                                        <p:tav tm="100000">
                                          <p:val>
                                            <p:strVal val="#ppt_x"/>
                                          </p:val>
                                        </p:tav>
                                      </p:tavLst>
                                    </p:anim>
                                    <p:anim calcmode="lin" valueType="num">
                                      <p:cBhvr additive="base">
                                        <p:cTn id="73" dur="500" fill="hold"/>
                                        <p:tgtEl>
                                          <p:spTgt spid="549903"/>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549904"/>
                                        </p:tgtEl>
                                        <p:attrNameLst>
                                          <p:attrName>style.visibility</p:attrName>
                                        </p:attrNameLst>
                                      </p:cBhvr>
                                      <p:to>
                                        <p:strVal val="visible"/>
                                      </p:to>
                                    </p:set>
                                    <p:anim calcmode="lin" valueType="num">
                                      <p:cBhvr additive="base">
                                        <p:cTn id="77" dur="500" fill="hold"/>
                                        <p:tgtEl>
                                          <p:spTgt spid="549904"/>
                                        </p:tgtEl>
                                        <p:attrNameLst>
                                          <p:attrName>ppt_x</p:attrName>
                                        </p:attrNameLst>
                                      </p:cBhvr>
                                      <p:tavLst>
                                        <p:tav tm="0">
                                          <p:val>
                                            <p:strVal val="#ppt_x"/>
                                          </p:val>
                                        </p:tav>
                                        <p:tav tm="100000">
                                          <p:val>
                                            <p:strVal val="#ppt_x"/>
                                          </p:val>
                                        </p:tav>
                                      </p:tavLst>
                                    </p:anim>
                                    <p:anim calcmode="lin" valueType="num">
                                      <p:cBhvr additive="base">
                                        <p:cTn id="78" dur="500" fill="hold"/>
                                        <p:tgtEl>
                                          <p:spTgt spid="549904"/>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549905"/>
                                        </p:tgtEl>
                                        <p:attrNameLst>
                                          <p:attrName>style.visibility</p:attrName>
                                        </p:attrNameLst>
                                      </p:cBhvr>
                                      <p:to>
                                        <p:strVal val="visible"/>
                                      </p:to>
                                    </p:set>
                                    <p:anim calcmode="lin" valueType="num">
                                      <p:cBhvr additive="base">
                                        <p:cTn id="82" dur="500" fill="hold"/>
                                        <p:tgtEl>
                                          <p:spTgt spid="549905"/>
                                        </p:tgtEl>
                                        <p:attrNameLst>
                                          <p:attrName>ppt_x</p:attrName>
                                        </p:attrNameLst>
                                      </p:cBhvr>
                                      <p:tavLst>
                                        <p:tav tm="0">
                                          <p:val>
                                            <p:strVal val="#ppt_x"/>
                                          </p:val>
                                        </p:tav>
                                        <p:tav tm="100000">
                                          <p:val>
                                            <p:strVal val="#ppt_x"/>
                                          </p:val>
                                        </p:tav>
                                      </p:tavLst>
                                    </p:anim>
                                    <p:anim calcmode="lin" valueType="num">
                                      <p:cBhvr additive="base">
                                        <p:cTn id="83" dur="500" fill="hold"/>
                                        <p:tgtEl>
                                          <p:spTgt spid="549905"/>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549913"/>
                                        </p:tgtEl>
                                        <p:attrNameLst>
                                          <p:attrName>style.visibility</p:attrName>
                                        </p:attrNameLst>
                                      </p:cBhvr>
                                      <p:to>
                                        <p:strVal val="visible"/>
                                      </p:to>
                                    </p:set>
                                    <p:anim calcmode="lin" valueType="num">
                                      <p:cBhvr additive="base">
                                        <p:cTn id="87" dur="500" fill="hold"/>
                                        <p:tgtEl>
                                          <p:spTgt spid="549913"/>
                                        </p:tgtEl>
                                        <p:attrNameLst>
                                          <p:attrName>ppt_x</p:attrName>
                                        </p:attrNameLst>
                                      </p:cBhvr>
                                      <p:tavLst>
                                        <p:tav tm="0">
                                          <p:val>
                                            <p:strVal val="#ppt_x"/>
                                          </p:val>
                                        </p:tav>
                                        <p:tav tm="100000">
                                          <p:val>
                                            <p:strVal val="#ppt_x"/>
                                          </p:val>
                                        </p:tav>
                                      </p:tavLst>
                                    </p:anim>
                                    <p:anim calcmode="lin" valueType="num">
                                      <p:cBhvr additive="base">
                                        <p:cTn id="88" dur="500" fill="hold"/>
                                        <p:tgtEl>
                                          <p:spTgt spid="549913"/>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549906"/>
                                        </p:tgtEl>
                                        <p:attrNameLst>
                                          <p:attrName>style.visibility</p:attrName>
                                        </p:attrNameLst>
                                      </p:cBhvr>
                                      <p:to>
                                        <p:strVal val="visible"/>
                                      </p:to>
                                    </p:set>
                                    <p:anim calcmode="lin" valueType="num">
                                      <p:cBhvr additive="base">
                                        <p:cTn id="92" dur="500" fill="hold"/>
                                        <p:tgtEl>
                                          <p:spTgt spid="549906"/>
                                        </p:tgtEl>
                                        <p:attrNameLst>
                                          <p:attrName>ppt_x</p:attrName>
                                        </p:attrNameLst>
                                      </p:cBhvr>
                                      <p:tavLst>
                                        <p:tav tm="0">
                                          <p:val>
                                            <p:strVal val="#ppt_x"/>
                                          </p:val>
                                        </p:tav>
                                        <p:tav tm="100000">
                                          <p:val>
                                            <p:strVal val="#ppt_x"/>
                                          </p:val>
                                        </p:tav>
                                      </p:tavLst>
                                    </p:anim>
                                    <p:anim calcmode="lin" valueType="num">
                                      <p:cBhvr additive="base">
                                        <p:cTn id="93" dur="500" fill="hold"/>
                                        <p:tgtEl>
                                          <p:spTgt spid="549906"/>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549907"/>
                                        </p:tgtEl>
                                        <p:attrNameLst>
                                          <p:attrName>style.visibility</p:attrName>
                                        </p:attrNameLst>
                                      </p:cBhvr>
                                      <p:to>
                                        <p:strVal val="visible"/>
                                      </p:to>
                                    </p:set>
                                    <p:anim calcmode="lin" valueType="num">
                                      <p:cBhvr additive="base">
                                        <p:cTn id="97" dur="500" fill="hold"/>
                                        <p:tgtEl>
                                          <p:spTgt spid="549907"/>
                                        </p:tgtEl>
                                        <p:attrNameLst>
                                          <p:attrName>ppt_x</p:attrName>
                                        </p:attrNameLst>
                                      </p:cBhvr>
                                      <p:tavLst>
                                        <p:tav tm="0">
                                          <p:val>
                                            <p:strVal val="#ppt_x"/>
                                          </p:val>
                                        </p:tav>
                                        <p:tav tm="100000">
                                          <p:val>
                                            <p:strVal val="#ppt_x"/>
                                          </p:val>
                                        </p:tav>
                                      </p:tavLst>
                                    </p:anim>
                                    <p:anim calcmode="lin" valueType="num">
                                      <p:cBhvr additive="base">
                                        <p:cTn id="98" dur="500" fill="hold"/>
                                        <p:tgtEl>
                                          <p:spTgt spid="549907"/>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549910"/>
                                        </p:tgtEl>
                                        <p:attrNameLst>
                                          <p:attrName>style.visibility</p:attrName>
                                        </p:attrNameLst>
                                      </p:cBhvr>
                                      <p:to>
                                        <p:strVal val="visible"/>
                                      </p:to>
                                    </p:set>
                                    <p:anim calcmode="lin" valueType="num">
                                      <p:cBhvr additive="base">
                                        <p:cTn id="102" dur="500" fill="hold"/>
                                        <p:tgtEl>
                                          <p:spTgt spid="549910"/>
                                        </p:tgtEl>
                                        <p:attrNameLst>
                                          <p:attrName>ppt_x</p:attrName>
                                        </p:attrNameLst>
                                      </p:cBhvr>
                                      <p:tavLst>
                                        <p:tav tm="0">
                                          <p:val>
                                            <p:strVal val="#ppt_x"/>
                                          </p:val>
                                        </p:tav>
                                        <p:tav tm="100000">
                                          <p:val>
                                            <p:strVal val="#ppt_x"/>
                                          </p:val>
                                        </p:tav>
                                      </p:tavLst>
                                    </p:anim>
                                    <p:anim calcmode="lin" valueType="num">
                                      <p:cBhvr additive="base">
                                        <p:cTn id="103" dur="500" fill="hold"/>
                                        <p:tgtEl>
                                          <p:spTgt spid="5499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0" grpId="0" bldLvl="0" animBg="1"/>
      <p:bldP spid="549893" grpId="0"/>
      <p:bldP spid="549894" grpId="0" bldLvl="0" animBg="1"/>
      <p:bldP spid="549895" grpId="0" bldLvl="0" animBg="1"/>
      <p:bldP spid="549896" grpId="0" bldLvl="0" animBg="1"/>
      <p:bldP spid="549897" grpId="0" bldLvl="0" animBg="1"/>
      <p:bldP spid="549898" grpId="0"/>
      <p:bldP spid="549899" grpId="0" bldLvl="0" animBg="1"/>
      <p:bldP spid="549903" grpId="0" bldLvl="0" animBg="1"/>
      <p:bldP spid="549904" grpId="0"/>
      <p:bldP spid="549905" grpId="0" bldLvl="0" animBg="1"/>
      <p:bldP spid="549906" grpId="0" bldLvl="0" animBg="1"/>
      <p:bldP spid="549910" grpId="0"/>
      <p:bldP spid="549911" grpId="0"/>
      <p:bldP spid="549912" grpId="0"/>
      <p:bldP spid="549913"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任意多边形 405505"/>
          <p:cNvSpPr/>
          <p:nvPr/>
        </p:nvSpPr>
        <p:spPr>
          <a:xfrm rot="5400000">
            <a:off x="-2413000" y="1172395"/>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sp>
        <p:nvSpPr>
          <p:cNvPr id="405525" name="任意多边形 405524"/>
          <p:cNvSpPr/>
          <p:nvPr/>
        </p:nvSpPr>
        <p:spPr>
          <a:xfrm rot="-16200000" flipH="1">
            <a:off x="-2016125" y="1680395"/>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405535" name="组合 405534"/>
          <p:cNvGrpSpPr/>
          <p:nvPr/>
        </p:nvGrpSpPr>
        <p:grpSpPr>
          <a:xfrm>
            <a:off x="2027239" y="2235110"/>
            <a:ext cx="3979863" cy="385763"/>
            <a:chOff x="1338" y="2387"/>
            <a:chExt cx="2790" cy="320"/>
          </a:xfrm>
        </p:grpSpPr>
        <p:sp>
          <p:nvSpPr>
            <p:cNvPr id="405536" name="圆角矩形 405535">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一、 </a:t>
              </a:r>
              <a:r>
                <a:rPr lang="en-US" altLang="zh-CN">
                  <a:solidFill>
                    <a:srgbClr val="CC00CC"/>
                  </a:solidFill>
                  <a:effectLst>
                    <a:outerShdw blurRad="38100" dist="38100" dir="2700000">
                      <a:srgbClr val="C0C0C0"/>
                    </a:outerShdw>
                  </a:effectLst>
                  <a:latin typeface="Arial" panose="020B0604020202020204" pitchFamily="34" charset="0"/>
                  <a:ea typeface="华文新魏" pitchFamily="2" charset="-122"/>
                </a:rPr>
                <a:t>RAID</a:t>
              </a:r>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技术的引入</a:t>
              </a:r>
              <a:r>
                <a:rPr lang="zh-CN" altLang="en-US" dirty="0">
                  <a:latin typeface="Tahoma" panose="020B0604030504040204" pitchFamily="34" charset="0"/>
                </a:rPr>
                <a:t> </a:t>
              </a:r>
              <a:endParaRPr lang="en-US" altLang="zh-CN">
                <a:latin typeface="Tahoma" panose="020B0604030504040204" pitchFamily="34" charset="0"/>
              </a:endParaRPr>
            </a:p>
          </p:txBody>
        </p:sp>
        <p:grpSp>
          <p:nvGrpSpPr>
            <p:cNvPr id="405537" name="组合 405536"/>
            <p:cNvGrpSpPr/>
            <p:nvPr/>
          </p:nvGrpSpPr>
          <p:grpSpPr>
            <a:xfrm>
              <a:off x="1338" y="2432"/>
              <a:ext cx="240" cy="240"/>
              <a:chOff x="2078" y="1680"/>
              <a:chExt cx="1615" cy="1615"/>
            </a:xfrm>
          </p:grpSpPr>
          <p:sp>
            <p:nvSpPr>
              <p:cNvPr id="405538" name="椭圆 405537"/>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405539" name="椭圆 405538"/>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405540" name="椭圆 405539"/>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405541" name="椭圆 405540"/>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405542" name="椭圆 405541"/>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405543" name="椭圆 405542"/>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grpSp>
        <p:nvGrpSpPr>
          <p:cNvPr id="405544" name="组合 405543"/>
          <p:cNvGrpSpPr/>
          <p:nvPr/>
        </p:nvGrpSpPr>
        <p:grpSpPr>
          <a:xfrm>
            <a:off x="2046742" y="4208430"/>
            <a:ext cx="4051300" cy="390525"/>
            <a:chOff x="1092" y="3168"/>
            <a:chExt cx="3084" cy="320"/>
          </a:xfrm>
        </p:grpSpPr>
        <p:sp>
          <p:nvSpPr>
            <p:cNvPr id="405545" name="圆角矩形 405544">
              <a:hlinkClick r:id="rId4"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二、</a:t>
              </a:r>
              <a:r>
                <a:rPr lang="en-US" altLang="zh-CN">
                  <a:solidFill>
                    <a:srgbClr val="000099"/>
                  </a:solidFill>
                  <a:effectLst>
                    <a:outerShdw blurRad="38100" dist="38100" dir="2700000">
                      <a:srgbClr val="C0C0C0"/>
                    </a:outerShdw>
                  </a:effectLst>
                  <a:latin typeface="Arial" panose="020B0604020202020204" pitchFamily="34" charset="0"/>
                  <a:ea typeface="华文新魏" pitchFamily="2" charset="-122"/>
                </a:rPr>
                <a:t>RAID</a:t>
              </a:r>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的分级 </a:t>
              </a:r>
            </a:p>
          </p:txBody>
        </p:sp>
        <p:grpSp>
          <p:nvGrpSpPr>
            <p:cNvPr id="405546" name="组合 405545"/>
            <p:cNvGrpSpPr/>
            <p:nvPr/>
          </p:nvGrpSpPr>
          <p:grpSpPr>
            <a:xfrm>
              <a:off x="1092" y="3232"/>
              <a:ext cx="240" cy="240"/>
              <a:chOff x="2078" y="1680"/>
              <a:chExt cx="1615" cy="1615"/>
            </a:xfrm>
          </p:grpSpPr>
          <p:sp>
            <p:nvSpPr>
              <p:cNvPr id="405547" name="椭圆 405546"/>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405548" name="椭圆 405547"/>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405549" name="椭圆 405548"/>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405550" name="椭圆 405549"/>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405551" name="椭圆 405550"/>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405552" name="椭圆 405551"/>
              <p:cNvSpPr/>
              <p:nvPr/>
            </p:nvSpPr>
            <p:spPr>
              <a:xfrm>
                <a:off x="2337" y="1939"/>
                <a:ext cx="1096" cy="1098"/>
              </a:xfrm>
              <a:prstGeom prst="ellipse">
                <a:avLst/>
              </a:prstGeom>
              <a:gradFill rotWithShape="1">
                <a:gsLst>
                  <a:gs pos="0">
                    <a:srgbClr val="8D67E1"/>
                  </a:gs>
                  <a:gs pos="100000">
                    <a:srgbClr val="8D67E1">
                      <a:gamma/>
                      <a:shade val="48627"/>
                      <a:invGamma/>
                    </a:srgbClr>
                  </a:gs>
                </a:gsLst>
                <a:lin ang="2700000" scaled="1"/>
                <a:tileRect/>
              </a:gradFill>
              <a:ln w="38100">
                <a:noFill/>
              </a:ln>
            </p:spPr>
            <p:txBody>
              <a:bodyPr/>
              <a:lstStyle/>
              <a:p>
                <a:endParaRPr lang="zh-CN" altLang="en-US"/>
              </a:p>
            </p:txBody>
          </p:sp>
        </p:grpSp>
      </p:grpSp>
      <p:sp>
        <p:nvSpPr>
          <p:cNvPr id="405554" name="矩形 405553"/>
          <p:cNvSpPr/>
          <p:nvPr/>
        </p:nvSpPr>
        <p:spPr>
          <a:xfrm>
            <a:off x="407368" y="115863"/>
            <a:ext cx="3887788"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5.8 RAID技术 </a:t>
            </a:r>
          </a:p>
        </p:txBody>
      </p:sp>
    </p:spTree>
  </p:cSld>
  <p:clrMapOvr>
    <a:masterClrMapping/>
  </p:clrMapOvr>
  <p:transition>
    <p:diamond/>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矩形 370691"/>
          <p:cNvSpPr/>
          <p:nvPr/>
        </p:nvSpPr>
        <p:spPr>
          <a:xfrm>
            <a:off x="1488281" y="3367807"/>
            <a:ext cx="9144000" cy="0"/>
          </a:xfrm>
          <a:prstGeom prst="rect">
            <a:avLst/>
          </a:prstGeom>
          <a:noFill/>
          <a:ln w="9525">
            <a:noFill/>
          </a:ln>
        </p:spPr>
        <p:txBody>
          <a:bodyPr/>
          <a:lstStyle/>
          <a:p>
            <a:endParaRPr lang="zh-CN" altLang="en-US"/>
          </a:p>
        </p:txBody>
      </p:sp>
      <p:sp>
        <p:nvSpPr>
          <p:cNvPr id="370693" name="矩形 370692"/>
          <p:cNvSpPr/>
          <p:nvPr/>
        </p:nvSpPr>
        <p:spPr>
          <a:xfrm>
            <a:off x="1488281" y="3367807"/>
            <a:ext cx="9144000" cy="0"/>
          </a:xfrm>
          <a:prstGeom prst="rect">
            <a:avLst/>
          </a:prstGeom>
          <a:noFill/>
          <a:ln w="9525">
            <a:noFill/>
          </a:ln>
        </p:spPr>
        <p:txBody>
          <a:bodyPr/>
          <a:lstStyle/>
          <a:p>
            <a:endParaRPr lang="zh-CN" altLang="en-US"/>
          </a:p>
        </p:txBody>
      </p:sp>
      <p:sp>
        <p:nvSpPr>
          <p:cNvPr id="370694" name="矩形 370693"/>
          <p:cNvSpPr/>
          <p:nvPr/>
        </p:nvSpPr>
        <p:spPr>
          <a:xfrm>
            <a:off x="1488281" y="3234457"/>
            <a:ext cx="9144000" cy="0"/>
          </a:xfrm>
          <a:prstGeom prst="rect">
            <a:avLst/>
          </a:prstGeom>
          <a:noFill/>
          <a:ln w="9525">
            <a:noFill/>
          </a:ln>
        </p:spPr>
        <p:txBody>
          <a:bodyPr/>
          <a:lstStyle/>
          <a:p>
            <a:endParaRPr lang="zh-CN" altLang="en-US"/>
          </a:p>
        </p:txBody>
      </p:sp>
      <p:sp>
        <p:nvSpPr>
          <p:cNvPr id="370696" name="矩形 370695"/>
          <p:cNvSpPr/>
          <p:nvPr/>
        </p:nvSpPr>
        <p:spPr>
          <a:xfrm>
            <a:off x="1488281" y="3234457"/>
            <a:ext cx="9144000" cy="0"/>
          </a:xfrm>
          <a:prstGeom prst="rect">
            <a:avLst/>
          </a:prstGeom>
          <a:noFill/>
          <a:ln w="9525">
            <a:noFill/>
          </a:ln>
        </p:spPr>
        <p:txBody>
          <a:bodyPr/>
          <a:lstStyle/>
          <a:p>
            <a:endParaRPr lang="zh-CN" altLang="en-US"/>
          </a:p>
        </p:txBody>
      </p:sp>
      <p:sp>
        <p:nvSpPr>
          <p:cNvPr id="370697" name="矩形 370696"/>
          <p:cNvSpPr/>
          <p:nvPr/>
        </p:nvSpPr>
        <p:spPr>
          <a:xfrm>
            <a:off x="1488281" y="3367807"/>
            <a:ext cx="9144000" cy="0"/>
          </a:xfrm>
          <a:prstGeom prst="rect">
            <a:avLst/>
          </a:prstGeom>
          <a:noFill/>
          <a:ln w="9525">
            <a:noFill/>
          </a:ln>
        </p:spPr>
        <p:txBody>
          <a:bodyPr/>
          <a:lstStyle/>
          <a:p>
            <a:endParaRPr lang="zh-CN" altLang="en-US"/>
          </a:p>
        </p:txBody>
      </p:sp>
      <p:sp>
        <p:nvSpPr>
          <p:cNvPr id="370703" name="文本框 370702"/>
          <p:cNvSpPr txBox="1"/>
          <p:nvPr/>
        </p:nvSpPr>
        <p:spPr>
          <a:xfrm>
            <a:off x="2028031" y="1916832"/>
            <a:ext cx="8604250" cy="4009559"/>
          </a:xfrm>
          <a:prstGeom prst="rect">
            <a:avLst/>
          </a:prstGeom>
          <a:noFill/>
          <a:ln w="9525">
            <a:noFill/>
          </a:ln>
        </p:spPr>
        <p:txBody>
          <a:bodyPr wrap="square">
            <a:spAutoFit/>
          </a:bodyPr>
          <a:lstStyle/>
          <a:p>
            <a:pPr>
              <a:lnSpc>
                <a:spcPct val="110000"/>
              </a:lnSpc>
              <a:spcBef>
                <a:spcPct val="50000"/>
              </a:spcBef>
              <a:buClr>
                <a:srgbClr val="CC33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磁盘调度算法问题：</a:t>
            </a:r>
          </a:p>
          <a:p>
            <a:pPr lvl="1">
              <a:lnSpc>
                <a:spcPct val="110000"/>
              </a:lnSpc>
              <a:spcBef>
                <a:spcPct val="50000"/>
              </a:spcBef>
              <a:buClr>
                <a:srgbClr val="CC3300"/>
              </a:buClr>
              <a:buFont typeface="Wingdings" panose="05000000000000000000" pitchFamily="2" charset="2"/>
            </a:pPr>
            <a:r>
              <a:rPr lang="zh-CN" altLang="en-US" sz="2800" b="1" dirty="0">
                <a:latin typeface="Tahoma" panose="020B0604030504040204" pitchFamily="34" charset="0"/>
              </a:rPr>
              <a:t>基本属于</a:t>
            </a:r>
            <a:r>
              <a:rPr lang="zh-CN" altLang="en-US" sz="2800" b="1" dirty="0">
                <a:solidFill>
                  <a:srgbClr val="D60093"/>
                </a:solidFill>
                <a:latin typeface="Tahoma" panose="020B0604030504040204" pitchFamily="34" charset="0"/>
              </a:rPr>
              <a:t>串行排队问题</a:t>
            </a:r>
            <a:r>
              <a:rPr lang="zh-CN" altLang="en-US" sz="2800" b="1" dirty="0">
                <a:latin typeface="Tahoma" panose="020B0604030504040204" pitchFamily="34" charset="0"/>
              </a:rPr>
              <a:t>，即单一磁盘</a:t>
            </a:r>
            <a:r>
              <a:rPr lang="en-US" altLang="zh-CN" sz="2800" b="1" dirty="0">
                <a:latin typeface="Tahoma" panose="020B0604030504040204" pitchFamily="34" charset="0"/>
              </a:rPr>
              <a:t>(</a:t>
            </a:r>
            <a:r>
              <a:rPr lang="zh-CN" altLang="en-US" sz="2800" b="1" dirty="0">
                <a:latin typeface="Tahoma" panose="020B0604030504040204" pitchFamily="34" charset="0"/>
              </a:rPr>
              <a:t>机</a:t>
            </a:r>
            <a:r>
              <a:rPr lang="en-US" altLang="zh-CN" sz="2800" b="1" dirty="0">
                <a:latin typeface="Tahoma" panose="020B0604030504040204" pitchFamily="34" charset="0"/>
              </a:rPr>
              <a:t>)</a:t>
            </a:r>
            <a:r>
              <a:rPr lang="zh-CN" altLang="en-US" sz="2800" b="1" dirty="0">
                <a:latin typeface="Tahoma" panose="020B0604030504040204" pitchFamily="34" charset="0"/>
              </a:rPr>
              <a:t>组件对     于提高整体计算机系统性能的影响是有限的。</a:t>
            </a:r>
          </a:p>
          <a:p>
            <a:pPr>
              <a:lnSpc>
                <a:spcPct val="110000"/>
              </a:lnSpc>
              <a:spcBef>
                <a:spcPct val="50000"/>
              </a:spcBef>
              <a:buClr>
                <a:srgbClr val="CC3300"/>
              </a:buClr>
              <a:buFont typeface="Wingdings" panose="05000000000000000000" pitchFamily="2" charset="2"/>
              <a:buChar char="n"/>
            </a:pPr>
            <a:r>
              <a:rPr lang="zh-CN" altLang="en-US" sz="2800" b="0" dirty="0">
                <a:latin typeface="Tahoma" panose="020B0604030504040204" pitchFamily="34" charset="0"/>
              </a:rPr>
              <a:t> </a:t>
            </a:r>
            <a:r>
              <a:rPr lang="zh-CN" altLang="en-US" sz="2800" dirty="0">
                <a:solidFill>
                  <a:srgbClr val="0000CC"/>
                </a:solidFill>
                <a:effectLst>
                  <a:outerShdw blurRad="38100" dist="38100" dir="2700000">
                    <a:srgbClr val="C0C0C0"/>
                  </a:outerShdw>
                </a:effectLst>
                <a:latin typeface="Tahoma" panose="020B0604030504040204" pitchFamily="34" charset="0"/>
              </a:rPr>
              <a:t>解决磁盘访问速度问题的其它途径：</a:t>
            </a:r>
          </a:p>
          <a:p>
            <a:pPr lvl="1">
              <a:lnSpc>
                <a:spcPct val="110000"/>
              </a:lnSpc>
              <a:spcBef>
                <a:spcPct val="50000"/>
              </a:spcBef>
              <a:buClr>
                <a:srgbClr val="CC3300"/>
              </a:buClr>
              <a:buFont typeface="Wingdings" panose="05000000000000000000" pitchFamily="2" charset="2"/>
            </a:pPr>
            <a:r>
              <a:rPr lang="zh-CN" altLang="en-US" sz="2800" b="1" dirty="0">
                <a:latin typeface="Tahoma" panose="020B0604030504040204" pitchFamily="34" charset="0"/>
              </a:rPr>
              <a:t>与其它领域一样，磁盘存储器设计者认识到可以利用</a:t>
            </a:r>
            <a:r>
              <a:rPr lang="zh-CN" altLang="en-US" sz="2800" b="1" dirty="0">
                <a:solidFill>
                  <a:srgbClr val="D60093"/>
                </a:solidFill>
                <a:latin typeface="Tahoma" panose="020B0604030504040204" pitchFamily="34" charset="0"/>
              </a:rPr>
              <a:t>多个并行的组件</a:t>
            </a:r>
            <a:r>
              <a:rPr lang="zh-CN" altLang="en-US" sz="2800" b="1" dirty="0">
                <a:latin typeface="Tahoma" panose="020B0604030504040204" pitchFamily="34" charset="0"/>
              </a:rPr>
              <a:t>来获得进一步性能提高，即</a:t>
            </a:r>
            <a:r>
              <a:rPr lang="zh-CN" altLang="en-US" sz="2800" b="1" dirty="0">
                <a:solidFill>
                  <a:srgbClr val="D60093"/>
                </a:solidFill>
                <a:latin typeface="Tahoma" panose="020B0604030504040204" pitchFamily="34" charset="0"/>
              </a:rPr>
              <a:t>利用并行部件和并行存储技术，多磁盘同时操作</a:t>
            </a:r>
            <a:r>
              <a:rPr lang="zh-CN" altLang="en-US" sz="2800" b="1" dirty="0">
                <a:latin typeface="Tahoma" panose="020B0604030504040204" pitchFamily="34" charset="0"/>
              </a:rPr>
              <a:t>。 </a:t>
            </a:r>
          </a:p>
        </p:txBody>
      </p:sp>
      <p:sp>
        <p:nvSpPr>
          <p:cNvPr id="370707" name="AutoShape 5"/>
          <p:cNvSpPr/>
          <p:nvPr/>
        </p:nvSpPr>
        <p:spPr>
          <a:xfrm>
            <a:off x="1143894" y="1102519"/>
            <a:ext cx="3962400"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70708" name="Text Box 38"/>
          <p:cNvSpPr txBox="1"/>
          <p:nvPr/>
        </p:nvSpPr>
        <p:spPr>
          <a:xfrm>
            <a:off x="1199456" y="1124744"/>
            <a:ext cx="383540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 </a:t>
            </a:r>
            <a:r>
              <a:rPr lang="en-US" altLang="zh-CN" sz="2800">
                <a:solidFill>
                  <a:srgbClr val="FF0000"/>
                </a:solidFill>
                <a:effectLst>
                  <a:outerShdw blurRad="38100" dist="38100" dir="2700000">
                    <a:srgbClr val="C0C0C0"/>
                  </a:outerShdw>
                </a:effectLst>
                <a:latin typeface="Times New Roman" panose="02020603050405020304" pitchFamily="18" charset="0"/>
              </a:rPr>
              <a:t>RAID</a:t>
            </a:r>
            <a:r>
              <a:rPr lang="zh-CN" altLang="en-US" sz="2800" dirty="0">
                <a:solidFill>
                  <a:srgbClr val="FF0000"/>
                </a:solidFill>
                <a:effectLst>
                  <a:outerShdw blurRad="38100" dist="38100" dir="2700000">
                    <a:srgbClr val="C0C0C0"/>
                  </a:outerShdw>
                </a:effectLst>
                <a:latin typeface="Times New Roman" panose="02020603050405020304" pitchFamily="18" charset="0"/>
              </a:rPr>
              <a:t>技术的引入</a:t>
            </a:r>
            <a:r>
              <a:rPr lang="zh-CN" altLang="en-US" dirty="0">
                <a:latin typeface="Tahoma" panose="020B0604030504040204" pitchFamily="34" charset="0"/>
              </a:rPr>
              <a:t> </a:t>
            </a:r>
          </a:p>
        </p:txBody>
      </p:sp>
      <p:sp>
        <p:nvSpPr>
          <p:cNvPr id="14" name="矩形 13">
            <a:extLst>
              <a:ext uri="{FF2B5EF4-FFF2-40B4-BE49-F238E27FC236}">
                <a16:creationId xmlns:a16="http://schemas.microsoft.com/office/drawing/2014/main" id="{845EB70E-575C-4D49-A330-77C565B28EE3}"/>
              </a:ext>
            </a:extLst>
          </p:cNvPr>
          <p:cNvSpPr/>
          <p:nvPr/>
        </p:nvSpPr>
        <p:spPr>
          <a:xfrm>
            <a:off x="407368" y="115863"/>
            <a:ext cx="3887788"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5.8 RAID技术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0707"/>
                                        </p:tgtEl>
                                        <p:attrNameLst>
                                          <p:attrName>style.visibility</p:attrName>
                                        </p:attrNameLst>
                                      </p:cBhvr>
                                      <p:to>
                                        <p:strVal val="visible"/>
                                      </p:to>
                                    </p:set>
                                    <p:anim calcmode="lin" valueType="num">
                                      <p:cBhvr additive="base">
                                        <p:cTn id="7" dur="500" fill="hold"/>
                                        <p:tgtEl>
                                          <p:spTgt spid="370707"/>
                                        </p:tgtEl>
                                        <p:attrNameLst>
                                          <p:attrName>ppt_x</p:attrName>
                                        </p:attrNameLst>
                                      </p:cBhvr>
                                      <p:tavLst>
                                        <p:tav tm="0">
                                          <p:val>
                                            <p:strVal val="#ppt_x"/>
                                          </p:val>
                                        </p:tav>
                                        <p:tav tm="100000">
                                          <p:val>
                                            <p:strVal val="#ppt_x"/>
                                          </p:val>
                                        </p:tav>
                                      </p:tavLst>
                                    </p:anim>
                                    <p:anim calcmode="lin" valueType="num">
                                      <p:cBhvr additive="base">
                                        <p:cTn id="8" dur="500" fill="hold"/>
                                        <p:tgtEl>
                                          <p:spTgt spid="37070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70708"/>
                                        </p:tgtEl>
                                        <p:attrNameLst>
                                          <p:attrName>style.visibility</p:attrName>
                                        </p:attrNameLst>
                                      </p:cBhvr>
                                      <p:to>
                                        <p:strVal val="visible"/>
                                      </p:to>
                                    </p:set>
                                    <p:anim calcmode="lin" valueType="num">
                                      <p:cBhvr additive="base">
                                        <p:cTn id="12" dur="500" fill="hold"/>
                                        <p:tgtEl>
                                          <p:spTgt spid="370708"/>
                                        </p:tgtEl>
                                        <p:attrNameLst>
                                          <p:attrName>ppt_x</p:attrName>
                                        </p:attrNameLst>
                                      </p:cBhvr>
                                      <p:tavLst>
                                        <p:tav tm="0">
                                          <p:val>
                                            <p:strVal val="#ppt_x"/>
                                          </p:val>
                                        </p:tav>
                                        <p:tav tm="100000">
                                          <p:val>
                                            <p:strVal val="#ppt_x"/>
                                          </p:val>
                                        </p:tav>
                                      </p:tavLst>
                                    </p:anim>
                                    <p:anim calcmode="lin" valueType="num">
                                      <p:cBhvr additive="base">
                                        <p:cTn id="13" dur="500" fill="hold"/>
                                        <p:tgtEl>
                                          <p:spTgt spid="37070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70703"/>
                                        </p:tgtEl>
                                        <p:attrNameLst>
                                          <p:attrName>style.visibility</p:attrName>
                                        </p:attrNameLst>
                                      </p:cBhvr>
                                      <p:to>
                                        <p:strVal val="visible"/>
                                      </p:to>
                                    </p:set>
                                    <p:anim calcmode="lin" valueType="num">
                                      <p:cBhvr additive="base">
                                        <p:cTn id="16" dur="500" fill="hold"/>
                                        <p:tgtEl>
                                          <p:spTgt spid="370703"/>
                                        </p:tgtEl>
                                        <p:attrNameLst>
                                          <p:attrName>ppt_x</p:attrName>
                                        </p:attrNameLst>
                                      </p:cBhvr>
                                      <p:tavLst>
                                        <p:tav tm="0">
                                          <p:val>
                                            <p:strVal val="#ppt_x"/>
                                          </p:val>
                                        </p:tav>
                                        <p:tav tm="100000">
                                          <p:val>
                                            <p:strVal val="#ppt_x"/>
                                          </p:val>
                                        </p:tav>
                                      </p:tavLst>
                                    </p:anim>
                                    <p:anim calcmode="lin" valueType="num">
                                      <p:cBhvr additive="base">
                                        <p:cTn id="17" dur="500" fill="hold"/>
                                        <p:tgtEl>
                                          <p:spTgt spid="3707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03" grpId="0"/>
      <p:bldP spid="370707" grpId="0" bldLvl="0" animBg="1"/>
      <p:bldP spid="370708"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矩形 371714"/>
          <p:cNvSpPr/>
          <p:nvPr/>
        </p:nvSpPr>
        <p:spPr>
          <a:xfrm>
            <a:off x="1524000" y="3367088"/>
            <a:ext cx="9144000" cy="0"/>
          </a:xfrm>
          <a:prstGeom prst="rect">
            <a:avLst/>
          </a:prstGeom>
          <a:noFill/>
          <a:ln w="9525">
            <a:noFill/>
          </a:ln>
        </p:spPr>
        <p:txBody>
          <a:bodyPr/>
          <a:lstStyle/>
          <a:p>
            <a:endParaRPr lang="zh-CN" altLang="en-US"/>
          </a:p>
        </p:txBody>
      </p:sp>
      <p:sp>
        <p:nvSpPr>
          <p:cNvPr id="371716" name="矩形 371715"/>
          <p:cNvSpPr/>
          <p:nvPr/>
        </p:nvSpPr>
        <p:spPr>
          <a:xfrm>
            <a:off x="1524000" y="3367088"/>
            <a:ext cx="9144000" cy="0"/>
          </a:xfrm>
          <a:prstGeom prst="rect">
            <a:avLst/>
          </a:prstGeom>
          <a:noFill/>
          <a:ln w="9525">
            <a:noFill/>
          </a:ln>
        </p:spPr>
        <p:txBody>
          <a:bodyPr/>
          <a:lstStyle/>
          <a:p>
            <a:endParaRPr lang="zh-CN" altLang="en-US"/>
          </a:p>
        </p:txBody>
      </p:sp>
      <p:sp>
        <p:nvSpPr>
          <p:cNvPr id="371717" name="矩形 371716"/>
          <p:cNvSpPr/>
          <p:nvPr/>
        </p:nvSpPr>
        <p:spPr>
          <a:xfrm>
            <a:off x="1524000" y="3233738"/>
            <a:ext cx="9144000" cy="0"/>
          </a:xfrm>
          <a:prstGeom prst="rect">
            <a:avLst/>
          </a:prstGeom>
          <a:noFill/>
          <a:ln w="9525">
            <a:noFill/>
          </a:ln>
        </p:spPr>
        <p:txBody>
          <a:bodyPr/>
          <a:lstStyle/>
          <a:p>
            <a:endParaRPr lang="zh-CN" altLang="en-US"/>
          </a:p>
        </p:txBody>
      </p:sp>
      <p:sp>
        <p:nvSpPr>
          <p:cNvPr id="371718" name="矩形 371717"/>
          <p:cNvSpPr/>
          <p:nvPr/>
        </p:nvSpPr>
        <p:spPr>
          <a:xfrm>
            <a:off x="1524000" y="3233738"/>
            <a:ext cx="9144000" cy="0"/>
          </a:xfrm>
          <a:prstGeom prst="rect">
            <a:avLst/>
          </a:prstGeom>
          <a:noFill/>
          <a:ln w="9525">
            <a:noFill/>
          </a:ln>
        </p:spPr>
        <p:txBody>
          <a:bodyPr/>
          <a:lstStyle/>
          <a:p>
            <a:endParaRPr lang="zh-CN" altLang="en-US"/>
          </a:p>
        </p:txBody>
      </p:sp>
      <p:sp>
        <p:nvSpPr>
          <p:cNvPr id="371719" name="矩形 371718"/>
          <p:cNvSpPr/>
          <p:nvPr/>
        </p:nvSpPr>
        <p:spPr>
          <a:xfrm>
            <a:off x="1524000" y="3367088"/>
            <a:ext cx="9144000" cy="0"/>
          </a:xfrm>
          <a:prstGeom prst="rect">
            <a:avLst/>
          </a:prstGeom>
          <a:noFill/>
          <a:ln w="9525">
            <a:noFill/>
          </a:ln>
        </p:spPr>
        <p:txBody>
          <a:bodyPr/>
          <a:lstStyle/>
          <a:p>
            <a:endParaRPr lang="zh-CN" altLang="en-US"/>
          </a:p>
        </p:txBody>
      </p:sp>
      <p:sp>
        <p:nvSpPr>
          <p:cNvPr id="371720" name="矩形 371719"/>
          <p:cNvSpPr/>
          <p:nvPr/>
        </p:nvSpPr>
        <p:spPr>
          <a:xfrm>
            <a:off x="1524000" y="3233738"/>
            <a:ext cx="9144000" cy="0"/>
          </a:xfrm>
          <a:prstGeom prst="rect">
            <a:avLst/>
          </a:prstGeom>
          <a:noFill/>
          <a:ln w="9525">
            <a:noFill/>
          </a:ln>
        </p:spPr>
        <p:txBody>
          <a:bodyPr/>
          <a:lstStyle/>
          <a:p>
            <a:endParaRPr lang="zh-CN" altLang="en-US"/>
          </a:p>
        </p:txBody>
      </p:sp>
      <p:sp>
        <p:nvSpPr>
          <p:cNvPr id="371721" name="矩形 371720"/>
          <p:cNvSpPr/>
          <p:nvPr/>
        </p:nvSpPr>
        <p:spPr>
          <a:xfrm>
            <a:off x="1524000" y="3233738"/>
            <a:ext cx="9144000" cy="0"/>
          </a:xfrm>
          <a:prstGeom prst="rect">
            <a:avLst/>
          </a:prstGeom>
          <a:noFill/>
          <a:ln w="9525">
            <a:noFill/>
          </a:ln>
        </p:spPr>
        <p:txBody>
          <a:bodyPr/>
          <a:lstStyle/>
          <a:p>
            <a:endParaRPr lang="zh-CN" altLang="en-US"/>
          </a:p>
        </p:txBody>
      </p:sp>
      <p:sp>
        <p:nvSpPr>
          <p:cNvPr id="371722" name="矩形 371721"/>
          <p:cNvSpPr/>
          <p:nvPr/>
        </p:nvSpPr>
        <p:spPr>
          <a:xfrm>
            <a:off x="1524000" y="3367088"/>
            <a:ext cx="9144000" cy="0"/>
          </a:xfrm>
          <a:prstGeom prst="rect">
            <a:avLst/>
          </a:prstGeom>
          <a:noFill/>
          <a:ln w="9525">
            <a:noFill/>
          </a:ln>
        </p:spPr>
        <p:txBody>
          <a:bodyPr/>
          <a:lstStyle/>
          <a:p>
            <a:endParaRPr lang="zh-CN" altLang="en-US"/>
          </a:p>
        </p:txBody>
      </p:sp>
      <p:sp>
        <p:nvSpPr>
          <p:cNvPr id="371723" name="文本框 371722"/>
          <p:cNvSpPr txBox="1"/>
          <p:nvPr/>
        </p:nvSpPr>
        <p:spPr>
          <a:xfrm>
            <a:off x="1091605" y="874012"/>
            <a:ext cx="10369152" cy="1941301"/>
          </a:xfrm>
          <a:prstGeom prst="rect">
            <a:avLst/>
          </a:prstGeom>
          <a:noFill/>
          <a:ln w="9525">
            <a:noFill/>
          </a:ln>
        </p:spPr>
        <p:txBody>
          <a:bodyPr wrap="square">
            <a:spAutoFit/>
          </a:bodyPr>
          <a:lstStyle/>
          <a:p>
            <a:pPr>
              <a:lnSpc>
                <a:spcPct val="150000"/>
              </a:lnSpc>
              <a:buClr>
                <a:srgbClr val="0000FF"/>
              </a:buClr>
              <a:buSzPct val="70000"/>
              <a:buFont typeface="Wingdings" panose="05000000000000000000" pitchFamily="2" charset="2"/>
            </a:pPr>
            <a:r>
              <a:rPr lang="zh-CN" altLang="en-US" sz="2800" dirty="0">
                <a:solidFill>
                  <a:srgbClr val="0000CC"/>
                </a:solidFill>
                <a:effectLst>
                  <a:outerShdw blurRad="38100" dist="38100" dir="2700000">
                    <a:srgbClr val="C0C0C0"/>
                  </a:outerShdw>
                </a:effectLst>
                <a:latin typeface="Tahoma" panose="020B0604030504040204" pitchFamily="34" charset="0"/>
              </a:rPr>
              <a:t>例如，假定处理机需要处理磁盘上</a:t>
            </a:r>
            <a:r>
              <a:rPr lang="en-US" altLang="zh-CN" sz="2800" dirty="0">
                <a:solidFill>
                  <a:srgbClr val="0000CC"/>
                </a:solidFill>
                <a:effectLst>
                  <a:outerShdw blurRad="38100" dist="38100" dir="2700000">
                    <a:srgbClr val="C0C0C0"/>
                  </a:outerShdw>
                </a:effectLst>
                <a:latin typeface="Tahoma" panose="020B0604030504040204" pitchFamily="34" charset="0"/>
              </a:rPr>
              <a:t>10</a:t>
            </a:r>
            <a:r>
              <a:rPr lang="zh-CN" altLang="en-US" sz="2800" dirty="0">
                <a:solidFill>
                  <a:srgbClr val="0000CC"/>
                </a:solidFill>
                <a:effectLst>
                  <a:outerShdw blurRad="38100" dist="38100" dir="2700000">
                    <a:srgbClr val="C0C0C0"/>
                  </a:outerShdw>
                </a:effectLst>
                <a:latin typeface="Tahoma" panose="020B0604030504040204" pitchFamily="34" charset="0"/>
              </a:rPr>
              <a:t>块数据</a:t>
            </a:r>
            <a:r>
              <a:rPr lang="en-US" altLang="zh-CN" sz="2800" dirty="0">
                <a:solidFill>
                  <a:srgbClr val="0000CC"/>
                </a:solidFill>
                <a:effectLst>
                  <a:outerShdw blurRad="38100" dist="38100" dir="2700000">
                    <a:srgbClr val="C0C0C0"/>
                  </a:outerShdw>
                </a:effectLst>
                <a:latin typeface="Tahoma" panose="020B0604030504040204" pitchFamily="34" charset="0"/>
              </a:rPr>
              <a:t>(</a:t>
            </a:r>
            <a:r>
              <a:rPr lang="zh-CN" altLang="en-US" sz="2800" dirty="0">
                <a:solidFill>
                  <a:srgbClr val="0000CC"/>
                </a:solidFill>
                <a:effectLst>
                  <a:outerShdw blurRad="38100" dist="38100" dir="2700000">
                    <a:srgbClr val="C0C0C0"/>
                  </a:outerShdw>
                </a:effectLst>
                <a:latin typeface="Tahoma" panose="020B0604030504040204" pitchFamily="34" charset="0"/>
              </a:rPr>
              <a:t>可以连续读取</a:t>
            </a:r>
            <a:r>
              <a:rPr lang="en-US" altLang="zh-CN" sz="2800" dirty="0">
                <a:solidFill>
                  <a:srgbClr val="0000CC"/>
                </a:solidFill>
                <a:effectLst>
                  <a:outerShdw blurRad="38100" dist="38100" dir="2700000">
                    <a:srgbClr val="C0C0C0"/>
                  </a:outerShdw>
                </a:effectLst>
                <a:latin typeface="Tahoma" panose="020B0604030504040204" pitchFamily="34" charset="0"/>
              </a:rPr>
              <a:t>)</a:t>
            </a:r>
            <a:r>
              <a:rPr lang="zh-CN" altLang="en-US" sz="2800" dirty="0">
                <a:solidFill>
                  <a:srgbClr val="0000CC"/>
                </a:solidFill>
                <a:effectLst>
                  <a:outerShdw blurRad="38100" dist="38100" dir="2700000">
                    <a:srgbClr val="C0C0C0"/>
                  </a:outerShdw>
                </a:effectLst>
                <a:latin typeface="Tahoma" panose="020B0604030504040204" pitchFamily="34" charset="0"/>
              </a:rPr>
              <a:t>；若磁盘速度为</a:t>
            </a:r>
            <a:r>
              <a:rPr lang="en-US" altLang="zh-CN" sz="2800" dirty="0">
                <a:solidFill>
                  <a:srgbClr val="0000CC"/>
                </a:solidFill>
                <a:effectLst>
                  <a:outerShdw blurRad="38100" dist="38100" dir="2700000">
                    <a:srgbClr val="C0C0C0"/>
                  </a:outerShdw>
                </a:effectLst>
                <a:latin typeface="Tahoma" panose="020B0604030504040204" pitchFamily="34" charset="0"/>
              </a:rPr>
              <a:t>1</a:t>
            </a:r>
            <a:r>
              <a:rPr lang="zh-CN" altLang="en-US" sz="2800" dirty="0">
                <a:solidFill>
                  <a:srgbClr val="0000CC"/>
                </a:solidFill>
                <a:effectLst>
                  <a:outerShdw blurRad="38100" dist="38100" dir="2700000">
                    <a:srgbClr val="C0C0C0"/>
                  </a:outerShdw>
                </a:effectLst>
                <a:latin typeface="Tahoma" panose="020B0604030504040204" pitchFamily="34" charset="0"/>
              </a:rPr>
              <a:t>块</a:t>
            </a:r>
            <a:r>
              <a:rPr lang="en-US" altLang="zh-CN" sz="2800" dirty="0">
                <a:solidFill>
                  <a:srgbClr val="0000CC"/>
                </a:solidFill>
                <a:effectLst>
                  <a:outerShdw blurRad="38100" dist="38100" dir="2700000">
                    <a:srgbClr val="C0C0C0"/>
                  </a:outerShdw>
                </a:effectLst>
                <a:latin typeface="Tahoma" panose="020B0604030504040204" pitchFamily="34" charset="0"/>
              </a:rPr>
              <a:t>/</a:t>
            </a:r>
            <a:r>
              <a:rPr lang="en-US" altLang="zh-CN" sz="2800" dirty="0" err="1">
                <a:solidFill>
                  <a:srgbClr val="0000CC"/>
                </a:solidFill>
                <a:effectLst>
                  <a:outerShdw blurRad="38100" dist="38100" dir="2700000">
                    <a:srgbClr val="C0C0C0"/>
                  </a:outerShdw>
                </a:effectLst>
                <a:latin typeface="Tahoma" panose="020B0604030504040204" pitchFamily="34" charset="0"/>
              </a:rPr>
              <a:t>ms</a:t>
            </a:r>
            <a:r>
              <a:rPr lang="zh-CN" altLang="en-US" sz="2800" dirty="0">
                <a:solidFill>
                  <a:srgbClr val="0000CC"/>
                </a:solidFill>
                <a:effectLst>
                  <a:outerShdw blurRad="38100" dist="38100" dir="2700000">
                    <a:srgbClr val="C0C0C0"/>
                  </a:outerShdw>
                </a:effectLst>
                <a:latin typeface="Tahoma" panose="020B0604030504040204" pitchFamily="34" charset="0"/>
              </a:rPr>
              <a:t>，</a:t>
            </a:r>
            <a:r>
              <a:rPr lang="en-US" altLang="zh-CN" sz="2800" dirty="0">
                <a:solidFill>
                  <a:srgbClr val="0000CC"/>
                </a:solidFill>
                <a:effectLst>
                  <a:outerShdw blurRad="38100" dist="38100" dir="2700000">
                    <a:srgbClr val="C0C0C0"/>
                  </a:outerShdw>
                </a:effectLst>
                <a:latin typeface="Tahoma" panose="020B0604030504040204" pitchFamily="34" charset="0"/>
              </a:rPr>
              <a:t>CPU </a:t>
            </a:r>
            <a:r>
              <a:rPr lang="zh-CN" altLang="en-US" sz="2800" dirty="0">
                <a:solidFill>
                  <a:srgbClr val="0000CC"/>
                </a:solidFill>
                <a:effectLst>
                  <a:outerShdw blurRad="38100" dist="38100" dir="2700000">
                    <a:srgbClr val="C0C0C0"/>
                  </a:outerShdw>
                </a:effectLst>
                <a:latin typeface="Tahoma" panose="020B0604030504040204" pitchFamily="34" charset="0"/>
              </a:rPr>
              <a:t>处理</a:t>
            </a:r>
            <a:r>
              <a:rPr lang="en-US" altLang="zh-CN" sz="2800" dirty="0">
                <a:solidFill>
                  <a:srgbClr val="0000CC"/>
                </a:solidFill>
                <a:effectLst>
                  <a:outerShdw blurRad="38100" dist="38100" dir="2700000">
                    <a:srgbClr val="C0C0C0"/>
                  </a:outerShdw>
                </a:effectLst>
                <a:latin typeface="Tahoma" panose="020B0604030504040204" pitchFamily="34" charset="0"/>
              </a:rPr>
              <a:t>1</a:t>
            </a:r>
            <a:r>
              <a:rPr lang="zh-CN" altLang="en-US" sz="2800" dirty="0">
                <a:solidFill>
                  <a:srgbClr val="0000CC"/>
                </a:solidFill>
                <a:effectLst>
                  <a:outerShdw blurRad="38100" dist="38100" dir="2700000">
                    <a:srgbClr val="C0C0C0"/>
                  </a:outerShdw>
                </a:effectLst>
                <a:latin typeface="Tahoma" panose="020B0604030504040204" pitchFamily="34" charset="0"/>
              </a:rPr>
              <a:t>块数据时间为</a:t>
            </a:r>
            <a:r>
              <a:rPr lang="en-US" altLang="zh-CN" sz="2800" dirty="0">
                <a:solidFill>
                  <a:srgbClr val="0000CC"/>
                </a:solidFill>
                <a:effectLst>
                  <a:outerShdw blurRad="38100" dist="38100" dir="2700000">
                    <a:srgbClr val="C0C0C0"/>
                  </a:outerShdw>
                </a:effectLst>
                <a:latin typeface="Tahoma" panose="020B0604030504040204" pitchFamily="34" charset="0"/>
              </a:rPr>
              <a:t>10</a:t>
            </a:r>
            <a:r>
              <a:rPr lang="el-GR" altLang="zh-CN" sz="2800" dirty="0">
                <a:solidFill>
                  <a:srgbClr val="0000CC"/>
                </a:solidFill>
                <a:effectLst>
                  <a:outerShdw blurRad="38100" dist="38100" dir="2700000">
                    <a:srgbClr val="C0C0C0"/>
                  </a:outerShdw>
                </a:effectLst>
                <a:latin typeface="Tahoma" panose="020B0604030504040204" pitchFamily="34" charset="0"/>
                <a:cs typeface="Tahoma" panose="020B0604030504040204" pitchFamily="34" charset="0"/>
              </a:rPr>
              <a:t>μ</a:t>
            </a:r>
            <a:r>
              <a:rPr lang="en-US" altLang="zh-CN" sz="2800" dirty="0">
                <a:solidFill>
                  <a:srgbClr val="0000CC"/>
                </a:solidFill>
                <a:effectLst>
                  <a:outerShdw blurRad="38100" dist="38100" dir="2700000">
                    <a:srgbClr val="C0C0C0"/>
                  </a:outerShdw>
                </a:effectLst>
                <a:latin typeface="Tahoma" panose="020B0604030504040204" pitchFamily="34" charset="0"/>
              </a:rPr>
              <a:t>s</a:t>
            </a:r>
            <a:r>
              <a:rPr lang="zh-CN" altLang="en-US" sz="2800" dirty="0">
                <a:solidFill>
                  <a:srgbClr val="0000CC"/>
                </a:solidFill>
                <a:effectLst>
                  <a:outerShdw blurRad="38100" dist="38100" dir="2700000">
                    <a:srgbClr val="C0C0C0"/>
                  </a:outerShdw>
                </a:effectLst>
                <a:latin typeface="Tahoma" panose="020B0604030504040204" pitchFamily="34" charset="0"/>
              </a:rPr>
              <a:t>，对于单一磁盘组和</a:t>
            </a:r>
            <a:r>
              <a:rPr lang="en-US" altLang="zh-CN" sz="2800" dirty="0">
                <a:solidFill>
                  <a:srgbClr val="0000CC"/>
                </a:solidFill>
                <a:effectLst>
                  <a:outerShdw blurRad="38100" dist="38100" dir="2700000">
                    <a:srgbClr val="C0C0C0"/>
                  </a:outerShdw>
                </a:effectLst>
                <a:latin typeface="Tahoma" panose="020B0604030504040204" pitchFamily="34" charset="0"/>
              </a:rPr>
              <a:t>5</a:t>
            </a:r>
            <a:r>
              <a:rPr lang="zh-CN" altLang="en-US" sz="2800" dirty="0">
                <a:solidFill>
                  <a:srgbClr val="0000CC"/>
                </a:solidFill>
                <a:effectLst>
                  <a:outerShdw blurRad="38100" dist="38100" dir="2700000">
                    <a:srgbClr val="C0C0C0"/>
                  </a:outerShdw>
                </a:effectLst>
                <a:latin typeface="Tahoma" panose="020B0604030504040204" pitchFamily="34" charset="0"/>
              </a:rPr>
              <a:t>个磁盘组的系统来说，处理完</a:t>
            </a:r>
            <a:r>
              <a:rPr lang="en-US" altLang="zh-CN" sz="2800" dirty="0">
                <a:solidFill>
                  <a:srgbClr val="0000CC"/>
                </a:solidFill>
                <a:effectLst>
                  <a:outerShdw blurRad="38100" dist="38100" dir="2700000">
                    <a:srgbClr val="C0C0C0"/>
                  </a:outerShdw>
                </a:effectLst>
                <a:latin typeface="Tahoma" panose="020B0604030504040204" pitchFamily="34" charset="0"/>
              </a:rPr>
              <a:t>10</a:t>
            </a:r>
            <a:r>
              <a:rPr lang="zh-CN" altLang="en-US" sz="2800" dirty="0">
                <a:solidFill>
                  <a:srgbClr val="0000CC"/>
                </a:solidFill>
                <a:effectLst>
                  <a:outerShdw blurRad="38100" dist="38100" dir="2700000">
                    <a:srgbClr val="C0C0C0"/>
                  </a:outerShdw>
                </a:effectLst>
                <a:latin typeface="Tahoma" panose="020B0604030504040204" pitchFamily="34" charset="0"/>
              </a:rPr>
              <a:t>块数据的时间分别为： </a:t>
            </a:r>
          </a:p>
        </p:txBody>
      </p:sp>
      <p:sp>
        <p:nvSpPr>
          <p:cNvPr id="371725" name="文本框 371724"/>
          <p:cNvSpPr txBox="1"/>
          <p:nvPr/>
        </p:nvSpPr>
        <p:spPr>
          <a:xfrm>
            <a:off x="2208213" y="3068638"/>
            <a:ext cx="4032250" cy="2016125"/>
          </a:xfrm>
          <a:prstGeom prst="rect">
            <a:avLst/>
          </a:prstGeom>
          <a:solidFill>
            <a:srgbClr val="CCFFFF"/>
          </a:solidFill>
          <a:ln w="9525" cap="flat" cmpd="sng">
            <a:solidFill>
              <a:schemeClr val="hlink"/>
            </a:solidFill>
            <a:prstDash val="solid"/>
            <a:miter/>
            <a:headEnd type="none" w="med" len="med"/>
            <a:tailEnd type="none" w="med" len="med"/>
          </a:ln>
        </p:spPr>
        <p:txBody>
          <a:bodyPr/>
          <a:lstStyle/>
          <a:p>
            <a:r>
              <a:rPr lang="zh-CN" altLang="en-US" u="sng" dirty="0">
                <a:latin typeface="宋体" panose="02010600030101010101" pitchFamily="2" charset="-122"/>
              </a:rPr>
              <a:t>单一磁盘组：</a:t>
            </a:r>
          </a:p>
          <a:p>
            <a:r>
              <a:rPr lang="zh-CN" altLang="en-US" dirty="0">
                <a:latin typeface="宋体" panose="02010600030101010101" pitchFamily="2" charset="-122"/>
              </a:rPr>
              <a:t>每次读出</a:t>
            </a:r>
            <a:r>
              <a:rPr lang="en-US" altLang="zh-CN">
                <a:latin typeface="宋体" panose="02010600030101010101" pitchFamily="2" charset="-122"/>
              </a:rPr>
              <a:t>1</a:t>
            </a:r>
            <a:r>
              <a:rPr lang="zh-CN" altLang="en-US" dirty="0">
                <a:latin typeface="宋体" panose="02010600030101010101" pitchFamily="2" charset="-122"/>
              </a:rPr>
              <a:t>块：</a:t>
            </a:r>
            <a:r>
              <a:rPr lang="en-US" altLang="zh-CN">
                <a:latin typeface="宋体" panose="02010600030101010101" pitchFamily="2" charset="-122"/>
              </a:rPr>
              <a:t>1ms</a:t>
            </a:r>
          </a:p>
          <a:p>
            <a:r>
              <a:rPr lang="en-US" altLang="zh-CN">
                <a:latin typeface="宋体" panose="02010600030101010101" pitchFamily="2" charset="-122"/>
              </a:rPr>
              <a:t>CPU</a:t>
            </a:r>
            <a:r>
              <a:rPr lang="zh-CN" altLang="en-US" dirty="0">
                <a:latin typeface="宋体" panose="02010600030101010101" pitchFamily="2" charset="-122"/>
              </a:rPr>
              <a:t>处理</a:t>
            </a:r>
            <a:r>
              <a:rPr lang="en-US" altLang="zh-CN">
                <a:latin typeface="宋体" panose="02010600030101010101" pitchFamily="2" charset="-122"/>
              </a:rPr>
              <a:t>1</a:t>
            </a:r>
            <a:r>
              <a:rPr lang="zh-CN" altLang="en-US" dirty="0">
                <a:latin typeface="宋体" panose="02010600030101010101" pitchFamily="2" charset="-122"/>
              </a:rPr>
              <a:t>块： </a:t>
            </a:r>
            <a:r>
              <a:rPr lang="en-US" altLang="zh-CN">
                <a:latin typeface="宋体" panose="02010600030101010101" pitchFamily="2" charset="-122"/>
              </a:rPr>
              <a:t>10</a:t>
            </a:r>
            <a:r>
              <a:rPr lang="el-GR" altLang="zh-CN" dirty="0">
                <a:latin typeface="Tahoma" panose="020B0604030504040204" pitchFamily="34" charset="0"/>
              </a:rPr>
              <a:t>μ</a:t>
            </a:r>
            <a:r>
              <a:rPr lang="en-US" altLang="zh-CN">
                <a:latin typeface="宋体" panose="02010600030101010101" pitchFamily="2" charset="-122"/>
              </a:rPr>
              <a:t>s</a:t>
            </a:r>
          </a:p>
          <a:p>
            <a:r>
              <a:rPr lang="zh-CN" altLang="en-US" dirty="0">
                <a:latin typeface="宋体" panose="02010600030101010101" pitchFamily="2" charset="-122"/>
              </a:rPr>
              <a:t>读出</a:t>
            </a:r>
            <a:r>
              <a:rPr lang="en-US" altLang="zh-CN">
                <a:latin typeface="宋体" panose="02010600030101010101" pitchFamily="2" charset="-122"/>
              </a:rPr>
              <a:t>10</a:t>
            </a:r>
            <a:r>
              <a:rPr lang="zh-CN" altLang="en-US" dirty="0">
                <a:latin typeface="宋体" panose="02010600030101010101" pitchFamily="2" charset="-122"/>
              </a:rPr>
              <a:t>次</a:t>
            </a:r>
            <a:r>
              <a:rPr lang="en-US" altLang="zh-CN">
                <a:latin typeface="宋体" panose="02010600030101010101" pitchFamily="2" charset="-122"/>
              </a:rPr>
              <a:t>+</a:t>
            </a:r>
            <a:r>
              <a:rPr lang="zh-CN" altLang="en-US" dirty="0">
                <a:latin typeface="宋体" panose="02010600030101010101" pitchFamily="2" charset="-122"/>
              </a:rPr>
              <a:t>处理</a:t>
            </a:r>
            <a:r>
              <a:rPr lang="en-US" altLang="zh-CN">
                <a:latin typeface="宋体" panose="02010600030101010101" pitchFamily="2" charset="-122"/>
              </a:rPr>
              <a:t>10</a:t>
            </a:r>
            <a:r>
              <a:rPr lang="zh-CN" altLang="en-US" dirty="0">
                <a:latin typeface="宋体" panose="02010600030101010101" pitchFamily="2" charset="-122"/>
              </a:rPr>
              <a:t>次的时间为</a:t>
            </a:r>
          </a:p>
          <a:p>
            <a:r>
              <a:rPr lang="en-US" altLang="zh-CN">
                <a:latin typeface="宋体" panose="02010600030101010101" pitchFamily="2" charset="-122"/>
              </a:rPr>
              <a:t>10ms + 0.1ms = 10.1ms</a:t>
            </a:r>
          </a:p>
        </p:txBody>
      </p:sp>
      <p:sp>
        <p:nvSpPr>
          <p:cNvPr id="371726" name="文本框 371725"/>
          <p:cNvSpPr txBox="1"/>
          <p:nvPr/>
        </p:nvSpPr>
        <p:spPr>
          <a:xfrm>
            <a:off x="6383338" y="3068638"/>
            <a:ext cx="3960812" cy="2016125"/>
          </a:xfrm>
          <a:prstGeom prst="rect">
            <a:avLst/>
          </a:prstGeom>
          <a:solidFill>
            <a:srgbClr val="CCFFFF"/>
          </a:solidFill>
          <a:ln w="9525" cap="flat" cmpd="sng">
            <a:solidFill>
              <a:schemeClr val="hlink"/>
            </a:solidFill>
            <a:prstDash val="solid"/>
            <a:miter/>
            <a:headEnd type="none" w="med" len="med"/>
            <a:tailEnd type="none" w="med" len="med"/>
          </a:ln>
        </p:spPr>
        <p:txBody>
          <a:bodyPr/>
          <a:lstStyle/>
          <a:p>
            <a:r>
              <a:rPr lang="en-US" altLang="zh-CN" u="sng">
                <a:latin typeface="宋体" panose="02010600030101010101" pitchFamily="2" charset="-122"/>
              </a:rPr>
              <a:t>5</a:t>
            </a:r>
            <a:r>
              <a:rPr lang="zh-CN" altLang="en-US" u="sng" dirty="0">
                <a:latin typeface="宋体" panose="02010600030101010101" pitchFamily="2" charset="-122"/>
              </a:rPr>
              <a:t>个磁盘组：</a:t>
            </a:r>
          </a:p>
          <a:p>
            <a:r>
              <a:rPr lang="zh-CN" altLang="en-US" dirty="0">
                <a:latin typeface="宋体" panose="02010600030101010101" pitchFamily="2" charset="-122"/>
              </a:rPr>
              <a:t>每次读出</a:t>
            </a:r>
            <a:r>
              <a:rPr lang="en-US" altLang="zh-CN">
                <a:latin typeface="宋体" panose="02010600030101010101" pitchFamily="2" charset="-122"/>
              </a:rPr>
              <a:t>5</a:t>
            </a:r>
            <a:r>
              <a:rPr lang="zh-CN" altLang="en-US" dirty="0">
                <a:latin typeface="宋体" panose="02010600030101010101" pitchFamily="2" charset="-122"/>
              </a:rPr>
              <a:t>块：</a:t>
            </a:r>
            <a:r>
              <a:rPr lang="en-US" altLang="zh-CN">
                <a:latin typeface="宋体" panose="02010600030101010101" pitchFamily="2" charset="-122"/>
              </a:rPr>
              <a:t>1ms</a:t>
            </a:r>
          </a:p>
          <a:p>
            <a:r>
              <a:rPr lang="en-US" altLang="zh-CN">
                <a:latin typeface="宋体" panose="02010600030101010101" pitchFamily="2" charset="-122"/>
              </a:rPr>
              <a:t>CPU</a:t>
            </a:r>
            <a:r>
              <a:rPr lang="zh-CN" altLang="en-US" dirty="0">
                <a:latin typeface="宋体" panose="02010600030101010101" pitchFamily="2" charset="-122"/>
              </a:rPr>
              <a:t>处理</a:t>
            </a:r>
            <a:r>
              <a:rPr lang="en-US" altLang="zh-CN">
                <a:latin typeface="宋体" panose="02010600030101010101" pitchFamily="2" charset="-122"/>
              </a:rPr>
              <a:t>5</a:t>
            </a:r>
            <a:r>
              <a:rPr lang="zh-CN" altLang="en-US" dirty="0">
                <a:latin typeface="宋体" panose="02010600030101010101" pitchFamily="2" charset="-122"/>
              </a:rPr>
              <a:t>块：</a:t>
            </a:r>
            <a:r>
              <a:rPr lang="en-US" altLang="zh-CN">
                <a:latin typeface="宋体" panose="02010600030101010101" pitchFamily="2" charset="-122"/>
              </a:rPr>
              <a:t>50</a:t>
            </a:r>
            <a:r>
              <a:rPr lang="el-GR" altLang="zh-CN" dirty="0">
                <a:latin typeface="Tahoma" panose="020B0604030504040204" pitchFamily="34" charset="0"/>
              </a:rPr>
              <a:t>μ</a:t>
            </a:r>
            <a:r>
              <a:rPr lang="en-US" altLang="zh-CN">
                <a:latin typeface="宋体" panose="02010600030101010101" pitchFamily="2" charset="-122"/>
              </a:rPr>
              <a:t>s</a:t>
            </a:r>
          </a:p>
          <a:p>
            <a:r>
              <a:rPr lang="zh-CN" altLang="en-US" dirty="0">
                <a:latin typeface="宋体" panose="02010600030101010101" pitchFamily="2" charset="-122"/>
              </a:rPr>
              <a:t>读出</a:t>
            </a:r>
            <a:r>
              <a:rPr lang="en-US" altLang="zh-CN">
                <a:latin typeface="宋体" panose="02010600030101010101" pitchFamily="2" charset="-122"/>
              </a:rPr>
              <a:t>2</a:t>
            </a:r>
            <a:r>
              <a:rPr lang="zh-CN" altLang="en-US" dirty="0">
                <a:latin typeface="宋体" panose="02010600030101010101" pitchFamily="2" charset="-122"/>
              </a:rPr>
              <a:t>次</a:t>
            </a:r>
            <a:r>
              <a:rPr lang="en-US" altLang="zh-CN">
                <a:latin typeface="宋体" panose="02010600030101010101" pitchFamily="2" charset="-122"/>
              </a:rPr>
              <a:t>+</a:t>
            </a:r>
            <a:r>
              <a:rPr lang="zh-CN" altLang="en-US" dirty="0">
                <a:latin typeface="宋体" panose="02010600030101010101" pitchFamily="2" charset="-122"/>
              </a:rPr>
              <a:t>处理</a:t>
            </a:r>
            <a:r>
              <a:rPr lang="en-US" altLang="zh-CN">
                <a:latin typeface="宋体" panose="02010600030101010101" pitchFamily="2" charset="-122"/>
              </a:rPr>
              <a:t>2</a:t>
            </a:r>
            <a:r>
              <a:rPr lang="zh-CN" altLang="en-US" dirty="0">
                <a:latin typeface="宋体" panose="02010600030101010101" pitchFamily="2" charset="-122"/>
              </a:rPr>
              <a:t>次的时间为</a:t>
            </a:r>
          </a:p>
          <a:p>
            <a:r>
              <a:rPr lang="en-US" altLang="zh-CN">
                <a:latin typeface="宋体" panose="02010600030101010101" pitchFamily="2" charset="-122"/>
              </a:rPr>
              <a:t>2ms + 0.1ms = 2.1ms</a:t>
            </a:r>
          </a:p>
        </p:txBody>
      </p:sp>
      <p:sp>
        <p:nvSpPr>
          <p:cNvPr id="371729" name="文本框 371728"/>
          <p:cNvSpPr txBox="1"/>
          <p:nvPr/>
        </p:nvSpPr>
        <p:spPr>
          <a:xfrm>
            <a:off x="1091605" y="5300664"/>
            <a:ext cx="10621018" cy="953135"/>
          </a:xfrm>
          <a:prstGeom prst="rect">
            <a:avLst/>
          </a:prstGeom>
          <a:noFill/>
          <a:ln w="9525">
            <a:noFill/>
          </a:ln>
        </p:spPr>
        <p:txBody>
          <a:bodyPr wrap="square">
            <a:spAutoFit/>
          </a:bodyPr>
          <a:lstStyle/>
          <a:p>
            <a:r>
              <a:rPr lang="zh-CN" altLang="en-US" sz="2800" dirty="0">
                <a:latin typeface="Tahoma" panose="020B0604030504040204" pitchFamily="34" charset="0"/>
              </a:rPr>
              <a:t>在多磁盘组机制下，整体处理速度提高近</a:t>
            </a:r>
            <a:r>
              <a:rPr lang="en-US" altLang="zh-CN" sz="2800" dirty="0">
                <a:latin typeface="Tahoma" panose="020B0604030504040204" pitchFamily="34" charset="0"/>
              </a:rPr>
              <a:t>5</a:t>
            </a:r>
            <a:r>
              <a:rPr lang="zh-CN" altLang="en-US" sz="2800" dirty="0">
                <a:latin typeface="Tahoma" panose="020B0604030504040204" pitchFamily="34" charset="0"/>
              </a:rPr>
              <a:t>倍。问题是</a:t>
            </a:r>
            <a:r>
              <a:rPr lang="zh-CN" altLang="en-US" sz="2800" dirty="0">
                <a:solidFill>
                  <a:srgbClr val="CC3300"/>
                </a:solidFill>
                <a:latin typeface="Tahoma" panose="020B0604030504040204" pitchFamily="34" charset="0"/>
              </a:rPr>
              <a:t>如何在各磁盘组上组织数据实现并行存储</a:t>
            </a:r>
          </a:p>
        </p:txBody>
      </p:sp>
      <p:sp>
        <p:nvSpPr>
          <p:cNvPr id="15" name="矩形 14">
            <a:extLst>
              <a:ext uri="{FF2B5EF4-FFF2-40B4-BE49-F238E27FC236}">
                <a16:creationId xmlns:a16="http://schemas.microsoft.com/office/drawing/2014/main" id="{460C9634-504D-4E87-9340-F8979ADBB2BC}"/>
              </a:ext>
            </a:extLst>
          </p:cNvPr>
          <p:cNvSpPr/>
          <p:nvPr/>
        </p:nvSpPr>
        <p:spPr>
          <a:xfrm>
            <a:off x="407368" y="115863"/>
            <a:ext cx="3887788"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5.8 RAID技术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1723"/>
                                        </p:tgtEl>
                                        <p:attrNameLst>
                                          <p:attrName>style.visibility</p:attrName>
                                        </p:attrNameLst>
                                      </p:cBhvr>
                                      <p:to>
                                        <p:strVal val="visible"/>
                                      </p:to>
                                    </p:set>
                                    <p:anim calcmode="lin" valueType="num">
                                      <p:cBhvr additive="base">
                                        <p:cTn id="7" dur="500" fill="hold"/>
                                        <p:tgtEl>
                                          <p:spTgt spid="371723"/>
                                        </p:tgtEl>
                                        <p:attrNameLst>
                                          <p:attrName>ppt_x</p:attrName>
                                        </p:attrNameLst>
                                      </p:cBhvr>
                                      <p:tavLst>
                                        <p:tav tm="0">
                                          <p:val>
                                            <p:strVal val="0-#ppt_w/2"/>
                                          </p:val>
                                        </p:tav>
                                        <p:tav tm="100000">
                                          <p:val>
                                            <p:strVal val="#ppt_x"/>
                                          </p:val>
                                        </p:tav>
                                      </p:tavLst>
                                    </p:anim>
                                    <p:anim calcmode="lin" valueType="num">
                                      <p:cBhvr additive="base">
                                        <p:cTn id="8" dur="500" fill="hold"/>
                                        <p:tgtEl>
                                          <p:spTgt spid="3717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71715"/>
                                        </p:tgtEl>
                                        <p:attrNameLst>
                                          <p:attrName>style.visibility</p:attrName>
                                        </p:attrNameLst>
                                      </p:cBhvr>
                                      <p:to>
                                        <p:strVal val="visible"/>
                                      </p:to>
                                    </p:set>
                                    <p:anim calcmode="lin" valueType="num">
                                      <p:cBhvr additive="base">
                                        <p:cTn id="12" dur="500" fill="hold"/>
                                        <p:tgtEl>
                                          <p:spTgt spid="371715"/>
                                        </p:tgtEl>
                                        <p:attrNameLst>
                                          <p:attrName>ppt_x</p:attrName>
                                        </p:attrNameLst>
                                      </p:cBhvr>
                                      <p:tavLst>
                                        <p:tav tm="0">
                                          <p:val>
                                            <p:strVal val="#ppt_x"/>
                                          </p:val>
                                        </p:tav>
                                        <p:tav tm="100000">
                                          <p:val>
                                            <p:strVal val="#ppt_x"/>
                                          </p:val>
                                        </p:tav>
                                      </p:tavLst>
                                    </p:anim>
                                    <p:anim calcmode="lin" valueType="num">
                                      <p:cBhvr additive="base">
                                        <p:cTn id="13" dur="500" fill="hold"/>
                                        <p:tgtEl>
                                          <p:spTgt spid="37171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71716"/>
                                        </p:tgtEl>
                                        <p:attrNameLst>
                                          <p:attrName>style.visibility</p:attrName>
                                        </p:attrNameLst>
                                      </p:cBhvr>
                                      <p:to>
                                        <p:strVal val="visible"/>
                                      </p:to>
                                    </p:set>
                                    <p:anim calcmode="lin" valueType="num">
                                      <p:cBhvr additive="base">
                                        <p:cTn id="16" dur="500" fill="hold"/>
                                        <p:tgtEl>
                                          <p:spTgt spid="371716"/>
                                        </p:tgtEl>
                                        <p:attrNameLst>
                                          <p:attrName>ppt_x</p:attrName>
                                        </p:attrNameLst>
                                      </p:cBhvr>
                                      <p:tavLst>
                                        <p:tav tm="0">
                                          <p:val>
                                            <p:strVal val="#ppt_x"/>
                                          </p:val>
                                        </p:tav>
                                        <p:tav tm="100000">
                                          <p:val>
                                            <p:strVal val="#ppt_x"/>
                                          </p:val>
                                        </p:tav>
                                      </p:tavLst>
                                    </p:anim>
                                    <p:anim calcmode="lin" valueType="num">
                                      <p:cBhvr additive="base">
                                        <p:cTn id="17" dur="500" fill="hold"/>
                                        <p:tgtEl>
                                          <p:spTgt spid="37171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71717"/>
                                        </p:tgtEl>
                                        <p:attrNameLst>
                                          <p:attrName>style.visibility</p:attrName>
                                        </p:attrNameLst>
                                      </p:cBhvr>
                                      <p:to>
                                        <p:strVal val="visible"/>
                                      </p:to>
                                    </p:set>
                                    <p:anim calcmode="lin" valueType="num">
                                      <p:cBhvr additive="base">
                                        <p:cTn id="20" dur="500" fill="hold"/>
                                        <p:tgtEl>
                                          <p:spTgt spid="371717"/>
                                        </p:tgtEl>
                                        <p:attrNameLst>
                                          <p:attrName>ppt_x</p:attrName>
                                        </p:attrNameLst>
                                      </p:cBhvr>
                                      <p:tavLst>
                                        <p:tav tm="0">
                                          <p:val>
                                            <p:strVal val="#ppt_x"/>
                                          </p:val>
                                        </p:tav>
                                        <p:tav tm="100000">
                                          <p:val>
                                            <p:strVal val="#ppt_x"/>
                                          </p:val>
                                        </p:tav>
                                      </p:tavLst>
                                    </p:anim>
                                    <p:anim calcmode="lin" valueType="num">
                                      <p:cBhvr additive="base">
                                        <p:cTn id="21" dur="500" fill="hold"/>
                                        <p:tgtEl>
                                          <p:spTgt spid="371717"/>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71718"/>
                                        </p:tgtEl>
                                        <p:attrNameLst>
                                          <p:attrName>style.visibility</p:attrName>
                                        </p:attrNameLst>
                                      </p:cBhvr>
                                      <p:to>
                                        <p:strVal val="visible"/>
                                      </p:to>
                                    </p:set>
                                    <p:anim calcmode="lin" valueType="num">
                                      <p:cBhvr additive="base">
                                        <p:cTn id="24" dur="500" fill="hold"/>
                                        <p:tgtEl>
                                          <p:spTgt spid="371718"/>
                                        </p:tgtEl>
                                        <p:attrNameLst>
                                          <p:attrName>ppt_x</p:attrName>
                                        </p:attrNameLst>
                                      </p:cBhvr>
                                      <p:tavLst>
                                        <p:tav tm="0">
                                          <p:val>
                                            <p:strVal val="#ppt_x"/>
                                          </p:val>
                                        </p:tav>
                                        <p:tav tm="100000">
                                          <p:val>
                                            <p:strVal val="#ppt_x"/>
                                          </p:val>
                                        </p:tav>
                                      </p:tavLst>
                                    </p:anim>
                                    <p:anim calcmode="lin" valueType="num">
                                      <p:cBhvr additive="base">
                                        <p:cTn id="25" dur="500" fill="hold"/>
                                        <p:tgtEl>
                                          <p:spTgt spid="371718"/>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71719"/>
                                        </p:tgtEl>
                                        <p:attrNameLst>
                                          <p:attrName>style.visibility</p:attrName>
                                        </p:attrNameLst>
                                      </p:cBhvr>
                                      <p:to>
                                        <p:strVal val="visible"/>
                                      </p:to>
                                    </p:set>
                                    <p:anim calcmode="lin" valueType="num">
                                      <p:cBhvr additive="base">
                                        <p:cTn id="28" dur="500" fill="hold"/>
                                        <p:tgtEl>
                                          <p:spTgt spid="371719"/>
                                        </p:tgtEl>
                                        <p:attrNameLst>
                                          <p:attrName>ppt_x</p:attrName>
                                        </p:attrNameLst>
                                      </p:cBhvr>
                                      <p:tavLst>
                                        <p:tav tm="0">
                                          <p:val>
                                            <p:strVal val="#ppt_x"/>
                                          </p:val>
                                        </p:tav>
                                        <p:tav tm="100000">
                                          <p:val>
                                            <p:strVal val="#ppt_x"/>
                                          </p:val>
                                        </p:tav>
                                      </p:tavLst>
                                    </p:anim>
                                    <p:anim calcmode="lin" valueType="num">
                                      <p:cBhvr additive="base">
                                        <p:cTn id="29" dur="500" fill="hold"/>
                                        <p:tgtEl>
                                          <p:spTgt spid="371719"/>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71720"/>
                                        </p:tgtEl>
                                        <p:attrNameLst>
                                          <p:attrName>style.visibility</p:attrName>
                                        </p:attrNameLst>
                                      </p:cBhvr>
                                      <p:to>
                                        <p:strVal val="visible"/>
                                      </p:to>
                                    </p:set>
                                    <p:anim calcmode="lin" valueType="num">
                                      <p:cBhvr additive="base">
                                        <p:cTn id="32" dur="500" fill="hold"/>
                                        <p:tgtEl>
                                          <p:spTgt spid="371720"/>
                                        </p:tgtEl>
                                        <p:attrNameLst>
                                          <p:attrName>ppt_x</p:attrName>
                                        </p:attrNameLst>
                                      </p:cBhvr>
                                      <p:tavLst>
                                        <p:tav tm="0">
                                          <p:val>
                                            <p:strVal val="#ppt_x"/>
                                          </p:val>
                                        </p:tav>
                                        <p:tav tm="100000">
                                          <p:val>
                                            <p:strVal val="#ppt_x"/>
                                          </p:val>
                                        </p:tav>
                                      </p:tavLst>
                                    </p:anim>
                                    <p:anim calcmode="lin" valueType="num">
                                      <p:cBhvr additive="base">
                                        <p:cTn id="33" dur="500" fill="hold"/>
                                        <p:tgtEl>
                                          <p:spTgt spid="371720"/>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71721"/>
                                        </p:tgtEl>
                                        <p:attrNameLst>
                                          <p:attrName>style.visibility</p:attrName>
                                        </p:attrNameLst>
                                      </p:cBhvr>
                                      <p:to>
                                        <p:strVal val="visible"/>
                                      </p:to>
                                    </p:set>
                                    <p:anim calcmode="lin" valueType="num">
                                      <p:cBhvr additive="base">
                                        <p:cTn id="36" dur="500" fill="hold"/>
                                        <p:tgtEl>
                                          <p:spTgt spid="371721"/>
                                        </p:tgtEl>
                                        <p:attrNameLst>
                                          <p:attrName>ppt_x</p:attrName>
                                        </p:attrNameLst>
                                      </p:cBhvr>
                                      <p:tavLst>
                                        <p:tav tm="0">
                                          <p:val>
                                            <p:strVal val="#ppt_x"/>
                                          </p:val>
                                        </p:tav>
                                        <p:tav tm="100000">
                                          <p:val>
                                            <p:strVal val="#ppt_x"/>
                                          </p:val>
                                        </p:tav>
                                      </p:tavLst>
                                    </p:anim>
                                    <p:anim calcmode="lin" valueType="num">
                                      <p:cBhvr additive="base">
                                        <p:cTn id="37" dur="500" fill="hold"/>
                                        <p:tgtEl>
                                          <p:spTgt spid="371721"/>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71722"/>
                                        </p:tgtEl>
                                        <p:attrNameLst>
                                          <p:attrName>style.visibility</p:attrName>
                                        </p:attrNameLst>
                                      </p:cBhvr>
                                      <p:to>
                                        <p:strVal val="visible"/>
                                      </p:to>
                                    </p:set>
                                    <p:anim calcmode="lin" valueType="num">
                                      <p:cBhvr additive="base">
                                        <p:cTn id="40" dur="500" fill="hold"/>
                                        <p:tgtEl>
                                          <p:spTgt spid="371722"/>
                                        </p:tgtEl>
                                        <p:attrNameLst>
                                          <p:attrName>ppt_x</p:attrName>
                                        </p:attrNameLst>
                                      </p:cBhvr>
                                      <p:tavLst>
                                        <p:tav tm="0">
                                          <p:val>
                                            <p:strVal val="#ppt_x"/>
                                          </p:val>
                                        </p:tav>
                                        <p:tav tm="100000">
                                          <p:val>
                                            <p:strVal val="#ppt_x"/>
                                          </p:val>
                                        </p:tav>
                                      </p:tavLst>
                                    </p:anim>
                                    <p:anim calcmode="lin" valueType="num">
                                      <p:cBhvr additive="base">
                                        <p:cTn id="41" dur="500" fill="hold"/>
                                        <p:tgtEl>
                                          <p:spTgt spid="37172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71725"/>
                                        </p:tgtEl>
                                        <p:attrNameLst>
                                          <p:attrName>style.visibility</p:attrName>
                                        </p:attrNameLst>
                                      </p:cBhvr>
                                      <p:to>
                                        <p:strVal val="visible"/>
                                      </p:to>
                                    </p:set>
                                    <p:anim calcmode="lin" valueType="num">
                                      <p:cBhvr additive="base">
                                        <p:cTn id="44" dur="500" fill="hold"/>
                                        <p:tgtEl>
                                          <p:spTgt spid="371725"/>
                                        </p:tgtEl>
                                        <p:attrNameLst>
                                          <p:attrName>ppt_x</p:attrName>
                                        </p:attrNameLst>
                                      </p:cBhvr>
                                      <p:tavLst>
                                        <p:tav tm="0">
                                          <p:val>
                                            <p:strVal val="#ppt_x"/>
                                          </p:val>
                                        </p:tav>
                                        <p:tav tm="100000">
                                          <p:val>
                                            <p:strVal val="#ppt_x"/>
                                          </p:val>
                                        </p:tav>
                                      </p:tavLst>
                                    </p:anim>
                                    <p:anim calcmode="lin" valueType="num">
                                      <p:cBhvr additive="base">
                                        <p:cTn id="45" dur="500" fill="hold"/>
                                        <p:tgtEl>
                                          <p:spTgt spid="37172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71726"/>
                                        </p:tgtEl>
                                        <p:attrNameLst>
                                          <p:attrName>style.visibility</p:attrName>
                                        </p:attrNameLst>
                                      </p:cBhvr>
                                      <p:to>
                                        <p:strVal val="visible"/>
                                      </p:to>
                                    </p:set>
                                    <p:anim calcmode="lin" valueType="num">
                                      <p:cBhvr additive="base">
                                        <p:cTn id="48" dur="500" fill="hold"/>
                                        <p:tgtEl>
                                          <p:spTgt spid="371726"/>
                                        </p:tgtEl>
                                        <p:attrNameLst>
                                          <p:attrName>ppt_x</p:attrName>
                                        </p:attrNameLst>
                                      </p:cBhvr>
                                      <p:tavLst>
                                        <p:tav tm="0">
                                          <p:val>
                                            <p:strVal val="#ppt_x"/>
                                          </p:val>
                                        </p:tav>
                                        <p:tav tm="100000">
                                          <p:val>
                                            <p:strVal val="#ppt_x"/>
                                          </p:val>
                                        </p:tav>
                                      </p:tavLst>
                                    </p:anim>
                                    <p:anim calcmode="lin" valueType="num">
                                      <p:cBhvr additive="base">
                                        <p:cTn id="49" dur="500" fill="hold"/>
                                        <p:tgtEl>
                                          <p:spTgt spid="371726"/>
                                        </p:tgtEl>
                                        <p:attrNameLst>
                                          <p:attrName>ppt_y</p:attrName>
                                        </p:attrNameLst>
                                      </p:cBhvr>
                                      <p:tavLst>
                                        <p:tav tm="0">
                                          <p:val>
                                            <p:strVal val="1+#ppt_h/2"/>
                                          </p:val>
                                        </p:tav>
                                        <p:tav tm="100000">
                                          <p:val>
                                            <p:strVal val="#ppt_y"/>
                                          </p:val>
                                        </p:tav>
                                      </p:tavLst>
                                    </p:anim>
                                  </p:childTnLst>
                                </p:cTn>
                              </p:par>
                            </p:childTnLst>
                          </p:cTn>
                        </p:par>
                        <p:par>
                          <p:cTn id="50" fill="hold">
                            <p:stCondLst>
                              <p:cond delay="1000"/>
                            </p:stCondLst>
                            <p:childTnLst>
                              <p:par>
                                <p:cTn id="51" presetID="2" presetClass="entr" presetSubtype="8" fill="hold" grpId="0" nodeType="afterEffect">
                                  <p:stCondLst>
                                    <p:cond delay="0"/>
                                  </p:stCondLst>
                                  <p:childTnLst>
                                    <p:set>
                                      <p:cBhvr>
                                        <p:cTn id="52" dur="1" fill="hold">
                                          <p:stCondLst>
                                            <p:cond delay="0"/>
                                          </p:stCondLst>
                                        </p:cTn>
                                        <p:tgtEl>
                                          <p:spTgt spid="371729"/>
                                        </p:tgtEl>
                                        <p:attrNameLst>
                                          <p:attrName>style.visibility</p:attrName>
                                        </p:attrNameLst>
                                      </p:cBhvr>
                                      <p:to>
                                        <p:strVal val="visible"/>
                                      </p:to>
                                    </p:set>
                                    <p:anim calcmode="lin" valueType="num">
                                      <p:cBhvr additive="base">
                                        <p:cTn id="53" dur="500" fill="hold"/>
                                        <p:tgtEl>
                                          <p:spTgt spid="371729"/>
                                        </p:tgtEl>
                                        <p:attrNameLst>
                                          <p:attrName>ppt_x</p:attrName>
                                        </p:attrNameLst>
                                      </p:cBhvr>
                                      <p:tavLst>
                                        <p:tav tm="0">
                                          <p:val>
                                            <p:strVal val="0-#ppt_w/2"/>
                                          </p:val>
                                        </p:tav>
                                        <p:tav tm="100000">
                                          <p:val>
                                            <p:strVal val="#ppt_x"/>
                                          </p:val>
                                        </p:tav>
                                      </p:tavLst>
                                    </p:anim>
                                    <p:anim calcmode="lin" valueType="num">
                                      <p:cBhvr additive="base">
                                        <p:cTn id="54" dur="500" fill="hold"/>
                                        <p:tgtEl>
                                          <p:spTgt spid="3717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3" grpId="0"/>
      <p:bldP spid="371725" grpId="0" bldLvl="0" animBg="1"/>
      <p:bldP spid="371726" grpId="0" bldLvl="0" animBg="1"/>
      <p:bldP spid="371729"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7" name="矩形 374786"/>
          <p:cNvSpPr/>
          <p:nvPr/>
        </p:nvSpPr>
        <p:spPr>
          <a:xfrm>
            <a:off x="1377827" y="3438868"/>
            <a:ext cx="9144000" cy="0"/>
          </a:xfrm>
          <a:prstGeom prst="rect">
            <a:avLst/>
          </a:prstGeom>
          <a:noFill/>
          <a:ln w="9525">
            <a:noFill/>
          </a:ln>
        </p:spPr>
        <p:txBody>
          <a:bodyPr/>
          <a:lstStyle/>
          <a:p>
            <a:endParaRPr lang="zh-CN" altLang="en-US"/>
          </a:p>
        </p:txBody>
      </p:sp>
      <p:sp>
        <p:nvSpPr>
          <p:cNvPr id="374788" name="矩形 374787"/>
          <p:cNvSpPr/>
          <p:nvPr/>
        </p:nvSpPr>
        <p:spPr>
          <a:xfrm>
            <a:off x="1377827" y="3438868"/>
            <a:ext cx="9144000" cy="0"/>
          </a:xfrm>
          <a:prstGeom prst="rect">
            <a:avLst/>
          </a:prstGeom>
          <a:noFill/>
          <a:ln w="9525">
            <a:noFill/>
          </a:ln>
        </p:spPr>
        <p:txBody>
          <a:bodyPr/>
          <a:lstStyle/>
          <a:p>
            <a:endParaRPr lang="zh-CN" altLang="en-US"/>
          </a:p>
        </p:txBody>
      </p:sp>
      <p:sp>
        <p:nvSpPr>
          <p:cNvPr id="374789" name="矩形 374788"/>
          <p:cNvSpPr/>
          <p:nvPr/>
        </p:nvSpPr>
        <p:spPr>
          <a:xfrm>
            <a:off x="1377827" y="3305518"/>
            <a:ext cx="9144000" cy="0"/>
          </a:xfrm>
          <a:prstGeom prst="rect">
            <a:avLst/>
          </a:prstGeom>
          <a:noFill/>
          <a:ln w="9525">
            <a:noFill/>
          </a:ln>
        </p:spPr>
        <p:txBody>
          <a:bodyPr/>
          <a:lstStyle/>
          <a:p>
            <a:endParaRPr lang="zh-CN" altLang="en-US"/>
          </a:p>
        </p:txBody>
      </p:sp>
      <p:sp>
        <p:nvSpPr>
          <p:cNvPr id="374790" name="矩形 374789"/>
          <p:cNvSpPr/>
          <p:nvPr/>
        </p:nvSpPr>
        <p:spPr>
          <a:xfrm>
            <a:off x="1377827" y="3305518"/>
            <a:ext cx="9144000" cy="0"/>
          </a:xfrm>
          <a:prstGeom prst="rect">
            <a:avLst/>
          </a:prstGeom>
          <a:noFill/>
          <a:ln w="9525">
            <a:noFill/>
          </a:ln>
        </p:spPr>
        <p:txBody>
          <a:bodyPr/>
          <a:lstStyle/>
          <a:p>
            <a:endParaRPr lang="zh-CN" altLang="en-US"/>
          </a:p>
        </p:txBody>
      </p:sp>
      <p:sp>
        <p:nvSpPr>
          <p:cNvPr id="374791" name="矩形 374790"/>
          <p:cNvSpPr/>
          <p:nvPr/>
        </p:nvSpPr>
        <p:spPr>
          <a:xfrm>
            <a:off x="1377827" y="3438868"/>
            <a:ext cx="9144000" cy="0"/>
          </a:xfrm>
          <a:prstGeom prst="rect">
            <a:avLst/>
          </a:prstGeom>
          <a:noFill/>
          <a:ln w="9525">
            <a:noFill/>
          </a:ln>
        </p:spPr>
        <p:txBody>
          <a:bodyPr/>
          <a:lstStyle/>
          <a:p>
            <a:endParaRPr lang="zh-CN" altLang="en-US"/>
          </a:p>
        </p:txBody>
      </p:sp>
      <p:sp>
        <p:nvSpPr>
          <p:cNvPr id="374792" name="矩形 374791"/>
          <p:cNvSpPr/>
          <p:nvPr/>
        </p:nvSpPr>
        <p:spPr>
          <a:xfrm>
            <a:off x="1377827" y="3305518"/>
            <a:ext cx="9144000" cy="0"/>
          </a:xfrm>
          <a:prstGeom prst="rect">
            <a:avLst/>
          </a:prstGeom>
          <a:noFill/>
          <a:ln w="9525">
            <a:noFill/>
          </a:ln>
        </p:spPr>
        <p:txBody>
          <a:bodyPr/>
          <a:lstStyle/>
          <a:p>
            <a:endParaRPr lang="zh-CN" altLang="en-US"/>
          </a:p>
        </p:txBody>
      </p:sp>
      <p:sp>
        <p:nvSpPr>
          <p:cNvPr id="374796" name="文本框 374795"/>
          <p:cNvSpPr txBox="1"/>
          <p:nvPr/>
        </p:nvSpPr>
        <p:spPr>
          <a:xfrm>
            <a:off x="1919536" y="1742124"/>
            <a:ext cx="9433048" cy="1286186"/>
          </a:xfrm>
          <a:prstGeom prst="rect">
            <a:avLst/>
          </a:prstGeom>
          <a:noFill/>
          <a:ln w="9525">
            <a:noFill/>
          </a:ln>
        </p:spPr>
        <p:txBody>
          <a:bodyPr wrap="square">
            <a:spAutoFit/>
          </a:bodyPr>
          <a:lstStyle/>
          <a:p>
            <a:pPr>
              <a:lnSpc>
                <a:spcPct val="150000"/>
              </a:lnSpc>
              <a:spcBef>
                <a:spcPct val="50000"/>
              </a:spcBef>
            </a:pPr>
            <a:r>
              <a:rPr lang="en-US" altLang="zh-CN" sz="2800" dirty="0">
                <a:solidFill>
                  <a:srgbClr val="0000CC"/>
                </a:solidFill>
                <a:effectLst>
                  <a:outerShdw blurRad="38100" dist="38100" dir="2700000">
                    <a:srgbClr val="C0C0C0"/>
                  </a:outerShdw>
                </a:effectLst>
                <a:latin typeface="Tahoma" panose="020B0604030504040204" pitchFamily="34" charset="0"/>
              </a:rPr>
              <a:t>RAID(Redundant Array of Independent Disk)</a:t>
            </a:r>
            <a:r>
              <a:rPr lang="zh-CN" altLang="en-US" sz="2800" dirty="0">
                <a:solidFill>
                  <a:srgbClr val="0000CC"/>
                </a:solidFill>
                <a:effectLst>
                  <a:outerShdw blurRad="38100" dist="38100" dir="2700000">
                    <a:srgbClr val="C0C0C0"/>
                  </a:outerShdw>
                </a:effectLst>
                <a:latin typeface="Tahoma" panose="020B0604030504040204" pitchFamily="34" charset="0"/>
              </a:rPr>
              <a:t> 可以有多种组织数据的方式，主要有：</a:t>
            </a:r>
            <a:r>
              <a:rPr lang="zh-CN" altLang="en-US" dirty="0">
                <a:solidFill>
                  <a:srgbClr val="0000CC"/>
                </a:solidFill>
                <a:effectLst>
                  <a:outerShdw blurRad="38100" dist="38100" dir="2700000">
                    <a:srgbClr val="C0C0C0"/>
                  </a:outerShdw>
                </a:effectLst>
                <a:latin typeface="Tahoma" panose="020B0604030504040204" pitchFamily="34" charset="0"/>
              </a:rPr>
              <a:t> </a:t>
            </a:r>
          </a:p>
        </p:txBody>
      </p:sp>
      <p:sp>
        <p:nvSpPr>
          <p:cNvPr id="374797" name="文本框 374796"/>
          <p:cNvSpPr txBox="1"/>
          <p:nvPr/>
        </p:nvSpPr>
        <p:spPr>
          <a:xfrm>
            <a:off x="2349377" y="3213443"/>
            <a:ext cx="8464796" cy="953135"/>
          </a:xfrm>
          <a:prstGeom prst="rect">
            <a:avLst/>
          </a:prstGeom>
          <a:noFill/>
          <a:ln w="9525">
            <a:noFill/>
          </a:ln>
        </p:spPr>
        <p:txBody>
          <a:bodyPr wrap="square">
            <a:spAutoFit/>
          </a:bodyPr>
          <a:lstStyle/>
          <a:p>
            <a:pPr>
              <a:spcBef>
                <a:spcPct val="50000"/>
              </a:spcBef>
              <a:buClr>
                <a:srgbClr val="FF6600"/>
              </a:buClr>
              <a:buFont typeface="Wingdings" panose="05000000000000000000" pitchFamily="2" charset="2"/>
              <a:buChar char="n"/>
            </a:pPr>
            <a:r>
              <a:rPr lang="zh-CN" altLang="en-US" sz="2800" dirty="0">
                <a:latin typeface="Tahoma" panose="020B0604030504040204" pitchFamily="34" charset="0"/>
              </a:rPr>
              <a:t> 数据分块（</a:t>
            </a:r>
            <a:r>
              <a:rPr lang="en-US" altLang="zh-CN" sz="2800" dirty="0">
                <a:latin typeface="Tahoma" panose="020B0604030504040204" pitchFamily="34" charset="0"/>
              </a:rPr>
              <a:t>Striping</a:t>
            </a:r>
            <a:r>
              <a:rPr lang="zh-CN" altLang="en-US" sz="2800" dirty="0">
                <a:latin typeface="Tahoma" panose="020B0604030504040204" pitchFamily="34" charset="0"/>
              </a:rPr>
              <a:t>）技术；对主机请求读</a:t>
            </a:r>
            <a:r>
              <a:rPr lang="en-US" altLang="zh-CN" sz="2800" dirty="0">
                <a:latin typeface="Tahoma" panose="020B0604030504040204" pitchFamily="34" charset="0"/>
              </a:rPr>
              <a:t>/</a:t>
            </a:r>
            <a:r>
              <a:rPr lang="zh-CN" altLang="en-US" sz="2800" dirty="0">
                <a:latin typeface="Tahoma" panose="020B0604030504040204" pitchFamily="34" charset="0"/>
              </a:rPr>
              <a:t>写的数据进行分块，使之</a:t>
            </a:r>
            <a:r>
              <a:rPr lang="zh-CN" altLang="en-US" sz="2800" dirty="0">
                <a:solidFill>
                  <a:srgbClr val="0000FF"/>
                </a:solidFill>
                <a:latin typeface="Tahoma" panose="020B0604030504040204" pitchFamily="34" charset="0"/>
              </a:rPr>
              <a:t>分布于多台磁盘机上</a:t>
            </a:r>
            <a:r>
              <a:rPr lang="zh-CN" altLang="en-US" sz="2800" dirty="0">
                <a:latin typeface="Tahoma" panose="020B0604030504040204" pitchFamily="34" charset="0"/>
              </a:rPr>
              <a:t>。 </a:t>
            </a:r>
          </a:p>
        </p:txBody>
      </p:sp>
      <p:sp>
        <p:nvSpPr>
          <p:cNvPr id="374799" name="文本框 374798"/>
          <p:cNvSpPr txBox="1"/>
          <p:nvPr/>
        </p:nvSpPr>
        <p:spPr>
          <a:xfrm>
            <a:off x="2349377" y="4359618"/>
            <a:ext cx="8172450" cy="1383665"/>
          </a:xfrm>
          <a:prstGeom prst="rect">
            <a:avLst/>
          </a:prstGeom>
          <a:noFill/>
          <a:ln w="9525">
            <a:noFill/>
          </a:ln>
        </p:spPr>
        <p:txBody>
          <a:bodyPr wrap="square">
            <a:spAutoFit/>
          </a:bodyPr>
          <a:lstStyle/>
          <a:p>
            <a:pPr>
              <a:spcBef>
                <a:spcPct val="50000"/>
              </a:spcBef>
              <a:buClr>
                <a:srgbClr val="FF6600"/>
              </a:buClr>
              <a:buFont typeface="Wingdings" panose="05000000000000000000" pitchFamily="2" charset="2"/>
              <a:buChar char="n"/>
            </a:pPr>
            <a:r>
              <a:rPr lang="zh-CN" altLang="en-US" sz="2800" dirty="0">
                <a:latin typeface="Tahoma" panose="020B0604030504040204" pitchFamily="34" charset="0"/>
              </a:rPr>
              <a:t> 并行交叉存储技术（</a:t>
            </a:r>
            <a:r>
              <a:rPr lang="en-US" altLang="zh-CN" sz="2800" dirty="0">
                <a:latin typeface="Tahoma" panose="020B0604030504040204" pitchFamily="34" charset="0"/>
              </a:rPr>
              <a:t>Interleaving</a:t>
            </a:r>
            <a:r>
              <a:rPr lang="zh-CN" altLang="en-US" sz="2800" dirty="0">
                <a:latin typeface="Tahoma" panose="020B0604030504040204" pitchFamily="34" charset="0"/>
              </a:rPr>
              <a:t>）；将每个数据块中的数据分解为多个盘块数据，分别存放到各个磁盘的相同位置实现数据的并行交叉存取。 </a:t>
            </a:r>
          </a:p>
        </p:txBody>
      </p:sp>
      <p:sp>
        <p:nvSpPr>
          <p:cNvPr id="374803" name="AutoShape 5"/>
          <p:cNvSpPr/>
          <p:nvPr/>
        </p:nvSpPr>
        <p:spPr>
          <a:xfrm>
            <a:off x="1071886" y="980728"/>
            <a:ext cx="3962400"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74804" name="Text Box 38"/>
          <p:cNvSpPr txBox="1"/>
          <p:nvPr/>
        </p:nvSpPr>
        <p:spPr>
          <a:xfrm>
            <a:off x="1127448" y="1002953"/>
            <a:ext cx="383540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 </a:t>
            </a:r>
            <a:r>
              <a:rPr lang="en-US" altLang="zh-CN" sz="2800">
                <a:solidFill>
                  <a:srgbClr val="FF0000"/>
                </a:solidFill>
                <a:effectLst>
                  <a:outerShdw blurRad="38100" dist="38100" dir="2700000">
                    <a:srgbClr val="C0C0C0"/>
                  </a:outerShdw>
                </a:effectLst>
                <a:latin typeface="Times New Roman" panose="02020603050405020304" pitchFamily="18" charset="0"/>
              </a:rPr>
              <a:t>RAID</a:t>
            </a:r>
            <a:r>
              <a:rPr lang="zh-CN" altLang="en-US" sz="2800" dirty="0">
                <a:solidFill>
                  <a:srgbClr val="FF0000"/>
                </a:solidFill>
                <a:effectLst>
                  <a:outerShdw blurRad="38100" dist="38100" dir="2700000">
                    <a:srgbClr val="C0C0C0"/>
                  </a:outerShdw>
                </a:effectLst>
                <a:latin typeface="Times New Roman" panose="02020603050405020304" pitchFamily="18" charset="0"/>
              </a:rPr>
              <a:t>技术的引入</a:t>
            </a:r>
            <a:r>
              <a:rPr lang="zh-CN" altLang="en-US" dirty="0">
                <a:latin typeface="Tahoma" panose="020B0604030504040204" pitchFamily="34" charset="0"/>
              </a:rPr>
              <a:t> </a:t>
            </a:r>
          </a:p>
        </p:txBody>
      </p:sp>
      <p:sp>
        <p:nvSpPr>
          <p:cNvPr id="16" name="矩形 15">
            <a:extLst>
              <a:ext uri="{FF2B5EF4-FFF2-40B4-BE49-F238E27FC236}">
                <a16:creationId xmlns:a16="http://schemas.microsoft.com/office/drawing/2014/main" id="{637C461D-F5AB-4DD2-A056-6F14C67F5EA6}"/>
              </a:ext>
            </a:extLst>
          </p:cNvPr>
          <p:cNvSpPr/>
          <p:nvPr/>
        </p:nvSpPr>
        <p:spPr>
          <a:xfrm>
            <a:off x="407368" y="115863"/>
            <a:ext cx="3887788"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5.8 RAID技术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4803"/>
                                        </p:tgtEl>
                                        <p:attrNameLst>
                                          <p:attrName>style.visibility</p:attrName>
                                        </p:attrNameLst>
                                      </p:cBhvr>
                                      <p:to>
                                        <p:strVal val="visible"/>
                                      </p:to>
                                    </p:set>
                                    <p:anim calcmode="lin" valueType="num">
                                      <p:cBhvr additive="base">
                                        <p:cTn id="7" dur="500" fill="hold"/>
                                        <p:tgtEl>
                                          <p:spTgt spid="374803"/>
                                        </p:tgtEl>
                                        <p:attrNameLst>
                                          <p:attrName>ppt_x</p:attrName>
                                        </p:attrNameLst>
                                      </p:cBhvr>
                                      <p:tavLst>
                                        <p:tav tm="0">
                                          <p:val>
                                            <p:strVal val="#ppt_x"/>
                                          </p:val>
                                        </p:tav>
                                        <p:tav tm="100000">
                                          <p:val>
                                            <p:strVal val="#ppt_x"/>
                                          </p:val>
                                        </p:tav>
                                      </p:tavLst>
                                    </p:anim>
                                    <p:anim calcmode="lin" valueType="num">
                                      <p:cBhvr additive="base">
                                        <p:cTn id="8" dur="500" fill="hold"/>
                                        <p:tgtEl>
                                          <p:spTgt spid="37480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74804"/>
                                        </p:tgtEl>
                                        <p:attrNameLst>
                                          <p:attrName>style.visibility</p:attrName>
                                        </p:attrNameLst>
                                      </p:cBhvr>
                                      <p:to>
                                        <p:strVal val="visible"/>
                                      </p:to>
                                    </p:set>
                                    <p:anim calcmode="lin" valueType="num">
                                      <p:cBhvr additive="base">
                                        <p:cTn id="12" dur="500" fill="hold"/>
                                        <p:tgtEl>
                                          <p:spTgt spid="374804"/>
                                        </p:tgtEl>
                                        <p:attrNameLst>
                                          <p:attrName>ppt_x</p:attrName>
                                        </p:attrNameLst>
                                      </p:cBhvr>
                                      <p:tavLst>
                                        <p:tav tm="0">
                                          <p:val>
                                            <p:strVal val="#ppt_x"/>
                                          </p:val>
                                        </p:tav>
                                        <p:tav tm="100000">
                                          <p:val>
                                            <p:strVal val="#ppt_x"/>
                                          </p:val>
                                        </p:tav>
                                      </p:tavLst>
                                    </p:anim>
                                    <p:anim calcmode="lin" valueType="num">
                                      <p:cBhvr additive="base">
                                        <p:cTn id="13" dur="500" fill="hold"/>
                                        <p:tgtEl>
                                          <p:spTgt spid="37480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74796"/>
                                        </p:tgtEl>
                                        <p:attrNameLst>
                                          <p:attrName>style.visibility</p:attrName>
                                        </p:attrNameLst>
                                      </p:cBhvr>
                                      <p:to>
                                        <p:strVal val="visible"/>
                                      </p:to>
                                    </p:set>
                                    <p:anim calcmode="lin" valueType="num">
                                      <p:cBhvr additive="base">
                                        <p:cTn id="17" dur="500" fill="hold"/>
                                        <p:tgtEl>
                                          <p:spTgt spid="374796"/>
                                        </p:tgtEl>
                                        <p:attrNameLst>
                                          <p:attrName>ppt_x</p:attrName>
                                        </p:attrNameLst>
                                      </p:cBhvr>
                                      <p:tavLst>
                                        <p:tav tm="0">
                                          <p:val>
                                            <p:strVal val="0-#ppt_w/2"/>
                                          </p:val>
                                        </p:tav>
                                        <p:tav tm="100000">
                                          <p:val>
                                            <p:strVal val="#ppt_x"/>
                                          </p:val>
                                        </p:tav>
                                      </p:tavLst>
                                    </p:anim>
                                    <p:anim calcmode="lin" valueType="num">
                                      <p:cBhvr additive="base">
                                        <p:cTn id="18" dur="500" fill="hold"/>
                                        <p:tgtEl>
                                          <p:spTgt spid="37479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74797"/>
                                        </p:tgtEl>
                                        <p:attrNameLst>
                                          <p:attrName>style.visibility</p:attrName>
                                        </p:attrNameLst>
                                      </p:cBhvr>
                                      <p:to>
                                        <p:strVal val="visible"/>
                                      </p:to>
                                    </p:set>
                                    <p:anim calcmode="lin" valueType="num">
                                      <p:cBhvr additive="base">
                                        <p:cTn id="22" dur="500" fill="hold"/>
                                        <p:tgtEl>
                                          <p:spTgt spid="374797"/>
                                        </p:tgtEl>
                                        <p:attrNameLst>
                                          <p:attrName>ppt_x</p:attrName>
                                        </p:attrNameLst>
                                      </p:cBhvr>
                                      <p:tavLst>
                                        <p:tav tm="0">
                                          <p:val>
                                            <p:strVal val="0-#ppt_w/2"/>
                                          </p:val>
                                        </p:tav>
                                        <p:tav tm="100000">
                                          <p:val>
                                            <p:strVal val="#ppt_x"/>
                                          </p:val>
                                        </p:tav>
                                      </p:tavLst>
                                    </p:anim>
                                    <p:anim calcmode="lin" valueType="num">
                                      <p:cBhvr additive="base">
                                        <p:cTn id="23" dur="500" fill="hold"/>
                                        <p:tgtEl>
                                          <p:spTgt spid="37479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74799"/>
                                        </p:tgtEl>
                                        <p:attrNameLst>
                                          <p:attrName>style.visibility</p:attrName>
                                        </p:attrNameLst>
                                      </p:cBhvr>
                                      <p:to>
                                        <p:strVal val="visible"/>
                                      </p:to>
                                    </p:set>
                                    <p:anim calcmode="lin" valueType="num">
                                      <p:cBhvr additive="base">
                                        <p:cTn id="27" dur="500" fill="hold"/>
                                        <p:tgtEl>
                                          <p:spTgt spid="374799"/>
                                        </p:tgtEl>
                                        <p:attrNameLst>
                                          <p:attrName>ppt_x</p:attrName>
                                        </p:attrNameLst>
                                      </p:cBhvr>
                                      <p:tavLst>
                                        <p:tav tm="0">
                                          <p:val>
                                            <p:strVal val="#ppt_x"/>
                                          </p:val>
                                        </p:tav>
                                        <p:tav tm="100000">
                                          <p:val>
                                            <p:strVal val="#ppt_x"/>
                                          </p:val>
                                        </p:tav>
                                      </p:tavLst>
                                    </p:anim>
                                    <p:anim calcmode="lin" valueType="num">
                                      <p:cBhvr additive="base">
                                        <p:cTn id="28" dur="500" fill="hold"/>
                                        <p:tgtEl>
                                          <p:spTgt spid="3747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96" grpId="0"/>
      <p:bldP spid="374797" grpId="0"/>
      <p:bldP spid="374799" grpId="0"/>
      <p:bldP spid="374803" grpId="0" bldLvl="0" animBg="1"/>
      <p:bldP spid="374804"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矩形 375810"/>
          <p:cNvSpPr/>
          <p:nvPr/>
        </p:nvSpPr>
        <p:spPr>
          <a:xfrm>
            <a:off x="1524000" y="3367088"/>
            <a:ext cx="9144000" cy="0"/>
          </a:xfrm>
          <a:prstGeom prst="rect">
            <a:avLst/>
          </a:prstGeom>
          <a:noFill/>
          <a:ln w="9525">
            <a:noFill/>
          </a:ln>
        </p:spPr>
        <p:txBody>
          <a:bodyPr/>
          <a:lstStyle/>
          <a:p>
            <a:endParaRPr lang="zh-CN" altLang="en-US"/>
          </a:p>
        </p:txBody>
      </p:sp>
      <p:sp>
        <p:nvSpPr>
          <p:cNvPr id="375812" name="矩形 375811"/>
          <p:cNvSpPr/>
          <p:nvPr/>
        </p:nvSpPr>
        <p:spPr>
          <a:xfrm>
            <a:off x="1524000" y="3367088"/>
            <a:ext cx="9144000" cy="0"/>
          </a:xfrm>
          <a:prstGeom prst="rect">
            <a:avLst/>
          </a:prstGeom>
          <a:noFill/>
          <a:ln w="9525">
            <a:noFill/>
          </a:ln>
        </p:spPr>
        <p:txBody>
          <a:bodyPr/>
          <a:lstStyle/>
          <a:p>
            <a:endParaRPr lang="zh-CN" altLang="en-US"/>
          </a:p>
        </p:txBody>
      </p:sp>
      <p:sp>
        <p:nvSpPr>
          <p:cNvPr id="375813" name="矩形 375812"/>
          <p:cNvSpPr/>
          <p:nvPr/>
        </p:nvSpPr>
        <p:spPr>
          <a:xfrm>
            <a:off x="1524000" y="3233738"/>
            <a:ext cx="9144000" cy="0"/>
          </a:xfrm>
          <a:prstGeom prst="rect">
            <a:avLst/>
          </a:prstGeom>
          <a:noFill/>
          <a:ln w="9525">
            <a:noFill/>
          </a:ln>
        </p:spPr>
        <p:txBody>
          <a:bodyPr/>
          <a:lstStyle/>
          <a:p>
            <a:endParaRPr lang="zh-CN" altLang="en-US"/>
          </a:p>
        </p:txBody>
      </p:sp>
      <p:sp>
        <p:nvSpPr>
          <p:cNvPr id="375814" name="矩形 375813"/>
          <p:cNvSpPr/>
          <p:nvPr/>
        </p:nvSpPr>
        <p:spPr>
          <a:xfrm>
            <a:off x="1524000" y="3233738"/>
            <a:ext cx="9144000" cy="0"/>
          </a:xfrm>
          <a:prstGeom prst="rect">
            <a:avLst/>
          </a:prstGeom>
          <a:noFill/>
          <a:ln w="9525">
            <a:noFill/>
          </a:ln>
        </p:spPr>
        <p:txBody>
          <a:bodyPr/>
          <a:lstStyle/>
          <a:p>
            <a:endParaRPr lang="zh-CN" altLang="en-US"/>
          </a:p>
        </p:txBody>
      </p:sp>
      <p:sp>
        <p:nvSpPr>
          <p:cNvPr id="375815" name="矩形 375814"/>
          <p:cNvSpPr/>
          <p:nvPr/>
        </p:nvSpPr>
        <p:spPr>
          <a:xfrm>
            <a:off x="1524000" y="3367088"/>
            <a:ext cx="9144000" cy="0"/>
          </a:xfrm>
          <a:prstGeom prst="rect">
            <a:avLst/>
          </a:prstGeom>
          <a:noFill/>
          <a:ln w="9525">
            <a:noFill/>
          </a:ln>
        </p:spPr>
        <p:txBody>
          <a:bodyPr/>
          <a:lstStyle/>
          <a:p>
            <a:endParaRPr lang="zh-CN" altLang="en-US"/>
          </a:p>
        </p:txBody>
      </p:sp>
      <p:sp>
        <p:nvSpPr>
          <p:cNvPr id="375816" name="矩形 375815"/>
          <p:cNvSpPr/>
          <p:nvPr/>
        </p:nvSpPr>
        <p:spPr>
          <a:xfrm>
            <a:off x="1524000" y="3233738"/>
            <a:ext cx="9144000" cy="0"/>
          </a:xfrm>
          <a:prstGeom prst="rect">
            <a:avLst/>
          </a:prstGeom>
          <a:noFill/>
          <a:ln w="9525">
            <a:noFill/>
          </a:ln>
        </p:spPr>
        <p:txBody>
          <a:bodyPr/>
          <a:lstStyle/>
          <a:p>
            <a:endParaRPr lang="zh-CN" altLang="en-US"/>
          </a:p>
        </p:txBody>
      </p:sp>
      <p:sp>
        <p:nvSpPr>
          <p:cNvPr id="375817" name="矩形 375816"/>
          <p:cNvSpPr/>
          <p:nvPr/>
        </p:nvSpPr>
        <p:spPr>
          <a:xfrm>
            <a:off x="1524000" y="3233738"/>
            <a:ext cx="9144000" cy="0"/>
          </a:xfrm>
          <a:prstGeom prst="rect">
            <a:avLst/>
          </a:prstGeom>
          <a:noFill/>
          <a:ln w="9525">
            <a:noFill/>
          </a:ln>
        </p:spPr>
        <p:txBody>
          <a:bodyPr/>
          <a:lstStyle/>
          <a:p>
            <a:endParaRPr lang="zh-CN" altLang="en-US"/>
          </a:p>
        </p:txBody>
      </p:sp>
      <p:sp>
        <p:nvSpPr>
          <p:cNvPr id="375818" name="矩形 375817"/>
          <p:cNvSpPr/>
          <p:nvPr/>
        </p:nvSpPr>
        <p:spPr>
          <a:xfrm>
            <a:off x="1524000" y="3367088"/>
            <a:ext cx="9144000" cy="0"/>
          </a:xfrm>
          <a:prstGeom prst="rect">
            <a:avLst/>
          </a:prstGeom>
          <a:noFill/>
          <a:ln w="9525">
            <a:noFill/>
          </a:ln>
        </p:spPr>
        <p:txBody>
          <a:bodyPr/>
          <a:lstStyle/>
          <a:p>
            <a:endParaRPr lang="zh-CN" altLang="en-US"/>
          </a:p>
        </p:txBody>
      </p:sp>
      <p:sp>
        <p:nvSpPr>
          <p:cNvPr id="375820" name="文本框 375819"/>
          <p:cNvSpPr txBox="1"/>
          <p:nvPr/>
        </p:nvSpPr>
        <p:spPr>
          <a:xfrm>
            <a:off x="1775520" y="1844824"/>
            <a:ext cx="9433048" cy="1814830"/>
          </a:xfrm>
          <a:prstGeom prst="rect">
            <a:avLst/>
          </a:prstGeom>
          <a:noFill/>
          <a:ln w="9525">
            <a:noFill/>
          </a:ln>
        </p:spPr>
        <p:txBody>
          <a:bodyPr wrap="square">
            <a:spAutoFit/>
          </a:bodyPr>
          <a:lstStyle/>
          <a:p>
            <a:pPr>
              <a:spcBef>
                <a:spcPct val="50000"/>
              </a:spcBef>
            </a:pPr>
            <a:r>
              <a:rPr lang="en-US" altLang="zh-CN" sz="2800" dirty="0">
                <a:solidFill>
                  <a:srgbClr val="0000CC"/>
                </a:solidFill>
                <a:effectLst>
                  <a:outerShdw blurRad="38100" dist="38100" dir="2700000">
                    <a:srgbClr val="C0C0C0"/>
                  </a:outerShdw>
                </a:effectLst>
                <a:latin typeface="Tahoma" panose="020B0604030504040204" pitchFamily="34" charset="0"/>
              </a:rPr>
              <a:t>RAID</a:t>
            </a:r>
            <a:r>
              <a:rPr lang="zh-CN" altLang="en-US" sz="2800" dirty="0">
                <a:solidFill>
                  <a:srgbClr val="0000CC"/>
                </a:solidFill>
                <a:effectLst>
                  <a:outerShdw blurRad="38100" dist="38100" dir="2700000">
                    <a:srgbClr val="C0C0C0"/>
                  </a:outerShdw>
                </a:effectLst>
                <a:latin typeface="Tahoma" panose="020B0604030504040204" pitchFamily="34" charset="0"/>
              </a:rPr>
              <a:t>可分为</a:t>
            </a:r>
            <a:r>
              <a:rPr lang="en-US" altLang="zh-CN" sz="2800" dirty="0">
                <a:solidFill>
                  <a:srgbClr val="0000CC"/>
                </a:solidFill>
                <a:effectLst>
                  <a:outerShdw blurRad="38100" dist="38100" dir="2700000">
                    <a:srgbClr val="C0C0C0"/>
                  </a:outerShdw>
                </a:effectLst>
                <a:latin typeface="Tahoma" panose="020B0604030504040204" pitchFamily="34" charset="0"/>
              </a:rPr>
              <a:t>6</a:t>
            </a:r>
            <a:r>
              <a:rPr lang="zh-CN" altLang="en-US" sz="2800" dirty="0">
                <a:solidFill>
                  <a:srgbClr val="0000CC"/>
                </a:solidFill>
                <a:effectLst>
                  <a:outerShdw blurRad="38100" dist="38100" dir="2700000">
                    <a:srgbClr val="C0C0C0"/>
                  </a:outerShdw>
                </a:effectLst>
                <a:latin typeface="Tahoma" panose="020B0604030504040204" pitchFamily="34" charset="0"/>
              </a:rPr>
              <a:t>级，即</a:t>
            </a:r>
            <a:r>
              <a:rPr lang="en-US" altLang="zh-CN" sz="2800" dirty="0">
                <a:solidFill>
                  <a:srgbClr val="0000CC"/>
                </a:solidFill>
                <a:effectLst>
                  <a:outerShdw blurRad="38100" dist="38100" dir="2700000">
                    <a:srgbClr val="C0C0C0"/>
                  </a:outerShdw>
                </a:effectLst>
                <a:latin typeface="Tahoma" panose="020B0604030504040204" pitchFamily="34" charset="0"/>
              </a:rPr>
              <a:t>RAID 0 </a:t>
            </a:r>
            <a:r>
              <a:rPr lang="zh-CN" altLang="en-US" sz="2800" dirty="0">
                <a:solidFill>
                  <a:srgbClr val="0000CC"/>
                </a:solidFill>
                <a:effectLst>
                  <a:outerShdw blurRad="38100" dist="38100" dir="2700000">
                    <a:srgbClr val="C0C0C0"/>
                  </a:outerShdw>
                </a:effectLst>
                <a:latin typeface="Tahoma" panose="020B0604030504040204" pitchFamily="34" charset="0"/>
              </a:rPr>
              <a:t>～ </a:t>
            </a:r>
            <a:r>
              <a:rPr lang="en-US" altLang="zh-CN" sz="2800" dirty="0">
                <a:solidFill>
                  <a:srgbClr val="0000CC"/>
                </a:solidFill>
                <a:effectLst>
                  <a:outerShdw blurRad="38100" dist="38100" dir="2700000">
                    <a:srgbClr val="C0C0C0"/>
                  </a:outerShdw>
                </a:effectLst>
                <a:latin typeface="Tahoma" panose="020B0604030504040204" pitchFamily="34" charset="0"/>
              </a:rPr>
              <a:t>RAID 5</a:t>
            </a:r>
            <a:r>
              <a:rPr lang="zh-CN" altLang="en-US" sz="2800" dirty="0">
                <a:solidFill>
                  <a:srgbClr val="0000CC"/>
                </a:solidFill>
                <a:effectLst>
                  <a:outerShdw blurRad="38100" dist="38100" dir="2700000">
                    <a:srgbClr val="C0C0C0"/>
                  </a:outerShdw>
                </a:effectLst>
                <a:latin typeface="Tahoma" panose="020B0604030504040204" pitchFamily="34" charset="0"/>
              </a:rPr>
              <a:t>，这</a:t>
            </a:r>
            <a:r>
              <a:rPr lang="en-US" altLang="zh-CN" sz="2800" dirty="0">
                <a:solidFill>
                  <a:srgbClr val="0000CC"/>
                </a:solidFill>
                <a:effectLst>
                  <a:outerShdw blurRad="38100" dist="38100" dir="2700000">
                    <a:srgbClr val="C0C0C0"/>
                  </a:outerShdw>
                </a:effectLst>
                <a:latin typeface="Tahoma" panose="020B0604030504040204" pitchFamily="34" charset="0"/>
              </a:rPr>
              <a:t>6</a:t>
            </a:r>
            <a:r>
              <a:rPr lang="zh-CN" altLang="en-US" sz="2800" dirty="0">
                <a:solidFill>
                  <a:srgbClr val="0000CC"/>
                </a:solidFill>
                <a:effectLst>
                  <a:outerShdw blurRad="38100" dist="38100" dir="2700000">
                    <a:srgbClr val="C0C0C0"/>
                  </a:outerShdw>
                </a:effectLst>
                <a:latin typeface="Tahoma" panose="020B0604030504040204" pitchFamily="34" charset="0"/>
              </a:rPr>
              <a:t>级仅是构造不同</a:t>
            </a:r>
            <a:r>
              <a:rPr lang="en-US" altLang="zh-CN" sz="2800" dirty="0">
                <a:solidFill>
                  <a:srgbClr val="0000CC"/>
                </a:solidFill>
                <a:effectLst>
                  <a:outerShdw blurRad="38100" dist="38100" dir="2700000">
                    <a:srgbClr val="C0C0C0"/>
                  </a:outerShdw>
                </a:effectLst>
                <a:latin typeface="Tahoma" panose="020B0604030504040204" pitchFamily="34" charset="0"/>
              </a:rPr>
              <a:t>RAID</a:t>
            </a:r>
            <a:r>
              <a:rPr lang="zh-CN" altLang="en-US" sz="2800" dirty="0">
                <a:solidFill>
                  <a:srgbClr val="0000CC"/>
                </a:solidFill>
                <a:effectLst>
                  <a:outerShdw blurRad="38100" dist="38100" dir="2700000">
                    <a:srgbClr val="C0C0C0"/>
                  </a:outerShdw>
                </a:effectLst>
                <a:latin typeface="Tahoma" panose="020B0604030504040204" pitchFamily="34" charset="0"/>
              </a:rPr>
              <a:t>时的性能体现，而不是隶属关系，无继承关系，不同级别对应不同的数据存放方式。这些级别或设计结构有三个共同的特性：</a:t>
            </a:r>
            <a:r>
              <a:rPr lang="zh-CN" altLang="en-US" dirty="0">
                <a:solidFill>
                  <a:srgbClr val="0000CC"/>
                </a:solidFill>
                <a:effectLst>
                  <a:outerShdw blurRad="38100" dist="38100" dir="2700000">
                    <a:srgbClr val="C0C0C0"/>
                  </a:outerShdw>
                </a:effectLst>
                <a:latin typeface="Tahoma" panose="020B0604030504040204" pitchFamily="34" charset="0"/>
              </a:rPr>
              <a:t> </a:t>
            </a:r>
          </a:p>
        </p:txBody>
      </p:sp>
      <p:sp>
        <p:nvSpPr>
          <p:cNvPr id="375822" name="文本框 375821"/>
          <p:cNvSpPr txBox="1"/>
          <p:nvPr/>
        </p:nvSpPr>
        <p:spPr>
          <a:xfrm>
            <a:off x="2135560" y="3760788"/>
            <a:ext cx="9001000" cy="953135"/>
          </a:xfrm>
          <a:prstGeom prst="rect">
            <a:avLst/>
          </a:prstGeom>
          <a:noFill/>
          <a:ln w="9525">
            <a:noFill/>
          </a:ln>
        </p:spPr>
        <p:txBody>
          <a:bodyPr wrap="square">
            <a:spAutoFit/>
          </a:bodyPr>
          <a:lstStyle/>
          <a:p>
            <a:pPr>
              <a:spcBef>
                <a:spcPct val="50000"/>
              </a:spcBef>
              <a:buClr>
                <a:srgbClr val="FF6600"/>
              </a:buClr>
              <a:buFont typeface="Wingdings" panose="05000000000000000000" pitchFamily="2" charset="2"/>
              <a:buChar char="n"/>
            </a:pPr>
            <a:r>
              <a:rPr lang="zh-CN" altLang="en-US" sz="2800" dirty="0">
                <a:latin typeface="Tahoma" panose="020B0604030504040204" pitchFamily="34" charset="0"/>
              </a:rPr>
              <a:t> </a:t>
            </a:r>
            <a:r>
              <a:rPr lang="en-US" altLang="zh-CN" sz="2800" dirty="0">
                <a:latin typeface="Tahoma" panose="020B0604030504040204" pitchFamily="34" charset="0"/>
              </a:rPr>
              <a:t>RAID</a:t>
            </a:r>
            <a:r>
              <a:rPr lang="zh-CN" altLang="en-US" sz="2800" dirty="0">
                <a:latin typeface="Tahoma" panose="020B0604030504040204" pitchFamily="34" charset="0"/>
              </a:rPr>
              <a:t>是一组物理磁盘驱动器，操作系统将其作为一个逻辑磁盘（驱动器）管理和使用。 </a:t>
            </a:r>
          </a:p>
        </p:txBody>
      </p:sp>
      <p:sp>
        <p:nvSpPr>
          <p:cNvPr id="375824" name="文本框 375823"/>
          <p:cNvSpPr txBox="1"/>
          <p:nvPr/>
        </p:nvSpPr>
        <p:spPr>
          <a:xfrm>
            <a:off x="2135560" y="4724400"/>
            <a:ext cx="8280028" cy="521970"/>
          </a:xfrm>
          <a:prstGeom prst="rect">
            <a:avLst/>
          </a:prstGeom>
          <a:noFill/>
          <a:ln w="9525">
            <a:noFill/>
          </a:ln>
        </p:spPr>
        <p:txBody>
          <a:bodyPr wrap="square">
            <a:spAutoFit/>
          </a:bodyPr>
          <a:lstStyle/>
          <a:p>
            <a:pPr>
              <a:spcBef>
                <a:spcPct val="50000"/>
              </a:spcBef>
              <a:buClr>
                <a:srgbClr val="FF6600"/>
              </a:buClr>
              <a:buFont typeface="Wingdings" panose="05000000000000000000" pitchFamily="2" charset="2"/>
              <a:buChar char="n"/>
            </a:pPr>
            <a:r>
              <a:rPr lang="zh-CN" altLang="en-US" sz="2800" dirty="0">
                <a:latin typeface="Tahoma" panose="020B0604030504040204" pitchFamily="34" charset="0"/>
              </a:rPr>
              <a:t> 数据分布在物理驱动器阵列中。 </a:t>
            </a:r>
          </a:p>
        </p:txBody>
      </p:sp>
      <p:sp>
        <p:nvSpPr>
          <p:cNvPr id="375825" name="文本框 375824"/>
          <p:cNvSpPr txBox="1"/>
          <p:nvPr/>
        </p:nvSpPr>
        <p:spPr>
          <a:xfrm>
            <a:off x="2135560" y="5300663"/>
            <a:ext cx="9073008" cy="953135"/>
          </a:xfrm>
          <a:prstGeom prst="rect">
            <a:avLst/>
          </a:prstGeom>
          <a:noFill/>
          <a:ln w="9525">
            <a:noFill/>
          </a:ln>
        </p:spPr>
        <p:txBody>
          <a:bodyPr wrap="square">
            <a:spAutoFit/>
          </a:bodyPr>
          <a:lstStyle/>
          <a:p>
            <a:pPr>
              <a:spcBef>
                <a:spcPct val="50000"/>
              </a:spcBef>
              <a:buClr>
                <a:srgbClr val="FF6600"/>
              </a:buClr>
              <a:buFont typeface="Wingdings" panose="05000000000000000000" pitchFamily="2" charset="2"/>
              <a:buChar char="n"/>
            </a:pPr>
            <a:r>
              <a:rPr lang="zh-CN" altLang="en-US" sz="2800" dirty="0">
                <a:latin typeface="Tahoma" panose="020B0604030504040204" pitchFamily="34" charset="0"/>
              </a:rPr>
              <a:t> 使用冗余的磁盘容量保存奇偶校验信息，从而保证当一个磁盘失败时，数据具有可恢复性。 </a:t>
            </a:r>
          </a:p>
        </p:txBody>
      </p:sp>
      <p:sp>
        <p:nvSpPr>
          <p:cNvPr id="375828" name="AutoShape 5"/>
          <p:cNvSpPr/>
          <p:nvPr/>
        </p:nvSpPr>
        <p:spPr>
          <a:xfrm>
            <a:off x="999878" y="1078548"/>
            <a:ext cx="3962400"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75829" name="Text Box 38"/>
          <p:cNvSpPr txBox="1"/>
          <p:nvPr/>
        </p:nvSpPr>
        <p:spPr>
          <a:xfrm>
            <a:off x="1055440" y="1100773"/>
            <a:ext cx="383540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 </a:t>
            </a:r>
            <a:r>
              <a:rPr lang="en-US" altLang="zh-CN" sz="2800">
                <a:solidFill>
                  <a:srgbClr val="FF0000"/>
                </a:solidFill>
                <a:effectLst>
                  <a:outerShdw blurRad="38100" dist="38100" dir="2700000">
                    <a:srgbClr val="C0C0C0"/>
                  </a:outerShdw>
                </a:effectLst>
                <a:latin typeface="Times New Roman" panose="02020603050405020304" pitchFamily="18" charset="0"/>
              </a:rPr>
              <a:t>RAID</a:t>
            </a:r>
            <a:r>
              <a:rPr lang="zh-CN" altLang="en-US" sz="2800" dirty="0">
                <a:solidFill>
                  <a:srgbClr val="FF0000"/>
                </a:solidFill>
                <a:effectLst>
                  <a:outerShdw blurRad="38100" dist="38100" dir="2700000">
                    <a:srgbClr val="C0C0C0"/>
                  </a:outerShdw>
                </a:effectLst>
                <a:latin typeface="Times New Roman" panose="02020603050405020304" pitchFamily="18" charset="0"/>
              </a:rPr>
              <a:t>的分级</a:t>
            </a:r>
            <a:r>
              <a:rPr lang="zh-CN" altLang="en-US" dirty="0">
                <a:latin typeface="Tahoma" panose="020B0604030504040204" pitchFamily="34" charset="0"/>
              </a:rPr>
              <a:t> </a:t>
            </a:r>
          </a:p>
        </p:txBody>
      </p:sp>
      <p:sp>
        <p:nvSpPr>
          <p:cNvPr id="17" name="矩形 16">
            <a:extLst>
              <a:ext uri="{FF2B5EF4-FFF2-40B4-BE49-F238E27FC236}">
                <a16:creationId xmlns:a16="http://schemas.microsoft.com/office/drawing/2014/main" id="{D61274EC-4FBC-4063-BD5A-6BA686B9BA20}"/>
              </a:ext>
            </a:extLst>
          </p:cNvPr>
          <p:cNvSpPr/>
          <p:nvPr/>
        </p:nvSpPr>
        <p:spPr>
          <a:xfrm>
            <a:off x="407368" y="115863"/>
            <a:ext cx="3887788"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5.8 RAID技术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5828"/>
                                        </p:tgtEl>
                                        <p:attrNameLst>
                                          <p:attrName>style.visibility</p:attrName>
                                        </p:attrNameLst>
                                      </p:cBhvr>
                                      <p:to>
                                        <p:strVal val="visible"/>
                                      </p:to>
                                    </p:set>
                                    <p:anim calcmode="lin" valueType="num">
                                      <p:cBhvr additive="base">
                                        <p:cTn id="7" dur="500" fill="hold"/>
                                        <p:tgtEl>
                                          <p:spTgt spid="375828"/>
                                        </p:tgtEl>
                                        <p:attrNameLst>
                                          <p:attrName>ppt_x</p:attrName>
                                        </p:attrNameLst>
                                      </p:cBhvr>
                                      <p:tavLst>
                                        <p:tav tm="0">
                                          <p:val>
                                            <p:strVal val="#ppt_x"/>
                                          </p:val>
                                        </p:tav>
                                        <p:tav tm="100000">
                                          <p:val>
                                            <p:strVal val="#ppt_x"/>
                                          </p:val>
                                        </p:tav>
                                      </p:tavLst>
                                    </p:anim>
                                    <p:anim calcmode="lin" valueType="num">
                                      <p:cBhvr additive="base">
                                        <p:cTn id="8" dur="500" fill="hold"/>
                                        <p:tgtEl>
                                          <p:spTgt spid="3758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75829"/>
                                        </p:tgtEl>
                                        <p:attrNameLst>
                                          <p:attrName>style.visibility</p:attrName>
                                        </p:attrNameLst>
                                      </p:cBhvr>
                                      <p:to>
                                        <p:strVal val="visible"/>
                                      </p:to>
                                    </p:set>
                                    <p:anim calcmode="lin" valueType="num">
                                      <p:cBhvr additive="base">
                                        <p:cTn id="12" dur="500" fill="hold"/>
                                        <p:tgtEl>
                                          <p:spTgt spid="375829"/>
                                        </p:tgtEl>
                                        <p:attrNameLst>
                                          <p:attrName>ppt_x</p:attrName>
                                        </p:attrNameLst>
                                      </p:cBhvr>
                                      <p:tavLst>
                                        <p:tav tm="0">
                                          <p:val>
                                            <p:strVal val="#ppt_x"/>
                                          </p:val>
                                        </p:tav>
                                        <p:tav tm="100000">
                                          <p:val>
                                            <p:strVal val="#ppt_x"/>
                                          </p:val>
                                        </p:tav>
                                      </p:tavLst>
                                    </p:anim>
                                    <p:anim calcmode="lin" valueType="num">
                                      <p:cBhvr additive="base">
                                        <p:cTn id="13" dur="500" fill="hold"/>
                                        <p:tgtEl>
                                          <p:spTgt spid="37582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75820"/>
                                        </p:tgtEl>
                                        <p:attrNameLst>
                                          <p:attrName>style.visibility</p:attrName>
                                        </p:attrNameLst>
                                      </p:cBhvr>
                                      <p:to>
                                        <p:strVal val="visible"/>
                                      </p:to>
                                    </p:set>
                                    <p:anim calcmode="lin" valueType="num">
                                      <p:cBhvr additive="base">
                                        <p:cTn id="17" dur="500" fill="hold"/>
                                        <p:tgtEl>
                                          <p:spTgt spid="375820"/>
                                        </p:tgtEl>
                                        <p:attrNameLst>
                                          <p:attrName>ppt_x</p:attrName>
                                        </p:attrNameLst>
                                      </p:cBhvr>
                                      <p:tavLst>
                                        <p:tav tm="0">
                                          <p:val>
                                            <p:strVal val="0-#ppt_w/2"/>
                                          </p:val>
                                        </p:tav>
                                        <p:tav tm="100000">
                                          <p:val>
                                            <p:strVal val="#ppt_x"/>
                                          </p:val>
                                        </p:tav>
                                      </p:tavLst>
                                    </p:anim>
                                    <p:anim calcmode="lin" valueType="num">
                                      <p:cBhvr additive="base">
                                        <p:cTn id="18" dur="500" fill="hold"/>
                                        <p:tgtEl>
                                          <p:spTgt spid="37582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75822"/>
                                        </p:tgtEl>
                                        <p:attrNameLst>
                                          <p:attrName>style.visibility</p:attrName>
                                        </p:attrNameLst>
                                      </p:cBhvr>
                                      <p:to>
                                        <p:strVal val="visible"/>
                                      </p:to>
                                    </p:set>
                                    <p:anim calcmode="lin" valueType="num">
                                      <p:cBhvr additive="base">
                                        <p:cTn id="22" dur="500" fill="hold"/>
                                        <p:tgtEl>
                                          <p:spTgt spid="375822"/>
                                        </p:tgtEl>
                                        <p:attrNameLst>
                                          <p:attrName>ppt_x</p:attrName>
                                        </p:attrNameLst>
                                      </p:cBhvr>
                                      <p:tavLst>
                                        <p:tav tm="0">
                                          <p:val>
                                            <p:strVal val="0-#ppt_w/2"/>
                                          </p:val>
                                        </p:tav>
                                        <p:tav tm="100000">
                                          <p:val>
                                            <p:strVal val="#ppt_x"/>
                                          </p:val>
                                        </p:tav>
                                      </p:tavLst>
                                    </p:anim>
                                    <p:anim calcmode="lin" valueType="num">
                                      <p:cBhvr additive="base">
                                        <p:cTn id="23" dur="500" fill="hold"/>
                                        <p:tgtEl>
                                          <p:spTgt spid="37582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75824"/>
                                        </p:tgtEl>
                                        <p:attrNameLst>
                                          <p:attrName>style.visibility</p:attrName>
                                        </p:attrNameLst>
                                      </p:cBhvr>
                                      <p:to>
                                        <p:strVal val="visible"/>
                                      </p:to>
                                    </p:set>
                                    <p:anim calcmode="lin" valueType="num">
                                      <p:cBhvr additive="base">
                                        <p:cTn id="27" dur="500" fill="hold"/>
                                        <p:tgtEl>
                                          <p:spTgt spid="375824"/>
                                        </p:tgtEl>
                                        <p:attrNameLst>
                                          <p:attrName>ppt_x</p:attrName>
                                        </p:attrNameLst>
                                      </p:cBhvr>
                                      <p:tavLst>
                                        <p:tav tm="0">
                                          <p:val>
                                            <p:strVal val="0-#ppt_w/2"/>
                                          </p:val>
                                        </p:tav>
                                        <p:tav tm="100000">
                                          <p:val>
                                            <p:strVal val="#ppt_x"/>
                                          </p:val>
                                        </p:tav>
                                      </p:tavLst>
                                    </p:anim>
                                    <p:anim calcmode="lin" valueType="num">
                                      <p:cBhvr additive="base">
                                        <p:cTn id="28" dur="500" fill="hold"/>
                                        <p:tgtEl>
                                          <p:spTgt spid="3758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75825"/>
                                        </p:tgtEl>
                                        <p:attrNameLst>
                                          <p:attrName>style.visibility</p:attrName>
                                        </p:attrNameLst>
                                      </p:cBhvr>
                                      <p:to>
                                        <p:strVal val="visible"/>
                                      </p:to>
                                    </p:set>
                                    <p:anim calcmode="lin" valueType="num">
                                      <p:cBhvr additive="base">
                                        <p:cTn id="32" dur="500" fill="hold"/>
                                        <p:tgtEl>
                                          <p:spTgt spid="375825"/>
                                        </p:tgtEl>
                                        <p:attrNameLst>
                                          <p:attrName>ppt_x</p:attrName>
                                        </p:attrNameLst>
                                      </p:cBhvr>
                                      <p:tavLst>
                                        <p:tav tm="0">
                                          <p:val>
                                            <p:strVal val="0-#ppt_w/2"/>
                                          </p:val>
                                        </p:tav>
                                        <p:tav tm="100000">
                                          <p:val>
                                            <p:strVal val="#ppt_x"/>
                                          </p:val>
                                        </p:tav>
                                      </p:tavLst>
                                    </p:anim>
                                    <p:anim calcmode="lin" valueType="num">
                                      <p:cBhvr additive="base">
                                        <p:cTn id="33" dur="500" fill="hold"/>
                                        <p:tgtEl>
                                          <p:spTgt spid="3758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20" grpId="0"/>
      <p:bldP spid="375822" grpId="0"/>
      <p:bldP spid="375824" grpId="0"/>
      <p:bldP spid="375825" grpId="0"/>
      <p:bldP spid="375828" grpId="0" bldLvl="0" animBg="1"/>
      <p:bldP spid="375829"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矩形 376834"/>
          <p:cNvSpPr/>
          <p:nvPr/>
        </p:nvSpPr>
        <p:spPr>
          <a:xfrm>
            <a:off x="1524000" y="3367088"/>
            <a:ext cx="9144000" cy="0"/>
          </a:xfrm>
          <a:prstGeom prst="rect">
            <a:avLst/>
          </a:prstGeom>
          <a:noFill/>
          <a:ln w="9525">
            <a:noFill/>
          </a:ln>
        </p:spPr>
        <p:txBody>
          <a:bodyPr/>
          <a:lstStyle/>
          <a:p>
            <a:endParaRPr lang="zh-CN" altLang="en-US"/>
          </a:p>
        </p:txBody>
      </p:sp>
      <p:sp>
        <p:nvSpPr>
          <p:cNvPr id="376836" name="矩形 376835"/>
          <p:cNvSpPr/>
          <p:nvPr/>
        </p:nvSpPr>
        <p:spPr>
          <a:xfrm>
            <a:off x="1524000" y="3367088"/>
            <a:ext cx="9144000" cy="0"/>
          </a:xfrm>
          <a:prstGeom prst="rect">
            <a:avLst/>
          </a:prstGeom>
          <a:noFill/>
          <a:ln w="9525">
            <a:noFill/>
          </a:ln>
        </p:spPr>
        <p:txBody>
          <a:bodyPr/>
          <a:lstStyle/>
          <a:p>
            <a:endParaRPr lang="zh-CN" altLang="en-US"/>
          </a:p>
        </p:txBody>
      </p:sp>
      <p:sp>
        <p:nvSpPr>
          <p:cNvPr id="376837" name="矩形 376836"/>
          <p:cNvSpPr/>
          <p:nvPr/>
        </p:nvSpPr>
        <p:spPr>
          <a:xfrm>
            <a:off x="1524000" y="3233738"/>
            <a:ext cx="9144000" cy="0"/>
          </a:xfrm>
          <a:prstGeom prst="rect">
            <a:avLst/>
          </a:prstGeom>
          <a:noFill/>
          <a:ln w="9525">
            <a:noFill/>
          </a:ln>
        </p:spPr>
        <p:txBody>
          <a:bodyPr/>
          <a:lstStyle/>
          <a:p>
            <a:endParaRPr lang="zh-CN" altLang="en-US"/>
          </a:p>
        </p:txBody>
      </p:sp>
      <p:sp>
        <p:nvSpPr>
          <p:cNvPr id="376838" name="矩形 376837"/>
          <p:cNvSpPr/>
          <p:nvPr/>
        </p:nvSpPr>
        <p:spPr>
          <a:xfrm>
            <a:off x="1524000" y="3233738"/>
            <a:ext cx="9144000" cy="0"/>
          </a:xfrm>
          <a:prstGeom prst="rect">
            <a:avLst/>
          </a:prstGeom>
          <a:noFill/>
          <a:ln w="9525">
            <a:noFill/>
          </a:ln>
        </p:spPr>
        <p:txBody>
          <a:bodyPr/>
          <a:lstStyle/>
          <a:p>
            <a:endParaRPr lang="zh-CN" altLang="en-US"/>
          </a:p>
        </p:txBody>
      </p:sp>
      <p:sp>
        <p:nvSpPr>
          <p:cNvPr id="376839" name="矩形 376838"/>
          <p:cNvSpPr/>
          <p:nvPr/>
        </p:nvSpPr>
        <p:spPr>
          <a:xfrm>
            <a:off x="1524000" y="3367088"/>
            <a:ext cx="9144000" cy="0"/>
          </a:xfrm>
          <a:prstGeom prst="rect">
            <a:avLst/>
          </a:prstGeom>
          <a:noFill/>
          <a:ln w="9525">
            <a:noFill/>
          </a:ln>
        </p:spPr>
        <p:txBody>
          <a:bodyPr/>
          <a:lstStyle/>
          <a:p>
            <a:endParaRPr lang="zh-CN" altLang="en-US"/>
          </a:p>
        </p:txBody>
      </p:sp>
      <p:sp>
        <p:nvSpPr>
          <p:cNvPr id="376840" name="矩形 376839"/>
          <p:cNvSpPr/>
          <p:nvPr/>
        </p:nvSpPr>
        <p:spPr>
          <a:xfrm>
            <a:off x="1524000" y="3233738"/>
            <a:ext cx="9144000" cy="0"/>
          </a:xfrm>
          <a:prstGeom prst="rect">
            <a:avLst/>
          </a:prstGeom>
          <a:noFill/>
          <a:ln w="9525">
            <a:noFill/>
          </a:ln>
        </p:spPr>
        <p:txBody>
          <a:bodyPr/>
          <a:lstStyle/>
          <a:p>
            <a:endParaRPr lang="zh-CN" altLang="en-US"/>
          </a:p>
        </p:txBody>
      </p:sp>
      <p:sp>
        <p:nvSpPr>
          <p:cNvPr id="376841" name="矩形 376840"/>
          <p:cNvSpPr/>
          <p:nvPr/>
        </p:nvSpPr>
        <p:spPr>
          <a:xfrm>
            <a:off x="1524000" y="3233738"/>
            <a:ext cx="9144000" cy="0"/>
          </a:xfrm>
          <a:prstGeom prst="rect">
            <a:avLst/>
          </a:prstGeom>
          <a:noFill/>
          <a:ln w="9525">
            <a:noFill/>
          </a:ln>
        </p:spPr>
        <p:txBody>
          <a:bodyPr/>
          <a:lstStyle/>
          <a:p>
            <a:endParaRPr lang="zh-CN" altLang="en-US"/>
          </a:p>
        </p:txBody>
      </p:sp>
      <p:sp>
        <p:nvSpPr>
          <p:cNvPr id="376842" name="矩形 376841"/>
          <p:cNvSpPr/>
          <p:nvPr/>
        </p:nvSpPr>
        <p:spPr>
          <a:xfrm>
            <a:off x="1524000" y="3367088"/>
            <a:ext cx="9144000" cy="0"/>
          </a:xfrm>
          <a:prstGeom prst="rect">
            <a:avLst/>
          </a:prstGeom>
          <a:noFill/>
          <a:ln w="9525">
            <a:noFill/>
          </a:ln>
        </p:spPr>
        <p:txBody>
          <a:bodyPr/>
          <a:lstStyle/>
          <a:p>
            <a:endParaRPr lang="zh-CN" altLang="en-US"/>
          </a:p>
        </p:txBody>
      </p:sp>
      <p:sp>
        <p:nvSpPr>
          <p:cNvPr id="376844" name="文本框 376843"/>
          <p:cNvSpPr txBox="1"/>
          <p:nvPr/>
        </p:nvSpPr>
        <p:spPr>
          <a:xfrm>
            <a:off x="1289373" y="1835463"/>
            <a:ext cx="3529013" cy="583565"/>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a:t>
            </a:r>
            <a:r>
              <a:rPr lang="en-US" altLang="zh-CN" sz="2800">
                <a:solidFill>
                  <a:srgbClr val="800000"/>
                </a:solidFill>
                <a:effectLst>
                  <a:outerShdw blurRad="38100" dist="38100" dir="2700000">
                    <a:srgbClr val="C0C0C0"/>
                  </a:outerShdw>
                </a:effectLst>
                <a:latin typeface="Tahoma" panose="020B0604030504040204" pitchFamily="34" charset="0"/>
              </a:rPr>
              <a:t>RAID 0</a:t>
            </a:r>
            <a:r>
              <a:rPr lang="zh-CN" altLang="en-US" sz="2800" dirty="0">
                <a:solidFill>
                  <a:srgbClr val="800000"/>
                </a:solidFill>
                <a:effectLst>
                  <a:outerShdw blurRad="38100" dist="38100" dir="2700000">
                    <a:srgbClr val="C0C0C0"/>
                  </a:outerShdw>
                </a:effectLst>
                <a:latin typeface="Tahoma" panose="020B0604030504040204" pitchFamily="34" charset="0"/>
              </a:rPr>
              <a:t>级</a:t>
            </a:r>
            <a:r>
              <a:rPr lang="zh-CN" altLang="en-US" sz="3200" b="0" dirty="0">
                <a:latin typeface="Tahoma" panose="020B0604030504040204" pitchFamily="34" charset="0"/>
              </a:rPr>
              <a:t> </a:t>
            </a:r>
          </a:p>
        </p:txBody>
      </p:sp>
      <p:sp>
        <p:nvSpPr>
          <p:cNvPr id="376845" name="文本框 376844"/>
          <p:cNvSpPr txBox="1"/>
          <p:nvPr/>
        </p:nvSpPr>
        <p:spPr>
          <a:xfrm>
            <a:off x="1787830" y="2511868"/>
            <a:ext cx="3744912" cy="1814830"/>
          </a:xfrm>
          <a:prstGeom prst="rect">
            <a:avLst/>
          </a:prstGeom>
          <a:noFill/>
          <a:ln w="9525">
            <a:noFill/>
          </a:ln>
        </p:spPr>
        <p:txBody>
          <a:bodyPr>
            <a:spAutoFit/>
          </a:bodyPr>
          <a:lstStyle/>
          <a:p>
            <a:pPr>
              <a:spcBef>
                <a:spcPct val="50000"/>
              </a:spcBef>
              <a:buClr>
                <a:srgbClr val="0000FF"/>
              </a:buClr>
              <a:buSzPct val="70000"/>
              <a:buFont typeface="Wingdings" panose="05000000000000000000" pitchFamily="2" charset="2"/>
            </a:pPr>
            <a:r>
              <a:rPr lang="zh-CN" altLang="en-US" sz="2800" dirty="0">
                <a:solidFill>
                  <a:srgbClr val="0000CC"/>
                </a:solidFill>
                <a:effectLst>
                  <a:outerShdw blurRad="38100" dist="38100" dir="2700000">
                    <a:srgbClr val="C0C0C0"/>
                  </a:outerShdw>
                </a:effectLst>
                <a:latin typeface="Tahoma" panose="020B0604030504040204" pitchFamily="34" charset="0"/>
              </a:rPr>
              <a:t>将数据分块（条），并存于不同磁盘上，实现并行交叉存取，如图</a:t>
            </a:r>
            <a:r>
              <a:rPr lang="en-US" altLang="zh-CN" sz="2800" dirty="0">
                <a:solidFill>
                  <a:srgbClr val="0000CC"/>
                </a:solidFill>
                <a:effectLst>
                  <a:outerShdw blurRad="38100" dist="38100" dir="2700000">
                    <a:srgbClr val="C0C0C0"/>
                  </a:outerShdw>
                </a:effectLst>
                <a:latin typeface="Tahoma" panose="020B0604030504040204" pitchFamily="34" charset="0"/>
              </a:rPr>
              <a:t>5.27</a:t>
            </a:r>
            <a:r>
              <a:rPr lang="zh-CN" altLang="en-US" sz="2800" dirty="0">
                <a:solidFill>
                  <a:srgbClr val="0000CC"/>
                </a:solidFill>
                <a:effectLst>
                  <a:outerShdw blurRad="38100" dist="38100" dir="2700000">
                    <a:srgbClr val="C0C0C0"/>
                  </a:outerShdw>
                </a:effectLst>
                <a:latin typeface="Tahoma" panose="020B0604030504040204" pitchFamily="34" charset="0"/>
              </a:rPr>
              <a:t>（</a:t>
            </a:r>
            <a:r>
              <a:rPr lang="en-US" altLang="zh-CN" sz="2800" dirty="0">
                <a:solidFill>
                  <a:srgbClr val="0000CC"/>
                </a:solidFill>
                <a:effectLst>
                  <a:outerShdw blurRad="38100" dist="38100" dir="2700000">
                    <a:srgbClr val="C0C0C0"/>
                  </a:outerShdw>
                </a:effectLst>
                <a:latin typeface="Tahoma" panose="020B0604030504040204" pitchFamily="34" charset="0"/>
              </a:rPr>
              <a:t>a</a:t>
            </a:r>
            <a:r>
              <a:rPr lang="zh-CN" altLang="en-US" sz="2800" dirty="0">
                <a:solidFill>
                  <a:srgbClr val="0000CC"/>
                </a:solidFill>
                <a:effectLst>
                  <a:outerShdw blurRad="38100" dist="38100" dir="2700000">
                    <a:srgbClr val="C0C0C0"/>
                  </a:outerShdw>
                </a:effectLst>
                <a:latin typeface="Tahoma" panose="020B0604030504040204" pitchFamily="34" charset="0"/>
              </a:rPr>
              <a:t>）所示。</a:t>
            </a:r>
          </a:p>
        </p:txBody>
      </p:sp>
      <p:sp>
        <p:nvSpPr>
          <p:cNvPr id="376848" name="文本框 376847"/>
          <p:cNvSpPr txBox="1"/>
          <p:nvPr/>
        </p:nvSpPr>
        <p:spPr>
          <a:xfrm>
            <a:off x="1847528" y="4508500"/>
            <a:ext cx="9505056" cy="1568450"/>
          </a:xfrm>
          <a:prstGeom prst="rect">
            <a:avLst/>
          </a:prstGeom>
          <a:noFill/>
          <a:ln w="9525">
            <a:noFill/>
          </a:ln>
        </p:spPr>
        <p:txBody>
          <a:bodyPr wrap="square">
            <a:spAutoFit/>
          </a:bodyPr>
          <a:lstStyle/>
          <a:p>
            <a:pPr>
              <a:spcBef>
                <a:spcPct val="50000"/>
              </a:spcBef>
              <a:buClr>
                <a:srgbClr val="0000FF"/>
              </a:buClr>
              <a:buSzPct val="70000"/>
              <a:buFont typeface="Wingdings" panose="05000000000000000000" pitchFamily="2" charset="2"/>
            </a:pPr>
            <a:r>
              <a:rPr lang="zh-CN" altLang="en-US" dirty="0">
                <a:latin typeface="Tahoma" panose="020B0604030504040204" pitchFamily="34" charset="0"/>
              </a:rPr>
              <a:t>如进程希望读取</a:t>
            </a:r>
            <a:r>
              <a:rPr lang="en-US" altLang="zh-CN" dirty="0">
                <a:latin typeface="Tahoma" panose="020B0604030504040204" pitchFamily="34" charset="0"/>
              </a:rPr>
              <a:t>strip0</a:t>
            </a:r>
            <a:r>
              <a:rPr lang="zh-CN" altLang="en-US" dirty="0">
                <a:latin typeface="Tahoma" panose="020B0604030504040204" pitchFamily="34" charset="0"/>
              </a:rPr>
              <a:t>，</a:t>
            </a:r>
            <a:r>
              <a:rPr lang="en-US" altLang="zh-CN" dirty="0">
                <a:latin typeface="Tahoma" panose="020B0604030504040204" pitchFamily="34" charset="0"/>
              </a:rPr>
              <a:t>strip1</a:t>
            </a:r>
            <a:r>
              <a:rPr lang="zh-CN" altLang="en-US" dirty="0">
                <a:latin typeface="Tahoma" panose="020B0604030504040204" pitchFamily="34" charset="0"/>
              </a:rPr>
              <a:t>，</a:t>
            </a:r>
            <a:r>
              <a:rPr lang="en-US" altLang="zh-CN" dirty="0">
                <a:latin typeface="Tahoma" panose="020B0604030504040204" pitchFamily="34" charset="0"/>
              </a:rPr>
              <a:t>strip2</a:t>
            </a:r>
            <a:r>
              <a:rPr lang="zh-CN" altLang="en-US" dirty="0">
                <a:latin typeface="Tahoma" panose="020B0604030504040204" pitchFamily="34" charset="0"/>
              </a:rPr>
              <a:t>时，</a:t>
            </a:r>
            <a:r>
              <a:rPr lang="en-US" altLang="zh-CN" dirty="0">
                <a:latin typeface="Tahoma" panose="020B0604030504040204" pitchFamily="34" charset="0"/>
              </a:rPr>
              <a:t>RAID</a:t>
            </a:r>
            <a:r>
              <a:rPr lang="zh-CN" altLang="en-US" dirty="0">
                <a:latin typeface="Tahoma" panose="020B0604030504040204" pitchFamily="34" charset="0"/>
              </a:rPr>
              <a:t>控制器将“请求”分解成三个命令，各对应一个磁盘驱动器使其独立地执行</a:t>
            </a:r>
            <a:r>
              <a:rPr lang="en-US" altLang="zh-CN" dirty="0">
                <a:latin typeface="Tahoma" panose="020B0604030504040204" pitchFamily="34" charset="0"/>
              </a:rPr>
              <a:t>I/O</a:t>
            </a:r>
            <a:r>
              <a:rPr lang="zh-CN" altLang="en-US" dirty="0">
                <a:latin typeface="Tahoma" panose="020B0604030504040204" pitchFamily="34" charset="0"/>
              </a:rPr>
              <a:t>操作达到并行工作。但</a:t>
            </a:r>
            <a:r>
              <a:rPr lang="zh-CN" altLang="en-US" dirty="0">
                <a:solidFill>
                  <a:srgbClr val="CC3300"/>
                </a:solidFill>
                <a:latin typeface="Tahoma" panose="020B0604030504040204" pitchFamily="34" charset="0"/>
              </a:rPr>
              <a:t>该级没有冗余校验功能，缺乏容错能力</a:t>
            </a:r>
            <a:r>
              <a:rPr lang="zh-CN" altLang="en-US" dirty="0">
                <a:latin typeface="Tahoma" panose="020B0604030504040204" pitchFamily="34" charset="0"/>
              </a:rPr>
              <a:t>，且可靠性低（无增强靠性低）。 </a:t>
            </a:r>
          </a:p>
        </p:txBody>
      </p:sp>
      <p:grpSp>
        <p:nvGrpSpPr>
          <p:cNvPr id="376849" name="组合 376848"/>
          <p:cNvGrpSpPr/>
          <p:nvPr/>
        </p:nvGrpSpPr>
        <p:grpSpPr>
          <a:xfrm>
            <a:off x="6311900" y="1916113"/>
            <a:ext cx="3817938" cy="2513012"/>
            <a:chOff x="298" y="941"/>
            <a:chExt cx="1941" cy="1355"/>
          </a:xfrm>
        </p:grpSpPr>
        <p:grpSp>
          <p:nvGrpSpPr>
            <p:cNvPr id="376850" name="组合 376849"/>
            <p:cNvGrpSpPr/>
            <p:nvPr/>
          </p:nvGrpSpPr>
          <p:grpSpPr>
            <a:xfrm>
              <a:off x="317" y="1272"/>
              <a:ext cx="518" cy="729"/>
              <a:chOff x="3495" y="4932"/>
              <a:chExt cx="1005" cy="1701"/>
            </a:xfrm>
          </p:grpSpPr>
          <p:sp>
            <p:nvSpPr>
              <p:cNvPr id="376851" name="流程图: 磁盘 376850"/>
              <p:cNvSpPr/>
              <p:nvPr/>
            </p:nvSpPr>
            <p:spPr>
              <a:xfrm>
                <a:off x="3502" y="6063"/>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76852" name="流程图: 磁盘 376851"/>
              <p:cNvSpPr/>
              <p:nvPr/>
            </p:nvSpPr>
            <p:spPr>
              <a:xfrm>
                <a:off x="3502" y="5686"/>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76853" name="流程图: 磁盘 376852"/>
              <p:cNvSpPr/>
              <p:nvPr/>
            </p:nvSpPr>
            <p:spPr>
              <a:xfrm>
                <a:off x="3502" y="5309"/>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76854" name="流程图: 磁盘 376853"/>
              <p:cNvSpPr/>
              <p:nvPr/>
            </p:nvSpPr>
            <p:spPr>
              <a:xfrm>
                <a:off x="3495" y="4932"/>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76855" name="文本框 376854"/>
              <p:cNvSpPr txBox="1"/>
              <p:nvPr/>
            </p:nvSpPr>
            <p:spPr>
              <a:xfrm>
                <a:off x="3760" y="6224"/>
                <a:ext cx="500" cy="409"/>
              </a:xfrm>
              <a:prstGeom prst="rect">
                <a:avLst/>
              </a:prstGeom>
              <a:noFill/>
              <a:ln w="9525">
                <a:noFill/>
              </a:ln>
            </p:spPr>
            <p:txBody>
              <a:bodyPr/>
              <a:lstStyle/>
              <a:p>
                <a:pPr algn="just"/>
                <a:r>
                  <a:rPr lang="zh-CN" altLang="en-US" sz="1600" dirty="0">
                    <a:latin typeface="宋体" panose="02010600030101010101" pitchFamily="2" charset="-122"/>
                  </a:rPr>
                  <a:t>┇</a:t>
                </a:r>
                <a:endParaRPr lang="zh-CN" altLang="en-US" sz="1600" dirty="0">
                  <a:latin typeface="Tahoma" panose="020B0604030504040204" pitchFamily="34" charset="0"/>
                </a:endParaRPr>
              </a:p>
            </p:txBody>
          </p:sp>
        </p:grpSp>
        <p:sp>
          <p:nvSpPr>
            <p:cNvPr id="376856" name="上下箭头 376855"/>
            <p:cNvSpPr/>
            <p:nvPr/>
          </p:nvSpPr>
          <p:spPr>
            <a:xfrm>
              <a:off x="1203" y="941"/>
              <a:ext cx="113" cy="206"/>
            </a:xfrm>
            <a:prstGeom prst="upDownArrow">
              <a:avLst>
                <a:gd name="adj1" fmla="val 50000"/>
                <a:gd name="adj2" fmla="val 36460"/>
              </a:avLst>
            </a:prstGeom>
            <a:solidFill>
              <a:srgbClr val="EAEAEA"/>
            </a:solidFill>
            <a:ln w="9525" cap="flat" cmpd="sng">
              <a:solidFill>
                <a:srgbClr val="000000"/>
              </a:solidFill>
              <a:prstDash val="solid"/>
              <a:miter/>
              <a:headEnd type="none" w="med" len="med"/>
              <a:tailEnd type="none" w="med" len="med"/>
            </a:ln>
          </p:spPr>
          <p:txBody>
            <a:bodyPr/>
            <a:lstStyle/>
            <a:p>
              <a:endParaRPr lang="zh-CN" altLang="en-US"/>
            </a:p>
          </p:txBody>
        </p:sp>
        <p:grpSp>
          <p:nvGrpSpPr>
            <p:cNvPr id="376857" name="组合 376856"/>
            <p:cNvGrpSpPr/>
            <p:nvPr/>
          </p:nvGrpSpPr>
          <p:grpSpPr>
            <a:xfrm>
              <a:off x="995" y="1272"/>
              <a:ext cx="518" cy="729"/>
              <a:chOff x="3495" y="4932"/>
              <a:chExt cx="1005" cy="1701"/>
            </a:xfrm>
          </p:grpSpPr>
          <p:sp>
            <p:nvSpPr>
              <p:cNvPr id="376858" name="流程图: 磁盘 376857"/>
              <p:cNvSpPr/>
              <p:nvPr/>
            </p:nvSpPr>
            <p:spPr>
              <a:xfrm>
                <a:off x="3502" y="6063"/>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76859" name="流程图: 磁盘 376858"/>
              <p:cNvSpPr/>
              <p:nvPr/>
            </p:nvSpPr>
            <p:spPr>
              <a:xfrm>
                <a:off x="3502" y="5686"/>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76860" name="流程图: 磁盘 376859"/>
              <p:cNvSpPr/>
              <p:nvPr/>
            </p:nvSpPr>
            <p:spPr>
              <a:xfrm>
                <a:off x="3502" y="5309"/>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76861" name="流程图: 磁盘 376860"/>
              <p:cNvSpPr/>
              <p:nvPr/>
            </p:nvSpPr>
            <p:spPr>
              <a:xfrm>
                <a:off x="3495" y="4932"/>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76862" name="文本框 376861"/>
              <p:cNvSpPr txBox="1"/>
              <p:nvPr/>
            </p:nvSpPr>
            <p:spPr>
              <a:xfrm>
                <a:off x="3760" y="6224"/>
                <a:ext cx="500" cy="409"/>
              </a:xfrm>
              <a:prstGeom prst="rect">
                <a:avLst/>
              </a:prstGeom>
              <a:noFill/>
              <a:ln w="9525">
                <a:noFill/>
              </a:ln>
            </p:spPr>
            <p:txBody>
              <a:bodyPr/>
              <a:lstStyle/>
              <a:p>
                <a:pPr algn="just"/>
                <a:r>
                  <a:rPr lang="zh-CN" altLang="en-US" sz="1600" dirty="0">
                    <a:latin typeface="宋体" panose="02010600030101010101" pitchFamily="2" charset="-122"/>
                  </a:rPr>
                  <a:t>┇</a:t>
                </a:r>
                <a:endParaRPr lang="zh-CN" altLang="en-US" sz="1600" dirty="0">
                  <a:latin typeface="Tahoma" panose="020B0604030504040204" pitchFamily="34" charset="0"/>
                </a:endParaRPr>
              </a:p>
            </p:txBody>
          </p:sp>
        </p:grpSp>
        <p:grpSp>
          <p:nvGrpSpPr>
            <p:cNvPr id="376863" name="组合 376862"/>
            <p:cNvGrpSpPr/>
            <p:nvPr/>
          </p:nvGrpSpPr>
          <p:grpSpPr>
            <a:xfrm>
              <a:off x="1674" y="1272"/>
              <a:ext cx="518" cy="729"/>
              <a:chOff x="3495" y="4932"/>
              <a:chExt cx="1005" cy="1701"/>
            </a:xfrm>
          </p:grpSpPr>
          <p:sp>
            <p:nvSpPr>
              <p:cNvPr id="376864" name="流程图: 磁盘 376863"/>
              <p:cNvSpPr/>
              <p:nvPr/>
            </p:nvSpPr>
            <p:spPr>
              <a:xfrm>
                <a:off x="3502" y="6063"/>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76865" name="流程图: 磁盘 376864"/>
              <p:cNvSpPr/>
              <p:nvPr/>
            </p:nvSpPr>
            <p:spPr>
              <a:xfrm>
                <a:off x="3502" y="5686"/>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76866" name="流程图: 磁盘 376865"/>
              <p:cNvSpPr/>
              <p:nvPr/>
            </p:nvSpPr>
            <p:spPr>
              <a:xfrm>
                <a:off x="3502" y="5309"/>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76867" name="流程图: 磁盘 376866"/>
              <p:cNvSpPr/>
              <p:nvPr/>
            </p:nvSpPr>
            <p:spPr>
              <a:xfrm>
                <a:off x="3495" y="4932"/>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76868" name="文本框 376867"/>
              <p:cNvSpPr txBox="1"/>
              <p:nvPr/>
            </p:nvSpPr>
            <p:spPr>
              <a:xfrm>
                <a:off x="3760" y="6224"/>
                <a:ext cx="500" cy="409"/>
              </a:xfrm>
              <a:prstGeom prst="rect">
                <a:avLst/>
              </a:prstGeom>
              <a:noFill/>
              <a:ln w="9525">
                <a:noFill/>
              </a:ln>
            </p:spPr>
            <p:txBody>
              <a:bodyPr/>
              <a:lstStyle/>
              <a:p>
                <a:pPr algn="just"/>
                <a:r>
                  <a:rPr lang="zh-CN" altLang="en-US" sz="1600" dirty="0">
                    <a:latin typeface="宋体" panose="02010600030101010101" pitchFamily="2" charset="-122"/>
                  </a:rPr>
                  <a:t>┇</a:t>
                </a:r>
                <a:endParaRPr lang="zh-CN" altLang="en-US" sz="1600" dirty="0">
                  <a:latin typeface="Tahoma" panose="020B0604030504040204" pitchFamily="34" charset="0"/>
                </a:endParaRPr>
              </a:p>
            </p:txBody>
          </p:sp>
        </p:grpSp>
        <p:sp>
          <p:nvSpPr>
            <p:cNvPr id="376869" name="直接连接符 376868"/>
            <p:cNvSpPr/>
            <p:nvPr/>
          </p:nvSpPr>
          <p:spPr>
            <a:xfrm flipV="1">
              <a:off x="543" y="1136"/>
              <a:ext cx="678" cy="137"/>
            </a:xfrm>
            <a:prstGeom prst="line">
              <a:avLst/>
            </a:prstGeom>
            <a:ln w="25400" cap="flat" cmpd="dbl">
              <a:solidFill>
                <a:srgbClr val="000000"/>
              </a:solidFill>
              <a:prstDash val="solid"/>
              <a:headEnd type="none" w="med" len="med"/>
              <a:tailEnd type="none" w="med" len="med"/>
            </a:ln>
          </p:spPr>
        </p:sp>
        <p:sp>
          <p:nvSpPr>
            <p:cNvPr id="376870" name="直接连接符 376869"/>
            <p:cNvSpPr/>
            <p:nvPr/>
          </p:nvSpPr>
          <p:spPr>
            <a:xfrm flipV="1">
              <a:off x="1250" y="1143"/>
              <a:ext cx="9" cy="126"/>
            </a:xfrm>
            <a:prstGeom prst="line">
              <a:avLst/>
            </a:prstGeom>
            <a:ln w="25400" cap="flat" cmpd="dbl">
              <a:solidFill>
                <a:srgbClr val="000000"/>
              </a:solidFill>
              <a:prstDash val="solid"/>
              <a:headEnd type="none" w="med" len="med"/>
              <a:tailEnd type="none" w="med" len="med"/>
            </a:ln>
          </p:spPr>
        </p:sp>
        <p:sp>
          <p:nvSpPr>
            <p:cNvPr id="376871" name="直接连接符 376870"/>
            <p:cNvSpPr/>
            <p:nvPr/>
          </p:nvSpPr>
          <p:spPr>
            <a:xfrm flipH="1" flipV="1">
              <a:off x="1221" y="1134"/>
              <a:ext cx="679" cy="138"/>
            </a:xfrm>
            <a:prstGeom prst="line">
              <a:avLst/>
            </a:prstGeom>
            <a:ln w="25400" cap="flat" cmpd="dbl">
              <a:solidFill>
                <a:srgbClr val="000000"/>
              </a:solidFill>
              <a:prstDash val="solid"/>
              <a:headEnd type="none" w="med" len="med"/>
              <a:tailEnd type="none" w="med" len="med"/>
            </a:ln>
          </p:spPr>
        </p:sp>
        <p:sp>
          <p:nvSpPr>
            <p:cNvPr id="376872" name="文本框 376871"/>
            <p:cNvSpPr txBox="1"/>
            <p:nvPr/>
          </p:nvSpPr>
          <p:spPr>
            <a:xfrm>
              <a:off x="298" y="1327"/>
              <a:ext cx="565" cy="206"/>
            </a:xfrm>
            <a:prstGeom prst="rect">
              <a:avLst/>
            </a:prstGeom>
            <a:noFill/>
            <a:ln w="9525">
              <a:noFill/>
            </a:ln>
          </p:spPr>
          <p:txBody>
            <a:bodyPr/>
            <a:lstStyle/>
            <a:p>
              <a:pPr algn="just"/>
              <a:r>
                <a:rPr lang="en-US" altLang="zh-CN">
                  <a:latin typeface="Times New Roman" panose="02020603050405020304" pitchFamily="18" charset="0"/>
                </a:rPr>
                <a:t>Strip 0</a:t>
              </a:r>
              <a:endParaRPr lang="en-US" altLang="zh-CN">
                <a:latin typeface="Tahoma" panose="020B0604030504040204" pitchFamily="34" charset="0"/>
              </a:endParaRPr>
            </a:p>
          </p:txBody>
        </p:sp>
        <p:sp>
          <p:nvSpPr>
            <p:cNvPr id="376873" name="文本框 376872"/>
            <p:cNvSpPr txBox="1"/>
            <p:nvPr/>
          </p:nvSpPr>
          <p:spPr>
            <a:xfrm>
              <a:off x="995" y="1321"/>
              <a:ext cx="566" cy="206"/>
            </a:xfrm>
            <a:prstGeom prst="rect">
              <a:avLst/>
            </a:prstGeom>
            <a:noFill/>
            <a:ln w="9525">
              <a:noFill/>
            </a:ln>
          </p:spPr>
          <p:txBody>
            <a:bodyPr/>
            <a:lstStyle/>
            <a:p>
              <a:pPr algn="just"/>
              <a:r>
                <a:rPr lang="en-US" altLang="zh-CN">
                  <a:latin typeface="Times New Roman" panose="02020603050405020304" pitchFamily="18" charset="0"/>
                </a:rPr>
                <a:t>Strip 1</a:t>
              </a:r>
              <a:endParaRPr lang="en-US" altLang="zh-CN">
                <a:latin typeface="Tahoma" panose="020B0604030504040204" pitchFamily="34" charset="0"/>
              </a:endParaRPr>
            </a:p>
          </p:txBody>
        </p:sp>
        <p:sp>
          <p:nvSpPr>
            <p:cNvPr id="376874" name="文本框 376873"/>
            <p:cNvSpPr txBox="1"/>
            <p:nvPr/>
          </p:nvSpPr>
          <p:spPr>
            <a:xfrm>
              <a:off x="1692" y="1321"/>
              <a:ext cx="547" cy="206"/>
            </a:xfrm>
            <a:prstGeom prst="rect">
              <a:avLst/>
            </a:prstGeom>
            <a:noFill/>
            <a:ln w="9525">
              <a:noFill/>
            </a:ln>
          </p:spPr>
          <p:txBody>
            <a:bodyPr/>
            <a:lstStyle/>
            <a:p>
              <a:pPr algn="just"/>
              <a:r>
                <a:rPr lang="en-US" altLang="zh-CN">
                  <a:latin typeface="Times New Roman" panose="02020603050405020304" pitchFamily="18" charset="0"/>
                </a:rPr>
                <a:t>Strip 2</a:t>
              </a:r>
              <a:endParaRPr lang="en-US" altLang="zh-CN">
                <a:latin typeface="Tahoma" panose="020B0604030504040204" pitchFamily="34" charset="0"/>
              </a:endParaRPr>
            </a:p>
          </p:txBody>
        </p:sp>
        <p:sp>
          <p:nvSpPr>
            <p:cNvPr id="376875" name="文本框 376874"/>
            <p:cNvSpPr txBox="1"/>
            <p:nvPr/>
          </p:nvSpPr>
          <p:spPr>
            <a:xfrm>
              <a:off x="317" y="1478"/>
              <a:ext cx="546" cy="206"/>
            </a:xfrm>
            <a:prstGeom prst="rect">
              <a:avLst/>
            </a:prstGeom>
            <a:noFill/>
            <a:ln w="9525">
              <a:noFill/>
            </a:ln>
          </p:spPr>
          <p:txBody>
            <a:bodyPr/>
            <a:lstStyle/>
            <a:p>
              <a:pPr algn="just"/>
              <a:r>
                <a:rPr lang="en-US" altLang="zh-CN">
                  <a:latin typeface="Times New Roman" panose="02020603050405020304" pitchFamily="18" charset="0"/>
                </a:rPr>
                <a:t>Strip 3</a:t>
              </a:r>
              <a:endParaRPr lang="en-US" altLang="zh-CN">
                <a:latin typeface="Tahoma" panose="020B0604030504040204" pitchFamily="34" charset="0"/>
              </a:endParaRPr>
            </a:p>
          </p:txBody>
        </p:sp>
        <p:sp>
          <p:nvSpPr>
            <p:cNvPr id="376876" name="文本框 376875"/>
            <p:cNvSpPr txBox="1"/>
            <p:nvPr/>
          </p:nvSpPr>
          <p:spPr>
            <a:xfrm>
              <a:off x="995" y="1478"/>
              <a:ext cx="547" cy="206"/>
            </a:xfrm>
            <a:prstGeom prst="rect">
              <a:avLst/>
            </a:prstGeom>
            <a:noFill/>
            <a:ln w="9525">
              <a:noFill/>
            </a:ln>
          </p:spPr>
          <p:txBody>
            <a:bodyPr/>
            <a:lstStyle/>
            <a:p>
              <a:pPr algn="just"/>
              <a:r>
                <a:rPr lang="en-US" altLang="zh-CN">
                  <a:latin typeface="Times New Roman" panose="02020603050405020304" pitchFamily="18" charset="0"/>
                </a:rPr>
                <a:t>Strip 4</a:t>
              </a:r>
              <a:endParaRPr lang="en-US" altLang="zh-CN">
                <a:latin typeface="Tahoma" panose="020B0604030504040204" pitchFamily="34" charset="0"/>
              </a:endParaRPr>
            </a:p>
          </p:txBody>
        </p:sp>
        <p:sp>
          <p:nvSpPr>
            <p:cNvPr id="376877" name="文本框 376876"/>
            <p:cNvSpPr txBox="1"/>
            <p:nvPr/>
          </p:nvSpPr>
          <p:spPr>
            <a:xfrm>
              <a:off x="1674" y="1478"/>
              <a:ext cx="546" cy="206"/>
            </a:xfrm>
            <a:prstGeom prst="rect">
              <a:avLst/>
            </a:prstGeom>
            <a:noFill/>
            <a:ln w="9525">
              <a:noFill/>
            </a:ln>
          </p:spPr>
          <p:txBody>
            <a:bodyPr/>
            <a:lstStyle/>
            <a:p>
              <a:pPr algn="just"/>
              <a:r>
                <a:rPr lang="en-US" altLang="zh-CN">
                  <a:latin typeface="Times New Roman" panose="02020603050405020304" pitchFamily="18" charset="0"/>
                </a:rPr>
                <a:t>Strip 5</a:t>
              </a:r>
              <a:endParaRPr lang="en-US" altLang="zh-CN">
                <a:latin typeface="Tahoma" panose="020B0604030504040204" pitchFamily="34" charset="0"/>
              </a:endParaRPr>
            </a:p>
          </p:txBody>
        </p:sp>
        <p:sp>
          <p:nvSpPr>
            <p:cNvPr id="376878" name="文本框 376877"/>
            <p:cNvSpPr txBox="1"/>
            <p:nvPr/>
          </p:nvSpPr>
          <p:spPr>
            <a:xfrm>
              <a:off x="317" y="1645"/>
              <a:ext cx="546" cy="206"/>
            </a:xfrm>
            <a:prstGeom prst="rect">
              <a:avLst/>
            </a:prstGeom>
            <a:noFill/>
            <a:ln w="9525">
              <a:noFill/>
            </a:ln>
          </p:spPr>
          <p:txBody>
            <a:bodyPr/>
            <a:lstStyle/>
            <a:p>
              <a:pPr algn="just"/>
              <a:r>
                <a:rPr lang="en-US" altLang="zh-CN">
                  <a:latin typeface="Times New Roman" panose="02020603050405020304" pitchFamily="18" charset="0"/>
                </a:rPr>
                <a:t>Strip 6</a:t>
              </a:r>
              <a:endParaRPr lang="en-US" altLang="zh-CN">
                <a:latin typeface="Tahoma" panose="020B0604030504040204" pitchFamily="34" charset="0"/>
              </a:endParaRPr>
            </a:p>
          </p:txBody>
        </p:sp>
        <p:sp>
          <p:nvSpPr>
            <p:cNvPr id="376879" name="文本框 376878"/>
            <p:cNvSpPr txBox="1"/>
            <p:nvPr/>
          </p:nvSpPr>
          <p:spPr>
            <a:xfrm>
              <a:off x="995" y="1648"/>
              <a:ext cx="547" cy="207"/>
            </a:xfrm>
            <a:prstGeom prst="rect">
              <a:avLst/>
            </a:prstGeom>
            <a:noFill/>
            <a:ln w="9525">
              <a:noFill/>
            </a:ln>
          </p:spPr>
          <p:txBody>
            <a:bodyPr/>
            <a:lstStyle/>
            <a:p>
              <a:pPr algn="just"/>
              <a:r>
                <a:rPr lang="en-US" altLang="zh-CN">
                  <a:latin typeface="Times New Roman" panose="02020603050405020304" pitchFamily="18" charset="0"/>
                </a:rPr>
                <a:t>Strip 7</a:t>
              </a:r>
              <a:endParaRPr lang="en-US" altLang="zh-CN">
                <a:latin typeface="Tahoma" panose="020B0604030504040204" pitchFamily="34" charset="0"/>
              </a:endParaRPr>
            </a:p>
          </p:txBody>
        </p:sp>
        <p:sp>
          <p:nvSpPr>
            <p:cNvPr id="376880" name="文本框 376879"/>
            <p:cNvSpPr txBox="1"/>
            <p:nvPr/>
          </p:nvSpPr>
          <p:spPr>
            <a:xfrm>
              <a:off x="1683" y="1648"/>
              <a:ext cx="546" cy="207"/>
            </a:xfrm>
            <a:prstGeom prst="rect">
              <a:avLst/>
            </a:prstGeom>
            <a:noFill/>
            <a:ln w="9525">
              <a:noFill/>
            </a:ln>
          </p:spPr>
          <p:txBody>
            <a:bodyPr/>
            <a:lstStyle/>
            <a:p>
              <a:pPr algn="just"/>
              <a:r>
                <a:rPr lang="en-US" altLang="zh-CN">
                  <a:latin typeface="Times New Roman" panose="02020603050405020304" pitchFamily="18" charset="0"/>
                </a:rPr>
                <a:t>Strip 8</a:t>
              </a:r>
              <a:endParaRPr lang="en-US" altLang="zh-CN">
                <a:latin typeface="Tahoma" panose="020B0604030504040204" pitchFamily="34" charset="0"/>
              </a:endParaRPr>
            </a:p>
          </p:txBody>
        </p:sp>
        <p:sp>
          <p:nvSpPr>
            <p:cNvPr id="376881" name="文本框 376880"/>
            <p:cNvSpPr txBox="1"/>
            <p:nvPr/>
          </p:nvSpPr>
          <p:spPr>
            <a:xfrm>
              <a:off x="431" y="2028"/>
              <a:ext cx="1723" cy="268"/>
            </a:xfrm>
            <a:prstGeom prst="rect">
              <a:avLst/>
            </a:prstGeom>
            <a:noFill/>
            <a:ln w="9525">
              <a:noFill/>
            </a:ln>
          </p:spPr>
          <p:txBody>
            <a:bodyPr/>
            <a:lstStyle/>
            <a:p>
              <a:pPr algn="ctr"/>
              <a:r>
                <a:rPr lang="zh-CN" altLang="en-US" sz="2000" dirty="0">
                  <a:solidFill>
                    <a:srgbClr val="006600"/>
                  </a:solidFill>
                  <a:latin typeface="Times New Roman" panose="02020603050405020304" pitchFamily="18" charset="0"/>
                </a:rPr>
                <a:t>（</a:t>
              </a:r>
              <a:r>
                <a:rPr lang="en-US" altLang="zh-CN" sz="2000">
                  <a:solidFill>
                    <a:srgbClr val="006600"/>
                  </a:solidFill>
                  <a:latin typeface="Times New Roman" panose="02020603050405020304" pitchFamily="18" charset="0"/>
                </a:rPr>
                <a:t>a</a:t>
              </a:r>
              <a:r>
                <a:rPr lang="zh-CN" altLang="en-US" sz="2000" dirty="0">
                  <a:solidFill>
                    <a:srgbClr val="006600"/>
                  </a:solidFill>
                  <a:latin typeface="Times New Roman" panose="02020603050405020304" pitchFamily="18" charset="0"/>
                </a:rPr>
                <a:t>）</a:t>
              </a:r>
              <a:r>
                <a:rPr lang="en-US" altLang="zh-CN" sz="2000">
                  <a:solidFill>
                    <a:srgbClr val="006600"/>
                  </a:solidFill>
                  <a:latin typeface="Times New Roman" panose="02020603050405020304" pitchFamily="18" charset="0"/>
                </a:rPr>
                <a:t>RAID 0</a:t>
              </a:r>
              <a:r>
                <a:rPr lang="zh-CN" altLang="en-US" sz="2000" dirty="0">
                  <a:solidFill>
                    <a:srgbClr val="006600"/>
                  </a:solidFill>
                  <a:latin typeface="Times New Roman" panose="02020603050405020304" pitchFamily="18" charset="0"/>
                </a:rPr>
                <a:t>级</a:t>
              </a:r>
              <a:endParaRPr lang="zh-CN" altLang="en-US" sz="2000" dirty="0">
                <a:solidFill>
                  <a:srgbClr val="006600"/>
                </a:solidFill>
                <a:latin typeface="Tahoma" panose="020B0604030504040204" pitchFamily="34" charset="0"/>
              </a:endParaRPr>
            </a:p>
          </p:txBody>
        </p:sp>
      </p:grpSp>
      <p:sp>
        <p:nvSpPr>
          <p:cNvPr id="376885" name="AutoShape 5"/>
          <p:cNvSpPr/>
          <p:nvPr/>
        </p:nvSpPr>
        <p:spPr>
          <a:xfrm>
            <a:off x="1071886" y="1078225"/>
            <a:ext cx="3962400"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76886" name="Text Box 38"/>
          <p:cNvSpPr txBox="1"/>
          <p:nvPr/>
        </p:nvSpPr>
        <p:spPr>
          <a:xfrm>
            <a:off x="1127448" y="1100450"/>
            <a:ext cx="383540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 </a:t>
            </a:r>
            <a:r>
              <a:rPr lang="en-US" altLang="zh-CN" sz="2800">
                <a:solidFill>
                  <a:srgbClr val="FF0000"/>
                </a:solidFill>
                <a:effectLst>
                  <a:outerShdw blurRad="38100" dist="38100" dir="2700000">
                    <a:srgbClr val="C0C0C0"/>
                  </a:outerShdw>
                </a:effectLst>
                <a:latin typeface="Times New Roman" panose="02020603050405020304" pitchFamily="18" charset="0"/>
              </a:rPr>
              <a:t>RAID</a:t>
            </a:r>
            <a:r>
              <a:rPr lang="zh-CN" altLang="en-US" sz="2800" dirty="0">
                <a:solidFill>
                  <a:srgbClr val="FF0000"/>
                </a:solidFill>
                <a:effectLst>
                  <a:outerShdw blurRad="38100" dist="38100" dir="2700000">
                    <a:srgbClr val="C0C0C0"/>
                  </a:outerShdw>
                </a:effectLst>
                <a:latin typeface="Times New Roman" panose="02020603050405020304" pitchFamily="18" charset="0"/>
              </a:rPr>
              <a:t>的分级</a:t>
            </a:r>
            <a:r>
              <a:rPr lang="zh-CN" altLang="en-US" dirty="0">
                <a:latin typeface="Tahoma" panose="020B0604030504040204" pitchFamily="34" charset="0"/>
              </a:rPr>
              <a:t> </a:t>
            </a:r>
          </a:p>
        </p:txBody>
      </p:sp>
      <p:sp>
        <p:nvSpPr>
          <p:cNvPr id="49" name="矩形 48">
            <a:extLst>
              <a:ext uri="{FF2B5EF4-FFF2-40B4-BE49-F238E27FC236}">
                <a16:creationId xmlns:a16="http://schemas.microsoft.com/office/drawing/2014/main" id="{B255B57B-6F4B-443B-8096-B02411CBCA1E}"/>
              </a:ext>
            </a:extLst>
          </p:cNvPr>
          <p:cNvSpPr/>
          <p:nvPr/>
        </p:nvSpPr>
        <p:spPr>
          <a:xfrm>
            <a:off x="407368" y="115863"/>
            <a:ext cx="3887788"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5.8 RAID技术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6885"/>
                                        </p:tgtEl>
                                        <p:attrNameLst>
                                          <p:attrName>style.visibility</p:attrName>
                                        </p:attrNameLst>
                                      </p:cBhvr>
                                      <p:to>
                                        <p:strVal val="visible"/>
                                      </p:to>
                                    </p:set>
                                    <p:anim calcmode="lin" valueType="num">
                                      <p:cBhvr additive="base">
                                        <p:cTn id="7" dur="500" fill="hold"/>
                                        <p:tgtEl>
                                          <p:spTgt spid="376885"/>
                                        </p:tgtEl>
                                        <p:attrNameLst>
                                          <p:attrName>ppt_x</p:attrName>
                                        </p:attrNameLst>
                                      </p:cBhvr>
                                      <p:tavLst>
                                        <p:tav tm="0">
                                          <p:val>
                                            <p:strVal val="#ppt_x"/>
                                          </p:val>
                                        </p:tav>
                                        <p:tav tm="100000">
                                          <p:val>
                                            <p:strVal val="#ppt_x"/>
                                          </p:val>
                                        </p:tav>
                                      </p:tavLst>
                                    </p:anim>
                                    <p:anim calcmode="lin" valueType="num">
                                      <p:cBhvr additive="base">
                                        <p:cTn id="8" dur="500" fill="hold"/>
                                        <p:tgtEl>
                                          <p:spTgt spid="37688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76886"/>
                                        </p:tgtEl>
                                        <p:attrNameLst>
                                          <p:attrName>style.visibility</p:attrName>
                                        </p:attrNameLst>
                                      </p:cBhvr>
                                      <p:to>
                                        <p:strVal val="visible"/>
                                      </p:to>
                                    </p:set>
                                    <p:anim calcmode="lin" valueType="num">
                                      <p:cBhvr additive="base">
                                        <p:cTn id="12" dur="500" fill="hold"/>
                                        <p:tgtEl>
                                          <p:spTgt spid="376886"/>
                                        </p:tgtEl>
                                        <p:attrNameLst>
                                          <p:attrName>ppt_x</p:attrName>
                                        </p:attrNameLst>
                                      </p:cBhvr>
                                      <p:tavLst>
                                        <p:tav tm="0">
                                          <p:val>
                                            <p:strVal val="#ppt_x"/>
                                          </p:val>
                                        </p:tav>
                                        <p:tav tm="100000">
                                          <p:val>
                                            <p:strVal val="#ppt_x"/>
                                          </p:val>
                                        </p:tav>
                                      </p:tavLst>
                                    </p:anim>
                                    <p:anim calcmode="lin" valueType="num">
                                      <p:cBhvr additive="base">
                                        <p:cTn id="13" dur="500" fill="hold"/>
                                        <p:tgtEl>
                                          <p:spTgt spid="37688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76844"/>
                                        </p:tgtEl>
                                        <p:attrNameLst>
                                          <p:attrName>style.visibility</p:attrName>
                                        </p:attrNameLst>
                                      </p:cBhvr>
                                      <p:to>
                                        <p:strVal val="visible"/>
                                      </p:to>
                                    </p:set>
                                    <p:anim calcmode="lin" valueType="num">
                                      <p:cBhvr additive="base">
                                        <p:cTn id="17" dur="500" fill="hold"/>
                                        <p:tgtEl>
                                          <p:spTgt spid="376844"/>
                                        </p:tgtEl>
                                        <p:attrNameLst>
                                          <p:attrName>ppt_x</p:attrName>
                                        </p:attrNameLst>
                                      </p:cBhvr>
                                      <p:tavLst>
                                        <p:tav tm="0">
                                          <p:val>
                                            <p:strVal val="0-#ppt_w/2"/>
                                          </p:val>
                                        </p:tav>
                                        <p:tav tm="100000">
                                          <p:val>
                                            <p:strVal val="#ppt_x"/>
                                          </p:val>
                                        </p:tav>
                                      </p:tavLst>
                                    </p:anim>
                                    <p:anim calcmode="lin" valueType="num">
                                      <p:cBhvr additive="base">
                                        <p:cTn id="18" dur="500" fill="hold"/>
                                        <p:tgtEl>
                                          <p:spTgt spid="37684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76845"/>
                                        </p:tgtEl>
                                        <p:attrNameLst>
                                          <p:attrName>style.visibility</p:attrName>
                                        </p:attrNameLst>
                                      </p:cBhvr>
                                      <p:to>
                                        <p:strVal val="visible"/>
                                      </p:to>
                                    </p:set>
                                    <p:anim calcmode="lin" valueType="num">
                                      <p:cBhvr additive="base">
                                        <p:cTn id="22" dur="500" fill="hold"/>
                                        <p:tgtEl>
                                          <p:spTgt spid="376845"/>
                                        </p:tgtEl>
                                        <p:attrNameLst>
                                          <p:attrName>ppt_x</p:attrName>
                                        </p:attrNameLst>
                                      </p:cBhvr>
                                      <p:tavLst>
                                        <p:tav tm="0">
                                          <p:val>
                                            <p:strVal val="0-#ppt_w/2"/>
                                          </p:val>
                                        </p:tav>
                                        <p:tav tm="100000">
                                          <p:val>
                                            <p:strVal val="#ppt_x"/>
                                          </p:val>
                                        </p:tav>
                                      </p:tavLst>
                                    </p:anim>
                                    <p:anim calcmode="lin" valueType="num">
                                      <p:cBhvr additive="base">
                                        <p:cTn id="23" dur="500" fill="hold"/>
                                        <p:tgtEl>
                                          <p:spTgt spid="37684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76848"/>
                                        </p:tgtEl>
                                        <p:attrNameLst>
                                          <p:attrName>style.visibility</p:attrName>
                                        </p:attrNameLst>
                                      </p:cBhvr>
                                      <p:to>
                                        <p:strVal val="visible"/>
                                      </p:to>
                                    </p:set>
                                    <p:anim calcmode="lin" valueType="num">
                                      <p:cBhvr additive="base">
                                        <p:cTn id="27" dur="500" fill="hold"/>
                                        <p:tgtEl>
                                          <p:spTgt spid="376848"/>
                                        </p:tgtEl>
                                        <p:attrNameLst>
                                          <p:attrName>ppt_x</p:attrName>
                                        </p:attrNameLst>
                                      </p:cBhvr>
                                      <p:tavLst>
                                        <p:tav tm="0">
                                          <p:val>
                                            <p:strVal val="#ppt_x"/>
                                          </p:val>
                                        </p:tav>
                                        <p:tav tm="100000">
                                          <p:val>
                                            <p:strVal val="#ppt_x"/>
                                          </p:val>
                                        </p:tav>
                                      </p:tavLst>
                                    </p:anim>
                                    <p:anim calcmode="lin" valueType="num">
                                      <p:cBhvr additive="base">
                                        <p:cTn id="28" dur="500" fill="hold"/>
                                        <p:tgtEl>
                                          <p:spTgt spid="37684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76849"/>
                                        </p:tgtEl>
                                        <p:attrNameLst>
                                          <p:attrName>style.visibility</p:attrName>
                                        </p:attrNameLst>
                                      </p:cBhvr>
                                      <p:to>
                                        <p:strVal val="visible"/>
                                      </p:to>
                                    </p:set>
                                    <p:anim calcmode="lin" valueType="num">
                                      <p:cBhvr additive="base">
                                        <p:cTn id="32" dur="500" fill="hold"/>
                                        <p:tgtEl>
                                          <p:spTgt spid="376849"/>
                                        </p:tgtEl>
                                        <p:attrNameLst>
                                          <p:attrName>ppt_x</p:attrName>
                                        </p:attrNameLst>
                                      </p:cBhvr>
                                      <p:tavLst>
                                        <p:tav tm="0">
                                          <p:val>
                                            <p:strVal val="#ppt_x"/>
                                          </p:val>
                                        </p:tav>
                                        <p:tav tm="100000">
                                          <p:val>
                                            <p:strVal val="#ppt_x"/>
                                          </p:val>
                                        </p:tav>
                                      </p:tavLst>
                                    </p:anim>
                                    <p:anim calcmode="lin" valueType="num">
                                      <p:cBhvr additive="base">
                                        <p:cTn id="33" dur="500" fill="hold"/>
                                        <p:tgtEl>
                                          <p:spTgt spid="3768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44" grpId="0"/>
      <p:bldP spid="376845" grpId="0"/>
      <p:bldP spid="376848" grpId="0"/>
      <p:bldP spid="376885" grpId="0" bldLvl="0" animBg="1"/>
      <p:bldP spid="376886"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矩形 381954"/>
          <p:cNvSpPr/>
          <p:nvPr/>
        </p:nvSpPr>
        <p:spPr>
          <a:xfrm>
            <a:off x="1524000" y="3367088"/>
            <a:ext cx="9144000" cy="0"/>
          </a:xfrm>
          <a:prstGeom prst="rect">
            <a:avLst/>
          </a:prstGeom>
          <a:noFill/>
          <a:ln w="9525">
            <a:noFill/>
          </a:ln>
        </p:spPr>
        <p:txBody>
          <a:bodyPr/>
          <a:lstStyle/>
          <a:p>
            <a:endParaRPr lang="zh-CN" altLang="en-US"/>
          </a:p>
        </p:txBody>
      </p:sp>
      <p:sp>
        <p:nvSpPr>
          <p:cNvPr id="381956" name="矩形 381955"/>
          <p:cNvSpPr/>
          <p:nvPr/>
        </p:nvSpPr>
        <p:spPr>
          <a:xfrm>
            <a:off x="1524000" y="3367088"/>
            <a:ext cx="9144000" cy="0"/>
          </a:xfrm>
          <a:prstGeom prst="rect">
            <a:avLst/>
          </a:prstGeom>
          <a:noFill/>
          <a:ln w="9525">
            <a:noFill/>
          </a:ln>
        </p:spPr>
        <p:txBody>
          <a:bodyPr/>
          <a:lstStyle/>
          <a:p>
            <a:endParaRPr lang="zh-CN" altLang="en-US"/>
          </a:p>
        </p:txBody>
      </p:sp>
      <p:sp>
        <p:nvSpPr>
          <p:cNvPr id="381957" name="矩形 381956"/>
          <p:cNvSpPr/>
          <p:nvPr/>
        </p:nvSpPr>
        <p:spPr>
          <a:xfrm>
            <a:off x="1524000" y="3233738"/>
            <a:ext cx="9144000" cy="0"/>
          </a:xfrm>
          <a:prstGeom prst="rect">
            <a:avLst/>
          </a:prstGeom>
          <a:noFill/>
          <a:ln w="9525">
            <a:noFill/>
          </a:ln>
        </p:spPr>
        <p:txBody>
          <a:bodyPr/>
          <a:lstStyle/>
          <a:p>
            <a:endParaRPr lang="zh-CN" altLang="en-US"/>
          </a:p>
        </p:txBody>
      </p:sp>
      <p:sp>
        <p:nvSpPr>
          <p:cNvPr id="381958" name="矩形 381957"/>
          <p:cNvSpPr/>
          <p:nvPr/>
        </p:nvSpPr>
        <p:spPr>
          <a:xfrm>
            <a:off x="1524000" y="3233738"/>
            <a:ext cx="9144000" cy="0"/>
          </a:xfrm>
          <a:prstGeom prst="rect">
            <a:avLst/>
          </a:prstGeom>
          <a:noFill/>
          <a:ln w="9525">
            <a:noFill/>
          </a:ln>
        </p:spPr>
        <p:txBody>
          <a:bodyPr/>
          <a:lstStyle/>
          <a:p>
            <a:endParaRPr lang="zh-CN" altLang="en-US"/>
          </a:p>
        </p:txBody>
      </p:sp>
      <p:sp>
        <p:nvSpPr>
          <p:cNvPr id="381959" name="矩形 381958"/>
          <p:cNvSpPr/>
          <p:nvPr/>
        </p:nvSpPr>
        <p:spPr>
          <a:xfrm>
            <a:off x="1524000" y="3367088"/>
            <a:ext cx="9144000" cy="0"/>
          </a:xfrm>
          <a:prstGeom prst="rect">
            <a:avLst/>
          </a:prstGeom>
          <a:noFill/>
          <a:ln w="9525">
            <a:noFill/>
          </a:ln>
        </p:spPr>
        <p:txBody>
          <a:bodyPr/>
          <a:lstStyle/>
          <a:p>
            <a:endParaRPr lang="zh-CN" altLang="en-US"/>
          </a:p>
        </p:txBody>
      </p:sp>
      <p:sp>
        <p:nvSpPr>
          <p:cNvPr id="381960" name="矩形 381959"/>
          <p:cNvSpPr/>
          <p:nvPr/>
        </p:nvSpPr>
        <p:spPr>
          <a:xfrm>
            <a:off x="1524000" y="3233738"/>
            <a:ext cx="9144000" cy="0"/>
          </a:xfrm>
          <a:prstGeom prst="rect">
            <a:avLst/>
          </a:prstGeom>
          <a:noFill/>
          <a:ln w="9525">
            <a:noFill/>
          </a:ln>
        </p:spPr>
        <p:txBody>
          <a:bodyPr/>
          <a:lstStyle/>
          <a:p>
            <a:endParaRPr lang="zh-CN" altLang="en-US"/>
          </a:p>
        </p:txBody>
      </p:sp>
      <p:sp>
        <p:nvSpPr>
          <p:cNvPr id="381961" name="矩形 381960"/>
          <p:cNvSpPr/>
          <p:nvPr/>
        </p:nvSpPr>
        <p:spPr>
          <a:xfrm>
            <a:off x="1524000" y="3233738"/>
            <a:ext cx="9144000" cy="0"/>
          </a:xfrm>
          <a:prstGeom prst="rect">
            <a:avLst/>
          </a:prstGeom>
          <a:noFill/>
          <a:ln w="9525">
            <a:noFill/>
          </a:ln>
        </p:spPr>
        <p:txBody>
          <a:bodyPr/>
          <a:lstStyle/>
          <a:p>
            <a:endParaRPr lang="zh-CN" altLang="en-US"/>
          </a:p>
        </p:txBody>
      </p:sp>
      <p:sp>
        <p:nvSpPr>
          <p:cNvPr id="381962" name="矩形 381961"/>
          <p:cNvSpPr/>
          <p:nvPr/>
        </p:nvSpPr>
        <p:spPr>
          <a:xfrm>
            <a:off x="1524000" y="3367088"/>
            <a:ext cx="9144000" cy="0"/>
          </a:xfrm>
          <a:prstGeom prst="rect">
            <a:avLst/>
          </a:prstGeom>
          <a:noFill/>
          <a:ln w="9525">
            <a:noFill/>
          </a:ln>
        </p:spPr>
        <p:txBody>
          <a:bodyPr/>
          <a:lstStyle/>
          <a:p>
            <a:endParaRPr lang="zh-CN" altLang="en-US"/>
          </a:p>
        </p:txBody>
      </p:sp>
      <p:sp>
        <p:nvSpPr>
          <p:cNvPr id="381965" name="文本框 381964"/>
          <p:cNvSpPr txBox="1"/>
          <p:nvPr/>
        </p:nvSpPr>
        <p:spPr>
          <a:xfrm>
            <a:off x="1398830" y="4952721"/>
            <a:ext cx="9953753" cy="1383665"/>
          </a:xfrm>
          <a:prstGeom prst="rect">
            <a:avLst/>
          </a:prstGeom>
          <a:noFill/>
          <a:ln w="9525">
            <a:noFill/>
          </a:ln>
        </p:spPr>
        <p:txBody>
          <a:bodyPr wrap="square">
            <a:spAutoFit/>
          </a:bodyPr>
          <a:lstStyle/>
          <a:p>
            <a:pPr>
              <a:spcBef>
                <a:spcPct val="50000"/>
              </a:spcBef>
              <a:buClr>
                <a:srgbClr val="0000FF"/>
              </a:buClr>
              <a:buSzPct val="70000"/>
              <a:buFont typeface="Wingdings" panose="05000000000000000000" pitchFamily="2" charset="2"/>
            </a:pPr>
            <a:r>
              <a:rPr lang="zh-CN" altLang="en-US" sz="2800" dirty="0">
                <a:latin typeface="Tahoma" panose="020B0604030504040204" pitchFamily="34" charset="0"/>
              </a:rPr>
              <a:t>修改时必须对所有镜像同时进行以保持数据一致性。显然这个级别具有高可靠性，但</a:t>
            </a:r>
            <a:r>
              <a:rPr lang="zh-CN" altLang="en-US" sz="2800" dirty="0">
                <a:solidFill>
                  <a:srgbClr val="D60093"/>
                </a:solidFill>
                <a:latin typeface="Tahoma" panose="020B0604030504040204" pitchFamily="34" charset="0"/>
              </a:rPr>
              <a:t>空间利用率只有</a:t>
            </a:r>
            <a:r>
              <a:rPr lang="en-US" altLang="zh-CN" sz="2800" dirty="0">
                <a:solidFill>
                  <a:srgbClr val="D60093"/>
                </a:solidFill>
                <a:latin typeface="Tahoma" panose="020B0604030504040204" pitchFamily="34" charset="0"/>
              </a:rPr>
              <a:t>50%</a:t>
            </a:r>
            <a:r>
              <a:rPr lang="zh-CN" altLang="en-US" sz="2800" dirty="0">
                <a:latin typeface="Tahoma" panose="020B0604030504040204" pitchFamily="34" charset="0"/>
              </a:rPr>
              <a:t>，代价很高，如图</a:t>
            </a:r>
            <a:r>
              <a:rPr lang="en-US" altLang="zh-CN" sz="2800" dirty="0">
                <a:latin typeface="Tahoma" panose="020B0604030504040204" pitchFamily="34" charset="0"/>
              </a:rPr>
              <a:t>5.27</a:t>
            </a:r>
            <a:r>
              <a:rPr lang="zh-CN" altLang="en-US" sz="2800" dirty="0">
                <a:latin typeface="Tahoma" panose="020B0604030504040204" pitchFamily="34" charset="0"/>
              </a:rPr>
              <a:t>（</a:t>
            </a:r>
            <a:r>
              <a:rPr lang="en-US" altLang="zh-CN" sz="2800" dirty="0">
                <a:latin typeface="Tahoma" panose="020B0604030504040204" pitchFamily="34" charset="0"/>
              </a:rPr>
              <a:t>b</a:t>
            </a:r>
            <a:r>
              <a:rPr lang="zh-CN" altLang="en-US" sz="2800" dirty="0">
                <a:latin typeface="Tahoma" panose="020B0604030504040204" pitchFamily="34" charset="0"/>
              </a:rPr>
              <a:t>）所示。</a:t>
            </a:r>
            <a:r>
              <a:rPr lang="zh-CN" altLang="en-US" dirty="0">
                <a:latin typeface="Tahoma" panose="020B0604030504040204" pitchFamily="34" charset="0"/>
              </a:rPr>
              <a:t> </a:t>
            </a:r>
          </a:p>
        </p:txBody>
      </p:sp>
      <p:sp>
        <p:nvSpPr>
          <p:cNvPr id="381966" name="文本框 381965"/>
          <p:cNvSpPr txBox="1"/>
          <p:nvPr/>
        </p:nvSpPr>
        <p:spPr>
          <a:xfrm>
            <a:off x="1398830" y="2410957"/>
            <a:ext cx="3781628" cy="2578847"/>
          </a:xfrm>
          <a:prstGeom prst="rect">
            <a:avLst/>
          </a:prstGeom>
          <a:noFill/>
          <a:ln w="9525">
            <a:noFill/>
          </a:ln>
        </p:spPr>
        <p:txBody>
          <a:bodyPr wrap="square">
            <a:spAutoFit/>
          </a:bodyPr>
          <a:lstStyle/>
          <a:p>
            <a:pPr>
              <a:lnSpc>
                <a:spcPct val="150000"/>
              </a:lnSpc>
              <a:spcBef>
                <a:spcPct val="50000"/>
              </a:spcBef>
            </a:pPr>
            <a:r>
              <a:rPr lang="zh-CN" altLang="en-US" sz="2800" dirty="0">
                <a:solidFill>
                  <a:srgbClr val="0000CC"/>
                </a:solidFill>
                <a:effectLst>
                  <a:outerShdw blurRad="38100" dist="38100" dir="2700000">
                    <a:srgbClr val="C0C0C0"/>
                  </a:outerShdw>
                </a:effectLst>
                <a:latin typeface="Tahoma" panose="020B0604030504040204" pitchFamily="34" charset="0"/>
              </a:rPr>
              <a:t>每个工作盘都有对应镜像盘，两者保存的数据完全相同。数据读取时，可读取任意对应磁盘</a:t>
            </a:r>
            <a:r>
              <a:rPr lang="zh-CN" altLang="en-US" dirty="0">
                <a:solidFill>
                  <a:srgbClr val="0000CC"/>
                </a:solidFill>
                <a:effectLst>
                  <a:outerShdw blurRad="38100" dist="38100" dir="2700000">
                    <a:srgbClr val="C0C0C0"/>
                  </a:outerShdw>
                </a:effectLst>
                <a:latin typeface="Tahoma" panose="020B0604030504040204" pitchFamily="34" charset="0"/>
              </a:rPr>
              <a:t>；</a:t>
            </a:r>
            <a:endParaRPr lang="en-US" altLang="zh-CN" dirty="0">
              <a:solidFill>
                <a:srgbClr val="0000CC"/>
              </a:solidFill>
              <a:effectLst>
                <a:outerShdw blurRad="38100" dist="38100" dir="2700000">
                  <a:srgbClr val="C0C0C0"/>
                </a:outerShdw>
              </a:effectLst>
              <a:latin typeface="Tahoma" panose="020B0604030504040204" pitchFamily="34" charset="0"/>
            </a:endParaRPr>
          </a:p>
        </p:txBody>
      </p:sp>
      <p:grpSp>
        <p:nvGrpSpPr>
          <p:cNvPr id="381967" name="组合 381966"/>
          <p:cNvGrpSpPr/>
          <p:nvPr/>
        </p:nvGrpSpPr>
        <p:grpSpPr>
          <a:xfrm>
            <a:off x="5997983" y="2246277"/>
            <a:ext cx="4537075" cy="2820988"/>
            <a:chOff x="2744" y="882"/>
            <a:chExt cx="2619" cy="1323"/>
          </a:xfrm>
        </p:grpSpPr>
        <p:grpSp>
          <p:nvGrpSpPr>
            <p:cNvPr id="381968" name="组合 381967"/>
            <p:cNvGrpSpPr/>
            <p:nvPr/>
          </p:nvGrpSpPr>
          <p:grpSpPr>
            <a:xfrm>
              <a:off x="2763" y="1213"/>
              <a:ext cx="518" cy="729"/>
              <a:chOff x="3495" y="4932"/>
              <a:chExt cx="1005" cy="1701"/>
            </a:xfrm>
          </p:grpSpPr>
          <p:sp>
            <p:nvSpPr>
              <p:cNvPr id="381969" name="流程图: 磁盘 381968"/>
              <p:cNvSpPr/>
              <p:nvPr/>
            </p:nvSpPr>
            <p:spPr>
              <a:xfrm>
                <a:off x="3502" y="6063"/>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1970" name="流程图: 磁盘 381969"/>
              <p:cNvSpPr/>
              <p:nvPr/>
            </p:nvSpPr>
            <p:spPr>
              <a:xfrm>
                <a:off x="3502" y="5686"/>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1971" name="流程图: 磁盘 381970"/>
              <p:cNvSpPr/>
              <p:nvPr/>
            </p:nvSpPr>
            <p:spPr>
              <a:xfrm>
                <a:off x="3502" y="5309"/>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1972" name="流程图: 磁盘 381971"/>
              <p:cNvSpPr/>
              <p:nvPr/>
            </p:nvSpPr>
            <p:spPr>
              <a:xfrm>
                <a:off x="3495" y="4932"/>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1973" name="文本框 381972"/>
              <p:cNvSpPr txBox="1"/>
              <p:nvPr/>
            </p:nvSpPr>
            <p:spPr>
              <a:xfrm>
                <a:off x="3760" y="6224"/>
                <a:ext cx="500" cy="409"/>
              </a:xfrm>
              <a:prstGeom prst="rect">
                <a:avLst/>
              </a:prstGeom>
              <a:noFill/>
              <a:ln w="9525">
                <a:noFill/>
              </a:ln>
            </p:spPr>
            <p:txBody>
              <a:bodyPr/>
              <a:lstStyle/>
              <a:p>
                <a:pPr algn="just"/>
                <a:r>
                  <a:rPr lang="zh-CN" altLang="en-US" sz="1600" dirty="0">
                    <a:effectLst>
                      <a:outerShdw blurRad="38100" dist="38100" dir="2700000">
                        <a:srgbClr val="C0C0C0"/>
                      </a:outerShdw>
                    </a:effectLst>
                    <a:latin typeface="宋体" panose="02010600030101010101" pitchFamily="2" charset="-122"/>
                  </a:rPr>
                  <a:t>┇</a:t>
                </a:r>
                <a:endParaRPr lang="zh-CN" altLang="en-US" sz="1600" dirty="0">
                  <a:effectLst>
                    <a:outerShdw blurRad="38100" dist="38100" dir="2700000">
                      <a:srgbClr val="C0C0C0"/>
                    </a:outerShdw>
                  </a:effectLst>
                  <a:latin typeface="Tahoma" panose="020B0604030504040204" pitchFamily="34" charset="0"/>
                </a:endParaRPr>
              </a:p>
            </p:txBody>
          </p:sp>
        </p:grpSp>
        <p:sp>
          <p:nvSpPr>
            <p:cNvPr id="381974" name="上下箭头 381973"/>
            <p:cNvSpPr/>
            <p:nvPr/>
          </p:nvSpPr>
          <p:spPr>
            <a:xfrm>
              <a:off x="4007" y="882"/>
              <a:ext cx="113" cy="206"/>
            </a:xfrm>
            <a:prstGeom prst="upDownArrow">
              <a:avLst>
                <a:gd name="adj1" fmla="val 50000"/>
                <a:gd name="adj2" fmla="val 36460"/>
              </a:avLst>
            </a:prstGeom>
            <a:solidFill>
              <a:srgbClr val="EAEAEA"/>
            </a:solidFill>
            <a:ln w="9525" cap="flat" cmpd="sng">
              <a:solidFill>
                <a:srgbClr val="000000"/>
              </a:solidFill>
              <a:prstDash val="solid"/>
              <a:miter/>
              <a:headEnd type="none" w="med" len="med"/>
              <a:tailEnd type="none" w="med" len="med"/>
            </a:ln>
          </p:spPr>
          <p:txBody>
            <a:bodyPr/>
            <a:lstStyle/>
            <a:p>
              <a:endParaRPr lang="zh-CN" altLang="en-US"/>
            </a:p>
          </p:txBody>
        </p:sp>
        <p:grpSp>
          <p:nvGrpSpPr>
            <p:cNvPr id="381975" name="组合 381974"/>
            <p:cNvGrpSpPr/>
            <p:nvPr/>
          </p:nvGrpSpPr>
          <p:grpSpPr>
            <a:xfrm>
              <a:off x="3441" y="1213"/>
              <a:ext cx="519" cy="729"/>
              <a:chOff x="3495" y="4932"/>
              <a:chExt cx="1005" cy="1701"/>
            </a:xfrm>
          </p:grpSpPr>
          <p:sp>
            <p:nvSpPr>
              <p:cNvPr id="381976" name="流程图: 磁盘 381975"/>
              <p:cNvSpPr/>
              <p:nvPr/>
            </p:nvSpPr>
            <p:spPr>
              <a:xfrm>
                <a:off x="3502" y="6063"/>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1977" name="流程图: 磁盘 381976"/>
              <p:cNvSpPr/>
              <p:nvPr/>
            </p:nvSpPr>
            <p:spPr>
              <a:xfrm>
                <a:off x="3502" y="5686"/>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1978" name="流程图: 磁盘 381977"/>
              <p:cNvSpPr/>
              <p:nvPr/>
            </p:nvSpPr>
            <p:spPr>
              <a:xfrm>
                <a:off x="3502" y="5309"/>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1979" name="流程图: 磁盘 381978"/>
              <p:cNvSpPr/>
              <p:nvPr/>
            </p:nvSpPr>
            <p:spPr>
              <a:xfrm>
                <a:off x="3495" y="4932"/>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1980" name="文本框 381979"/>
              <p:cNvSpPr txBox="1"/>
              <p:nvPr/>
            </p:nvSpPr>
            <p:spPr>
              <a:xfrm>
                <a:off x="3760" y="6224"/>
                <a:ext cx="500" cy="409"/>
              </a:xfrm>
              <a:prstGeom prst="rect">
                <a:avLst/>
              </a:prstGeom>
              <a:noFill/>
              <a:ln w="9525">
                <a:noFill/>
              </a:ln>
            </p:spPr>
            <p:txBody>
              <a:bodyPr/>
              <a:lstStyle/>
              <a:p>
                <a:pPr algn="just"/>
                <a:r>
                  <a:rPr lang="zh-CN" altLang="en-US" sz="1600" dirty="0">
                    <a:effectLst>
                      <a:outerShdw blurRad="38100" dist="38100" dir="2700000">
                        <a:srgbClr val="C0C0C0"/>
                      </a:outerShdw>
                    </a:effectLst>
                    <a:latin typeface="宋体" panose="02010600030101010101" pitchFamily="2" charset="-122"/>
                  </a:rPr>
                  <a:t>┇</a:t>
                </a:r>
                <a:endParaRPr lang="zh-CN" altLang="en-US" sz="1600" dirty="0">
                  <a:effectLst>
                    <a:outerShdw blurRad="38100" dist="38100" dir="2700000">
                      <a:srgbClr val="C0C0C0"/>
                    </a:outerShdw>
                  </a:effectLst>
                  <a:latin typeface="Tahoma" panose="020B0604030504040204" pitchFamily="34" charset="0"/>
                </a:endParaRPr>
              </a:p>
            </p:txBody>
          </p:sp>
        </p:grpSp>
        <p:sp>
          <p:nvSpPr>
            <p:cNvPr id="381981" name="直接连接符 381980"/>
            <p:cNvSpPr/>
            <p:nvPr/>
          </p:nvSpPr>
          <p:spPr>
            <a:xfrm flipV="1">
              <a:off x="2989" y="1072"/>
              <a:ext cx="1055" cy="142"/>
            </a:xfrm>
            <a:prstGeom prst="line">
              <a:avLst/>
            </a:prstGeom>
            <a:ln w="25400" cap="flat" cmpd="dbl">
              <a:solidFill>
                <a:srgbClr val="000000"/>
              </a:solidFill>
              <a:prstDash val="solid"/>
              <a:headEnd type="none" w="med" len="med"/>
              <a:tailEnd type="none" w="med" len="med"/>
            </a:ln>
          </p:spPr>
        </p:sp>
        <p:sp>
          <p:nvSpPr>
            <p:cNvPr id="381982" name="直接连接符 381981"/>
            <p:cNvSpPr/>
            <p:nvPr/>
          </p:nvSpPr>
          <p:spPr>
            <a:xfrm flipV="1">
              <a:off x="3696" y="1091"/>
              <a:ext cx="358" cy="119"/>
            </a:xfrm>
            <a:prstGeom prst="line">
              <a:avLst/>
            </a:prstGeom>
            <a:ln w="25400" cap="flat" cmpd="dbl">
              <a:solidFill>
                <a:srgbClr val="000000"/>
              </a:solidFill>
              <a:prstDash val="solid"/>
              <a:headEnd type="none" w="med" len="med"/>
              <a:tailEnd type="none" w="med" len="med"/>
            </a:ln>
          </p:spPr>
        </p:sp>
        <p:sp>
          <p:nvSpPr>
            <p:cNvPr id="381983" name="直接连接符 381982"/>
            <p:cNvSpPr/>
            <p:nvPr/>
          </p:nvSpPr>
          <p:spPr>
            <a:xfrm flipH="1" flipV="1">
              <a:off x="4073" y="1078"/>
              <a:ext cx="273" cy="135"/>
            </a:xfrm>
            <a:prstGeom prst="line">
              <a:avLst/>
            </a:prstGeom>
            <a:ln w="25400" cap="flat" cmpd="dbl">
              <a:solidFill>
                <a:srgbClr val="000000"/>
              </a:solidFill>
              <a:prstDash val="solid"/>
              <a:headEnd type="none" w="med" len="med"/>
              <a:tailEnd type="none" w="med" len="med"/>
            </a:ln>
          </p:spPr>
        </p:sp>
        <p:sp>
          <p:nvSpPr>
            <p:cNvPr id="381984" name="文本框 381983"/>
            <p:cNvSpPr txBox="1"/>
            <p:nvPr/>
          </p:nvSpPr>
          <p:spPr>
            <a:xfrm>
              <a:off x="2744" y="1268"/>
              <a:ext cx="566" cy="206"/>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0</a:t>
              </a:r>
              <a:endParaRPr lang="en-US" altLang="zh-CN" sz="1800">
                <a:effectLst>
                  <a:outerShdw blurRad="38100" dist="38100" dir="2700000">
                    <a:srgbClr val="C0C0C0"/>
                  </a:outerShdw>
                </a:effectLst>
                <a:latin typeface="Tahoma" panose="020B0604030504040204" pitchFamily="34" charset="0"/>
              </a:endParaRPr>
            </a:p>
          </p:txBody>
        </p:sp>
        <p:sp>
          <p:nvSpPr>
            <p:cNvPr id="381985" name="文本框 381984"/>
            <p:cNvSpPr txBox="1"/>
            <p:nvPr/>
          </p:nvSpPr>
          <p:spPr>
            <a:xfrm>
              <a:off x="3441" y="1261"/>
              <a:ext cx="566" cy="207"/>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1</a:t>
              </a:r>
              <a:endParaRPr lang="en-US" altLang="zh-CN" sz="1800">
                <a:effectLst>
                  <a:outerShdw blurRad="38100" dist="38100" dir="2700000">
                    <a:srgbClr val="C0C0C0"/>
                  </a:outerShdw>
                </a:effectLst>
                <a:latin typeface="Tahoma" panose="020B0604030504040204" pitchFamily="34" charset="0"/>
              </a:endParaRPr>
            </a:p>
          </p:txBody>
        </p:sp>
        <p:sp>
          <p:nvSpPr>
            <p:cNvPr id="381986" name="文本框 381985"/>
            <p:cNvSpPr txBox="1"/>
            <p:nvPr/>
          </p:nvSpPr>
          <p:spPr>
            <a:xfrm>
              <a:off x="2763" y="1419"/>
              <a:ext cx="547" cy="206"/>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2</a:t>
              </a:r>
              <a:endParaRPr lang="en-US" altLang="zh-CN" sz="1800">
                <a:effectLst>
                  <a:outerShdw blurRad="38100" dist="38100" dir="2700000">
                    <a:srgbClr val="C0C0C0"/>
                  </a:outerShdw>
                </a:effectLst>
                <a:latin typeface="Tahoma" panose="020B0604030504040204" pitchFamily="34" charset="0"/>
              </a:endParaRPr>
            </a:p>
          </p:txBody>
        </p:sp>
        <p:sp>
          <p:nvSpPr>
            <p:cNvPr id="381987" name="文本框 381986"/>
            <p:cNvSpPr txBox="1"/>
            <p:nvPr/>
          </p:nvSpPr>
          <p:spPr>
            <a:xfrm>
              <a:off x="3441" y="1419"/>
              <a:ext cx="547" cy="206"/>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3</a:t>
              </a:r>
              <a:endParaRPr lang="en-US" altLang="zh-CN" sz="1800">
                <a:effectLst>
                  <a:outerShdw blurRad="38100" dist="38100" dir="2700000">
                    <a:srgbClr val="C0C0C0"/>
                  </a:outerShdw>
                </a:effectLst>
                <a:latin typeface="Tahoma" panose="020B0604030504040204" pitchFamily="34" charset="0"/>
              </a:endParaRPr>
            </a:p>
          </p:txBody>
        </p:sp>
        <p:sp>
          <p:nvSpPr>
            <p:cNvPr id="381988" name="文本框 381987"/>
            <p:cNvSpPr txBox="1"/>
            <p:nvPr/>
          </p:nvSpPr>
          <p:spPr>
            <a:xfrm>
              <a:off x="2763" y="1585"/>
              <a:ext cx="547" cy="207"/>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4</a:t>
              </a:r>
              <a:endParaRPr lang="en-US" altLang="zh-CN" sz="1800">
                <a:effectLst>
                  <a:outerShdw blurRad="38100" dist="38100" dir="2700000">
                    <a:srgbClr val="C0C0C0"/>
                  </a:outerShdw>
                </a:effectLst>
                <a:latin typeface="Tahoma" panose="020B0604030504040204" pitchFamily="34" charset="0"/>
              </a:endParaRPr>
            </a:p>
          </p:txBody>
        </p:sp>
        <p:sp>
          <p:nvSpPr>
            <p:cNvPr id="381989" name="文本框 381988"/>
            <p:cNvSpPr txBox="1"/>
            <p:nvPr/>
          </p:nvSpPr>
          <p:spPr>
            <a:xfrm>
              <a:off x="3441" y="1589"/>
              <a:ext cx="547" cy="207"/>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5</a:t>
              </a:r>
              <a:endParaRPr lang="en-US" altLang="zh-CN" sz="1800">
                <a:effectLst>
                  <a:outerShdw blurRad="38100" dist="38100" dir="2700000">
                    <a:srgbClr val="C0C0C0"/>
                  </a:outerShdw>
                </a:effectLst>
                <a:latin typeface="Tahoma" panose="020B0604030504040204" pitchFamily="34" charset="0"/>
              </a:endParaRPr>
            </a:p>
          </p:txBody>
        </p:sp>
        <p:sp>
          <p:nvSpPr>
            <p:cNvPr id="381990" name="流程图: 磁盘 381989"/>
            <p:cNvSpPr/>
            <p:nvPr/>
          </p:nvSpPr>
          <p:spPr>
            <a:xfrm>
              <a:off x="4123" y="1698"/>
              <a:ext cx="515" cy="242"/>
            </a:xfrm>
            <a:prstGeom prst="flowChartMagneticDisk">
              <a:avLst/>
            </a:prstGeom>
            <a:solidFill>
              <a:srgbClr val="DDDDDD"/>
            </a:solidFill>
            <a:ln w="9525" cap="flat" cmpd="sng">
              <a:solidFill>
                <a:srgbClr val="000000"/>
              </a:solidFill>
              <a:prstDash val="solid"/>
              <a:headEnd type="none" w="med" len="med"/>
              <a:tailEnd type="none" w="med" len="med"/>
            </a:ln>
          </p:spPr>
          <p:txBody>
            <a:bodyPr/>
            <a:lstStyle/>
            <a:p>
              <a:endParaRPr lang="zh-CN" altLang="en-US"/>
            </a:p>
          </p:txBody>
        </p:sp>
        <p:sp>
          <p:nvSpPr>
            <p:cNvPr id="381991" name="流程图: 磁盘 381990"/>
            <p:cNvSpPr/>
            <p:nvPr/>
          </p:nvSpPr>
          <p:spPr>
            <a:xfrm>
              <a:off x="4123" y="1536"/>
              <a:ext cx="515" cy="242"/>
            </a:xfrm>
            <a:prstGeom prst="flowChartMagneticDisk">
              <a:avLst/>
            </a:prstGeom>
            <a:solidFill>
              <a:srgbClr val="DDDDDD"/>
            </a:solidFill>
            <a:ln w="9525" cap="flat" cmpd="sng">
              <a:solidFill>
                <a:srgbClr val="000000"/>
              </a:solidFill>
              <a:prstDash val="solid"/>
              <a:headEnd type="none" w="med" len="med"/>
              <a:tailEnd type="none" w="med" len="med"/>
            </a:ln>
          </p:spPr>
          <p:txBody>
            <a:bodyPr/>
            <a:lstStyle/>
            <a:p>
              <a:endParaRPr lang="zh-CN" altLang="en-US"/>
            </a:p>
          </p:txBody>
        </p:sp>
        <p:sp>
          <p:nvSpPr>
            <p:cNvPr id="381992" name="流程图: 磁盘 381991"/>
            <p:cNvSpPr/>
            <p:nvPr/>
          </p:nvSpPr>
          <p:spPr>
            <a:xfrm>
              <a:off x="4123" y="1374"/>
              <a:ext cx="515" cy="243"/>
            </a:xfrm>
            <a:prstGeom prst="flowChartMagneticDisk">
              <a:avLst/>
            </a:prstGeom>
            <a:solidFill>
              <a:srgbClr val="DDDDDD"/>
            </a:solidFill>
            <a:ln w="9525" cap="flat" cmpd="sng">
              <a:solidFill>
                <a:srgbClr val="000000"/>
              </a:solidFill>
              <a:prstDash val="solid"/>
              <a:headEnd type="none" w="med" len="med"/>
              <a:tailEnd type="none" w="med" len="med"/>
            </a:ln>
          </p:spPr>
          <p:txBody>
            <a:bodyPr/>
            <a:lstStyle/>
            <a:p>
              <a:endParaRPr lang="zh-CN" altLang="en-US"/>
            </a:p>
          </p:txBody>
        </p:sp>
        <p:sp>
          <p:nvSpPr>
            <p:cNvPr id="381993" name="流程图: 磁盘 381992"/>
            <p:cNvSpPr/>
            <p:nvPr/>
          </p:nvSpPr>
          <p:spPr>
            <a:xfrm>
              <a:off x="4120" y="1213"/>
              <a:ext cx="514" cy="242"/>
            </a:xfrm>
            <a:prstGeom prst="flowChartMagneticDisk">
              <a:avLst/>
            </a:prstGeom>
            <a:solidFill>
              <a:srgbClr val="DDDDDD"/>
            </a:solidFill>
            <a:ln w="9525" cap="flat" cmpd="sng">
              <a:solidFill>
                <a:srgbClr val="000000"/>
              </a:solidFill>
              <a:prstDash val="solid"/>
              <a:headEnd type="none" w="med" len="med"/>
              <a:tailEnd type="none" w="med" len="med"/>
            </a:ln>
          </p:spPr>
          <p:txBody>
            <a:bodyPr/>
            <a:lstStyle/>
            <a:p>
              <a:endParaRPr lang="zh-CN" altLang="en-US"/>
            </a:p>
          </p:txBody>
        </p:sp>
        <p:sp>
          <p:nvSpPr>
            <p:cNvPr id="381994" name="文本框 381993"/>
            <p:cNvSpPr txBox="1"/>
            <p:nvPr/>
          </p:nvSpPr>
          <p:spPr>
            <a:xfrm>
              <a:off x="4257" y="1767"/>
              <a:ext cx="257" cy="175"/>
            </a:xfrm>
            <a:prstGeom prst="rect">
              <a:avLst/>
            </a:prstGeom>
            <a:noFill/>
            <a:ln w="9525">
              <a:noFill/>
            </a:ln>
          </p:spPr>
          <p:txBody>
            <a:bodyPr/>
            <a:lstStyle/>
            <a:p>
              <a:pPr algn="just"/>
              <a:r>
                <a:rPr lang="zh-CN" altLang="en-US" sz="1600" dirty="0">
                  <a:effectLst>
                    <a:outerShdw blurRad="38100" dist="38100" dir="2700000">
                      <a:srgbClr val="C0C0C0"/>
                    </a:outerShdw>
                  </a:effectLst>
                  <a:latin typeface="宋体" panose="02010600030101010101" pitchFamily="2" charset="-122"/>
                </a:rPr>
                <a:t>┇</a:t>
              </a:r>
              <a:endParaRPr lang="zh-CN" altLang="en-US" sz="1600" dirty="0">
                <a:effectLst>
                  <a:outerShdw blurRad="38100" dist="38100" dir="2700000">
                    <a:srgbClr val="C0C0C0"/>
                  </a:outerShdw>
                </a:effectLst>
                <a:latin typeface="Tahoma" panose="020B0604030504040204" pitchFamily="34" charset="0"/>
              </a:endParaRPr>
            </a:p>
          </p:txBody>
        </p:sp>
        <p:sp>
          <p:nvSpPr>
            <p:cNvPr id="381995" name="文本框 381994"/>
            <p:cNvSpPr txBox="1"/>
            <p:nvPr/>
          </p:nvSpPr>
          <p:spPr>
            <a:xfrm>
              <a:off x="4139" y="1261"/>
              <a:ext cx="546" cy="207"/>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0</a:t>
              </a:r>
              <a:endParaRPr lang="en-US" altLang="zh-CN" sz="1800">
                <a:effectLst>
                  <a:outerShdw blurRad="38100" dist="38100" dir="2700000">
                    <a:srgbClr val="C0C0C0"/>
                  </a:outerShdw>
                </a:effectLst>
                <a:latin typeface="Tahoma" panose="020B0604030504040204" pitchFamily="34" charset="0"/>
              </a:endParaRPr>
            </a:p>
          </p:txBody>
        </p:sp>
        <p:sp>
          <p:nvSpPr>
            <p:cNvPr id="381996" name="文本框 381995"/>
            <p:cNvSpPr txBox="1"/>
            <p:nvPr/>
          </p:nvSpPr>
          <p:spPr>
            <a:xfrm>
              <a:off x="4120" y="1419"/>
              <a:ext cx="546" cy="206"/>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2</a:t>
              </a:r>
              <a:endParaRPr lang="en-US" altLang="zh-CN" sz="1800">
                <a:effectLst>
                  <a:outerShdw blurRad="38100" dist="38100" dir="2700000">
                    <a:srgbClr val="C0C0C0"/>
                  </a:outerShdw>
                </a:effectLst>
                <a:latin typeface="Tahoma" panose="020B0604030504040204" pitchFamily="34" charset="0"/>
              </a:endParaRPr>
            </a:p>
          </p:txBody>
        </p:sp>
        <p:sp>
          <p:nvSpPr>
            <p:cNvPr id="381997" name="文本框 381996"/>
            <p:cNvSpPr txBox="1"/>
            <p:nvPr/>
          </p:nvSpPr>
          <p:spPr>
            <a:xfrm>
              <a:off x="4129" y="1589"/>
              <a:ext cx="547" cy="207"/>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4</a:t>
              </a:r>
              <a:endParaRPr lang="en-US" altLang="zh-CN" sz="1800">
                <a:effectLst>
                  <a:outerShdw blurRad="38100" dist="38100" dir="2700000">
                    <a:srgbClr val="C0C0C0"/>
                  </a:outerShdw>
                </a:effectLst>
                <a:latin typeface="Tahoma" panose="020B0604030504040204" pitchFamily="34" charset="0"/>
              </a:endParaRPr>
            </a:p>
          </p:txBody>
        </p:sp>
        <p:sp>
          <p:nvSpPr>
            <p:cNvPr id="381998" name="文本框 381997"/>
            <p:cNvSpPr txBox="1"/>
            <p:nvPr/>
          </p:nvSpPr>
          <p:spPr>
            <a:xfrm>
              <a:off x="3270" y="1969"/>
              <a:ext cx="1543" cy="236"/>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a:t>
              </a:r>
              <a:r>
                <a:rPr lang="en-US" altLang="zh-CN" sz="2000">
                  <a:solidFill>
                    <a:srgbClr val="006600"/>
                  </a:solidFill>
                  <a:effectLst>
                    <a:outerShdw blurRad="38100" dist="38100" dir="2700000">
                      <a:srgbClr val="C0C0C0"/>
                    </a:outerShdw>
                  </a:effectLst>
                  <a:latin typeface="Times New Roman" panose="02020603050405020304" pitchFamily="18" charset="0"/>
                </a:rPr>
                <a:t>b</a:t>
              </a:r>
              <a:r>
                <a:rPr lang="zh-CN" altLang="en-US" sz="2000" dirty="0">
                  <a:solidFill>
                    <a:srgbClr val="006600"/>
                  </a:solidFill>
                  <a:effectLst>
                    <a:outerShdw blurRad="38100" dist="38100" dir="2700000">
                      <a:srgbClr val="C0C0C0"/>
                    </a:outerShdw>
                  </a:effectLst>
                  <a:latin typeface="Times New Roman" panose="02020603050405020304" pitchFamily="18" charset="0"/>
                </a:rPr>
                <a:t>）</a:t>
              </a:r>
              <a:r>
                <a:rPr lang="en-US" altLang="zh-CN" sz="2000">
                  <a:solidFill>
                    <a:srgbClr val="006600"/>
                  </a:solidFill>
                  <a:effectLst>
                    <a:outerShdw blurRad="38100" dist="38100" dir="2700000">
                      <a:srgbClr val="C0C0C0"/>
                    </a:outerShdw>
                  </a:effectLst>
                  <a:latin typeface="Times New Roman" panose="02020603050405020304" pitchFamily="18" charset="0"/>
                </a:rPr>
                <a:t>RAID 1</a:t>
              </a:r>
              <a:r>
                <a:rPr lang="zh-CN" altLang="en-US" sz="2000" dirty="0">
                  <a:solidFill>
                    <a:srgbClr val="006600"/>
                  </a:solidFill>
                  <a:effectLst>
                    <a:outerShdw blurRad="38100" dist="38100" dir="2700000">
                      <a:srgbClr val="C0C0C0"/>
                    </a:outerShdw>
                  </a:effectLst>
                  <a:latin typeface="Times New Roman" panose="02020603050405020304" pitchFamily="18" charset="0"/>
                </a:rPr>
                <a:t>级</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381999" name="流程图: 磁盘 381998"/>
            <p:cNvSpPr/>
            <p:nvPr/>
          </p:nvSpPr>
          <p:spPr>
            <a:xfrm>
              <a:off x="4802" y="1711"/>
              <a:ext cx="514" cy="242"/>
            </a:xfrm>
            <a:prstGeom prst="flowChartMagneticDisk">
              <a:avLst/>
            </a:prstGeom>
            <a:solidFill>
              <a:srgbClr val="DDDDDD"/>
            </a:solidFill>
            <a:ln w="9525" cap="flat" cmpd="sng">
              <a:solidFill>
                <a:srgbClr val="000000"/>
              </a:solidFill>
              <a:prstDash val="solid"/>
              <a:headEnd type="none" w="med" len="med"/>
              <a:tailEnd type="none" w="med" len="med"/>
            </a:ln>
          </p:spPr>
          <p:txBody>
            <a:bodyPr/>
            <a:lstStyle/>
            <a:p>
              <a:endParaRPr lang="zh-CN" altLang="en-US"/>
            </a:p>
          </p:txBody>
        </p:sp>
        <p:sp>
          <p:nvSpPr>
            <p:cNvPr id="382000" name="流程图: 磁盘 381999"/>
            <p:cNvSpPr/>
            <p:nvPr/>
          </p:nvSpPr>
          <p:spPr>
            <a:xfrm>
              <a:off x="4802" y="1549"/>
              <a:ext cx="514" cy="243"/>
            </a:xfrm>
            <a:prstGeom prst="flowChartMagneticDisk">
              <a:avLst/>
            </a:prstGeom>
            <a:solidFill>
              <a:srgbClr val="DDDDDD"/>
            </a:solidFill>
            <a:ln w="9525" cap="flat" cmpd="sng">
              <a:solidFill>
                <a:srgbClr val="000000"/>
              </a:solidFill>
              <a:prstDash val="solid"/>
              <a:headEnd type="none" w="med" len="med"/>
              <a:tailEnd type="none" w="med" len="med"/>
            </a:ln>
          </p:spPr>
          <p:txBody>
            <a:bodyPr/>
            <a:lstStyle/>
            <a:p>
              <a:endParaRPr lang="zh-CN" altLang="en-US"/>
            </a:p>
          </p:txBody>
        </p:sp>
        <p:sp>
          <p:nvSpPr>
            <p:cNvPr id="382001" name="流程图: 磁盘 382000"/>
            <p:cNvSpPr/>
            <p:nvPr/>
          </p:nvSpPr>
          <p:spPr>
            <a:xfrm>
              <a:off x="4802" y="1387"/>
              <a:ext cx="514" cy="243"/>
            </a:xfrm>
            <a:prstGeom prst="flowChartMagneticDisk">
              <a:avLst/>
            </a:prstGeom>
            <a:solidFill>
              <a:srgbClr val="DDDDDD"/>
            </a:solidFill>
            <a:ln w="9525" cap="flat" cmpd="sng">
              <a:solidFill>
                <a:srgbClr val="000000"/>
              </a:solidFill>
              <a:prstDash val="solid"/>
              <a:headEnd type="none" w="med" len="med"/>
              <a:tailEnd type="none" w="med" len="med"/>
            </a:ln>
          </p:spPr>
          <p:txBody>
            <a:bodyPr/>
            <a:lstStyle/>
            <a:p>
              <a:endParaRPr lang="zh-CN" altLang="en-US"/>
            </a:p>
          </p:txBody>
        </p:sp>
        <p:sp>
          <p:nvSpPr>
            <p:cNvPr id="382002" name="流程图: 磁盘 382001"/>
            <p:cNvSpPr/>
            <p:nvPr/>
          </p:nvSpPr>
          <p:spPr>
            <a:xfrm>
              <a:off x="4798" y="1227"/>
              <a:ext cx="514" cy="242"/>
            </a:xfrm>
            <a:prstGeom prst="flowChartMagneticDisk">
              <a:avLst/>
            </a:prstGeom>
            <a:solidFill>
              <a:srgbClr val="DDDDDD"/>
            </a:solidFill>
            <a:ln w="9525" cap="flat" cmpd="sng">
              <a:solidFill>
                <a:srgbClr val="000000"/>
              </a:solidFill>
              <a:prstDash val="solid"/>
              <a:headEnd type="none" w="med" len="med"/>
              <a:tailEnd type="none" w="med" len="med"/>
            </a:ln>
          </p:spPr>
          <p:txBody>
            <a:bodyPr/>
            <a:lstStyle/>
            <a:p>
              <a:endParaRPr lang="zh-CN" altLang="en-US"/>
            </a:p>
          </p:txBody>
        </p:sp>
        <p:sp>
          <p:nvSpPr>
            <p:cNvPr id="382003" name="文本框 382002"/>
            <p:cNvSpPr txBox="1"/>
            <p:nvPr/>
          </p:nvSpPr>
          <p:spPr>
            <a:xfrm>
              <a:off x="4935" y="1780"/>
              <a:ext cx="257" cy="175"/>
            </a:xfrm>
            <a:prstGeom prst="rect">
              <a:avLst/>
            </a:prstGeom>
            <a:noFill/>
            <a:ln w="9525">
              <a:noFill/>
            </a:ln>
          </p:spPr>
          <p:txBody>
            <a:bodyPr/>
            <a:lstStyle/>
            <a:p>
              <a:pPr algn="just"/>
              <a:r>
                <a:rPr lang="zh-CN" altLang="en-US" sz="1600" dirty="0">
                  <a:effectLst>
                    <a:outerShdw blurRad="38100" dist="38100" dir="2700000">
                      <a:srgbClr val="C0C0C0"/>
                    </a:outerShdw>
                  </a:effectLst>
                  <a:latin typeface="宋体" panose="02010600030101010101" pitchFamily="2" charset="-122"/>
                </a:rPr>
                <a:t>┇</a:t>
              </a:r>
              <a:endParaRPr lang="zh-CN" altLang="en-US" sz="1600" dirty="0">
                <a:effectLst>
                  <a:outerShdw blurRad="38100" dist="38100" dir="2700000">
                    <a:srgbClr val="C0C0C0"/>
                  </a:outerShdw>
                </a:effectLst>
                <a:latin typeface="Tahoma" panose="020B0604030504040204" pitchFamily="34" charset="0"/>
              </a:endParaRPr>
            </a:p>
          </p:txBody>
        </p:sp>
        <p:sp>
          <p:nvSpPr>
            <p:cNvPr id="382004" name="文本框 382003"/>
            <p:cNvSpPr txBox="1"/>
            <p:nvPr/>
          </p:nvSpPr>
          <p:spPr>
            <a:xfrm>
              <a:off x="4817" y="1275"/>
              <a:ext cx="546" cy="206"/>
            </a:xfrm>
            <a:prstGeom prst="rect">
              <a:avLst/>
            </a:prstGeom>
            <a:noFill/>
            <a:ln w="9525">
              <a:noFill/>
            </a:ln>
          </p:spPr>
          <p:txBody>
            <a:bodyPr/>
            <a:lstStyle/>
            <a:p>
              <a:pPr algn="just"/>
              <a:r>
                <a:rPr lang="en-US" altLang="zh-CN" sz="1600">
                  <a:effectLst>
                    <a:outerShdw blurRad="38100" dist="38100" dir="2700000">
                      <a:srgbClr val="C0C0C0"/>
                    </a:outerShdw>
                  </a:effectLst>
                  <a:latin typeface="Times New Roman" panose="02020603050405020304" pitchFamily="18" charset="0"/>
                </a:rPr>
                <a:t>Strip 1</a:t>
              </a:r>
              <a:endParaRPr lang="en-US" altLang="zh-CN" sz="1600">
                <a:effectLst>
                  <a:outerShdw blurRad="38100" dist="38100" dir="2700000">
                    <a:srgbClr val="C0C0C0"/>
                  </a:outerShdw>
                </a:effectLst>
                <a:latin typeface="Tahoma" panose="020B0604030504040204" pitchFamily="34" charset="0"/>
              </a:endParaRPr>
            </a:p>
          </p:txBody>
        </p:sp>
        <p:sp>
          <p:nvSpPr>
            <p:cNvPr id="382005" name="文本框 382004"/>
            <p:cNvSpPr txBox="1"/>
            <p:nvPr/>
          </p:nvSpPr>
          <p:spPr>
            <a:xfrm>
              <a:off x="4798" y="1432"/>
              <a:ext cx="546" cy="206"/>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3</a:t>
              </a:r>
              <a:endParaRPr lang="en-US" altLang="zh-CN" sz="1800">
                <a:effectLst>
                  <a:outerShdw blurRad="38100" dist="38100" dir="2700000">
                    <a:srgbClr val="C0C0C0"/>
                  </a:outerShdw>
                </a:effectLst>
                <a:latin typeface="Tahoma" panose="020B0604030504040204" pitchFamily="34" charset="0"/>
              </a:endParaRPr>
            </a:p>
          </p:txBody>
        </p:sp>
        <p:sp>
          <p:nvSpPr>
            <p:cNvPr id="382006" name="文本框 382005"/>
            <p:cNvSpPr txBox="1"/>
            <p:nvPr/>
          </p:nvSpPr>
          <p:spPr>
            <a:xfrm>
              <a:off x="4807" y="1602"/>
              <a:ext cx="547" cy="207"/>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5</a:t>
              </a:r>
              <a:endParaRPr lang="en-US" altLang="zh-CN" sz="1800">
                <a:effectLst>
                  <a:outerShdw blurRad="38100" dist="38100" dir="2700000">
                    <a:srgbClr val="C0C0C0"/>
                  </a:outerShdw>
                </a:effectLst>
                <a:latin typeface="Tahoma" panose="020B0604030504040204" pitchFamily="34" charset="0"/>
              </a:endParaRPr>
            </a:p>
          </p:txBody>
        </p:sp>
        <p:sp>
          <p:nvSpPr>
            <p:cNvPr id="382007" name="直接连接符 382006"/>
            <p:cNvSpPr/>
            <p:nvPr/>
          </p:nvSpPr>
          <p:spPr>
            <a:xfrm flipH="1" flipV="1">
              <a:off x="4082" y="1078"/>
              <a:ext cx="942" cy="148"/>
            </a:xfrm>
            <a:prstGeom prst="line">
              <a:avLst/>
            </a:prstGeom>
            <a:ln w="25400" cap="flat" cmpd="dbl">
              <a:solidFill>
                <a:srgbClr val="000000"/>
              </a:solidFill>
              <a:prstDash val="solid"/>
              <a:headEnd type="none" w="med" len="med"/>
              <a:tailEnd type="none" w="med" len="med"/>
            </a:ln>
          </p:spPr>
        </p:sp>
      </p:grpSp>
      <p:sp>
        <p:nvSpPr>
          <p:cNvPr id="382010" name="文本框 382009"/>
          <p:cNvSpPr txBox="1"/>
          <p:nvPr/>
        </p:nvSpPr>
        <p:spPr>
          <a:xfrm>
            <a:off x="1446713" y="1920690"/>
            <a:ext cx="3529013" cy="583565"/>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a:t>
            </a:r>
            <a:r>
              <a:rPr lang="en-US" altLang="zh-CN" sz="2800" dirty="0">
                <a:solidFill>
                  <a:srgbClr val="800000"/>
                </a:solidFill>
                <a:effectLst>
                  <a:outerShdw blurRad="38100" dist="38100" dir="2700000">
                    <a:srgbClr val="C0C0C0"/>
                  </a:outerShdw>
                </a:effectLst>
                <a:latin typeface="Tahoma" panose="020B0604030504040204" pitchFamily="34" charset="0"/>
              </a:rPr>
              <a:t>RAID 1</a:t>
            </a:r>
            <a:r>
              <a:rPr lang="zh-CN" altLang="en-US" sz="2800" dirty="0">
                <a:solidFill>
                  <a:srgbClr val="800000"/>
                </a:solidFill>
                <a:effectLst>
                  <a:outerShdw blurRad="38100" dist="38100" dir="2700000">
                    <a:srgbClr val="C0C0C0"/>
                  </a:outerShdw>
                </a:effectLst>
                <a:latin typeface="Tahoma" panose="020B0604030504040204" pitchFamily="34" charset="0"/>
              </a:rPr>
              <a:t>级</a:t>
            </a:r>
            <a:r>
              <a:rPr lang="zh-CN" altLang="en-US" sz="3200" b="0" dirty="0">
                <a:latin typeface="Tahoma" panose="020B0604030504040204" pitchFamily="34" charset="0"/>
              </a:rPr>
              <a:t> </a:t>
            </a:r>
          </a:p>
        </p:txBody>
      </p:sp>
      <p:sp>
        <p:nvSpPr>
          <p:cNvPr id="382012" name="AutoShape 5"/>
          <p:cNvSpPr/>
          <p:nvPr/>
        </p:nvSpPr>
        <p:spPr>
          <a:xfrm>
            <a:off x="1084764" y="1163243"/>
            <a:ext cx="3962400"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82013" name="Text Box 38"/>
          <p:cNvSpPr txBox="1"/>
          <p:nvPr/>
        </p:nvSpPr>
        <p:spPr>
          <a:xfrm>
            <a:off x="1140326" y="1185468"/>
            <a:ext cx="383540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 </a:t>
            </a:r>
            <a:r>
              <a:rPr lang="en-US" altLang="zh-CN" sz="2800">
                <a:solidFill>
                  <a:srgbClr val="FF0000"/>
                </a:solidFill>
                <a:effectLst>
                  <a:outerShdw blurRad="38100" dist="38100" dir="2700000">
                    <a:srgbClr val="C0C0C0"/>
                  </a:outerShdw>
                </a:effectLst>
                <a:latin typeface="Times New Roman" panose="02020603050405020304" pitchFamily="18" charset="0"/>
              </a:rPr>
              <a:t>RAID</a:t>
            </a:r>
            <a:r>
              <a:rPr lang="zh-CN" altLang="en-US" sz="2800" dirty="0">
                <a:solidFill>
                  <a:srgbClr val="FF0000"/>
                </a:solidFill>
                <a:effectLst>
                  <a:outerShdw blurRad="38100" dist="38100" dir="2700000">
                    <a:srgbClr val="C0C0C0"/>
                  </a:outerShdw>
                </a:effectLst>
                <a:latin typeface="Times New Roman" panose="02020603050405020304" pitchFamily="18" charset="0"/>
              </a:rPr>
              <a:t>的分级</a:t>
            </a:r>
            <a:r>
              <a:rPr lang="zh-CN" altLang="en-US" dirty="0">
                <a:latin typeface="Tahoma" panose="020B0604030504040204" pitchFamily="34" charset="0"/>
              </a:rPr>
              <a:t> </a:t>
            </a:r>
          </a:p>
        </p:txBody>
      </p:sp>
      <p:sp>
        <p:nvSpPr>
          <p:cNvPr id="57" name="矩形 56">
            <a:extLst>
              <a:ext uri="{FF2B5EF4-FFF2-40B4-BE49-F238E27FC236}">
                <a16:creationId xmlns:a16="http://schemas.microsoft.com/office/drawing/2014/main" id="{0B0C1923-0077-4FEA-B8EA-EBBC47A45EC4}"/>
              </a:ext>
            </a:extLst>
          </p:cNvPr>
          <p:cNvSpPr/>
          <p:nvPr/>
        </p:nvSpPr>
        <p:spPr>
          <a:xfrm>
            <a:off x="407368" y="115863"/>
            <a:ext cx="3887788"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5.8 RAID技术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2012"/>
                                        </p:tgtEl>
                                        <p:attrNameLst>
                                          <p:attrName>style.visibility</p:attrName>
                                        </p:attrNameLst>
                                      </p:cBhvr>
                                      <p:to>
                                        <p:strVal val="visible"/>
                                      </p:to>
                                    </p:set>
                                    <p:anim calcmode="lin" valueType="num">
                                      <p:cBhvr additive="base">
                                        <p:cTn id="7" dur="500" fill="hold"/>
                                        <p:tgtEl>
                                          <p:spTgt spid="382012"/>
                                        </p:tgtEl>
                                        <p:attrNameLst>
                                          <p:attrName>ppt_x</p:attrName>
                                        </p:attrNameLst>
                                      </p:cBhvr>
                                      <p:tavLst>
                                        <p:tav tm="0">
                                          <p:val>
                                            <p:strVal val="#ppt_x"/>
                                          </p:val>
                                        </p:tav>
                                        <p:tav tm="100000">
                                          <p:val>
                                            <p:strVal val="#ppt_x"/>
                                          </p:val>
                                        </p:tav>
                                      </p:tavLst>
                                    </p:anim>
                                    <p:anim calcmode="lin" valueType="num">
                                      <p:cBhvr additive="base">
                                        <p:cTn id="8" dur="500" fill="hold"/>
                                        <p:tgtEl>
                                          <p:spTgt spid="3820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82013"/>
                                        </p:tgtEl>
                                        <p:attrNameLst>
                                          <p:attrName>style.visibility</p:attrName>
                                        </p:attrNameLst>
                                      </p:cBhvr>
                                      <p:to>
                                        <p:strVal val="visible"/>
                                      </p:to>
                                    </p:set>
                                    <p:anim calcmode="lin" valueType="num">
                                      <p:cBhvr additive="base">
                                        <p:cTn id="12" dur="500" fill="hold"/>
                                        <p:tgtEl>
                                          <p:spTgt spid="382013"/>
                                        </p:tgtEl>
                                        <p:attrNameLst>
                                          <p:attrName>ppt_x</p:attrName>
                                        </p:attrNameLst>
                                      </p:cBhvr>
                                      <p:tavLst>
                                        <p:tav tm="0">
                                          <p:val>
                                            <p:strVal val="#ppt_x"/>
                                          </p:val>
                                        </p:tav>
                                        <p:tav tm="100000">
                                          <p:val>
                                            <p:strVal val="#ppt_x"/>
                                          </p:val>
                                        </p:tav>
                                      </p:tavLst>
                                    </p:anim>
                                    <p:anim calcmode="lin" valueType="num">
                                      <p:cBhvr additive="base">
                                        <p:cTn id="13" dur="500" fill="hold"/>
                                        <p:tgtEl>
                                          <p:spTgt spid="3820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81966"/>
                                        </p:tgtEl>
                                        <p:attrNameLst>
                                          <p:attrName>style.visibility</p:attrName>
                                        </p:attrNameLst>
                                      </p:cBhvr>
                                      <p:to>
                                        <p:strVal val="visible"/>
                                      </p:to>
                                    </p:set>
                                    <p:anim calcmode="lin" valueType="num">
                                      <p:cBhvr additive="base">
                                        <p:cTn id="17" dur="500" fill="hold"/>
                                        <p:tgtEl>
                                          <p:spTgt spid="381966"/>
                                        </p:tgtEl>
                                        <p:attrNameLst>
                                          <p:attrName>ppt_x</p:attrName>
                                        </p:attrNameLst>
                                      </p:cBhvr>
                                      <p:tavLst>
                                        <p:tav tm="0">
                                          <p:val>
                                            <p:strVal val="0-#ppt_w/2"/>
                                          </p:val>
                                        </p:tav>
                                        <p:tav tm="100000">
                                          <p:val>
                                            <p:strVal val="#ppt_x"/>
                                          </p:val>
                                        </p:tav>
                                      </p:tavLst>
                                    </p:anim>
                                    <p:anim calcmode="lin" valueType="num">
                                      <p:cBhvr additive="base">
                                        <p:cTn id="18" dur="500" fill="hold"/>
                                        <p:tgtEl>
                                          <p:spTgt spid="38196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81965"/>
                                        </p:tgtEl>
                                        <p:attrNameLst>
                                          <p:attrName>style.visibility</p:attrName>
                                        </p:attrNameLst>
                                      </p:cBhvr>
                                      <p:to>
                                        <p:strVal val="visible"/>
                                      </p:to>
                                    </p:set>
                                    <p:anim calcmode="lin" valueType="num">
                                      <p:cBhvr additive="base">
                                        <p:cTn id="22" dur="500" fill="hold"/>
                                        <p:tgtEl>
                                          <p:spTgt spid="381965"/>
                                        </p:tgtEl>
                                        <p:attrNameLst>
                                          <p:attrName>ppt_x</p:attrName>
                                        </p:attrNameLst>
                                      </p:cBhvr>
                                      <p:tavLst>
                                        <p:tav tm="0">
                                          <p:val>
                                            <p:strVal val="#ppt_x"/>
                                          </p:val>
                                        </p:tav>
                                        <p:tav tm="100000">
                                          <p:val>
                                            <p:strVal val="#ppt_x"/>
                                          </p:val>
                                        </p:tav>
                                      </p:tavLst>
                                    </p:anim>
                                    <p:anim calcmode="lin" valueType="num">
                                      <p:cBhvr additive="base">
                                        <p:cTn id="23" dur="500" fill="hold"/>
                                        <p:tgtEl>
                                          <p:spTgt spid="381965"/>
                                        </p:tgtEl>
                                        <p:attrNameLst>
                                          <p:attrName>ppt_y</p:attrName>
                                        </p:attrNameLst>
                                      </p:cBhvr>
                                      <p:tavLst>
                                        <p:tav tm="0">
                                          <p:val>
                                            <p:strVal val="1+#ppt_h/2"/>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382010"/>
                                        </p:tgtEl>
                                        <p:attrNameLst>
                                          <p:attrName>style.visibility</p:attrName>
                                        </p:attrNameLst>
                                      </p:cBhvr>
                                      <p:to>
                                        <p:strVal val="visible"/>
                                      </p:to>
                                    </p:set>
                                    <p:anim calcmode="lin" valueType="num">
                                      <p:cBhvr additive="base">
                                        <p:cTn id="26" dur="500" fill="hold"/>
                                        <p:tgtEl>
                                          <p:spTgt spid="382010"/>
                                        </p:tgtEl>
                                        <p:attrNameLst>
                                          <p:attrName>ppt_x</p:attrName>
                                        </p:attrNameLst>
                                      </p:cBhvr>
                                      <p:tavLst>
                                        <p:tav tm="0">
                                          <p:val>
                                            <p:strVal val="0-#ppt_w/2"/>
                                          </p:val>
                                        </p:tav>
                                        <p:tav tm="100000">
                                          <p:val>
                                            <p:strVal val="#ppt_x"/>
                                          </p:val>
                                        </p:tav>
                                      </p:tavLst>
                                    </p:anim>
                                    <p:anim calcmode="lin" valueType="num">
                                      <p:cBhvr additive="base">
                                        <p:cTn id="27" dur="500" fill="hold"/>
                                        <p:tgtEl>
                                          <p:spTgt spid="382010"/>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381967"/>
                                        </p:tgtEl>
                                        <p:attrNameLst>
                                          <p:attrName>style.visibility</p:attrName>
                                        </p:attrNameLst>
                                      </p:cBhvr>
                                      <p:to>
                                        <p:strVal val="visible"/>
                                      </p:to>
                                    </p:set>
                                    <p:anim calcmode="lin" valueType="num">
                                      <p:cBhvr additive="base">
                                        <p:cTn id="31" dur="500" fill="hold"/>
                                        <p:tgtEl>
                                          <p:spTgt spid="381967"/>
                                        </p:tgtEl>
                                        <p:attrNameLst>
                                          <p:attrName>ppt_x</p:attrName>
                                        </p:attrNameLst>
                                      </p:cBhvr>
                                      <p:tavLst>
                                        <p:tav tm="0">
                                          <p:val>
                                            <p:strVal val="#ppt_x"/>
                                          </p:val>
                                        </p:tav>
                                        <p:tav tm="100000">
                                          <p:val>
                                            <p:strVal val="#ppt_x"/>
                                          </p:val>
                                        </p:tav>
                                      </p:tavLst>
                                    </p:anim>
                                    <p:anim calcmode="lin" valueType="num">
                                      <p:cBhvr additive="base">
                                        <p:cTn id="32" dur="500" fill="hold"/>
                                        <p:tgtEl>
                                          <p:spTgt spid="3819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65" grpId="0"/>
      <p:bldP spid="381966" grpId="0"/>
      <p:bldP spid="382010" grpId="0"/>
      <p:bldP spid="382012" grpId="0" bldLvl="0" animBg="1"/>
      <p:bldP spid="382013"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1" name="矩形 380930"/>
          <p:cNvSpPr/>
          <p:nvPr/>
        </p:nvSpPr>
        <p:spPr>
          <a:xfrm>
            <a:off x="803846" y="3197250"/>
            <a:ext cx="9144000" cy="0"/>
          </a:xfrm>
          <a:prstGeom prst="rect">
            <a:avLst/>
          </a:prstGeom>
          <a:noFill/>
          <a:ln w="9525">
            <a:noFill/>
          </a:ln>
        </p:spPr>
        <p:txBody>
          <a:bodyPr/>
          <a:lstStyle/>
          <a:p>
            <a:endParaRPr lang="zh-CN" altLang="en-US"/>
          </a:p>
        </p:txBody>
      </p:sp>
      <p:sp>
        <p:nvSpPr>
          <p:cNvPr id="380932" name="矩形 380931"/>
          <p:cNvSpPr/>
          <p:nvPr/>
        </p:nvSpPr>
        <p:spPr>
          <a:xfrm>
            <a:off x="803846" y="3197250"/>
            <a:ext cx="9144000" cy="0"/>
          </a:xfrm>
          <a:prstGeom prst="rect">
            <a:avLst/>
          </a:prstGeom>
          <a:noFill/>
          <a:ln w="9525">
            <a:noFill/>
          </a:ln>
        </p:spPr>
        <p:txBody>
          <a:bodyPr/>
          <a:lstStyle/>
          <a:p>
            <a:endParaRPr lang="zh-CN" altLang="en-US"/>
          </a:p>
        </p:txBody>
      </p:sp>
      <p:sp>
        <p:nvSpPr>
          <p:cNvPr id="380933" name="矩形 380932"/>
          <p:cNvSpPr/>
          <p:nvPr/>
        </p:nvSpPr>
        <p:spPr>
          <a:xfrm>
            <a:off x="803846" y="3063900"/>
            <a:ext cx="9144000" cy="0"/>
          </a:xfrm>
          <a:prstGeom prst="rect">
            <a:avLst/>
          </a:prstGeom>
          <a:noFill/>
          <a:ln w="9525">
            <a:noFill/>
          </a:ln>
        </p:spPr>
        <p:txBody>
          <a:bodyPr/>
          <a:lstStyle/>
          <a:p>
            <a:endParaRPr lang="zh-CN" altLang="en-US"/>
          </a:p>
        </p:txBody>
      </p:sp>
      <p:sp>
        <p:nvSpPr>
          <p:cNvPr id="380934" name="矩形 380933"/>
          <p:cNvSpPr/>
          <p:nvPr/>
        </p:nvSpPr>
        <p:spPr>
          <a:xfrm>
            <a:off x="803846" y="3063900"/>
            <a:ext cx="9144000" cy="0"/>
          </a:xfrm>
          <a:prstGeom prst="rect">
            <a:avLst/>
          </a:prstGeom>
          <a:noFill/>
          <a:ln w="9525">
            <a:noFill/>
          </a:ln>
        </p:spPr>
        <p:txBody>
          <a:bodyPr/>
          <a:lstStyle/>
          <a:p>
            <a:endParaRPr lang="zh-CN" altLang="en-US"/>
          </a:p>
        </p:txBody>
      </p:sp>
      <p:sp>
        <p:nvSpPr>
          <p:cNvPr id="380935" name="矩形 380934"/>
          <p:cNvSpPr/>
          <p:nvPr/>
        </p:nvSpPr>
        <p:spPr>
          <a:xfrm>
            <a:off x="803846" y="3197250"/>
            <a:ext cx="9144000" cy="0"/>
          </a:xfrm>
          <a:prstGeom prst="rect">
            <a:avLst/>
          </a:prstGeom>
          <a:noFill/>
          <a:ln w="9525">
            <a:noFill/>
          </a:ln>
        </p:spPr>
        <p:txBody>
          <a:bodyPr/>
          <a:lstStyle/>
          <a:p>
            <a:endParaRPr lang="zh-CN" altLang="en-US"/>
          </a:p>
        </p:txBody>
      </p:sp>
      <p:sp>
        <p:nvSpPr>
          <p:cNvPr id="380936" name="矩形 380935"/>
          <p:cNvSpPr/>
          <p:nvPr/>
        </p:nvSpPr>
        <p:spPr>
          <a:xfrm>
            <a:off x="803846" y="3063900"/>
            <a:ext cx="9144000" cy="0"/>
          </a:xfrm>
          <a:prstGeom prst="rect">
            <a:avLst/>
          </a:prstGeom>
          <a:noFill/>
          <a:ln w="9525">
            <a:noFill/>
          </a:ln>
        </p:spPr>
        <p:txBody>
          <a:bodyPr/>
          <a:lstStyle/>
          <a:p>
            <a:endParaRPr lang="zh-CN" altLang="en-US"/>
          </a:p>
        </p:txBody>
      </p:sp>
      <p:sp>
        <p:nvSpPr>
          <p:cNvPr id="380941" name="文本框 380940"/>
          <p:cNvSpPr txBox="1"/>
          <p:nvPr/>
        </p:nvSpPr>
        <p:spPr>
          <a:xfrm>
            <a:off x="1919982" y="4062442"/>
            <a:ext cx="9287123" cy="1814830"/>
          </a:xfrm>
          <a:prstGeom prst="rect">
            <a:avLst/>
          </a:prstGeom>
          <a:noFill/>
          <a:ln w="9525">
            <a:noFill/>
          </a:ln>
        </p:spPr>
        <p:txBody>
          <a:bodyPr wrap="square">
            <a:spAutoFit/>
          </a:bodyPr>
          <a:lstStyle/>
          <a:p>
            <a:pPr>
              <a:spcBef>
                <a:spcPct val="50000"/>
              </a:spcBef>
              <a:buClr>
                <a:srgbClr val="0000FF"/>
              </a:buClr>
              <a:buSzPct val="70000"/>
              <a:buFont typeface="Wingdings" panose="05000000000000000000" pitchFamily="2" charset="2"/>
            </a:pPr>
            <a:r>
              <a:rPr lang="zh-CN" altLang="en-US" dirty="0">
                <a:solidFill>
                  <a:srgbClr val="0000CC"/>
                </a:solidFill>
                <a:effectLst>
                  <a:outerShdw blurRad="38100" dist="38100" dir="2700000">
                    <a:srgbClr val="C0C0C0"/>
                  </a:outerShdw>
                </a:effectLst>
                <a:latin typeface="Tahoma" panose="020B0604030504040204" pitchFamily="34" charset="0"/>
              </a:rPr>
              <a:t> </a:t>
            </a:r>
            <a:r>
              <a:rPr lang="zh-CN" altLang="en-US" sz="2800" dirty="0">
                <a:solidFill>
                  <a:srgbClr val="0000CC"/>
                </a:solidFill>
                <a:effectLst>
                  <a:outerShdw blurRad="38100" dist="38100" dir="2700000">
                    <a:srgbClr val="C0C0C0"/>
                  </a:outerShdw>
                </a:effectLst>
                <a:latin typeface="Tahoma" panose="020B0604030504040204" pitchFamily="34" charset="0"/>
              </a:rPr>
              <a:t>这两级采用了奇偶校验技术，将奇偶校验码存放在一个独立的校验盘上。</a:t>
            </a:r>
            <a:r>
              <a:rPr lang="en-US" altLang="zh-CN" sz="2800" dirty="0">
                <a:solidFill>
                  <a:srgbClr val="0000CC"/>
                </a:solidFill>
                <a:effectLst>
                  <a:outerShdw blurRad="38100" dist="38100" dir="2700000">
                    <a:srgbClr val="C0C0C0"/>
                  </a:outerShdw>
                </a:effectLst>
                <a:latin typeface="Tahoma" panose="020B0604030504040204" pitchFamily="34" charset="0"/>
              </a:rPr>
              <a:t>3</a:t>
            </a:r>
            <a:r>
              <a:rPr lang="zh-CN" altLang="en-US" sz="2800" dirty="0">
                <a:solidFill>
                  <a:srgbClr val="0000CC"/>
                </a:solidFill>
                <a:effectLst>
                  <a:outerShdw blurRad="38100" dist="38100" dir="2700000">
                    <a:srgbClr val="C0C0C0"/>
                  </a:outerShdw>
                </a:effectLst>
                <a:latin typeface="Tahoma" panose="020B0604030504040204" pitchFamily="34" charset="0"/>
              </a:rPr>
              <a:t>级与</a:t>
            </a:r>
            <a:r>
              <a:rPr lang="en-US" altLang="zh-CN" sz="2800" dirty="0">
                <a:solidFill>
                  <a:srgbClr val="0000CC"/>
                </a:solidFill>
                <a:effectLst>
                  <a:outerShdw blurRad="38100" dist="38100" dir="2700000">
                    <a:srgbClr val="C0C0C0"/>
                  </a:outerShdw>
                </a:effectLst>
                <a:latin typeface="Tahoma" panose="020B0604030504040204" pitchFamily="34" charset="0"/>
              </a:rPr>
              <a:t>4</a:t>
            </a:r>
            <a:r>
              <a:rPr lang="zh-CN" altLang="en-US" sz="2800" dirty="0">
                <a:solidFill>
                  <a:srgbClr val="0000CC"/>
                </a:solidFill>
                <a:effectLst>
                  <a:outerShdw blurRad="38100" dist="38100" dir="2700000">
                    <a:srgbClr val="C0C0C0"/>
                  </a:outerShdw>
                </a:effectLst>
                <a:latin typeface="Tahoma" panose="020B0604030504040204" pitchFamily="34" charset="0"/>
              </a:rPr>
              <a:t>级的区别仅在于数据的存放形式不同，</a:t>
            </a:r>
            <a:r>
              <a:rPr lang="en-US" altLang="zh-CN" sz="2800" dirty="0">
                <a:solidFill>
                  <a:srgbClr val="0000CC"/>
                </a:solidFill>
                <a:effectLst>
                  <a:outerShdw blurRad="38100" dist="38100" dir="2700000">
                    <a:srgbClr val="C0C0C0"/>
                  </a:outerShdw>
                </a:effectLst>
                <a:latin typeface="Tahoma" panose="020B0604030504040204" pitchFamily="34" charset="0"/>
              </a:rPr>
              <a:t>3</a:t>
            </a:r>
            <a:r>
              <a:rPr lang="zh-CN" altLang="en-US" sz="2800" dirty="0">
                <a:solidFill>
                  <a:srgbClr val="0000CC"/>
                </a:solidFill>
                <a:effectLst>
                  <a:outerShdw blurRad="38100" dist="38100" dir="2700000">
                    <a:srgbClr val="C0C0C0"/>
                  </a:outerShdw>
                </a:effectLst>
                <a:latin typeface="Tahoma" panose="020B0604030504040204" pitchFamily="34" charset="0"/>
              </a:rPr>
              <a:t>级通常数据单位（条带）很小，</a:t>
            </a:r>
            <a:r>
              <a:rPr lang="en-US" altLang="zh-CN" sz="2800" dirty="0">
                <a:solidFill>
                  <a:srgbClr val="0000CC"/>
                </a:solidFill>
                <a:effectLst>
                  <a:outerShdw blurRad="38100" dist="38100" dir="2700000">
                    <a:srgbClr val="C0C0C0"/>
                  </a:outerShdw>
                </a:effectLst>
                <a:latin typeface="Tahoma" panose="020B0604030504040204" pitchFamily="34" charset="0"/>
              </a:rPr>
              <a:t>4</a:t>
            </a:r>
            <a:r>
              <a:rPr lang="zh-CN" altLang="en-US" sz="2800" dirty="0">
                <a:solidFill>
                  <a:srgbClr val="0000CC"/>
                </a:solidFill>
                <a:effectLst>
                  <a:outerShdw blurRad="38100" dist="38100" dir="2700000">
                    <a:srgbClr val="C0C0C0"/>
                  </a:outerShdw>
                </a:effectLst>
                <a:latin typeface="Tahoma" panose="020B0604030504040204" pitchFamily="34" charset="0"/>
              </a:rPr>
              <a:t>级较大，如图</a:t>
            </a:r>
            <a:r>
              <a:rPr lang="en-US" altLang="zh-CN" sz="2800" dirty="0">
                <a:solidFill>
                  <a:srgbClr val="0000CC"/>
                </a:solidFill>
                <a:effectLst>
                  <a:outerShdw blurRad="38100" dist="38100" dir="2700000">
                    <a:srgbClr val="C0C0C0"/>
                  </a:outerShdw>
                </a:effectLst>
                <a:latin typeface="Tahoma" panose="020B0604030504040204" pitchFamily="34" charset="0"/>
              </a:rPr>
              <a:t>5.27</a:t>
            </a:r>
            <a:r>
              <a:rPr lang="zh-CN" altLang="en-US" sz="2800" dirty="0">
                <a:solidFill>
                  <a:srgbClr val="0000CC"/>
                </a:solidFill>
                <a:effectLst>
                  <a:outerShdw blurRad="38100" dist="38100" dir="2700000">
                    <a:srgbClr val="C0C0C0"/>
                  </a:outerShdw>
                </a:effectLst>
                <a:latin typeface="Tahoma" panose="020B0604030504040204" pitchFamily="34" charset="0"/>
              </a:rPr>
              <a:t>（</a:t>
            </a:r>
            <a:r>
              <a:rPr lang="en-US" altLang="zh-CN" sz="2800" dirty="0">
                <a:solidFill>
                  <a:srgbClr val="0000CC"/>
                </a:solidFill>
                <a:effectLst>
                  <a:outerShdw blurRad="38100" dist="38100" dir="2700000">
                    <a:srgbClr val="C0C0C0"/>
                  </a:outerShdw>
                </a:effectLst>
                <a:latin typeface="Tahoma" panose="020B0604030504040204" pitchFamily="34" charset="0"/>
              </a:rPr>
              <a:t>c</a:t>
            </a:r>
            <a:r>
              <a:rPr lang="zh-CN" altLang="en-US" sz="2800" dirty="0">
                <a:solidFill>
                  <a:srgbClr val="0000CC"/>
                </a:solidFill>
                <a:effectLst>
                  <a:outerShdw blurRad="38100" dist="38100" dir="2700000">
                    <a:srgbClr val="C0C0C0"/>
                  </a:outerShdw>
                </a:effectLst>
                <a:latin typeface="Tahoma" panose="020B0604030504040204" pitchFamily="34" charset="0"/>
              </a:rPr>
              <a:t>）所示。</a:t>
            </a:r>
            <a:r>
              <a:rPr lang="zh-CN" altLang="en-US" dirty="0">
                <a:solidFill>
                  <a:srgbClr val="0000CC"/>
                </a:solidFill>
                <a:effectLst>
                  <a:outerShdw blurRad="38100" dist="38100" dir="2700000">
                    <a:srgbClr val="C0C0C0"/>
                  </a:outerShdw>
                </a:effectLst>
                <a:latin typeface="Tahoma" panose="020B0604030504040204" pitchFamily="34" charset="0"/>
              </a:rPr>
              <a:t> </a:t>
            </a:r>
          </a:p>
        </p:txBody>
      </p:sp>
      <p:sp>
        <p:nvSpPr>
          <p:cNvPr id="380942" name="文本框 380941"/>
          <p:cNvSpPr txBox="1"/>
          <p:nvPr/>
        </p:nvSpPr>
        <p:spPr>
          <a:xfrm>
            <a:off x="1991544" y="2380005"/>
            <a:ext cx="9144000" cy="953135"/>
          </a:xfrm>
          <a:prstGeom prst="rect">
            <a:avLst/>
          </a:prstGeom>
          <a:noFill/>
          <a:ln w="9525">
            <a:noFill/>
          </a:ln>
        </p:spPr>
        <p:txBody>
          <a:bodyPr wrap="square">
            <a:spAutoFit/>
          </a:bodyPr>
          <a:lstStyle/>
          <a:p>
            <a:pPr>
              <a:spcBef>
                <a:spcPct val="50000"/>
              </a:spcBef>
            </a:pPr>
            <a:r>
              <a:rPr lang="zh-CN" altLang="en-US" sz="2800" dirty="0">
                <a:solidFill>
                  <a:srgbClr val="0000CC"/>
                </a:solidFill>
                <a:effectLst>
                  <a:outerShdw blurRad="38100" dist="38100" dir="2700000">
                    <a:srgbClr val="C0C0C0"/>
                  </a:outerShdw>
                </a:effectLst>
                <a:latin typeface="Tahoma" panose="020B0604030504040204" pitchFamily="34" charset="0"/>
              </a:rPr>
              <a:t>本级采用海明码纠错技术，对数据的访问涉及阵列中所有盘。这一级很少用到。</a:t>
            </a:r>
            <a:r>
              <a:rPr lang="zh-CN" altLang="en-US" dirty="0">
                <a:solidFill>
                  <a:srgbClr val="0000CC"/>
                </a:solidFill>
                <a:effectLst>
                  <a:outerShdw blurRad="38100" dist="38100" dir="2700000">
                    <a:srgbClr val="C0C0C0"/>
                  </a:outerShdw>
                </a:effectLst>
                <a:latin typeface="Tahoma" panose="020B0604030504040204" pitchFamily="34" charset="0"/>
              </a:rPr>
              <a:t> </a:t>
            </a:r>
            <a:endParaRPr lang="en-US" altLang="zh-CN" dirty="0">
              <a:solidFill>
                <a:srgbClr val="0000CC"/>
              </a:solidFill>
              <a:effectLst>
                <a:outerShdw blurRad="38100" dist="38100" dir="2700000">
                  <a:srgbClr val="C0C0C0"/>
                </a:outerShdw>
              </a:effectLst>
              <a:latin typeface="Tahoma" panose="020B0604030504040204" pitchFamily="34" charset="0"/>
            </a:endParaRPr>
          </a:p>
        </p:txBody>
      </p:sp>
      <p:sp>
        <p:nvSpPr>
          <p:cNvPr id="380943" name="文本框 380942"/>
          <p:cNvSpPr txBox="1"/>
          <p:nvPr/>
        </p:nvSpPr>
        <p:spPr>
          <a:xfrm>
            <a:off x="1557909" y="3400450"/>
            <a:ext cx="5689600" cy="583565"/>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4</a:t>
            </a:r>
            <a:r>
              <a:rPr lang="zh-CN" altLang="en-US" sz="2800" dirty="0">
                <a:solidFill>
                  <a:srgbClr val="800000"/>
                </a:solidFill>
                <a:effectLst>
                  <a:outerShdw blurRad="38100" dist="38100" dir="2700000">
                    <a:srgbClr val="C0C0C0"/>
                  </a:outerShdw>
                </a:effectLst>
                <a:latin typeface="Tahoma" panose="020B0604030504040204" pitchFamily="34" charset="0"/>
              </a:rPr>
              <a:t>、</a:t>
            </a:r>
            <a:r>
              <a:rPr lang="en-US" altLang="zh-CN" sz="2800">
                <a:solidFill>
                  <a:srgbClr val="800000"/>
                </a:solidFill>
                <a:effectLst>
                  <a:outerShdw blurRad="38100" dist="38100" dir="2700000">
                    <a:srgbClr val="C0C0C0"/>
                  </a:outerShdw>
                </a:effectLst>
                <a:latin typeface="Tahoma" panose="020B0604030504040204" pitchFamily="34" charset="0"/>
              </a:rPr>
              <a:t>RAID 3</a:t>
            </a:r>
            <a:r>
              <a:rPr lang="zh-CN" altLang="en-US" sz="2800" dirty="0">
                <a:solidFill>
                  <a:srgbClr val="800000"/>
                </a:solidFill>
                <a:effectLst>
                  <a:outerShdw blurRad="38100" dist="38100" dir="2700000">
                    <a:srgbClr val="C0C0C0"/>
                  </a:outerShdw>
                </a:effectLst>
                <a:latin typeface="Tahoma" panose="020B0604030504040204" pitchFamily="34" charset="0"/>
              </a:rPr>
              <a:t>级和</a:t>
            </a:r>
            <a:r>
              <a:rPr lang="en-US" altLang="zh-CN" sz="2800">
                <a:solidFill>
                  <a:srgbClr val="800000"/>
                </a:solidFill>
                <a:effectLst>
                  <a:outerShdw blurRad="38100" dist="38100" dir="2700000">
                    <a:srgbClr val="C0C0C0"/>
                  </a:outerShdw>
                </a:effectLst>
                <a:latin typeface="Tahoma" panose="020B0604030504040204" pitchFamily="34" charset="0"/>
              </a:rPr>
              <a:t>RAID 4</a:t>
            </a:r>
            <a:r>
              <a:rPr lang="zh-CN" altLang="en-US" sz="2800" dirty="0">
                <a:solidFill>
                  <a:srgbClr val="800000"/>
                </a:solidFill>
                <a:effectLst>
                  <a:outerShdw blurRad="38100" dist="38100" dir="2700000">
                    <a:srgbClr val="C0C0C0"/>
                  </a:outerShdw>
                </a:effectLst>
                <a:latin typeface="Tahoma" panose="020B0604030504040204" pitchFamily="34" charset="0"/>
              </a:rPr>
              <a:t>级</a:t>
            </a:r>
            <a:r>
              <a:rPr lang="zh-CN" altLang="en-US" sz="3200" b="0" dirty="0">
                <a:latin typeface="Tahoma" panose="020B0604030504040204" pitchFamily="34" charset="0"/>
              </a:rPr>
              <a:t> </a:t>
            </a:r>
          </a:p>
        </p:txBody>
      </p:sp>
      <p:sp>
        <p:nvSpPr>
          <p:cNvPr id="380947" name="文本框 380946"/>
          <p:cNvSpPr txBox="1"/>
          <p:nvPr/>
        </p:nvSpPr>
        <p:spPr>
          <a:xfrm>
            <a:off x="1559496" y="1743100"/>
            <a:ext cx="3529013" cy="583565"/>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3</a:t>
            </a:r>
            <a:r>
              <a:rPr lang="zh-CN" altLang="en-US" sz="2800" dirty="0">
                <a:solidFill>
                  <a:srgbClr val="800000"/>
                </a:solidFill>
                <a:effectLst>
                  <a:outerShdw blurRad="38100" dist="38100" dir="2700000">
                    <a:srgbClr val="C0C0C0"/>
                  </a:outerShdw>
                </a:effectLst>
                <a:latin typeface="Tahoma" panose="020B0604030504040204" pitchFamily="34" charset="0"/>
              </a:rPr>
              <a:t>、</a:t>
            </a:r>
            <a:r>
              <a:rPr lang="en-US" altLang="zh-CN" sz="2800">
                <a:solidFill>
                  <a:srgbClr val="800000"/>
                </a:solidFill>
                <a:effectLst>
                  <a:outerShdw blurRad="38100" dist="38100" dir="2700000">
                    <a:srgbClr val="C0C0C0"/>
                  </a:outerShdw>
                </a:effectLst>
                <a:latin typeface="Tahoma" panose="020B0604030504040204" pitchFamily="34" charset="0"/>
              </a:rPr>
              <a:t>RAID 2</a:t>
            </a:r>
            <a:r>
              <a:rPr lang="zh-CN" altLang="en-US" sz="2800" dirty="0">
                <a:solidFill>
                  <a:srgbClr val="800000"/>
                </a:solidFill>
                <a:effectLst>
                  <a:outerShdw blurRad="38100" dist="38100" dir="2700000">
                    <a:srgbClr val="C0C0C0"/>
                  </a:outerShdw>
                </a:effectLst>
                <a:latin typeface="Tahoma" panose="020B0604030504040204" pitchFamily="34" charset="0"/>
              </a:rPr>
              <a:t>级</a:t>
            </a:r>
            <a:r>
              <a:rPr lang="zh-CN" altLang="en-US" sz="3200" b="0" dirty="0">
                <a:latin typeface="Tahoma" panose="020B0604030504040204" pitchFamily="34" charset="0"/>
              </a:rPr>
              <a:t> </a:t>
            </a:r>
          </a:p>
        </p:txBody>
      </p:sp>
      <p:sp>
        <p:nvSpPr>
          <p:cNvPr id="380949" name="AutoShape 5"/>
          <p:cNvSpPr/>
          <p:nvPr/>
        </p:nvSpPr>
        <p:spPr>
          <a:xfrm>
            <a:off x="1071886" y="1039654"/>
            <a:ext cx="3962400"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80950" name="Text Box 38"/>
          <p:cNvSpPr txBox="1"/>
          <p:nvPr/>
        </p:nvSpPr>
        <p:spPr>
          <a:xfrm>
            <a:off x="1127448" y="1061879"/>
            <a:ext cx="383540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 </a:t>
            </a:r>
            <a:r>
              <a:rPr lang="en-US" altLang="zh-CN" sz="2800">
                <a:solidFill>
                  <a:srgbClr val="FF0000"/>
                </a:solidFill>
                <a:effectLst>
                  <a:outerShdw blurRad="38100" dist="38100" dir="2700000">
                    <a:srgbClr val="C0C0C0"/>
                  </a:outerShdw>
                </a:effectLst>
                <a:latin typeface="Times New Roman" panose="02020603050405020304" pitchFamily="18" charset="0"/>
              </a:rPr>
              <a:t>RAID</a:t>
            </a:r>
            <a:r>
              <a:rPr lang="zh-CN" altLang="en-US" sz="2800" dirty="0">
                <a:solidFill>
                  <a:srgbClr val="FF0000"/>
                </a:solidFill>
                <a:effectLst>
                  <a:outerShdw blurRad="38100" dist="38100" dir="2700000">
                    <a:srgbClr val="C0C0C0"/>
                  </a:outerShdw>
                </a:effectLst>
                <a:latin typeface="Times New Roman" panose="02020603050405020304" pitchFamily="18" charset="0"/>
              </a:rPr>
              <a:t>的分级</a:t>
            </a:r>
            <a:r>
              <a:rPr lang="zh-CN" altLang="en-US" dirty="0">
                <a:latin typeface="Tahoma" panose="020B0604030504040204" pitchFamily="34" charset="0"/>
              </a:rPr>
              <a:t> </a:t>
            </a:r>
          </a:p>
        </p:txBody>
      </p:sp>
      <p:sp>
        <p:nvSpPr>
          <p:cNvPr id="17" name="矩形 16">
            <a:extLst>
              <a:ext uri="{FF2B5EF4-FFF2-40B4-BE49-F238E27FC236}">
                <a16:creationId xmlns:a16="http://schemas.microsoft.com/office/drawing/2014/main" id="{BFFE646B-6016-490C-856D-FDFFEAACD184}"/>
              </a:ext>
            </a:extLst>
          </p:cNvPr>
          <p:cNvSpPr/>
          <p:nvPr/>
        </p:nvSpPr>
        <p:spPr>
          <a:xfrm>
            <a:off x="407368" y="115863"/>
            <a:ext cx="3887788"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5.8 RAID技术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0949"/>
                                        </p:tgtEl>
                                        <p:attrNameLst>
                                          <p:attrName>style.visibility</p:attrName>
                                        </p:attrNameLst>
                                      </p:cBhvr>
                                      <p:to>
                                        <p:strVal val="visible"/>
                                      </p:to>
                                    </p:set>
                                    <p:anim calcmode="lin" valueType="num">
                                      <p:cBhvr additive="base">
                                        <p:cTn id="7" dur="500" fill="hold"/>
                                        <p:tgtEl>
                                          <p:spTgt spid="380949"/>
                                        </p:tgtEl>
                                        <p:attrNameLst>
                                          <p:attrName>ppt_x</p:attrName>
                                        </p:attrNameLst>
                                      </p:cBhvr>
                                      <p:tavLst>
                                        <p:tav tm="0">
                                          <p:val>
                                            <p:strVal val="#ppt_x"/>
                                          </p:val>
                                        </p:tav>
                                        <p:tav tm="100000">
                                          <p:val>
                                            <p:strVal val="#ppt_x"/>
                                          </p:val>
                                        </p:tav>
                                      </p:tavLst>
                                    </p:anim>
                                    <p:anim calcmode="lin" valueType="num">
                                      <p:cBhvr additive="base">
                                        <p:cTn id="8" dur="500" fill="hold"/>
                                        <p:tgtEl>
                                          <p:spTgt spid="38094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80950"/>
                                        </p:tgtEl>
                                        <p:attrNameLst>
                                          <p:attrName>style.visibility</p:attrName>
                                        </p:attrNameLst>
                                      </p:cBhvr>
                                      <p:to>
                                        <p:strVal val="visible"/>
                                      </p:to>
                                    </p:set>
                                    <p:anim calcmode="lin" valueType="num">
                                      <p:cBhvr additive="base">
                                        <p:cTn id="12" dur="500" fill="hold"/>
                                        <p:tgtEl>
                                          <p:spTgt spid="380950"/>
                                        </p:tgtEl>
                                        <p:attrNameLst>
                                          <p:attrName>ppt_x</p:attrName>
                                        </p:attrNameLst>
                                      </p:cBhvr>
                                      <p:tavLst>
                                        <p:tav tm="0">
                                          <p:val>
                                            <p:strVal val="#ppt_x"/>
                                          </p:val>
                                        </p:tav>
                                        <p:tav tm="100000">
                                          <p:val>
                                            <p:strVal val="#ppt_x"/>
                                          </p:val>
                                        </p:tav>
                                      </p:tavLst>
                                    </p:anim>
                                    <p:anim calcmode="lin" valueType="num">
                                      <p:cBhvr additive="base">
                                        <p:cTn id="13" dur="500" fill="hold"/>
                                        <p:tgtEl>
                                          <p:spTgt spid="38095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80942"/>
                                        </p:tgtEl>
                                        <p:attrNameLst>
                                          <p:attrName>style.visibility</p:attrName>
                                        </p:attrNameLst>
                                      </p:cBhvr>
                                      <p:to>
                                        <p:strVal val="visible"/>
                                      </p:to>
                                    </p:set>
                                    <p:anim calcmode="lin" valueType="num">
                                      <p:cBhvr additive="base">
                                        <p:cTn id="17" dur="500" fill="hold"/>
                                        <p:tgtEl>
                                          <p:spTgt spid="380942"/>
                                        </p:tgtEl>
                                        <p:attrNameLst>
                                          <p:attrName>ppt_x</p:attrName>
                                        </p:attrNameLst>
                                      </p:cBhvr>
                                      <p:tavLst>
                                        <p:tav tm="0">
                                          <p:val>
                                            <p:strVal val="0-#ppt_w/2"/>
                                          </p:val>
                                        </p:tav>
                                        <p:tav tm="100000">
                                          <p:val>
                                            <p:strVal val="#ppt_x"/>
                                          </p:val>
                                        </p:tav>
                                      </p:tavLst>
                                    </p:anim>
                                    <p:anim calcmode="lin" valueType="num">
                                      <p:cBhvr additive="base">
                                        <p:cTn id="18" dur="500" fill="hold"/>
                                        <p:tgtEl>
                                          <p:spTgt spid="38094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80943"/>
                                        </p:tgtEl>
                                        <p:attrNameLst>
                                          <p:attrName>style.visibility</p:attrName>
                                        </p:attrNameLst>
                                      </p:cBhvr>
                                      <p:to>
                                        <p:strVal val="visible"/>
                                      </p:to>
                                    </p:set>
                                    <p:anim calcmode="lin" valueType="num">
                                      <p:cBhvr additive="base">
                                        <p:cTn id="22" dur="500" fill="hold"/>
                                        <p:tgtEl>
                                          <p:spTgt spid="380943"/>
                                        </p:tgtEl>
                                        <p:attrNameLst>
                                          <p:attrName>ppt_x</p:attrName>
                                        </p:attrNameLst>
                                      </p:cBhvr>
                                      <p:tavLst>
                                        <p:tav tm="0">
                                          <p:val>
                                            <p:strVal val="0-#ppt_w/2"/>
                                          </p:val>
                                        </p:tav>
                                        <p:tav tm="100000">
                                          <p:val>
                                            <p:strVal val="#ppt_x"/>
                                          </p:val>
                                        </p:tav>
                                      </p:tavLst>
                                    </p:anim>
                                    <p:anim calcmode="lin" valueType="num">
                                      <p:cBhvr additive="base">
                                        <p:cTn id="23" dur="500" fill="hold"/>
                                        <p:tgtEl>
                                          <p:spTgt spid="38094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80941"/>
                                        </p:tgtEl>
                                        <p:attrNameLst>
                                          <p:attrName>style.visibility</p:attrName>
                                        </p:attrNameLst>
                                      </p:cBhvr>
                                      <p:to>
                                        <p:strVal val="visible"/>
                                      </p:to>
                                    </p:set>
                                    <p:anim calcmode="lin" valueType="num">
                                      <p:cBhvr additive="base">
                                        <p:cTn id="27" dur="500" fill="hold"/>
                                        <p:tgtEl>
                                          <p:spTgt spid="380941"/>
                                        </p:tgtEl>
                                        <p:attrNameLst>
                                          <p:attrName>ppt_x</p:attrName>
                                        </p:attrNameLst>
                                      </p:cBhvr>
                                      <p:tavLst>
                                        <p:tav tm="0">
                                          <p:val>
                                            <p:strVal val="#ppt_x"/>
                                          </p:val>
                                        </p:tav>
                                        <p:tav tm="100000">
                                          <p:val>
                                            <p:strVal val="#ppt_x"/>
                                          </p:val>
                                        </p:tav>
                                      </p:tavLst>
                                    </p:anim>
                                    <p:anim calcmode="lin" valueType="num">
                                      <p:cBhvr additive="base">
                                        <p:cTn id="28" dur="500" fill="hold"/>
                                        <p:tgtEl>
                                          <p:spTgt spid="380941"/>
                                        </p:tgtEl>
                                        <p:attrNameLst>
                                          <p:attrName>ppt_y</p:attrName>
                                        </p:attrNameLst>
                                      </p:cBhvr>
                                      <p:tavLst>
                                        <p:tav tm="0">
                                          <p:val>
                                            <p:strVal val="1+#ppt_h/2"/>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80947"/>
                                        </p:tgtEl>
                                        <p:attrNameLst>
                                          <p:attrName>style.visibility</p:attrName>
                                        </p:attrNameLst>
                                      </p:cBhvr>
                                      <p:to>
                                        <p:strVal val="visible"/>
                                      </p:to>
                                    </p:set>
                                    <p:anim calcmode="lin" valueType="num">
                                      <p:cBhvr additive="base">
                                        <p:cTn id="31" dur="500" fill="hold"/>
                                        <p:tgtEl>
                                          <p:spTgt spid="380947"/>
                                        </p:tgtEl>
                                        <p:attrNameLst>
                                          <p:attrName>ppt_x</p:attrName>
                                        </p:attrNameLst>
                                      </p:cBhvr>
                                      <p:tavLst>
                                        <p:tav tm="0">
                                          <p:val>
                                            <p:strVal val="0-#ppt_w/2"/>
                                          </p:val>
                                        </p:tav>
                                        <p:tav tm="100000">
                                          <p:val>
                                            <p:strVal val="#ppt_x"/>
                                          </p:val>
                                        </p:tav>
                                      </p:tavLst>
                                    </p:anim>
                                    <p:anim calcmode="lin" valueType="num">
                                      <p:cBhvr additive="base">
                                        <p:cTn id="32" dur="500" fill="hold"/>
                                        <p:tgtEl>
                                          <p:spTgt spid="3809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41" grpId="0"/>
      <p:bldP spid="380942" grpId="0"/>
      <p:bldP spid="380943" grpId="0"/>
      <p:bldP spid="380947" grpId="0"/>
      <p:bldP spid="380949" grpId="0" bldLvl="0" animBg="1"/>
      <p:bldP spid="3809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矩形 214017"/>
          <p:cNvSpPr/>
          <p:nvPr/>
        </p:nvSpPr>
        <p:spPr>
          <a:xfrm>
            <a:off x="1524000" y="3328988"/>
            <a:ext cx="9144000" cy="0"/>
          </a:xfrm>
          <a:prstGeom prst="rect">
            <a:avLst/>
          </a:prstGeom>
          <a:noFill/>
          <a:ln w="9525">
            <a:noFill/>
          </a:ln>
        </p:spPr>
        <p:txBody>
          <a:bodyPr/>
          <a:lstStyle/>
          <a:p>
            <a:endParaRPr lang="zh-CN" altLang="en-US"/>
          </a:p>
        </p:txBody>
      </p:sp>
      <p:sp>
        <p:nvSpPr>
          <p:cNvPr id="214019" name="矩形 214018"/>
          <p:cNvSpPr/>
          <p:nvPr/>
        </p:nvSpPr>
        <p:spPr>
          <a:xfrm>
            <a:off x="1524000" y="3319463"/>
            <a:ext cx="9144000" cy="0"/>
          </a:xfrm>
          <a:prstGeom prst="rect">
            <a:avLst/>
          </a:prstGeom>
          <a:noFill/>
          <a:ln w="9525">
            <a:noFill/>
          </a:ln>
        </p:spPr>
        <p:txBody>
          <a:bodyPr/>
          <a:lstStyle/>
          <a:p>
            <a:endParaRPr lang="zh-CN" altLang="en-US"/>
          </a:p>
        </p:txBody>
      </p:sp>
      <p:grpSp>
        <p:nvGrpSpPr>
          <p:cNvPr id="214067" name="组合 214066"/>
          <p:cNvGrpSpPr/>
          <p:nvPr/>
        </p:nvGrpSpPr>
        <p:grpSpPr>
          <a:xfrm>
            <a:off x="2782888" y="2420938"/>
            <a:ext cx="6985000" cy="4032249"/>
            <a:chOff x="793" y="1571"/>
            <a:chExt cx="4400" cy="2540"/>
          </a:xfrm>
        </p:grpSpPr>
        <p:grpSp>
          <p:nvGrpSpPr>
            <p:cNvPr id="214026" name="组合 214025"/>
            <p:cNvGrpSpPr/>
            <p:nvPr/>
          </p:nvGrpSpPr>
          <p:grpSpPr>
            <a:xfrm>
              <a:off x="1267" y="1797"/>
              <a:ext cx="478" cy="433"/>
              <a:chOff x="2970" y="9864"/>
              <a:chExt cx="720" cy="936"/>
            </a:xfrm>
          </p:grpSpPr>
          <p:sp>
            <p:nvSpPr>
              <p:cNvPr id="214027" name="矩形 214026"/>
              <p:cNvSpPr/>
              <p:nvPr/>
            </p:nvSpPr>
            <p:spPr>
              <a:xfrm flipH="1">
                <a:off x="2970" y="9864"/>
                <a:ext cx="720" cy="936"/>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214028" name="文本框 214027"/>
              <p:cNvSpPr txBox="1"/>
              <p:nvPr/>
            </p:nvSpPr>
            <p:spPr>
              <a:xfrm>
                <a:off x="2970" y="10101"/>
                <a:ext cx="720" cy="468"/>
              </a:xfrm>
              <a:prstGeom prst="rect">
                <a:avLst/>
              </a:prstGeom>
              <a:noFill/>
              <a:ln w="9525">
                <a:noFill/>
              </a:ln>
            </p:spPr>
            <p:txBody>
              <a:bodyPr/>
              <a:lstStyle/>
              <a:p>
                <a:pPr algn="just"/>
                <a:r>
                  <a:rPr lang="en-US" altLang="zh-CN" sz="2000">
                    <a:latin typeface="Times New Roman" panose="02020603050405020304" pitchFamily="18" charset="0"/>
                  </a:rPr>
                  <a:t>CPU</a:t>
                </a:r>
                <a:endParaRPr lang="en-US" altLang="zh-CN" sz="2000" b="0">
                  <a:latin typeface="Tahoma" panose="020B0604030504040204" pitchFamily="34" charset="0"/>
                </a:endParaRPr>
              </a:p>
            </p:txBody>
          </p:sp>
        </p:grpSp>
        <p:grpSp>
          <p:nvGrpSpPr>
            <p:cNvPr id="214029" name="组合 214028"/>
            <p:cNvGrpSpPr/>
            <p:nvPr/>
          </p:nvGrpSpPr>
          <p:grpSpPr>
            <a:xfrm>
              <a:off x="1996" y="1797"/>
              <a:ext cx="475" cy="433"/>
              <a:chOff x="2970" y="9864"/>
              <a:chExt cx="720" cy="936"/>
            </a:xfrm>
          </p:grpSpPr>
          <p:sp>
            <p:nvSpPr>
              <p:cNvPr id="214030" name="矩形 214029"/>
              <p:cNvSpPr/>
              <p:nvPr/>
            </p:nvSpPr>
            <p:spPr>
              <a:xfrm flipH="1">
                <a:off x="2970" y="9864"/>
                <a:ext cx="720" cy="936"/>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214031" name="文本框 214030"/>
              <p:cNvSpPr txBox="1"/>
              <p:nvPr/>
            </p:nvSpPr>
            <p:spPr>
              <a:xfrm>
                <a:off x="2970" y="10101"/>
                <a:ext cx="720" cy="468"/>
              </a:xfrm>
              <a:prstGeom prst="rect">
                <a:avLst/>
              </a:prstGeom>
              <a:noFill/>
              <a:ln w="9525">
                <a:noFill/>
              </a:ln>
            </p:spPr>
            <p:txBody>
              <a:bodyPr/>
              <a:lstStyle/>
              <a:p>
                <a:pPr algn="just"/>
                <a:r>
                  <a:rPr lang="zh-CN" altLang="en-US" sz="2000" dirty="0">
                    <a:latin typeface="Times New Roman" panose="02020603050405020304" pitchFamily="18" charset="0"/>
                  </a:rPr>
                  <a:t>内存</a:t>
                </a:r>
                <a:endParaRPr lang="zh-CN" altLang="en-US" sz="2000" b="0" dirty="0">
                  <a:latin typeface="Tahoma" panose="020B0604030504040204" pitchFamily="34" charset="0"/>
                </a:endParaRPr>
              </a:p>
            </p:txBody>
          </p:sp>
        </p:grpSp>
        <p:grpSp>
          <p:nvGrpSpPr>
            <p:cNvPr id="214032" name="组合 214031"/>
            <p:cNvGrpSpPr/>
            <p:nvPr/>
          </p:nvGrpSpPr>
          <p:grpSpPr>
            <a:xfrm>
              <a:off x="793" y="2750"/>
              <a:ext cx="635" cy="408"/>
              <a:chOff x="2340" y="11892"/>
              <a:chExt cx="930" cy="705"/>
            </a:xfrm>
          </p:grpSpPr>
          <p:sp>
            <p:nvSpPr>
              <p:cNvPr id="214033" name="矩形 214032"/>
              <p:cNvSpPr/>
              <p:nvPr/>
            </p:nvSpPr>
            <p:spPr>
              <a:xfrm flipH="1">
                <a:off x="2340" y="11892"/>
                <a:ext cx="900" cy="624"/>
              </a:xfrm>
              <a:prstGeom prst="rect">
                <a:avLst/>
              </a:prstGeom>
              <a:solidFill>
                <a:srgbClr val="CCFFFF"/>
              </a:solidFill>
              <a:ln w="22225" cap="flat" cmpd="dbl">
                <a:solidFill>
                  <a:srgbClr val="000000"/>
                </a:solidFill>
                <a:prstDash val="solid"/>
                <a:miter/>
                <a:headEnd type="none" w="med" len="med"/>
                <a:tailEnd type="none" w="med" len="med"/>
              </a:ln>
            </p:spPr>
            <p:txBody>
              <a:bodyPr/>
              <a:lstStyle/>
              <a:p>
                <a:endParaRPr lang="zh-CN" altLang="en-US"/>
              </a:p>
            </p:txBody>
          </p:sp>
          <p:sp>
            <p:nvSpPr>
              <p:cNvPr id="214034" name="文本框 214033"/>
              <p:cNvSpPr txBox="1"/>
              <p:nvPr/>
            </p:nvSpPr>
            <p:spPr>
              <a:xfrm>
                <a:off x="2370" y="11898"/>
                <a:ext cx="900" cy="699"/>
              </a:xfrm>
              <a:prstGeom prst="rect">
                <a:avLst/>
              </a:prstGeom>
              <a:noFill/>
              <a:ln w="9525">
                <a:noFill/>
              </a:ln>
            </p:spPr>
            <p:txBody>
              <a:bodyPr/>
              <a:lstStyle/>
              <a:p>
                <a:pPr algn="ctr"/>
                <a:r>
                  <a:rPr lang="zh-CN" altLang="en-US" sz="1800" dirty="0">
                    <a:solidFill>
                      <a:srgbClr val="0000CC"/>
                    </a:solidFill>
                    <a:latin typeface="Times New Roman" panose="02020603050405020304" pitchFamily="18" charset="0"/>
                  </a:rPr>
                  <a:t>键盘</a:t>
                </a:r>
              </a:p>
              <a:p>
                <a:pPr algn="ctr"/>
                <a:r>
                  <a:rPr lang="zh-CN" altLang="en-US" sz="1800" dirty="0">
                    <a:solidFill>
                      <a:srgbClr val="0000CC"/>
                    </a:solidFill>
                    <a:latin typeface="Times New Roman" panose="02020603050405020304" pitchFamily="18" charset="0"/>
                  </a:rPr>
                  <a:t>控制器</a:t>
                </a:r>
                <a:endParaRPr lang="zh-CN" altLang="en-US" sz="1800" dirty="0">
                  <a:solidFill>
                    <a:srgbClr val="0000CC"/>
                  </a:solidFill>
                  <a:latin typeface="Tahoma" panose="020B0604030504040204" pitchFamily="34" charset="0"/>
                </a:endParaRPr>
              </a:p>
            </p:txBody>
          </p:sp>
        </p:grpSp>
        <p:sp>
          <p:nvSpPr>
            <p:cNvPr id="214035" name="任意多边形 214034"/>
            <p:cNvSpPr/>
            <p:nvPr/>
          </p:nvSpPr>
          <p:spPr>
            <a:xfrm>
              <a:off x="872" y="2230"/>
              <a:ext cx="4321" cy="505"/>
            </a:xfrm>
            <a:custGeom>
              <a:avLst/>
              <a:gdLst/>
              <a:ahLst/>
              <a:cxnLst/>
              <a:rect l="0" t="0" r="0" b="0"/>
              <a:pathLst>
                <a:path w="7380" h="1092">
                  <a:moveTo>
                    <a:pt x="0" y="468"/>
                  </a:moveTo>
                  <a:lnTo>
                    <a:pt x="900" y="468"/>
                  </a:lnTo>
                  <a:lnTo>
                    <a:pt x="900" y="0"/>
                  </a:lnTo>
                  <a:lnTo>
                    <a:pt x="1080" y="0"/>
                  </a:lnTo>
                  <a:lnTo>
                    <a:pt x="1080" y="468"/>
                  </a:lnTo>
                  <a:lnTo>
                    <a:pt x="2160" y="468"/>
                  </a:lnTo>
                  <a:lnTo>
                    <a:pt x="2160" y="0"/>
                  </a:lnTo>
                  <a:lnTo>
                    <a:pt x="2340" y="0"/>
                  </a:lnTo>
                  <a:lnTo>
                    <a:pt x="2340" y="468"/>
                  </a:lnTo>
                  <a:lnTo>
                    <a:pt x="7380" y="468"/>
                  </a:lnTo>
                  <a:lnTo>
                    <a:pt x="7380" y="624"/>
                  </a:lnTo>
                  <a:lnTo>
                    <a:pt x="6480" y="624"/>
                  </a:lnTo>
                  <a:lnTo>
                    <a:pt x="6480" y="1092"/>
                  </a:lnTo>
                  <a:lnTo>
                    <a:pt x="6300" y="1092"/>
                  </a:lnTo>
                  <a:lnTo>
                    <a:pt x="6300" y="624"/>
                  </a:lnTo>
                  <a:lnTo>
                    <a:pt x="5040" y="624"/>
                  </a:lnTo>
                  <a:lnTo>
                    <a:pt x="5040" y="1092"/>
                  </a:lnTo>
                  <a:lnTo>
                    <a:pt x="4860" y="1092"/>
                  </a:lnTo>
                  <a:lnTo>
                    <a:pt x="4860" y="624"/>
                  </a:lnTo>
                  <a:lnTo>
                    <a:pt x="3600" y="624"/>
                  </a:lnTo>
                  <a:lnTo>
                    <a:pt x="3600" y="1092"/>
                  </a:lnTo>
                  <a:lnTo>
                    <a:pt x="3420" y="1092"/>
                  </a:lnTo>
                  <a:lnTo>
                    <a:pt x="3420" y="624"/>
                  </a:lnTo>
                  <a:lnTo>
                    <a:pt x="1980" y="624"/>
                  </a:lnTo>
                  <a:lnTo>
                    <a:pt x="1980" y="1092"/>
                  </a:lnTo>
                  <a:lnTo>
                    <a:pt x="1800" y="1092"/>
                  </a:lnTo>
                  <a:lnTo>
                    <a:pt x="1800" y="624"/>
                  </a:lnTo>
                  <a:lnTo>
                    <a:pt x="540" y="624"/>
                  </a:lnTo>
                  <a:lnTo>
                    <a:pt x="540" y="1092"/>
                  </a:lnTo>
                  <a:lnTo>
                    <a:pt x="360" y="1092"/>
                  </a:lnTo>
                  <a:lnTo>
                    <a:pt x="360" y="624"/>
                  </a:lnTo>
                  <a:lnTo>
                    <a:pt x="0" y="624"/>
                  </a:lnTo>
                  <a:lnTo>
                    <a:pt x="0" y="468"/>
                  </a:lnTo>
                  <a:close/>
                </a:path>
              </a:pathLst>
            </a:custGeom>
            <a:solidFill>
              <a:srgbClr val="D60093">
                <a:alpha val="100000"/>
              </a:srgbClr>
            </a:solidFill>
            <a:ln w="9525" cap="flat" cmpd="sng">
              <a:solidFill>
                <a:schemeClr val="tx1">
                  <a:alpha val="100000"/>
                </a:schemeClr>
              </a:solidFill>
              <a:prstDash val="solid"/>
              <a:headEnd type="none" w="med" len="med"/>
              <a:tailEnd type="none" w="med" len="med"/>
            </a:ln>
          </p:spPr>
          <p:txBody>
            <a:bodyPr/>
            <a:lstStyle/>
            <a:p>
              <a:endParaRPr lang="zh-CN" altLang="en-US"/>
            </a:p>
          </p:txBody>
        </p:sp>
        <p:sp>
          <p:nvSpPr>
            <p:cNvPr id="214036" name="文本框 214035"/>
            <p:cNvSpPr txBox="1"/>
            <p:nvPr/>
          </p:nvSpPr>
          <p:spPr>
            <a:xfrm>
              <a:off x="3106" y="1571"/>
              <a:ext cx="590" cy="247"/>
            </a:xfrm>
            <a:prstGeom prst="rect">
              <a:avLst/>
            </a:prstGeom>
            <a:noFill/>
            <a:ln w="9525">
              <a:noFill/>
            </a:ln>
          </p:spPr>
          <p:txBody>
            <a:bodyPr/>
            <a:lstStyle/>
            <a:p>
              <a:pPr algn="just"/>
              <a:endParaRPr lang="zh-CN" altLang="en-US" b="0" dirty="0">
                <a:latin typeface="Tahoma" panose="020B0604030504040204" pitchFamily="34" charset="0"/>
              </a:endParaRPr>
            </a:p>
          </p:txBody>
        </p:sp>
        <p:grpSp>
          <p:nvGrpSpPr>
            <p:cNvPr id="214037" name="组合 214036"/>
            <p:cNvGrpSpPr/>
            <p:nvPr/>
          </p:nvGrpSpPr>
          <p:grpSpPr>
            <a:xfrm>
              <a:off x="1700" y="2735"/>
              <a:ext cx="680" cy="423"/>
              <a:chOff x="2340" y="11892"/>
              <a:chExt cx="930" cy="705"/>
            </a:xfrm>
          </p:grpSpPr>
          <p:sp>
            <p:nvSpPr>
              <p:cNvPr id="214038" name="矩形 214037"/>
              <p:cNvSpPr/>
              <p:nvPr/>
            </p:nvSpPr>
            <p:spPr>
              <a:xfrm flipH="1">
                <a:off x="2340" y="11892"/>
                <a:ext cx="900" cy="624"/>
              </a:xfrm>
              <a:prstGeom prst="rect">
                <a:avLst/>
              </a:prstGeom>
              <a:solidFill>
                <a:srgbClr val="CCFFFF"/>
              </a:solidFill>
              <a:ln w="22225" cap="flat" cmpd="dbl">
                <a:solidFill>
                  <a:srgbClr val="000000"/>
                </a:solidFill>
                <a:prstDash val="solid"/>
                <a:miter/>
                <a:headEnd type="none" w="med" len="med"/>
                <a:tailEnd type="none" w="med" len="med"/>
              </a:ln>
            </p:spPr>
            <p:txBody>
              <a:bodyPr/>
              <a:lstStyle/>
              <a:p>
                <a:endParaRPr lang="zh-CN" altLang="en-US"/>
              </a:p>
            </p:txBody>
          </p:sp>
          <p:sp>
            <p:nvSpPr>
              <p:cNvPr id="214039" name="文本框 214038"/>
              <p:cNvSpPr txBox="1"/>
              <p:nvPr/>
            </p:nvSpPr>
            <p:spPr>
              <a:xfrm>
                <a:off x="2370" y="11898"/>
                <a:ext cx="900" cy="699"/>
              </a:xfrm>
              <a:prstGeom prst="rect">
                <a:avLst/>
              </a:prstGeom>
              <a:noFill/>
              <a:ln w="9525">
                <a:noFill/>
              </a:ln>
            </p:spPr>
            <p:txBody>
              <a:bodyPr/>
              <a:lstStyle/>
              <a:p>
                <a:pPr algn="ctr"/>
                <a:r>
                  <a:rPr lang="zh-CN" altLang="en-US" sz="1800" dirty="0">
                    <a:solidFill>
                      <a:srgbClr val="0000CC"/>
                    </a:solidFill>
                    <a:latin typeface="Times New Roman" panose="02020603050405020304" pitchFamily="18" charset="0"/>
                  </a:rPr>
                  <a:t>鼠标</a:t>
                </a:r>
              </a:p>
              <a:p>
                <a:pPr algn="ctr"/>
                <a:r>
                  <a:rPr lang="zh-CN" altLang="en-US" sz="1800" dirty="0">
                    <a:solidFill>
                      <a:srgbClr val="0000CC"/>
                    </a:solidFill>
                    <a:latin typeface="Times New Roman" panose="02020603050405020304" pitchFamily="18" charset="0"/>
                  </a:rPr>
                  <a:t>控制器</a:t>
                </a:r>
                <a:endParaRPr lang="zh-CN" altLang="en-US" sz="1800" dirty="0">
                  <a:solidFill>
                    <a:srgbClr val="0000CC"/>
                  </a:solidFill>
                  <a:latin typeface="Tahoma" panose="020B0604030504040204" pitchFamily="34" charset="0"/>
                </a:endParaRPr>
              </a:p>
            </p:txBody>
          </p:sp>
        </p:grpSp>
        <p:grpSp>
          <p:nvGrpSpPr>
            <p:cNvPr id="214040" name="组合 214039"/>
            <p:cNvGrpSpPr/>
            <p:nvPr/>
          </p:nvGrpSpPr>
          <p:grpSpPr>
            <a:xfrm>
              <a:off x="2516" y="2735"/>
              <a:ext cx="726" cy="423"/>
              <a:chOff x="2340" y="11892"/>
              <a:chExt cx="930" cy="705"/>
            </a:xfrm>
          </p:grpSpPr>
          <p:sp>
            <p:nvSpPr>
              <p:cNvPr id="214041" name="矩形 214040"/>
              <p:cNvSpPr/>
              <p:nvPr/>
            </p:nvSpPr>
            <p:spPr>
              <a:xfrm flipH="1">
                <a:off x="2340" y="11892"/>
                <a:ext cx="900" cy="624"/>
              </a:xfrm>
              <a:prstGeom prst="rect">
                <a:avLst/>
              </a:prstGeom>
              <a:solidFill>
                <a:srgbClr val="CCFFFF"/>
              </a:solidFill>
              <a:ln w="22225" cap="flat" cmpd="dbl">
                <a:solidFill>
                  <a:srgbClr val="000000"/>
                </a:solidFill>
                <a:prstDash val="solid"/>
                <a:miter/>
                <a:headEnd type="none" w="med" len="med"/>
                <a:tailEnd type="none" w="med" len="med"/>
              </a:ln>
            </p:spPr>
            <p:txBody>
              <a:bodyPr/>
              <a:lstStyle/>
              <a:p>
                <a:endParaRPr lang="zh-CN" altLang="en-US"/>
              </a:p>
            </p:txBody>
          </p:sp>
          <p:sp>
            <p:nvSpPr>
              <p:cNvPr id="214042" name="文本框 214041"/>
              <p:cNvSpPr txBox="1"/>
              <p:nvPr/>
            </p:nvSpPr>
            <p:spPr>
              <a:xfrm>
                <a:off x="2370" y="11898"/>
                <a:ext cx="900" cy="699"/>
              </a:xfrm>
              <a:prstGeom prst="rect">
                <a:avLst/>
              </a:prstGeom>
              <a:noFill/>
              <a:ln w="9525">
                <a:noFill/>
              </a:ln>
            </p:spPr>
            <p:txBody>
              <a:bodyPr/>
              <a:lstStyle/>
              <a:p>
                <a:pPr algn="just"/>
                <a:r>
                  <a:rPr lang="zh-CN" altLang="en-US" sz="1800" dirty="0">
                    <a:solidFill>
                      <a:srgbClr val="0000CC"/>
                    </a:solidFill>
                    <a:latin typeface="Times New Roman" panose="02020603050405020304" pitchFamily="18" charset="0"/>
                  </a:rPr>
                  <a:t>打印机</a:t>
                </a:r>
              </a:p>
              <a:p>
                <a:pPr algn="just"/>
                <a:r>
                  <a:rPr lang="zh-CN" altLang="en-US" sz="1800" dirty="0">
                    <a:solidFill>
                      <a:srgbClr val="0000CC"/>
                    </a:solidFill>
                    <a:latin typeface="Times New Roman" panose="02020603050405020304" pitchFamily="18" charset="0"/>
                  </a:rPr>
                  <a:t>控制器</a:t>
                </a:r>
                <a:endParaRPr lang="zh-CN" altLang="en-US" sz="1800" dirty="0">
                  <a:solidFill>
                    <a:srgbClr val="0000CC"/>
                  </a:solidFill>
                  <a:latin typeface="Tahoma" panose="020B0604030504040204" pitchFamily="34" charset="0"/>
                </a:endParaRPr>
              </a:p>
            </p:txBody>
          </p:sp>
        </p:grpSp>
        <p:grpSp>
          <p:nvGrpSpPr>
            <p:cNvPr id="214043" name="组合 214042"/>
            <p:cNvGrpSpPr/>
            <p:nvPr/>
          </p:nvGrpSpPr>
          <p:grpSpPr>
            <a:xfrm>
              <a:off x="3424" y="2735"/>
              <a:ext cx="654" cy="423"/>
              <a:chOff x="2340" y="11892"/>
              <a:chExt cx="930" cy="705"/>
            </a:xfrm>
          </p:grpSpPr>
          <p:sp>
            <p:nvSpPr>
              <p:cNvPr id="214044" name="矩形 214043"/>
              <p:cNvSpPr/>
              <p:nvPr/>
            </p:nvSpPr>
            <p:spPr>
              <a:xfrm flipH="1">
                <a:off x="2340" y="11892"/>
                <a:ext cx="900" cy="624"/>
              </a:xfrm>
              <a:prstGeom prst="rect">
                <a:avLst/>
              </a:prstGeom>
              <a:solidFill>
                <a:srgbClr val="CCFFFF"/>
              </a:solidFill>
              <a:ln w="22225" cap="flat" cmpd="dbl">
                <a:solidFill>
                  <a:srgbClr val="000000"/>
                </a:solidFill>
                <a:prstDash val="solid"/>
                <a:miter/>
                <a:headEnd type="none" w="med" len="med"/>
                <a:tailEnd type="none" w="med" len="med"/>
              </a:ln>
            </p:spPr>
            <p:txBody>
              <a:bodyPr/>
              <a:lstStyle/>
              <a:p>
                <a:endParaRPr lang="zh-CN" altLang="en-US"/>
              </a:p>
            </p:txBody>
          </p:sp>
          <p:sp>
            <p:nvSpPr>
              <p:cNvPr id="214045" name="文本框 214044"/>
              <p:cNvSpPr txBox="1"/>
              <p:nvPr/>
            </p:nvSpPr>
            <p:spPr>
              <a:xfrm>
                <a:off x="2370" y="11898"/>
                <a:ext cx="900" cy="699"/>
              </a:xfrm>
              <a:prstGeom prst="rect">
                <a:avLst/>
              </a:prstGeom>
              <a:noFill/>
              <a:ln w="9525">
                <a:noFill/>
              </a:ln>
            </p:spPr>
            <p:txBody>
              <a:bodyPr/>
              <a:lstStyle/>
              <a:p>
                <a:pPr algn="ctr"/>
                <a:r>
                  <a:rPr lang="zh-CN" altLang="en-US" sz="1800" dirty="0">
                    <a:solidFill>
                      <a:srgbClr val="0000CC"/>
                    </a:solidFill>
                    <a:latin typeface="Times New Roman" panose="02020603050405020304" pitchFamily="18" charset="0"/>
                  </a:rPr>
                  <a:t>软盘</a:t>
                </a:r>
              </a:p>
              <a:p>
                <a:pPr algn="ctr"/>
                <a:r>
                  <a:rPr lang="zh-CN" altLang="en-US" sz="1800" dirty="0">
                    <a:solidFill>
                      <a:srgbClr val="0000CC"/>
                    </a:solidFill>
                    <a:latin typeface="Times New Roman" panose="02020603050405020304" pitchFamily="18" charset="0"/>
                  </a:rPr>
                  <a:t>控制器</a:t>
                </a:r>
                <a:endParaRPr lang="zh-CN" altLang="en-US" sz="1800" dirty="0">
                  <a:solidFill>
                    <a:srgbClr val="0000CC"/>
                  </a:solidFill>
                  <a:latin typeface="Tahoma" panose="020B0604030504040204" pitchFamily="34" charset="0"/>
                </a:endParaRPr>
              </a:p>
            </p:txBody>
          </p:sp>
        </p:grpSp>
        <p:grpSp>
          <p:nvGrpSpPr>
            <p:cNvPr id="214046" name="组合 214045"/>
            <p:cNvGrpSpPr/>
            <p:nvPr/>
          </p:nvGrpSpPr>
          <p:grpSpPr>
            <a:xfrm>
              <a:off x="4376" y="2735"/>
              <a:ext cx="771" cy="423"/>
              <a:chOff x="2340" y="11892"/>
              <a:chExt cx="930" cy="705"/>
            </a:xfrm>
          </p:grpSpPr>
          <p:sp>
            <p:nvSpPr>
              <p:cNvPr id="214047" name="矩形 214046"/>
              <p:cNvSpPr/>
              <p:nvPr/>
            </p:nvSpPr>
            <p:spPr>
              <a:xfrm flipH="1">
                <a:off x="2340" y="11892"/>
                <a:ext cx="900" cy="624"/>
              </a:xfrm>
              <a:prstGeom prst="rect">
                <a:avLst/>
              </a:prstGeom>
              <a:solidFill>
                <a:srgbClr val="CCFFFF"/>
              </a:solidFill>
              <a:ln w="22225" cap="flat" cmpd="dbl">
                <a:solidFill>
                  <a:srgbClr val="000000"/>
                </a:solidFill>
                <a:prstDash val="solid"/>
                <a:miter/>
                <a:headEnd type="none" w="med" len="med"/>
                <a:tailEnd type="none" w="med" len="med"/>
              </a:ln>
            </p:spPr>
            <p:txBody>
              <a:bodyPr/>
              <a:lstStyle/>
              <a:p>
                <a:endParaRPr lang="zh-CN" altLang="en-US"/>
              </a:p>
            </p:txBody>
          </p:sp>
          <p:sp>
            <p:nvSpPr>
              <p:cNvPr id="214048" name="文本框 214047"/>
              <p:cNvSpPr txBox="1"/>
              <p:nvPr/>
            </p:nvSpPr>
            <p:spPr>
              <a:xfrm>
                <a:off x="2370" y="11898"/>
                <a:ext cx="900" cy="699"/>
              </a:xfrm>
              <a:prstGeom prst="rect">
                <a:avLst/>
              </a:prstGeom>
              <a:noFill/>
              <a:ln w="9525">
                <a:noFill/>
              </a:ln>
            </p:spPr>
            <p:txBody>
              <a:bodyPr/>
              <a:lstStyle/>
              <a:p>
                <a:pPr algn="ctr"/>
                <a:r>
                  <a:rPr lang="zh-CN" altLang="en-US" sz="1800" dirty="0">
                    <a:solidFill>
                      <a:srgbClr val="0000CC"/>
                    </a:solidFill>
                    <a:latin typeface="Times New Roman" panose="02020603050405020304" pitchFamily="18" charset="0"/>
                  </a:rPr>
                  <a:t>硬盘</a:t>
                </a:r>
              </a:p>
              <a:p>
                <a:pPr algn="ctr"/>
                <a:r>
                  <a:rPr lang="zh-CN" altLang="en-US" sz="1800" dirty="0">
                    <a:solidFill>
                      <a:srgbClr val="0000CC"/>
                    </a:solidFill>
                    <a:latin typeface="Times New Roman" panose="02020603050405020304" pitchFamily="18" charset="0"/>
                  </a:rPr>
                  <a:t>控制器</a:t>
                </a:r>
                <a:endParaRPr lang="zh-CN" altLang="en-US" sz="1800" dirty="0">
                  <a:solidFill>
                    <a:srgbClr val="0000CC"/>
                  </a:solidFill>
                  <a:latin typeface="Tahoma" panose="020B0604030504040204" pitchFamily="34" charset="0"/>
                </a:endParaRPr>
              </a:p>
            </p:txBody>
          </p:sp>
        </p:grpSp>
        <p:sp>
          <p:nvSpPr>
            <p:cNvPr id="214049" name="任意多边形 214048"/>
            <p:cNvSpPr/>
            <p:nvPr/>
          </p:nvSpPr>
          <p:spPr>
            <a:xfrm flipV="1">
              <a:off x="898" y="3294"/>
              <a:ext cx="527" cy="182"/>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pattFill prst="horz">
              <a:fgClr>
                <a:srgbClr val="000000"/>
              </a:fgClr>
              <a:bgClr>
                <a:srgbClr val="FFFFFF"/>
              </a:bgClr>
            </a:pattFill>
            <a:ln w="9525" cap="flat" cmpd="sng">
              <a:solidFill>
                <a:srgbClr val="000000"/>
              </a:solidFill>
              <a:prstDash val="solid"/>
              <a:miter/>
              <a:headEnd type="none" w="med" len="med"/>
              <a:tailEnd type="none" w="med" len="med"/>
            </a:ln>
          </p:spPr>
          <p:txBody>
            <a:bodyPr/>
            <a:lstStyle/>
            <a:p>
              <a:endParaRPr lang="zh-CN" altLang="en-US"/>
            </a:p>
          </p:txBody>
        </p:sp>
        <p:sp>
          <p:nvSpPr>
            <p:cNvPr id="214050" name="椭圆 214049"/>
            <p:cNvSpPr/>
            <p:nvPr/>
          </p:nvSpPr>
          <p:spPr>
            <a:xfrm>
              <a:off x="1927" y="3294"/>
              <a:ext cx="163" cy="217"/>
            </a:xfrm>
            <a:prstGeom prst="ellipse">
              <a:avLst/>
            </a:prstGeom>
            <a:pattFill prst="horz">
              <a:fgClr>
                <a:srgbClr val="000000"/>
              </a:fgClr>
              <a:bgClr>
                <a:srgbClr val="FFFFFF"/>
              </a:bgClr>
            </a:pattFill>
            <a:ln w="9525" cap="flat" cmpd="sng">
              <a:solidFill>
                <a:srgbClr val="000000"/>
              </a:solidFill>
              <a:prstDash val="solid"/>
              <a:headEnd type="none" w="med" len="med"/>
              <a:tailEnd type="none" w="med" len="med"/>
            </a:ln>
          </p:spPr>
          <p:txBody>
            <a:bodyPr/>
            <a:lstStyle/>
            <a:p>
              <a:endParaRPr lang="zh-CN" altLang="en-US"/>
            </a:p>
          </p:txBody>
        </p:sp>
        <p:sp>
          <p:nvSpPr>
            <p:cNvPr id="214051" name="流程图: 文档 214050"/>
            <p:cNvSpPr/>
            <p:nvPr/>
          </p:nvSpPr>
          <p:spPr>
            <a:xfrm>
              <a:off x="2690" y="3305"/>
              <a:ext cx="422" cy="216"/>
            </a:xfrm>
            <a:prstGeom prst="flowChartDocument">
              <a:avLst/>
            </a:prstGeom>
            <a:solidFill>
              <a:srgbClr val="DDDDDD"/>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214052" name="流程图: 预定义过程 214051"/>
            <p:cNvSpPr/>
            <p:nvPr/>
          </p:nvSpPr>
          <p:spPr>
            <a:xfrm>
              <a:off x="3605" y="3294"/>
              <a:ext cx="317" cy="216"/>
            </a:xfrm>
            <a:prstGeom prst="flowChartPredefinedProcess">
              <a:avLst/>
            </a:prstGeom>
            <a:solidFill>
              <a:srgbClr val="DDDDDD"/>
            </a:solidFill>
            <a:ln w="9525" cap="flat" cmpd="sng">
              <a:solidFill>
                <a:srgbClr val="000000"/>
              </a:solidFill>
              <a:prstDash val="solid"/>
              <a:miter/>
              <a:headEnd type="none" w="med" len="med"/>
              <a:tailEnd type="none" w="med" len="med"/>
            </a:ln>
          </p:spPr>
          <p:txBody>
            <a:bodyPr/>
            <a:lstStyle/>
            <a:p>
              <a:endParaRPr lang="zh-CN" altLang="en-US"/>
            </a:p>
          </p:txBody>
        </p:sp>
        <p:sp>
          <p:nvSpPr>
            <p:cNvPr id="214053" name="流程图: 磁盘 214052"/>
            <p:cNvSpPr/>
            <p:nvPr/>
          </p:nvSpPr>
          <p:spPr>
            <a:xfrm>
              <a:off x="4482" y="3306"/>
              <a:ext cx="421" cy="215"/>
            </a:xfrm>
            <a:prstGeom prst="flowChartMagneticDisk">
              <a:avLst/>
            </a:prstGeom>
            <a:solidFill>
              <a:srgbClr val="C0C0C0"/>
            </a:solidFill>
            <a:ln w="9525" cap="flat" cmpd="sng">
              <a:solidFill>
                <a:srgbClr val="000000"/>
              </a:solidFill>
              <a:prstDash val="solid"/>
              <a:headEnd type="none" w="med" len="med"/>
              <a:tailEnd type="none" w="med" len="med"/>
            </a:ln>
            <a:effectLst>
              <a:outerShdw dist="35921" dir="2699999" algn="ctr" rotWithShape="0">
                <a:srgbClr val="808080"/>
              </a:outerShdw>
            </a:effectLst>
          </p:spPr>
          <p:txBody>
            <a:bodyPr/>
            <a:lstStyle/>
            <a:p>
              <a:endParaRPr lang="zh-CN" altLang="en-US"/>
            </a:p>
          </p:txBody>
        </p:sp>
        <p:sp>
          <p:nvSpPr>
            <p:cNvPr id="214054" name="任意多边形 214053"/>
            <p:cNvSpPr/>
            <p:nvPr/>
          </p:nvSpPr>
          <p:spPr>
            <a:xfrm>
              <a:off x="1110" y="3113"/>
              <a:ext cx="46" cy="181"/>
            </a:xfrm>
            <a:custGeom>
              <a:avLst/>
              <a:gdLst/>
              <a:ahLst/>
              <a:cxnLst/>
              <a:rect l="0" t="0" r="0" b="0"/>
              <a:pathLst>
                <a:path w="135" h="576">
                  <a:moveTo>
                    <a:pt x="135" y="0"/>
                  </a:moveTo>
                  <a:lnTo>
                    <a:pt x="0" y="201"/>
                  </a:lnTo>
                  <a:lnTo>
                    <a:pt x="135" y="381"/>
                  </a:lnTo>
                  <a:lnTo>
                    <a:pt x="60" y="576"/>
                  </a:lnTo>
                  <a:lnTo>
                    <a:pt x="30" y="561"/>
                  </a:lnTo>
                </a:path>
              </a:pathLst>
            </a:custGeom>
            <a:noFill/>
            <a:ln w="38100" cap="flat" cmpd="dbl">
              <a:solidFill>
                <a:srgbClr val="000000">
                  <a:alpha val="100000"/>
                </a:srgbClr>
              </a:solidFill>
              <a:prstDash val="solid"/>
              <a:headEnd type="none" w="med" len="med"/>
              <a:tailEnd type="none" w="med" len="med"/>
            </a:ln>
          </p:spPr>
          <p:txBody>
            <a:bodyPr/>
            <a:lstStyle/>
            <a:p>
              <a:endParaRPr lang="zh-CN" altLang="en-US"/>
            </a:p>
          </p:txBody>
        </p:sp>
        <p:sp>
          <p:nvSpPr>
            <p:cNvPr id="214055" name="任意多边形 214054"/>
            <p:cNvSpPr/>
            <p:nvPr/>
          </p:nvSpPr>
          <p:spPr>
            <a:xfrm>
              <a:off x="1927" y="3113"/>
              <a:ext cx="136" cy="188"/>
            </a:xfrm>
            <a:custGeom>
              <a:avLst/>
              <a:gdLst/>
              <a:ahLst/>
              <a:cxnLst/>
              <a:rect l="0" t="0" r="0" b="0"/>
              <a:pathLst>
                <a:path w="135" h="576">
                  <a:moveTo>
                    <a:pt x="135" y="0"/>
                  </a:moveTo>
                  <a:lnTo>
                    <a:pt x="0" y="201"/>
                  </a:lnTo>
                  <a:lnTo>
                    <a:pt x="135" y="381"/>
                  </a:lnTo>
                  <a:lnTo>
                    <a:pt x="60" y="576"/>
                  </a:lnTo>
                  <a:lnTo>
                    <a:pt x="30" y="561"/>
                  </a:lnTo>
                </a:path>
              </a:pathLst>
            </a:custGeom>
            <a:noFill/>
            <a:ln w="38100" cap="flat" cmpd="dbl">
              <a:solidFill>
                <a:srgbClr val="000000">
                  <a:alpha val="100000"/>
                </a:srgbClr>
              </a:solidFill>
              <a:prstDash val="solid"/>
              <a:headEnd type="none" w="med" len="med"/>
              <a:tailEnd type="none" w="med" len="med"/>
            </a:ln>
          </p:spPr>
          <p:txBody>
            <a:bodyPr/>
            <a:lstStyle/>
            <a:p>
              <a:endParaRPr lang="zh-CN" altLang="en-US"/>
            </a:p>
          </p:txBody>
        </p:sp>
        <p:sp>
          <p:nvSpPr>
            <p:cNvPr id="214058" name="任意多边形 214057"/>
            <p:cNvSpPr/>
            <p:nvPr/>
          </p:nvSpPr>
          <p:spPr>
            <a:xfrm>
              <a:off x="2881" y="3113"/>
              <a:ext cx="44" cy="192"/>
            </a:xfrm>
            <a:custGeom>
              <a:avLst/>
              <a:gdLst/>
              <a:ahLst/>
              <a:cxnLst/>
              <a:rect l="0" t="0" r="0" b="0"/>
              <a:pathLst>
                <a:path w="1" h="339">
                  <a:moveTo>
                    <a:pt x="0" y="0"/>
                  </a:moveTo>
                  <a:lnTo>
                    <a:pt x="0" y="339"/>
                  </a:lnTo>
                </a:path>
              </a:pathLst>
            </a:custGeom>
            <a:noFill/>
            <a:ln w="101600" cap="flat" cmpd="tri">
              <a:solidFill>
                <a:srgbClr val="000000">
                  <a:alpha val="100000"/>
                </a:srgbClr>
              </a:solidFill>
              <a:prstDash val="solid"/>
              <a:headEnd type="none" w="med" len="med"/>
              <a:tailEnd type="none" w="med" len="med"/>
            </a:ln>
          </p:spPr>
          <p:txBody>
            <a:bodyPr/>
            <a:lstStyle/>
            <a:p>
              <a:endParaRPr lang="zh-CN" altLang="en-US"/>
            </a:p>
          </p:txBody>
        </p:sp>
        <p:sp>
          <p:nvSpPr>
            <p:cNvPr id="214059" name="文本框 214058"/>
            <p:cNvSpPr txBox="1"/>
            <p:nvPr/>
          </p:nvSpPr>
          <p:spPr>
            <a:xfrm>
              <a:off x="1610" y="3839"/>
              <a:ext cx="2993" cy="272"/>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dirty="0">
                  <a:solidFill>
                    <a:srgbClr val="006600"/>
                  </a:solidFill>
                  <a:effectLst>
                    <a:outerShdw blurRad="38100" dist="38100" dir="2700000">
                      <a:srgbClr val="C0C0C0"/>
                    </a:outerShdw>
                  </a:effectLst>
                  <a:latin typeface="Times New Roman" panose="02020603050405020304" pitchFamily="18" charset="0"/>
                </a:rPr>
                <a:t>5.4 </a:t>
              </a:r>
              <a:r>
                <a:rPr lang="zh-CN" altLang="en-US" sz="2000" dirty="0">
                  <a:solidFill>
                    <a:srgbClr val="006600"/>
                  </a:solidFill>
                  <a:effectLst>
                    <a:outerShdw blurRad="38100" dist="38100" dir="2700000">
                      <a:srgbClr val="C0C0C0"/>
                    </a:outerShdw>
                  </a:effectLst>
                  <a:latin typeface="Times New Roman" panose="02020603050405020304" pitchFamily="18" charset="0"/>
                </a:rPr>
                <a:t>微机总线</a:t>
              </a:r>
              <a:r>
                <a:rPr lang="en-US" altLang="zh-CN" sz="2000" dirty="0">
                  <a:solidFill>
                    <a:srgbClr val="006600"/>
                  </a:solidFill>
                  <a:effectLst>
                    <a:outerShdw blurRad="38100" dist="38100" dir="2700000">
                      <a:srgbClr val="C0C0C0"/>
                    </a:outerShdw>
                  </a:effectLst>
                  <a:latin typeface="Times New Roman" panose="02020603050405020304" pitchFamily="18" charset="0"/>
                </a:rPr>
                <a:t>I/O</a:t>
              </a:r>
              <a:r>
                <a:rPr lang="zh-CN" altLang="en-US" sz="2000" dirty="0">
                  <a:solidFill>
                    <a:srgbClr val="006600"/>
                  </a:solidFill>
                  <a:effectLst>
                    <a:outerShdw blurRad="38100" dist="38100" dir="2700000">
                      <a:srgbClr val="C0C0C0"/>
                    </a:outerShdw>
                  </a:effectLst>
                  <a:latin typeface="Times New Roman" panose="02020603050405020304" pitchFamily="18" charset="0"/>
                </a:rPr>
                <a:t>系统结构</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214060" name="圆角矩形标注 214059"/>
            <p:cNvSpPr/>
            <p:nvPr/>
          </p:nvSpPr>
          <p:spPr>
            <a:xfrm>
              <a:off x="3333" y="1797"/>
              <a:ext cx="680" cy="317"/>
            </a:xfrm>
            <a:prstGeom prst="wedgeRoundRectCallout">
              <a:avLst>
                <a:gd name="adj1" fmla="val -111912"/>
                <a:gd name="adj2" fmla="val 157569"/>
                <a:gd name="adj3" fmla="val 16667"/>
              </a:avLst>
            </a:prstGeom>
            <a:solidFill>
              <a:srgbClr val="F5E6BD">
                <a:alpha val="41000"/>
              </a:srgbClr>
            </a:solidFill>
            <a:ln w="9525" cap="flat" cmpd="sng">
              <a:solidFill>
                <a:schemeClr val="tx1"/>
              </a:solidFill>
              <a:prstDash val="solid"/>
              <a:miter/>
              <a:headEnd type="none" w="med" len="med"/>
              <a:tailEnd type="none" w="med" len="med"/>
            </a:ln>
          </p:spPr>
          <p:txBody>
            <a:bodyPr/>
            <a:lstStyle/>
            <a:p>
              <a:pPr algn="ctr"/>
              <a:r>
                <a:rPr lang="zh-CN" altLang="en-US" b="0" dirty="0">
                  <a:latin typeface="Tahoma" panose="020B0604030504040204" pitchFamily="34" charset="0"/>
                </a:rPr>
                <a:t>总线</a:t>
              </a:r>
            </a:p>
          </p:txBody>
        </p:sp>
        <p:sp>
          <p:nvSpPr>
            <p:cNvPr id="214061" name="任意多边形 214060"/>
            <p:cNvSpPr/>
            <p:nvPr/>
          </p:nvSpPr>
          <p:spPr>
            <a:xfrm>
              <a:off x="3743" y="3113"/>
              <a:ext cx="44" cy="192"/>
            </a:xfrm>
            <a:custGeom>
              <a:avLst/>
              <a:gdLst/>
              <a:ahLst/>
              <a:cxnLst/>
              <a:rect l="0" t="0" r="0" b="0"/>
              <a:pathLst>
                <a:path w="1" h="339">
                  <a:moveTo>
                    <a:pt x="0" y="0"/>
                  </a:moveTo>
                  <a:lnTo>
                    <a:pt x="0" y="339"/>
                  </a:lnTo>
                </a:path>
              </a:pathLst>
            </a:custGeom>
            <a:noFill/>
            <a:ln w="101600" cap="flat" cmpd="tri">
              <a:solidFill>
                <a:srgbClr val="000000">
                  <a:alpha val="100000"/>
                </a:srgbClr>
              </a:solidFill>
              <a:prstDash val="solid"/>
              <a:headEnd type="none" w="med" len="med"/>
              <a:tailEnd type="none" w="med" len="med"/>
            </a:ln>
          </p:spPr>
          <p:txBody>
            <a:bodyPr/>
            <a:lstStyle/>
            <a:p>
              <a:endParaRPr lang="zh-CN" altLang="en-US"/>
            </a:p>
          </p:txBody>
        </p:sp>
        <p:sp>
          <p:nvSpPr>
            <p:cNvPr id="214062" name="任意多边形 214061"/>
            <p:cNvSpPr/>
            <p:nvPr/>
          </p:nvSpPr>
          <p:spPr>
            <a:xfrm>
              <a:off x="4667" y="3113"/>
              <a:ext cx="44" cy="192"/>
            </a:xfrm>
            <a:custGeom>
              <a:avLst/>
              <a:gdLst/>
              <a:ahLst/>
              <a:cxnLst/>
              <a:rect l="0" t="0" r="0" b="0"/>
              <a:pathLst>
                <a:path w="1" h="339">
                  <a:moveTo>
                    <a:pt x="0" y="0"/>
                  </a:moveTo>
                  <a:lnTo>
                    <a:pt x="0" y="339"/>
                  </a:lnTo>
                </a:path>
              </a:pathLst>
            </a:custGeom>
            <a:noFill/>
            <a:ln w="101600" cap="flat" cmpd="tri">
              <a:solidFill>
                <a:srgbClr val="000000">
                  <a:alpha val="100000"/>
                </a:srgbClr>
              </a:solidFill>
              <a:prstDash val="solid"/>
              <a:headEnd type="none" w="med" len="med"/>
              <a:tailEnd type="none" w="med" len="med"/>
            </a:ln>
          </p:spPr>
          <p:txBody>
            <a:bodyPr/>
            <a:lstStyle/>
            <a:p>
              <a:endParaRPr lang="zh-CN" altLang="en-US"/>
            </a:p>
          </p:txBody>
        </p:sp>
      </p:grpSp>
      <p:sp>
        <p:nvSpPr>
          <p:cNvPr id="214068" name="文本框 214067"/>
          <p:cNvSpPr txBox="1"/>
          <p:nvPr/>
        </p:nvSpPr>
        <p:spPr>
          <a:xfrm>
            <a:off x="1337150" y="1903471"/>
            <a:ext cx="4465637" cy="521970"/>
          </a:xfrm>
          <a:prstGeom prst="rect">
            <a:avLst/>
          </a:prstGeom>
          <a:noFill/>
          <a:ln w="9525">
            <a:noFill/>
          </a:ln>
        </p:spPr>
        <p:txBody>
          <a:bodyPr>
            <a:spAutoFit/>
          </a:bodyPr>
          <a:lstStyle/>
          <a:p>
            <a:pPr>
              <a:spcBef>
                <a:spcPct val="20000"/>
              </a:spcBef>
              <a:buSzPct val="80000"/>
            </a:pPr>
            <a:r>
              <a:rPr lang="zh-CN" altLang="en-US" sz="2800" dirty="0">
                <a:solidFill>
                  <a:srgbClr val="800000"/>
                </a:solidFill>
                <a:effectLst>
                  <a:outerShdw blurRad="38100" dist="38100" dir="2700000">
                    <a:srgbClr val="C0C0C0"/>
                  </a:outerShdw>
                </a:effectLst>
                <a:latin typeface="Tahoma" panose="020B0604030504040204" pitchFamily="34" charset="0"/>
              </a:rPr>
              <a:t>  </a:t>
            </a:r>
            <a:r>
              <a:rPr lang="en-US" altLang="zh-CN" sz="2800" dirty="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、总线结构 </a:t>
            </a:r>
          </a:p>
        </p:txBody>
      </p:sp>
      <p:sp>
        <p:nvSpPr>
          <p:cNvPr id="214069" name="AutoShape 5"/>
          <p:cNvSpPr/>
          <p:nvPr/>
        </p:nvSpPr>
        <p:spPr>
          <a:xfrm>
            <a:off x="959644" y="1097695"/>
            <a:ext cx="40195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14070" name="Text Box 38"/>
          <p:cNvSpPr txBox="1"/>
          <p:nvPr/>
        </p:nvSpPr>
        <p:spPr>
          <a:xfrm>
            <a:off x="1091407" y="1124682"/>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a:t>
            </a:r>
            <a:r>
              <a:rPr lang="en-US" altLang="zh-CN" sz="2800">
                <a:solidFill>
                  <a:srgbClr val="FF0000"/>
                </a:solidFill>
                <a:effectLst>
                  <a:outerShdw blurRad="38100" dist="38100" dir="2700000">
                    <a:srgbClr val="C0C0C0"/>
                  </a:outerShdw>
                </a:effectLst>
                <a:latin typeface="Times New Roman" panose="02020603050405020304" pitchFamily="18" charset="0"/>
              </a:rPr>
              <a:t>I/O</a:t>
            </a:r>
            <a:r>
              <a:rPr lang="zh-CN" altLang="en-US" sz="2800" dirty="0">
                <a:solidFill>
                  <a:srgbClr val="FF0000"/>
                </a:solidFill>
                <a:effectLst>
                  <a:outerShdw blurRad="38100" dist="38100" dir="2700000">
                    <a:srgbClr val="C0C0C0"/>
                  </a:outerShdw>
                </a:effectLst>
                <a:latin typeface="Times New Roman" panose="02020603050405020304" pitchFamily="18" charset="0"/>
              </a:rPr>
              <a:t>系统的结构</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44" name="矩形 43">
            <a:extLst>
              <a:ext uri="{FF2B5EF4-FFF2-40B4-BE49-F238E27FC236}">
                <a16:creationId xmlns:a16="http://schemas.microsoft.com/office/drawing/2014/main" id="{F074E99D-3C93-4B7B-8733-61BB6FA905B5}"/>
              </a:ext>
            </a:extLst>
          </p:cNvPr>
          <p:cNvSpPr/>
          <p:nvPr/>
        </p:nvSpPr>
        <p:spPr>
          <a:xfrm>
            <a:off x="551384" y="188640"/>
            <a:ext cx="2376488" cy="419100"/>
          </a:xfrm>
          <a:prstGeom prst="rect">
            <a:avLst/>
          </a:prstGeom>
        </p:spPr>
        <p:txBody>
          <a:bodyPr wrap="none" fromWordArt="1">
            <a:prstTxWarp prst="textPlain">
              <a:avLst>
                <a:gd name="adj" fmla="val 49560"/>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5.1 I/O系统</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4070"/>
                                        </p:tgtEl>
                                        <p:attrNameLst>
                                          <p:attrName>style.visibility</p:attrName>
                                        </p:attrNameLst>
                                      </p:cBhvr>
                                      <p:to>
                                        <p:strVal val="visible"/>
                                      </p:to>
                                    </p:set>
                                    <p:anim calcmode="lin" valueType="num">
                                      <p:cBhvr additive="base">
                                        <p:cTn id="7" dur="500" fill="hold"/>
                                        <p:tgtEl>
                                          <p:spTgt spid="214070"/>
                                        </p:tgtEl>
                                        <p:attrNameLst>
                                          <p:attrName>ppt_x</p:attrName>
                                        </p:attrNameLst>
                                      </p:cBhvr>
                                      <p:tavLst>
                                        <p:tav tm="0">
                                          <p:val>
                                            <p:strVal val="#ppt_x"/>
                                          </p:val>
                                        </p:tav>
                                        <p:tav tm="100000">
                                          <p:val>
                                            <p:strVal val="#ppt_x"/>
                                          </p:val>
                                        </p:tav>
                                      </p:tavLst>
                                    </p:anim>
                                    <p:anim calcmode="lin" valueType="num">
                                      <p:cBhvr additive="base">
                                        <p:cTn id="8" dur="500" fill="hold"/>
                                        <p:tgtEl>
                                          <p:spTgt spid="21407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4069"/>
                                        </p:tgtEl>
                                        <p:attrNameLst>
                                          <p:attrName>style.visibility</p:attrName>
                                        </p:attrNameLst>
                                      </p:cBhvr>
                                      <p:to>
                                        <p:strVal val="visible"/>
                                      </p:to>
                                    </p:set>
                                    <p:anim calcmode="lin" valueType="num">
                                      <p:cBhvr additive="base">
                                        <p:cTn id="12" dur="500" fill="hold"/>
                                        <p:tgtEl>
                                          <p:spTgt spid="214069"/>
                                        </p:tgtEl>
                                        <p:attrNameLst>
                                          <p:attrName>ppt_x</p:attrName>
                                        </p:attrNameLst>
                                      </p:cBhvr>
                                      <p:tavLst>
                                        <p:tav tm="0">
                                          <p:val>
                                            <p:strVal val="#ppt_x"/>
                                          </p:val>
                                        </p:tav>
                                        <p:tav tm="100000">
                                          <p:val>
                                            <p:strVal val="#ppt_x"/>
                                          </p:val>
                                        </p:tav>
                                      </p:tavLst>
                                    </p:anim>
                                    <p:anim calcmode="lin" valueType="num">
                                      <p:cBhvr additive="base">
                                        <p:cTn id="13" dur="500" fill="hold"/>
                                        <p:tgtEl>
                                          <p:spTgt spid="21406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14068"/>
                                        </p:tgtEl>
                                        <p:attrNameLst>
                                          <p:attrName>style.visibility</p:attrName>
                                        </p:attrNameLst>
                                      </p:cBhvr>
                                      <p:to>
                                        <p:strVal val="visible"/>
                                      </p:to>
                                    </p:set>
                                    <p:anim calcmode="lin" valueType="num">
                                      <p:cBhvr additive="base">
                                        <p:cTn id="17" dur="500" fill="hold"/>
                                        <p:tgtEl>
                                          <p:spTgt spid="214068"/>
                                        </p:tgtEl>
                                        <p:attrNameLst>
                                          <p:attrName>ppt_x</p:attrName>
                                        </p:attrNameLst>
                                      </p:cBhvr>
                                      <p:tavLst>
                                        <p:tav tm="0">
                                          <p:val>
                                            <p:strVal val="1+#ppt_w/2"/>
                                          </p:val>
                                        </p:tav>
                                        <p:tav tm="100000">
                                          <p:val>
                                            <p:strVal val="#ppt_x"/>
                                          </p:val>
                                        </p:tav>
                                      </p:tavLst>
                                    </p:anim>
                                    <p:anim calcmode="lin" valueType="num">
                                      <p:cBhvr additive="base">
                                        <p:cTn id="18" dur="500" fill="hold"/>
                                        <p:tgtEl>
                                          <p:spTgt spid="214068"/>
                                        </p:tgtEl>
                                        <p:attrNameLst>
                                          <p:attrName>ppt_y</p:attrName>
                                        </p:attrNameLst>
                                      </p:cBhvr>
                                      <p:tavLst>
                                        <p:tav tm="0">
                                          <p:val>
                                            <p:strVal val="#ppt_y"/>
                                          </p:val>
                                        </p:tav>
                                        <p:tav tm="100000">
                                          <p:val>
                                            <p:strVal val="#ppt_y"/>
                                          </p:val>
                                        </p:tav>
                                      </p:tavLst>
                                    </p:anim>
                                  </p:childTnLst>
                                </p:cTn>
                              </p:par>
                              <p:par>
                                <p:cTn id="19" presetID="22" presetClass="entr" presetSubtype="8" fill="hold" nodeType="withEffect">
                                  <p:stCondLst>
                                    <p:cond delay="0"/>
                                  </p:stCondLst>
                                  <p:childTnLst>
                                    <p:set>
                                      <p:cBhvr>
                                        <p:cTn id="20" dur="1" fill="hold">
                                          <p:stCondLst>
                                            <p:cond delay="0"/>
                                          </p:stCondLst>
                                        </p:cTn>
                                        <p:tgtEl>
                                          <p:spTgt spid="214067"/>
                                        </p:tgtEl>
                                        <p:attrNameLst>
                                          <p:attrName>style.visibility</p:attrName>
                                        </p:attrNameLst>
                                      </p:cBhvr>
                                      <p:to>
                                        <p:strVal val="visible"/>
                                      </p:to>
                                    </p:set>
                                    <p:animEffect transition="in" filter="wipe(left)">
                                      <p:cBhvr>
                                        <p:cTn id="21" dur="1000"/>
                                        <p:tgtEl>
                                          <p:spTgt spid="214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68" grpId="0"/>
      <p:bldP spid="214069" grpId="0" bldLvl="0" animBg="1"/>
      <p:bldP spid="214070"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7" name="矩形 379906"/>
          <p:cNvSpPr/>
          <p:nvPr/>
        </p:nvSpPr>
        <p:spPr>
          <a:xfrm>
            <a:off x="1524000" y="3367088"/>
            <a:ext cx="9144000" cy="0"/>
          </a:xfrm>
          <a:prstGeom prst="rect">
            <a:avLst/>
          </a:prstGeom>
          <a:noFill/>
          <a:ln w="9525">
            <a:noFill/>
          </a:ln>
        </p:spPr>
        <p:txBody>
          <a:bodyPr/>
          <a:lstStyle/>
          <a:p>
            <a:endParaRPr lang="zh-CN" altLang="en-US"/>
          </a:p>
        </p:txBody>
      </p:sp>
      <p:sp>
        <p:nvSpPr>
          <p:cNvPr id="379908" name="矩形 379907"/>
          <p:cNvSpPr/>
          <p:nvPr/>
        </p:nvSpPr>
        <p:spPr>
          <a:xfrm>
            <a:off x="1524000" y="3367088"/>
            <a:ext cx="9144000" cy="0"/>
          </a:xfrm>
          <a:prstGeom prst="rect">
            <a:avLst/>
          </a:prstGeom>
          <a:noFill/>
          <a:ln w="9525">
            <a:noFill/>
          </a:ln>
        </p:spPr>
        <p:txBody>
          <a:bodyPr/>
          <a:lstStyle/>
          <a:p>
            <a:endParaRPr lang="zh-CN" altLang="en-US"/>
          </a:p>
        </p:txBody>
      </p:sp>
      <p:sp>
        <p:nvSpPr>
          <p:cNvPr id="379909" name="矩形 379908"/>
          <p:cNvSpPr/>
          <p:nvPr/>
        </p:nvSpPr>
        <p:spPr>
          <a:xfrm>
            <a:off x="1524000" y="3233738"/>
            <a:ext cx="9144000" cy="0"/>
          </a:xfrm>
          <a:prstGeom prst="rect">
            <a:avLst/>
          </a:prstGeom>
          <a:noFill/>
          <a:ln w="9525">
            <a:noFill/>
          </a:ln>
        </p:spPr>
        <p:txBody>
          <a:bodyPr/>
          <a:lstStyle/>
          <a:p>
            <a:endParaRPr lang="zh-CN" altLang="en-US"/>
          </a:p>
        </p:txBody>
      </p:sp>
      <p:sp>
        <p:nvSpPr>
          <p:cNvPr id="379910" name="矩形 379909"/>
          <p:cNvSpPr/>
          <p:nvPr/>
        </p:nvSpPr>
        <p:spPr>
          <a:xfrm>
            <a:off x="1524000" y="3233738"/>
            <a:ext cx="9144000" cy="0"/>
          </a:xfrm>
          <a:prstGeom prst="rect">
            <a:avLst/>
          </a:prstGeom>
          <a:noFill/>
          <a:ln w="9525">
            <a:noFill/>
          </a:ln>
        </p:spPr>
        <p:txBody>
          <a:bodyPr/>
          <a:lstStyle/>
          <a:p>
            <a:endParaRPr lang="zh-CN" altLang="en-US"/>
          </a:p>
        </p:txBody>
      </p:sp>
      <p:sp>
        <p:nvSpPr>
          <p:cNvPr id="379911" name="矩形 379910"/>
          <p:cNvSpPr/>
          <p:nvPr/>
        </p:nvSpPr>
        <p:spPr>
          <a:xfrm>
            <a:off x="1524000" y="3367088"/>
            <a:ext cx="9144000" cy="0"/>
          </a:xfrm>
          <a:prstGeom prst="rect">
            <a:avLst/>
          </a:prstGeom>
          <a:noFill/>
          <a:ln w="9525">
            <a:noFill/>
          </a:ln>
        </p:spPr>
        <p:txBody>
          <a:bodyPr/>
          <a:lstStyle/>
          <a:p>
            <a:endParaRPr lang="zh-CN" altLang="en-US"/>
          </a:p>
        </p:txBody>
      </p:sp>
      <p:sp>
        <p:nvSpPr>
          <p:cNvPr id="379912" name="矩形 379911"/>
          <p:cNvSpPr/>
          <p:nvPr/>
        </p:nvSpPr>
        <p:spPr>
          <a:xfrm>
            <a:off x="1524000" y="3233738"/>
            <a:ext cx="9144000" cy="0"/>
          </a:xfrm>
          <a:prstGeom prst="rect">
            <a:avLst/>
          </a:prstGeom>
          <a:noFill/>
          <a:ln w="9525">
            <a:noFill/>
          </a:ln>
        </p:spPr>
        <p:txBody>
          <a:bodyPr/>
          <a:lstStyle/>
          <a:p>
            <a:endParaRPr lang="zh-CN" altLang="en-US"/>
          </a:p>
        </p:txBody>
      </p:sp>
      <p:sp>
        <p:nvSpPr>
          <p:cNvPr id="379913" name="矩形 379912"/>
          <p:cNvSpPr/>
          <p:nvPr/>
        </p:nvSpPr>
        <p:spPr>
          <a:xfrm>
            <a:off x="1524000" y="3233738"/>
            <a:ext cx="9144000" cy="0"/>
          </a:xfrm>
          <a:prstGeom prst="rect">
            <a:avLst/>
          </a:prstGeom>
          <a:noFill/>
          <a:ln w="9525">
            <a:noFill/>
          </a:ln>
        </p:spPr>
        <p:txBody>
          <a:bodyPr/>
          <a:lstStyle/>
          <a:p>
            <a:endParaRPr lang="zh-CN" altLang="en-US"/>
          </a:p>
        </p:txBody>
      </p:sp>
      <p:sp>
        <p:nvSpPr>
          <p:cNvPr id="379914" name="矩形 379913"/>
          <p:cNvSpPr/>
          <p:nvPr/>
        </p:nvSpPr>
        <p:spPr>
          <a:xfrm>
            <a:off x="1524000" y="3367088"/>
            <a:ext cx="9144000" cy="0"/>
          </a:xfrm>
          <a:prstGeom prst="rect">
            <a:avLst/>
          </a:prstGeom>
          <a:noFill/>
          <a:ln w="9525">
            <a:noFill/>
          </a:ln>
        </p:spPr>
        <p:txBody>
          <a:bodyPr/>
          <a:lstStyle/>
          <a:p>
            <a:endParaRPr lang="zh-CN" altLang="en-US"/>
          </a:p>
        </p:txBody>
      </p:sp>
      <p:sp>
        <p:nvSpPr>
          <p:cNvPr id="379918" name="文本框 379917"/>
          <p:cNvSpPr txBox="1"/>
          <p:nvPr/>
        </p:nvSpPr>
        <p:spPr>
          <a:xfrm>
            <a:off x="1427407" y="2268760"/>
            <a:ext cx="3842299" cy="3880293"/>
          </a:xfrm>
          <a:prstGeom prst="rect">
            <a:avLst/>
          </a:prstGeom>
          <a:noFill/>
          <a:ln w="9525">
            <a:noFill/>
          </a:ln>
        </p:spPr>
        <p:txBody>
          <a:bodyPr wrap="square">
            <a:spAutoFit/>
          </a:bodyPr>
          <a:lstStyle/>
          <a:p>
            <a:pPr>
              <a:lnSpc>
                <a:spcPct val="150000"/>
              </a:lnSpc>
              <a:spcBef>
                <a:spcPct val="50000"/>
              </a:spcBef>
            </a:pPr>
            <a:r>
              <a:rPr lang="zh-CN" altLang="en-US" sz="2800" dirty="0">
                <a:solidFill>
                  <a:srgbClr val="0000CC"/>
                </a:solidFill>
                <a:effectLst>
                  <a:outerShdw blurRad="38100" dist="38100" dir="2700000">
                    <a:srgbClr val="C0C0C0"/>
                  </a:outerShdw>
                </a:effectLst>
                <a:latin typeface="Tahoma" panose="020B0604030504040204" pitchFamily="34" charset="0"/>
              </a:rPr>
              <a:t>与</a:t>
            </a:r>
            <a:r>
              <a:rPr lang="en-US" altLang="zh-CN" sz="2800" dirty="0">
                <a:solidFill>
                  <a:srgbClr val="0000CC"/>
                </a:solidFill>
                <a:effectLst>
                  <a:outerShdw blurRad="38100" dist="38100" dir="2700000">
                    <a:srgbClr val="C0C0C0"/>
                  </a:outerShdw>
                </a:effectLst>
                <a:latin typeface="Tahoma" panose="020B0604030504040204" pitchFamily="34" charset="0"/>
              </a:rPr>
              <a:t>RAID4</a:t>
            </a:r>
            <a:r>
              <a:rPr lang="zh-CN" altLang="en-US" sz="2800" dirty="0">
                <a:solidFill>
                  <a:srgbClr val="0000CC"/>
                </a:solidFill>
                <a:effectLst>
                  <a:outerShdw blurRad="38100" dist="38100" dir="2700000">
                    <a:srgbClr val="C0C0C0"/>
                  </a:outerShdw>
                </a:effectLst>
                <a:latin typeface="Tahoma" panose="020B0604030504040204" pitchFamily="34" charset="0"/>
              </a:rPr>
              <a:t>级类似，但无独立的校验盘，将校验信息以螺旋方式分布到不同的盘上。是较常见的磁盘阵列组织形式，如图</a:t>
            </a:r>
            <a:r>
              <a:rPr lang="en-US" altLang="zh-CN" sz="2800" dirty="0">
                <a:solidFill>
                  <a:srgbClr val="0000CC"/>
                </a:solidFill>
                <a:effectLst>
                  <a:outerShdw blurRad="38100" dist="38100" dir="2700000">
                    <a:srgbClr val="C0C0C0"/>
                  </a:outerShdw>
                </a:effectLst>
                <a:latin typeface="Tahoma" panose="020B0604030504040204" pitchFamily="34" charset="0"/>
              </a:rPr>
              <a:t>5.27</a:t>
            </a:r>
            <a:r>
              <a:rPr lang="zh-CN" altLang="en-US" sz="2800" dirty="0">
                <a:solidFill>
                  <a:srgbClr val="0000CC"/>
                </a:solidFill>
                <a:effectLst>
                  <a:outerShdw blurRad="38100" dist="38100" dir="2700000">
                    <a:srgbClr val="C0C0C0"/>
                  </a:outerShdw>
                </a:effectLst>
                <a:latin typeface="Tahoma" panose="020B0604030504040204" pitchFamily="34" charset="0"/>
              </a:rPr>
              <a:t>（</a:t>
            </a:r>
            <a:r>
              <a:rPr lang="en-US" altLang="zh-CN" sz="2800" dirty="0">
                <a:solidFill>
                  <a:srgbClr val="0000CC"/>
                </a:solidFill>
                <a:effectLst>
                  <a:outerShdw blurRad="38100" dist="38100" dir="2700000">
                    <a:srgbClr val="C0C0C0"/>
                  </a:outerShdw>
                </a:effectLst>
                <a:latin typeface="Tahoma" panose="020B0604030504040204" pitchFamily="34" charset="0"/>
              </a:rPr>
              <a:t>d</a:t>
            </a:r>
            <a:r>
              <a:rPr lang="zh-CN" altLang="en-US" sz="2800" dirty="0">
                <a:solidFill>
                  <a:srgbClr val="0000CC"/>
                </a:solidFill>
                <a:effectLst>
                  <a:outerShdw blurRad="38100" dist="38100" dir="2700000">
                    <a:srgbClr val="C0C0C0"/>
                  </a:outerShdw>
                </a:effectLst>
                <a:latin typeface="Tahoma" panose="020B0604030504040204" pitchFamily="34" charset="0"/>
              </a:rPr>
              <a:t>）所示。 </a:t>
            </a:r>
            <a:endParaRPr lang="en-US" altLang="zh-CN" sz="2800" dirty="0">
              <a:solidFill>
                <a:srgbClr val="0000CC"/>
              </a:solidFill>
              <a:effectLst>
                <a:outerShdw blurRad="38100" dist="38100" dir="2700000">
                  <a:srgbClr val="C0C0C0"/>
                </a:outerShdw>
              </a:effectLst>
              <a:latin typeface="Tahoma" panose="020B0604030504040204" pitchFamily="34" charset="0"/>
            </a:endParaRPr>
          </a:p>
        </p:txBody>
      </p:sp>
      <p:grpSp>
        <p:nvGrpSpPr>
          <p:cNvPr id="379990" name="组合 379989"/>
          <p:cNvGrpSpPr/>
          <p:nvPr/>
        </p:nvGrpSpPr>
        <p:grpSpPr>
          <a:xfrm>
            <a:off x="5937250" y="1676400"/>
            <a:ext cx="4262438" cy="2184400"/>
            <a:chOff x="204" y="2372"/>
            <a:chExt cx="2685" cy="1376"/>
          </a:xfrm>
        </p:grpSpPr>
        <p:grpSp>
          <p:nvGrpSpPr>
            <p:cNvPr id="379991" name="组合 379990"/>
            <p:cNvGrpSpPr/>
            <p:nvPr/>
          </p:nvGrpSpPr>
          <p:grpSpPr>
            <a:xfrm>
              <a:off x="223" y="2703"/>
              <a:ext cx="518" cy="729"/>
              <a:chOff x="3495" y="4932"/>
              <a:chExt cx="1005" cy="1701"/>
            </a:xfrm>
          </p:grpSpPr>
          <p:sp>
            <p:nvSpPr>
              <p:cNvPr id="379992" name="流程图: 磁盘 379991"/>
              <p:cNvSpPr/>
              <p:nvPr/>
            </p:nvSpPr>
            <p:spPr>
              <a:xfrm>
                <a:off x="3502" y="6063"/>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79993" name="流程图: 磁盘 379992"/>
              <p:cNvSpPr/>
              <p:nvPr/>
            </p:nvSpPr>
            <p:spPr>
              <a:xfrm>
                <a:off x="3502" y="5686"/>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79994" name="流程图: 磁盘 379993"/>
              <p:cNvSpPr/>
              <p:nvPr/>
            </p:nvSpPr>
            <p:spPr>
              <a:xfrm>
                <a:off x="3502" y="5309"/>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79995" name="流程图: 磁盘 379994"/>
              <p:cNvSpPr/>
              <p:nvPr/>
            </p:nvSpPr>
            <p:spPr>
              <a:xfrm>
                <a:off x="3495" y="4932"/>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79996" name="文本框 379995"/>
              <p:cNvSpPr txBox="1"/>
              <p:nvPr/>
            </p:nvSpPr>
            <p:spPr>
              <a:xfrm>
                <a:off x="3760" y="6224"/>
                <a:ext cx="500" cy="409"/>
              </a:xfrm>
              <a:prstGeom prst="rect">
                <a:avLst/>
              </a:prstGeom>
              <a:noFill/>
              <a:ln w="9525">
                <a:noFill/>
              </a:ln>
            </p:spPr>
            <p:txBody>
              <a:bodyPr/>
              <a:lstStyle/>
              <a:p>
                <a:pPr algn="just"/>
                <a:r>
                  <a:rPr lang="zh-CN" altLang="en-US" sz="1600" dirty="0">
                    <a:effectLst>
                      <a:outerShdw blurRad="38100" dist="38100" dir="2700000">
                        <a:srgbClr val="C0C0C0"/>
                      </a:outerShdw>
                    </a:effectLst>
                    <a:latin typeface="宋体" panose="02010600030101010101" pitchFamily="2" charset="-122"/>
                  </a:rPr>
                  <a:t>┇</a:t>
                </a:r>
                <a:endParaRPr lang="zh-CN" altLang="en-US" sz="1600" dirty="0">
                  <a:effectLst>
                    <a:outerShdw blurRad="38100" dist="38100" dir="2700000">
                      <a:srgbClr val="C0C0C0"/>
                    </a:outerShdw>
                  </a:effectLst>
                  <a:latin typeface="Tahoma" panose="020B0604030504040204" pitchFamily="34" charset="0"/>
                </a:endParaRPr>
              </a:p>
            </p:txBody>
          </p:sp>
        </p:grpSp>
        <p:sp>
          <p:nvSpPr>
            <p:cNvPr id="379997" name="文本框 379996"/>
            <p:cNvSpPr txBox="1"/>
            <p:nvPr/>
          </p:nvSpPr>
          <p:spPr>
            <a:xfrm>
              <a:off x="204" y="2758"/>
              <a:ext cx="565" cy="206"/>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0</a:t>
              </a:r>
              <a:endParaRPr lang="en-US" altLang="zh-CN" sz="1800">
                <a:effectLst>
                  <a:outerShdw blurRad="38100" dist="38100" dir="2700000">
                    <a:srgbClr val="C0C0C0"/>
                  </a:outerShdw>
                </a:effectLst>
                <a:latin typeface="Tahoma" panose="020B0604030504040204" pitchFamily="34" charset="0"/>
              </a:endParaRPr>
            </a:p>
          </p:txBody>
        </p:sp>
        <p:sp>
          <p:nvSpPr>
            <p:cNvPr id="379998" name="文本框 379997"/>
            <p:cNvSpPr txBox="1"/>
            <p:nvPr/>
          </p:nvSpPr>
          <p:spPr>
            <a:xfrm>
              <a:off x="223" y="2909"/>
              <a:ext cx="546" cy="206"/>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3</a:t>
              </a:r>
              <a:endParaRPr lang="en-US" altLang="zh-CN" sz="1800">
                <a:effectLst>
                  <a:outerShdw blurRad="38100" dist="38100" dir="2700000">
                    <a:srgbClr val="C0C0C0"/>
                  </a:outerShdw>
                </a:effectLst>
                <a:latin typeface="Tahoma" panose="020B0604030504040204" pitchFamily="34" charset="0"/>
              </a:endParaRPr>
            </a:p>
          </p:txBody>
        </p:sp>
        <p:sp>
          <p:nvSpPr>
            <p:cNvPr id="379999" name="文本框 379998"/>
            <p:cNvSpPr txBox="1"/>
            <p:nvPr/>
          </p:nvSpPr>
          <p:spPr>
            <a:xfrm>
              <a:off x="223" y="3075"/>
              <a:ext cx="546" cy="207"/>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6</a:t>
              </a:r>
              <a:endParaRPr lang="en-US" altLang="zh-CN" sz="1800">
                <a:effectLst>
                  <a:outerShdw blurRad="38100" dist="38100" dir="2700000">
                    <a:srgbClr val="C0C0C0"/>
                  </a:outerShdw>
                </a:effectLst>
                <a:latin typeface="Tahoma" panose="020B0604030504040204" pitchFamily="34" charset="0"/>
              </a:endParaRPr>
            </a:p>
          </p:txBody>
        </p:sp>
        <p:sp>
          <p:nvSpPr>
            <p:cNvPr id="380000" name="文本框 379999"/>
            <p:cNvSpPr txBox="1"/>
            <p:nvPr/>
          </p:nvSpPr>
          <p:spPr>
            <a:xfrm>
              <a:off x="2201" y="2765"/>
              <a:ext cx="679" cy="206"/>
            </a:xfrm>
            <a:prstGeom prst="rect">
              <a:avLst/>
            </a:prstGeom>
            <a:noFill/>
            <a:ln w="9525">
              <a:noFill/>
            </a:ln>
          </p:spPr>
          <p:txBody>
            <a:bodyPr/>
            <a:lstStyle/>
            <a:p>
              <a:pPr algn="just"/>
              <a:r>
                <a:rPr lang="zh-CN" altLang="en-US" sz="1800" dirty="0">
                  <a:effectLst>
                    <a:outerShdw blurRad="38100" dist="38100" dir="2700000">
                      <a:srgbClr val="C0C0C0"/>
                    </a:outerShdw>
                  </a:effectLst>
                  <a:latin typeface="Times New Roman" panose="02020603050405020304" pitchFamily="18" charset="0"/>
                </a:rPr>
                <a:t>校验</a:t>
              </a:r>
              <a:r>
                <a:rPr lang="en-US" altLang="zh-CN" sz="1800">
                  <a:effectLst>
                    <a:outerShdw blurRad="38100" dist="38100" dir="2700000">
                      <a:srgbClr val="C0C0C0"/>
                    </a:outerShdw>
                  </a:effectLst>
                  <a:latin typeface="Times New Roman" panose="02020603050405020304" pitchFamily="18" charset="0"/>
                </a:rPr>
                <a:t>0~2</a:t>
              </a:r>
              <a:endParaRPr lang="en-US" altLang="zh-CN" sz="1800">
                <a:effectLst>
                  <a:outerShdw blurRad="38100" dist="38100" dir="2700000">
                    <a:srgbClr val="C0C0C0"/>
                  </a:outerShdw>
                </a:effectLst>
                <a:latin typeface="Tahoma" panose="020B0604030504040204" pitchFamily="34" charset="0"/>
              </a:endParaRPr>
            </a:p>
          </p:txBody>
        </p:sp>
        <p:sp>
          <p:nvSpPr>
            <p:cNvPr id="380001" name="上下箭头 380000"/>
            <p:cNvSpPr/>
            <p:nvPr/>
          </p:nvSpPr>
          <p:spPr>
            <a:xfrm>
              <a:off x="1466" y="2372"/>
              <a:ext cx="113" cy="206"/>
            </a:xfrm>
            <a:prstGeom prst="upDownArrow">
              <a:avLst>
                <a:gd name="adj1" fmla="val 50000"/>
                <a:gd name="adj2" fmla="val 36460"/>
              </a:avLst>
            </a:prstGeom>
            <a:solidFill>
              <a:srgbClr val="EAEAEA"/>
            </a:solidFill>
            <a:ln w="9525" cap="flat" cmpd="sng">
              <a:solidFill>
                <a:srgbClr val="000000"/>
              </a:solidFill>
              <a:prstDash val="solid"/>
              <a:miter/>
              <a:headEnd type="none" w="med" len="med"/>
              <a:tailEnd type="none" w="med" len="med"/>
            </a:ln>
          </p:spPr>
          <p:txBody>
            <a:bodyPr/>
            <a:lstStyle/>
            <a:p>
              <a:endParaRPr lang="zh-CN" altLang="en-US"/>
            </a:p>
          </p:txBody>
        </p:sp>
        <p:grpSp>
          <p:nvGrpSpPr>
            <p:cNvPr id="380002" name="组合 380001"/>
            <p:cNvGrpSpPr/>
            <p:nvPr/>
          </p:nvGrpSpPr>
          <p:grpSpPr>
            <a:xfrm>
              <a:off x="901" y="2703"/>
              <a:ext cx="518" cy="729"/>
              <a:chOff x="3495" y="4932"/>
              <a:chExt cx="1005" cy="1701"/>
            </a:xfrm>
          </p:grpSpPr>
          <p:sp>
            <p:nvSpPr>
              <p:cNvPr id="380003" name="流程图: 磁盘 380002"/>
              <p:cNvSpPr/>
              <p:nvPr/>
            </p:nvSpPr>
            <p:spPr>
              <a:xfrm>
                <a:off x="3502" y="6063"/>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0004" name="流程图: 磁盘 380003"/>
              <p:cNvSpPr/>
              <p:nvPr/>
            </p:nvSpPr>
            <p:spPr>
              <a:xfrm>
                <a:off x="3502" y="5686"/>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0005" name="流程图: 磁盘 380004"/>
              <p:cNvSpPr/>
              <p:nvPr/>
            </p:nvSpPr>
            <p:spPr>
              <a:xfrm>
                <a:off x="3502" y="5309"/>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0006" name="流程图: 磁盘 380005"/>
              <p:cNvSpPr/>
              <p:nvPr/>
            </p:nvSpPr>
            <p:spPr>
              <a:xfrm>
                <a:off x="3495" y="4932"/>
                <a:ext cx="998" cy="565"/>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0007" name="文本框 380006"/>
              <p:cNvSpPr txBox="1"/>
              <p:nvPr/>
            </p:nvSpPr>
            <p:spPr>
              <a:xfrm>
                <a:off x="3760" y="6224"/>
                <a:ext cx="500" cy="409"/>
              </a:xfrm>
              <a:prstGeom prst="rect">
                <a:avLst/>
              </a:prstGeom>
              <a:noFill/>
              <a:ln w="9525">
                <a:noFill/>
              </a:ln>
            </p:spPr>
            <p:txBody>
              <a:bodyPr/>
              <a:lstStyle/>
              <a:p>
                <a:pPr algn="just"/>
                <a:r>
                  <a:rPr lang="zh-CN" altLang="en-US" sz="1600" dirty="0">
                    <a:effectLst>
                      <a:outerShdw blurRad="38100" dist="38100" dir="2700000">
                        <a:srgbClr val="C0C0C0"/>
                      </a:outerShdw>
                    </a:effectLst>
                    <a:latin typeface="宋体" panose="02010600030101010101" pitchFamily="2" charset="-122"/>
                  </a:rPr>
                  <a:t>┇</a:t>
                </a:r>
                <a:endParaRPr lang="zh-CN" altLang="en-US" sz="1600" dirty="0">
                  <a:effectLst>
                    <a:outerShdw blurRad="38100" dist="38100" dir="2700000">
                      <a:srgbClr val="C0C0C0"/>
                    </a:outerShdw>
                  </a:effectLst>
                  <a:latin typeface="Tahoma" panose="020B0604030504040204" pitchFamily="34" charset="0"/>
                </a:endParaRPr>
              </a:p>
            </p:txBody>
          </p:sp>
        </p:grpSp>
        <p:sp>
          <p:nvSpPr>
            <p:cNvPr id="380008" name="直接连接符 380007"/>
            <p:cNvSpPr/>
            <p:nvPr/>
          </p:nvSpPr>
          <p:spPr>
            <a:xfrm flipV="1">
              <a:off x="449" y="2562"/>
              <a:ext cx="1055" cy="142"/>
            </a:xfrm>
            <a:prstGeom prst="line">
              <a:avLst/>
            </a:prstGeom>
            <a:ln w="25400" cap="flat" cmpd="dbl">
              <a:solidFill>
                <a:srgbClr val="000000"/>
              </a:solidFill>
              <a:prstDash val="solid"/>
              <a:headEnd type="none" w="med" len="med"/>
              <a:tailEnd type="none" w="med" len="med"/>
            </a:ln>
          </p:spPr>
        </p:sp>
        <p:sp>
          <p:nvSpPr>
            <p:cNvPr id="380009" name="直接连接符 380008"/>
            <p:cNvSpPr/>
            <p:nvPr/>
          </p:nvSpPr>
          <p:spPr>
            <a:xfrm flipV="1">
              <a:off x="1156" y="2581"/>
              <a:ext cx="358" cy="119"/>
            </a:xfrm>
            <a:prstGeom prst="line">
              <a:avLst/>
            </a:prstGeom>
            <a:ln w="25400" cap="flat" cmpd="dbl">
              <a:solidFill>
                <a:srgbClr val="000000"/>
              </a:solidFill>
              <a:prstDash val="solid"/>
              <a:headEnd type="none" w="med" len="med"/>
              <a:tailEnd type="none" w="med" len="med"/>
            </a:ln>
          </p:spPr>
        </p:sp>
        <p:sp>
          <p:nvSpPr>
            <p:cNvPr id="380010" name="直接连接符 380009"/>
            <p:cNvSpPr/>
            <p:nvPr/>
          </p:nvSpPr>
          <p:spPr>
            <a:xfrm flipH="1" flipV="1">
              <a:off x="1532" y="2568"/>
              <a:ext cx="274" cy="135"/>
            </a:xfrm>
            <a:prstGeom prst="line">
              <a:avLst/>
            </a:prstGeom>
            <a:ln w="25400" cap="flat" cmpd="dbl">
              <a:solidFill>
                <a:srgbClr val="000000"/>
              </a:solidFill>
              <a:prstDash val="solid"/>
              <a:headEnd type="none" w="med" len="med"/>
              <a:tailEnd type="none" w="med" len="med"/>
            </a:ln>
          </p:spPr>
        </p:sp>
        <p:sp>
          <p:nvSpPr>
            <p:cNvPr id="380011" name="文本框 380010"/>
            <p:cNvSpPr txBox="1"/>
            <p:nvPr/>
          </p:nvSpPr>
          <p:spPr>
            <a:xfrm>
              <a:off x="901" y="2751"/>
              <a:ext cx="565" cy="207"/>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1</a:t>
              </a:r>
              <a:endParaRPr lang="en-US" altLang="zh-CN" sz="1800">
                <a:effectLst>
                  <a:outerShdw blurRad="38100" dist="38100" dir="2700000">
                    <a:srgbClr val="C0C0C0"/>
                  </a:outerShdw>
                </a:effectLst>
                <a:latin typeface="Tahoma" panose="020B0604030504040204" pitchFamily="34" charset="0"/>
              </a:endParaRPr>
            </a:p>
          </p:txBody>
        </p:sp>
        <p:sp>
          <p:nvSpPr>
            <p:cNvPr id="380012" name="文本框 380011"/>
            <p:cNvSpPr txBox="1"/>
            <p:nvPr/>
          </p:nvSpPr>
          <p:spPr>
            <a:xfrm>
              <a:off x="901" y="2909"/>
              <a:ext cx="547" cy="206"/>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4</a:t>
              </a:r>
              <a:endParaRPr lang="en-US" altLang="zh-CN" sz="1800">
                <a:effectLst>
                  <a:outerShdw blurRad="38100" dist="38100" dir="2700000">
                    <a:srgbClr val="C0C0C0"/>
                  </a:outerShdw>
                </a:effectLst>
                <a:latin typeface="Tahoma" panose="020B0604030504040204" pitchFamily="34" charset="0"/>
              </a:endParaRPr>
            </a:p>
          </p:txBody>
        </p:sp>
        <p:sp>
          <p:nvSpPr>
            <p:cNvPr id="380013" name="文本框 380012"/>
            <p:cNvSpPr txBox="1"/>
            <p:nvPr/>
          </p:nvSpPr>
          <p:spPr>
            <a:xfrm>
              <a:off x="901" y="3079"/>
              <a:ext cx="547" cy="207"/>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7</a:t>
              </a:r>
              <a:endParaRPr lang="en-US" altLang="zh-CN" sz="1800">
                <a:effectLst>
                  <a:outerShdw blurRad="38100" dist="38100" dir="2700000">
                    <a:srgbClr val="C0C0C0"/>
                  </a:outerShdw>
                </a:effectLst>
                <a:latin typeface="Tahoma" panose="020B0604030504040204" pitchFamily="34" charset="0"/>
              </a:endParaRPr>
            </a:p>
          </p:txBody>
        </p:sp>
        <p:sp>
          <p:nvSpPr>
            <p:cNvPr id="380014" name="流程图: 磁盘 380013"/>
            <p:cNvSpPr/>
            <p:nvPr/>
          </p:nvSpPr>
          <p:spPr>
            <a:xfrm>
              <a:off x="1583" y="3188"/>
              <a:ext cx="515" cy="242"/>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0015" name="流程图: 磁盘 380014"/>
            <p:cNvSpPr/>
            <p:nvPr/>
          </p:nvSpPr>
          <p:spPr>
            <a:xfrm>
              <a:off x="1583" y="3026"/>
              <a:ext cx="515" cy="242"/>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0016" name="流程图: 磁盘 380015"/>
            <p:cNvSpPr/>
            <p:nvPr/>
          </p:nvSpPr>
          <p:spPr>
            <a:xfrm>
              <a:off x="1583" y="2864"/>
              <a:ext cx="515" cy="243"/>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0017" name="流程图: 磁盘 380016"/>
            <p:cNvSpPr/>
            <p:nvPr/>
          </p:nvSpPr>
          <p:spPr>
            <a:xfrm>
              <a:off x="1579" y="2703"/>
              <a:ext cx="515" cy="242"/>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0018" name="文本框 380017"/>
            <p:cNvSpPr txBox="1"/>
            <p:nvPr/>
          </p:nvSpPr>
          <p:spPr>
            <a:xfrm>
              <a:off x="1716" y="3257"/>
              <a:ext cx="258" cy="175"/>
            </a:xfrm>
            <a:prstGeom prst="rect">
              <a:avLst/>
            </a:prstGeom>
            <a:noFill/>
            <a:ln w="9525">
              <a:noFill/>
            </a:ln>
          </p:spPr>
          <p:txBody>
            <a:bodyPr/>
            <a:lstStyle/>
            <a:p>
              <a:pPr algn="just"/>
              <a:r>
                <a:rPr lang="zh-CN" altLang="en-US" sz="1600" dirty="0">
                  <a:effectLst>
                    <a:outerShdw blurRad="38100" dist="38100" dir="2700000">
                      <a:srgbClr val="C0C0C0"/>
                    </a:outerShdw>
                  </a:effectLst>
                  <a:latin typeface="宋体" panose="02010600030101010101" pitchFamily="2" charset="-122"/>
                </a:rPr>
                <a:t>┇</a:t>
              </a:r>
              <a:endParaRPr lang="zh-CN" altLang="en-US" sz="1600" dirty="0">
                <a:effectLst>
                  <a:outerShdw blurRad="38100" dist="38100" dir="2700000">
                    <a:srgbClr val="C0C0C0"/>
                  </a:outerShdw>
                </a:effectLst>
                <a:latin typeface="Tahoma" panose="020B0604030504040204" pitchFamily="34" charset="0"/>
              </a:endParaRPr>
            </a:p>
          </p:txBody>
        </p:sp>
        <p:sp>
          <p:nvSpPr>
            <p:cNvPr id="380019" name="文本框 380018"/>
            <p:cNvSpPr txBox="1"/>
            <p:nvPr/>
          </p:nvSpPr>
          <p:spPr>
            <a:xfrm>
              <a:off x="1598" y="2751"/>
              <a:ext cx="547" cy="207"/>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2</a:t>
              </a:r>
              <a:endParaRPr lang="en-US" altLang="zh-CN" sz="1800">
                <a:effectLst>
                  <a:outerShdw blurRad="38100" dist="38100" dir="2700000">
                    <a:srgbClr val="C0C0C0"/>
                  </a:outerShdw>
                </a:effectLst>
                <a:latin typeface="Tahoma" panose="020B0604030504040204" pitchFamily="34" charset="0"/>
              </a:endParaRPr>
            </a:p>
          </p:txBody>
        </p:sp>
        <p:sp>
          <p:nvSpPr>
            <p:cNvPr id="380020" name="文本框 380019"/>
            <p:cNvSpPr txBox="1"/>
            <p:nvPr/>
          </p:nvSpPr>
          <p:spPr>
            <a:xfrm>
              <a:off x="1579" y="2909"/>
              <a:ext cx="547" cy="206"/>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5</a:t>
              </a:r>
              <a:endParaRPr lang="en-US" altLang="zh-CN" sz="1800">
                <a:effectLst>
                  <a:outerShdw blurRad="38100" dist="38100" dir="2700000">
                    <a:srgbClr val="C0C0C0"/>
                  </a:outerShdw>
                </a:effectLst>
                <a:latin typeface="Tahoma" panose="020B0604030504040204" pitchFamily="34" charset="0"/>
              </a:endParaRPr>
            </a:p>
          </p:txBody>
        </p:sp>
        <p:sp>
          <p:nvSpPr>
            <p:cNvPr id="380021" name="文本框 380020"/>
            <p:cNvSpPr txBox="1"/>
            <p:nvPr/>
          </p:nvSpPr>
          <p:spPr>
            <a:xfrm>
              <a:off x="1589" y="3079"/>
              <a:ext cx="546" cy="207"/>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8</a:t>
              </a:r>
              <a:endParaRPr lang="en-US" altLang="zh-CN" sz="1800">
                <a:effectLst>
                  <a:outerShdw blurRad="38100" dist="38100" dir="2700000">
                    <a:srgbClr val="C0C0C0"/>
                  </a:outerShdw>
                </a:effectLst>
                <a:latin typeface="Tahoma" panose="020B0604030504040204" pitchFamily="34" charset="0"/>
              </a:endParaRPr>
            </a:p>
          </p:txBody>
        </p:sp>
        <p:sp>
          <p:nvSpPr>
            <p:cNvPr id="380022" name="文本框 380021"/>
            <p:cNvSpPr txBox="1"/>
            <p:nvPr/>
          </p:nvSpPr>
          <p:spPr>
            <a:xfrm>
              <a:off x="748" y="3459"/>
              <a:ext cx="1491" cy="289"/>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a:t>
              </a:r>
              <a:r>
                <a:rPr lang="en-US" altLang="zh-CN" sz="2000">
                  <a:solidFill>
                    <a:srgbClr val="006600"/>
                  </a:solidFill>
                  <a:effectLst>
                    <a:outerShdw blurRad="38100" dist="38100" dir="2700000">
                      <a:srgbClr val="C0C0C0"/>
                    </a:outerShdw>
                  </a:effectLst>
                  <a:latin typeface="Times New Roman" panose="02020603050405020304" pitchFamily="18" charset="0"/>
                </a:rPr>
                <a:t>c</a:t>
              </a:r>
              <a:r>
                <a:rPr lang="zh-CN" altLang="en-US" sz="2000" dirty="0">
                  <a:solidFill>
                    <a:srgbClr val="006600"/>
                  </a:solidFill>
                  <a:effectLst>
                    <a:outerShdw blurRad="38100" dist="38100" dir="2700000">
                      <a:srgbClr val="C0C0C0"/>
                    </a:outerShdw>
                  </a:effectLst>
                  <a:latin typeface="Times New Roman" panose="02020603050405020304" pitchFamily="18" charset="0"/>
                </a:rPr>
                <a:t>）</a:t>
              </a:r>
              <a:r>
                <a:rPr lang="en-US" altLang="zh-CN" sz="2000">
                  <a:solidFill>
                    <a:srgbClr val="006600"/>
                  </a:solidFill>
                  <a:effectLst>
                    <a:outerShdw blurRad="38100" dist="38100" dir="2700000">
                      <a:srgbClr val="C0C0C0"/>
                    </a:outerShdw>
                  </a:effectLst>
                  <a:latin typeface="Times New Roman" panose="02020603050405020304" pitchFamily="18" charset="0"/>
                </a:rPr>
                <a:t>RAID 4</a:t>
              </a:r>
              <a:r>
                <a:rPr lang="zh-CN" altLang="en-US" sz="2000" dirty="0">
                  <a:solidFill>
                    <a:srgbClr val="006600"/>
                  </a:solidFill>
                  <a:effectLst>
                    <a:outerShdw blurRad="38100" dist="38100" dir="2700000">
                      <a:srgbClr val="C0C0C0"/>
                    </a:outerShdw>
                  </a:effectLst>
                  <a:latin typeface="Times New Roman" panose="02020603050405020304" pitchFamily="18" charset="0"/>
                </a:rPr>
                <a:t>级</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380023" name="流程图: 磁盘 380022"/>
            <p:cNvSpPr/>
            <p:nvPr/>
          </p:nvSpPr>
          <p:spPr>
            <a:xfrm>
              <a:off x="2262" y="3201"/>
              <a:ext cx="514" cy="242"/>
            </a:xfrm>
            <a:prstGeom prst="flowChartMagneticDisk">
              <a:avLst/>
            </a:prstGeom>
            <a:solidFill>
              <a:srgbClr val="DDDDDD"/>
            </a:solidFill>
            <a:ln w="9525" cap="flat" cmpd="sng">
              <a:solidFill>
                <a:srgbClr val="000000"/>
              </a:solidFill>
              <a:prstDash val="solid"/>
              <a:headEnd type="none" w="med" len="med"/>
              <a:tailEnd type="none" w="med" len="med"/>
            </a:ln>
          </p:spPr>
          <p:txBody>
            <a:bodyPr/>
            <a:lstStyle/>
            <a:p>
              <a:endParaRPr lang="zh-CN" altLang="en-US"/>
            </a:p>
          </p:txBody>
        </p:sp>
        <p:sp>
          <p:nvSpPr>
            <p:cNvPr id="380024" name="流程图: 磁盘 380023"/>
            <p:cNvSpPr/>
            <p:nvPr/>
          </p:nvSpPr>
          <p:spPr>
            <a:xfrm>
              <a:off x="2262" y="3039"/>
              <a:ext cx="514" cy="243"/>
            </a:xfrm>
            <a:prstGeom prst="flowChartMagneticDisk">
              <a:avLst/>
            </a:prstGeom>
            <a:solidFill>
              <a:srgbClr val="DDDDDD"/>
            </a:solidFill>
            <a:ln w="9525" cap="flat" cmpd="sng">
              <a:solidFill>
                <a:srgbClr val="000000"/>
              </a:solidFill>
              <a:prstDash val="solid"/>
              <a:headEnd type="none" w="med" len="med"/>
              <a:tailEnd type="none" w="med" len="med"/>
            </a:ln>
          </p:spPr>
          <p:txBody>
            <a:bodyPr/>
            <a:lstStyle/>
            <a:p>
              <a:endParaRPr lang="zh-CN" altLang="en-US"/>
            </a:p>
          </p:txBody>
        </p:sp>
        <p:sp>
          <p:nvSpPr>
            <p:cNvPr id="380025" name="流程图: 磁盘 380024"/>
            <p:cNvSpPr/>
            <p:nvPr/>
          </p:nvSpPr>
          <p:spPr>
            <a:xfrm>
              <a:off x="2262" y="2877"/>
              <a:ext cx="514" cy="243"/>
            </a:xfrm>
            <a:prstGeom prst="flowChartMagneticDisk">
              <a:avLst/>
            </a:prstGeom>
            <a:solidFill>
              <a:srgbClr val="DDDDDD"/>
            </a:solidFill>
            <a:ln w="9525" cap="flat" cmpd="sng">
              <a:solidFill>
                <a:srgbClr val="000000"/>
              </a:solidFill>
              <a:prstDash val="solid"/>
              <a:headEnd type="none" w="med" len="med"/>
              <a:tailEnd type="none" w="med" len="med"/>
            </a:ln>
          </p:spPr>
          <p:txBody>
            <a:bodyPr/>
            <a:lstStyle/>
            <a:p>
              <a:endParaRPr lang="zh-CN" altLang="en-US"/>
            </a:p>
          </p:txBody>
        </p:sp>
        <p:sp>
          <p:nvSpPr>
            <p:cNvPr id="380026" name="流程图: 磁盘 380025"/>
            <p:cNvSpPr/>
            <p:nvPr/>
          </p:nvSpPr>
          <p:spPr>
            <a:xfrm>
              <a:off x="2258" y="2718"/>
              <a:ext cx="514" cy="243"/>
            </a:xfrm>
            <a:prstGeom prst="flowChartMagneticDisk">
              <a:avLst/>
            </a:prstGeom>
            <a:solidFill>
              <a:srgbClr val="DDDDDD"/>
            </a:solidFill>
            <a:ln w="9525" cap="flat" cmpd="sng">
              <a:solidFill>
                <a:srgbClr val="000000"/>
              </a:solidFill>
              <a:prstDash val="solid"/>
              <a:headEnd type="none" w="med" len="med"/>
              <a:tailEnd type="none" w="med" len="med"/>
            </a:ln>
          </p:spPr>
          <p:txBody>
            <a:bodyPr/>
            <a:lstStyle/>
            <a:p>
              <a:endParaRPr lang="zh-CN" altLang="en-US"/>
            </a:p>
          </p:txBody>
        </p:sp>
        <p:sp>
          <p:nvSpPr>
            <p:cNvPr id="380027" name="文本框 380026"/>
            <p:cNvSpPr txBox="1"/>
            <p:nvPr/>
          </p:nvSpPr>
          <p:spPr>
            <a:xfrm>
              <a:off x="2395" y="3270"/>
              <a:ext cx="257" cy="176"/>
            </a:xfrm>
            <a:prstGeom prst="rect">
              <a:avLst/>
            </a:prstGeom>
            <a:noFill/>
            <a:ln w="9525">
              <a:noFill/>
            </a:ln>
          </p:spPr>
          <p:txBody>
            <a:bodyPr/>
            <a:lstStyle/>
            <a:p>
              <a:pPr algn="just"/>
              <a:r>
                <a:rPr lang="zh-CN" altLang="en-US" sz="1600" dirty="0">
                  <a:effectLst>
                    <a:outerShdw blurRad="38100" dist="38100" dir="2700000">
                      <a:srgbClr val="C0C0C0"/>
                    </a:outerShdw>
                  </a:effectLst>
                  <a:latin typeface="宋体" panose="02010600030101010101" pitchFamily="2" charset="-122"/>
                </a:rPr>
                <a:t>┇</a:t>
              </a:r>
              <a:endParaRPr lang="zh-CN" altLang="en-US" sz="1600" dirty="0">
                <a:effectLst>
                  <a:outerShdw blurRad="38100" dist="38100" dir="2700000">
                    <a:srgbClr val="C0C0C0"/>
                  </a:outerShdw>
                </a:effectLst>
                <a:latin typeface="Tahoma" panose="020B0604030504040204" pitchFamily="34" charset="0"/>
              </a:endParaRPr>
            </a:p>
          </p:txBody>
        </p:sp>
        <p:sp>
          <p:nvSpPr>
            <p:cNvPr id="380028" name="直接连接符 380027"/>
            <p:cNvSpPr/>
            <p:nvPr/>
          </p:nvSpPr>
          <p:spPr>
            <a:xfrm flipH="1" flipV="1">
              <a:off x="1542" y="2568"/>
              <a:ext cx="942" cy="148"/>
            </a:xfrm>
            <a:prstGeom prst="line">
              <a:avLst/>
            </a:prstGeom>
            <a:ln w="25400" cap="flat" cmpd="dbl">
              <a:solidFill>
                <a:srgbClr val="000000"/>
              </a:solidFill>
              <a:prstDash val="solid"/>
              <a:headEnd type="none" w="med" len="med"/>
              <a:tailEnd type="none" w="med" len="med"/>
            </a:ln>
          </p:spPr>
        </p:sp>
        <p:sp>
          <p:nvSpPr>
            <p:cNvPr id="380029" name="文本框 380028"/>
            <p:cNvSpPr txBox="1"/>
            <p:nvPr/>
          </p:nvSpPr>
          <p:spPr>
            <a:xfrm>
              <a:off x="2211" y="2935"/>
              <a:ext cx="678" cy="206"/>
            </a:xfrm>
            <a:prstGeom prst="rect">
              <a:avLst/>
            </a:prstGeom>
            <a:noFill/>
            <a:ln w="9525">
              <a:noFill/>
            </a:ln>
          </p:spPr>
          <p:txBody>
            <a:bodyPr/>
            <a:lstStyle/>
            <a:p>
              <a:pPr algn="just"/>
              <a:r>
                <a:rPr lang="zh-CN" altLang="en-US" sz="1800" dirty="0">
                  <a:effectLst>
                    <a:outerShdw blurRad="38100" dist="38100" dir="2700000">
                      <a:srgbClr val="C0C0C0"/>
                    </a:outerShdw>
                  </a:effectLst>
                  <a:latin typeface="Times New Roman" panose="02020603050405020304" pitchFamily="18" charset="0"/>
                </a:rPr>
                <a:t>校验</a:t>
              </a:r>
              <a:r>
                <a:rPr lang="en-US" altLang="zh-CN" sz="1800">
                  <a:effectLst>
                    <a:outerShdw blurRad="38100" dist="38100" dir="2700000">
                      <a:srgbClr val="C0C0C0"/>
                    </a:outerShdw>
                  </a:effectLst>
                  <a:latin typeface="Times New Roman" panose="02020603050405020304" pitchFamily="18" charset="0"/>
                </a:rPr>
                <a:t>3~5</a:t>
              </a:r>
              <a:endParaRPr lang="en-US" altLang="zh-CN" sz="1800">
                <a:effectLst>
                  <a:outerShdw blurRad="38100" dist="38100" dir="2700000">
                    <a:srgbClr val="C0C0C0"/>
                  </a:outerShdw>
                </a:effectLst>
                <a:latin typeface="Tahoma" panose="020B0604030504040204" pitchFamily="34" charset="0"/>
              </a:endParaRPr>
            </a:p>
          </p:txBody>
        </p:sp>
        <p:sp>
          <p:nvSpPr>
            <p:cNvPr id="380030" name="文本框 380029"/>
            <p:cNvSpPr txBox="1"/>
            <p:nvPr/>
          </p:nvSpPr>
          <p:spPr>
            <a:xfrm>
              <a:off x="2211" y="3093"/>
              <a:ext cx="678" cy="206"/>
            </a:xfrm>
            <a:prstGeom prst="rect">
              <a:avLst/>
            </a:prstGeom>
            <a:noFill/>
            <a:ln w="9525">
              <a:noFill/>
            </a:ln>
          </p:spPr>
          <p:txBody>
            <a:bodyPr/>
            <a:lstStyle/>
            <a:p>
              <a:pPr algn="just"/>
              <a:r>
                <a:rPr lang="zh-CN" altLang="en-US" sz="1800" dirty="0">
                  <a:effectLst>
                    <a:outerShdw blurRad="38100" dist="38100" dir="2700000">
                      <a:srgbClr val="C0C0C0"/>
                    </a:outerShdw>
                  </a:effectLst>
                  <a:latin typeface="Times New Roman" panose="02020603050405020304" pitchFamily="18" charset="0"/>
                </a:rPr>
                <a:t>校验</a:t>
              </a:r>
              <a:r>
                <a:rPr lang="en-US" altLang="zh-CN" sz="1800">
                  <a:effectLst>
                    <a:outerShdw blurRad="38100" dist="38100" dir="2700000">
                      <a:srgbClr val="C0C0C0"/>
                    </a:outerShdw>
                  </a:effectLst>
                  <a:latin typeface="Times New Roman" panose="02020603050405020304" pitchFamily="18" charset="0"/>
                </a:rPr>
                <a:t>6~8</a:t>
              </a:r>
              <a:endParaRPr lang="en-US" altLang="zh-CN" sz="1800">
                <a:effectLst>
                  <a:outerShdw blurRad="38100" dist="38100" dir="2700000">
                    <a:srgbClr val="C0C0C0"/>
                  </a:outerShdw>
                </a:effectLst>
                <a:latin typeface="Tahoma" panose="020B0604030504040204" pitchFamily="34" charset="0"/>
              </a:endParaRPr>
            </a:p>
          </p:txBody>
        </p:sp>
      </p:grpSp>
      <p:grpSp>
        <p:nvGrpSpPr>
          <p:cNvPr id="380031" name="组合 380030"/>
          <p:cNvGrpSpPr/>
          <p:nvPr/>
        </p:nvGrpSpPr>
        <p:grpSpPr>
          <a:xfrm>
            <a:off x="5951538" y="4053929"/>
            <a:ext cx="4351337" cy="2111375"/>
            <a:chOff x="2861" y="2372"/>
            <a:chExt cx="2741" cy="1330"/>
          </a:xfrm>
        </p:grpSpPr>
        <p:sp>
          <p:nvSpPr>
            <p:cNvPr id="380032" name="文本框 380031"/>
            <p:cNvSpPr txBox="1"/>
            <p:nvPr/>
          </p:nvSpPr>
          <p:spPr>
            <a:xfrm>
              <a:off x="4914" y="2764"/>
              <a:ext cx="679" cy="206"/>
            </a:xfrm>
            <a:prstGeom prst="rect">
              <a:avLst/>
            </a:prstGeom>
            <a:noFill/>
            <a:ln w="9525">
              <a:noFill/>
            </a:ln>
          </p:spPr>
          <p:txBody>
            <a:bodyPr/>
            <a:lstStyle/>
            <a:p>
              <a:pPr algn="just"/>
              <a:r>
                <a:rPr lang="zh-CN" altLang="en-US" sz="900" dirty="0">
                  <a:effectLst>
                    <a:outerShdw blurRad="38100" dist="38100" dir="2700000">
                      <a:srgbClr val="C0C0C0"/>
                    </a:outerShdw>
                  </a:effectLst>
                  <a:latin typeface="Times New Roman" panose="02020603050405020304" pitchFamily="18" charset="0"/>
                </a:rPr>
                <a:t>校验</a:t>
              </a:r>
              <a:r>
                <a:rPr lang="en-US" altLang="zh-CN" sz="900">
                  <a:effectLst>
                    <a:outerShdw blurRad="38100" dist="38100" dir="2700000">
                      <a:srgbClr val="C0C0C0"/>
                    </a:outerShdw>
                  </a:effectLst>
                  <a:latin typeface="Times New Roman" panose="02020603050405020304" pitchFamily="18" charset="0"/>
                </a:rPr>
                <a:t>0~2</a:t>
              </a:r>
              <a:endParaRPr lang="en-US" altLang="zh-CN">
                <a:effectLst>
                  <a:outerShdw blurRad="38100" dist="38100" dir="2700000">
                    <a:srgbClr val="C0C0C0"/>
                  </a:outerShdw>
                </a:effectLst>
                <a:latin typeface="Tahoma" panose="020B0604030504040204" pitchFamily="34" charset="0"/>
              </a:endParaRPr>
            </a:p>
          </p:txBody>
        </p:sp>
        <p:sp>
          <p:nvSpPr>
            <p:cNvPr id="380033" name="文本框 380032"/>
            <p:cNvSpPr txBox="1"/>
            <p:nvPr/>
          </p:nvSpPr>
          <p:spPr>
            <a:xfrm>
              <a:off x="2861" y="3245"/>
              <a:ext cx="678" cy="207"/>
            </a:xfrm>
            <a:prstGeom prst="rect">
              <a:avLst/>
            </a:prstGeom>
            <a:noFill/>
            <a:ln w="9525">
              <a:noFill/>
            </a:ln>
          </p:spPr>
          <p:txBody>
            <a:bodyPr/>
            <a:lstStyle/>
            <a:p>
              <a:pPr algn="just"/>
              <a:r>
                <a:rPr lang="zh-CN" altLang="en-US" sz="900" dirty="0">
                  <a:effectLst>
                    <a:outerShdw blurRad="38100" dist="38100" dir="2700000">
                      <a:srgbClr val="C0C0C0"/>
                    </a:outerShdw>
                  </a:effectLst>
                  <a:latin typeface="Times New Roman" panose="02020603050405020304" pitchFamily="18" charset="0"/>
                </a:rPr>
                <a:t>校验</a:t>
              </a:r>
              <a:r>
                <a:rPr lang="en-US" altLang="zh-CN" sz="900">
                  <a:effectLst>
                    <a:outerShdw blurRad="38100" dist="38100" dir="2700000">
                      <a:srgbClr val="C0C0C0"/>
                    </a:outerShdw>
                  </a:effectLst>
                  <a:latin typeface="Times New Roman" panose="02020603050405020304" pitchFamily="18" charset="0"/>
                </a:rPr>
                <a:t>9~11</a:t>
              </a:r>
              <a:endParaRPr lang="en-US" altLang="zh-CN">
                <a:effectLst>
                  <a:outerShdw blurRad="38100" dist="38100" dir="2700000">
                    <a:srgbClr val="C0C0C0"/>
                  </a:outerShdw>
                </a:effectLst>
                <a:latin typeface="Tahoma" panose="020B0604030504040204" pitchFamily="34" charset="0"/>
              </a:endParaRPr>
            </a:p>
          </p:txBody>
        </p:sp>
        <p:sp>
          <p:nvSpPr>
            <p:cNvPr id="380034" name="流程图: 磁盘 380033"/>
            <p:cNvSpPr/>
            <p:nvPr/>
          </p:nvSpPr>
          <p:spPr>
            <a:xfrm>
              <a:off x="2940" y="3187"/>
              <a:ext cx="514" cy="243"/>
            </a:xfrm>
            <a:prstGeom prst="flowChartMagneticDisk">
              <a:avLst/>
            </a:prstGeom>
            <a:solidFill>
              <a:srgbClr val="DDDDDD"/>
            </a:solidFill>
            <a:ln w="9525" cap="flat" cmpd="sng">
              <a:solidFill>
                <a:srgbClr val="000000"/>
              </a:solidFill>
              <a:prstDash val="solid"/>
              <a:headEnd type="none" w="med" len="med"/>
              <a:tailEnd type="none" w="med" len="med"/>
            </a:ln>
          </p:spPr>
          <p:txBody>
            <a:bodyPr/>
            <a:lstStyle/>
            <a:p>
              <a:endParaRPr lang="zh-CN" altLang="en-US"/>
            </a:p>
          </p:txBody>
        </p:sp>
        <p:sp>
          <p:nvSpPr>
            <p:cNvPr id="380035" name="流程图: 磁盘 380034"/>
            <p:cNvSpPr/>
            <p:nvPr/>
          </p:nvSpPr>
          <p:spPr>
            <a:xfrm>
              <a:off x="2940" y="3026"/>
              <a:ext cx="514" cy="242"/>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0036" name="流程图: 磁盘 380035"/>
            <p:cNvSpPr/>
            <p:nvPr/>
          </p:nvSpPr>
          <p:spPr>
            <a:xfrm>
              <a:off x="2940" y="2864"/>
              <a:ext cx="514" cy="242"/>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0037" name="流程图: 磁盘 380036"/>
            <p:cNvSpPr/>
            <p:nvPr/>
          </p:nvSpPr>
          <p:spPr>
            <a:xfrm>
              <a:off x="2936" y="2702"/>
              <a:ext cx="514" cy="242"/>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0038" name="上下箭头 380037"/>
            <p:cNvSpPr/>
            <p:nvPr/>
          </p:nvSpPr>
          <p:spPr>
            <a:xfrm>
              <a:off x="4179" y="2372"/>
              <a:ext cx="114" cy="206"/>
            </a:xfrm>
            <a:prstGeom prst="upDownArrow">
              <a:avLst>
                <a:gd name="adj1" fmla="val 50000"/>
                <a:gd name="adj2" fmla="val 36140"/>
              </a:avLst>
            </a:prstGeom>
            <a:solidFill>
              <a:srgbClr val="EAEAEA"/>
            </a:solidFill>
            <a:ln w="9525" cap="flat" cmpd="sng">
              <a:solidFill>
                <a:srgbClr val="000000"/>
              </a:solidFill>
              <a:prstDash val="solid"/>
              <a:miter/>
              <a:headEnd type="none" w="med" len="med"/>
              <a:tailEnd type="none" w="med" len="med"/>
            </a:ln>
          </p:spPr>
          <p:txBody>
            <a:bodyPr/>
            <a:lstStyle/>
            <a:p>
              <a:endParaRPr lang="zh-CN" altLang="en-US"/>
            </a:p>
          </p:txBody>
        </p:sp>
        <p:sp>
          <p:nvSpPr>
            <p:cNvPr id="380039" name="流程图: 磁盘 380038"/>
            <p:cNvSpPr/>
            <p:nvPr/>
          </p:nvSpPr>
          <p:spPr>
            <a:xfrm>
              <a:off x="3618" y="3187"/>
              <a:ext cx="514" cy="243"/>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0040" name="流程图: 磁盘 380039"/>
            <p:cNvSpPr/>
            <p:nvPr/>
          </p:nvSpPr>
          <p:spPr>
            <a:xfrm>
              <a:off x="3616" y="3026"/>
              <a:ext cx="515" cy="242"/>
            </a:xfrm>
            <a:prstGeom prst="flowChartMagneticDisk">
              <a:avLst/>
            </a:prstGeom>
            <a:solidFill>
              <a:srgbClr val="DDDDDD"/>
            </a:solidFill>
            <a:ln w="9525" cap="flat" cmpd="sng">
              <a:solidFill>
                <a:srgbClr val="000000"/>
              </a:solidFill>
              <a:prstDash val="solid"/>
              <a:headEnd type="none" w="med" len="med"/>
              <a:tailEnd type="none" w="med" len="med"/>
            </a:ln>
          </p:spPr>
          <p:txBody>
            <a:bodyPr/>
            <a:lstStyle/>
            <a:p>
              <a:endParaRPr lang="zh-CN" altLang="en-US"/>
            </a:p>
          </p:txBody>
        </p:sp>
        <p:sp>
          <p:nvSpPr>
            <p:cNvPr id="380041" name="流程图: 磁盘 380040"/>
            <p:cNvSpPr/>
            <p:nvPr/>
          </p:nvSpPr>
          <p:spPr>
            <a:xfrm>
              <a:off x="3618" y="2864"/>
              <a:ext cx="514" cy="242"/>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0042" name="流程图: 磁盘 380041"/>
            <p:cNvSpPr/>
            <p:nvPr/>
          </p:nvSpPr>
          <p:spPr>
            <a:xfrm>
              <a:off x="3614" y="2702"/>
              <a:ext cx="515" cy="242"/>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0043" name="直接连接符 380042"/>
            <p:cNvSpPr/>
            <p:nvPr/>
          </p:nvSpPr>
          <p:spPr>
            <a:xfrm flipV="1">
              <a:off x="3162" y="2562"/>
              <a:ext cx="1055" cy="141"/>
            </a:xfrm>
            <a:prstGeom prst="line">
              <a:avLst/>
            </a:prstGeom>
            <a:ln w="25400" cap="flat" cmpd="dbl">
              <a:solidFill>
                <a:srgbClr val="000000"/>
              </a:solidFill>
              <a:prstDash val="solid"/>
              <a:headEnd type="none" w="med" len="med"/>
              <a:tailEnd type="none" w="med" len="med"/>
            </a:ln>
          </p:spPr>
        </p:sp>
        <p:sp>
          <p:nvSpPr>
            <p:cNvPr id="380044" name="直接连接符 380043"/>
            <p:cNvSpPr/>
            <p:nvPr/>
          </p:nvSpPr>
          <p:spPr>
            <a:xfrm flipV="1">
              <a:off x="3869" y="2581"/>
              <a:ext cx="358" cy="118"/>
            </a:xfrm>
            <a:prstGeom prst="line">
              <a:avLst/>
            </a:prstGeom>
            <a:ln w="25400" cap="flat" cmpd="dbl">
              <a:solidFill>
                <a:srgbClr val="000000"/>
              </a:solidFill>
              <a:prstDash val="solid"/>
              <a:headEnd type="none" w="med" len="med"/>
              <a:tailEnd type="none" w="med" len="med"/>
            </a:ln>
          </p:spPr>
        </p:sp>
        <p:sp>
          <p:nvSpPr>
            <p:cNvPr id="380045" name="直接连接符 380044"/>
            <p:cNvSpPr/>
            <p:nvPr/>
          </p:nvSpPr>
          <p:spPr>
            <a:xfrm flipH="1" flipV="1">
              <a:off x="4245" y="2567"/>
              <a:ext cx="274" cy="135"/>
            </a:xfrm>
            <a:prstGeom prst="line">
              <a:avLst/>
            </a:prstGeom>
            <a:ln w="25400" cap="flat" cmpd="dbl">
              <a:solidFill>
                <a:srgbClr val="000000"/>
              </a:solidFill>
              <a:prstDash val="solid"/>
              <a:headEnd type="none" w="med" len="med"/>
              <a:tailEnd type="none" w="med" len="med"/>
            </a:ln>
          </p:spPr>
        </p:sp>
        <p:sp>
          <p:nvSpPr>
            <p:cNvPr id="380046" name="文本框 380045"/>
            <p:cNvSpPr txBox="1"/>
            <p:nvPr/>
          </p:nvSpPr>
          <p:spPr>
            <a:xfrm>
              <a:off x="2917" y="2758"/>
              <a:ext cx="565" cy="206"/>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0</a:t>
              </a:r>
              <a:endParaRPr lang="en-US" altLang="zh-CN" sz="1800">
                <a:effectLst>
                  <a:outerShdw blurRad="38100" dist="38100" dir="2700000">
                    <a:srgbClr val="C0C0C0"/>
                  </a:outerShdw>
                </a:effectLst>
                <a:latin typeface="Tahoma" panose="020B0604030504040204" pitchFamily="34" charset="0"/>
              </a:endParaRPr>
            </a:p>
          </p:txBody>
        </p:sp>
        <p:sp>
          <p:nvSpPr>
            <p:cNvPr id="380047" name="文本框 380046"/>
            <p:cNvSpPr txBox="1"/>
            <p:nvPr/>
          </p:nvSpPr>
          <p:spPr>
            <a:xfrm>
              <a:off x="3614" y="2751"/>
              <a:ext cx="565" cy="206"/>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1</a:t>
              </a:r>
              <a:endParaRPr lang="en-US" altLang="zh-CN" sz="1800">
                <a:effectLst>
                  <a:outerShdw blurRad="38100" dist="38100" dir="2700000">
                    <a:srgbClr val="C0C0C0"/>
                  </a:outerShdw>
                </a:effectLst>
                <a:latin typeface="Tahoma" panose="020B0604030504040204" pitchFamily="34" charset="0"/>
              </a:endParaRPr>
            </a:p>
          </p:txBody>
        </p:sp>
        <p:sp>
          <p:nvSpPr>
            <p:cNvPr id="380048" name="文本框 380047"/>
            <p:cNvSpPr txBox="1"/>
            <p:nvPr/>
          </p:nvSpPr>
          <p:spPr>
            <a:xfrm>
              <a:off x="2936" y="2908"/>
              <a:ext cx="546" cy="207"/>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3</a:t>
              </a:r>
              <a:endParaRPr lang="en-US" altLang="zh-CN" sz="1800">
                <a:effectLst>
                  <a:outerShdw blurRad="38100" dist="38100" dir="2700000">
                    <a:srgbClr val="C0C0C0"/>
                  </a:outerShdw>
                </a:effectLst>
                <a:latin typeface="Tahoma" panose="020B0604030504040204" pitchFamily="34" charset="0"/>
              </a:endParaRPr>
            </a:p>
          </p:txBody>
        </p:sp>
        <p:sp>
          <p:nvSpPr>
            <p:cNvPr id="380049" name="文本框 380048"/>
            <p:cNvSpPr txBox="1"/>
            <p:nvPr/>
          </p:nvSpPr>
          <p:spPr>
            <a:xfrm>
              <a:off x="3614" y="2908"/>
              <a:ext cx="547" cy="207"/>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4</a:t>
              </a:r>
              <a:endParaRPr lang="en-US" altLang="zh-CN" sz="1800">
                <a:effectLst>
                  <a:outerShdw blurRad="38100" dist="38100" dir="2700000">
                    <a:srgbClr val="C0C0C0"/>
                  </a:outerShdw>
                </a:effectLst>
                <a:latin typeface="Tahoma" panose="020B0604030504040204" pitchFamily="34" charset="0"/>
              </a:endParaRPr>
            </a:p>
          </p:txBody>
        </p:sp>
        <p:sp>
          <p:nvSpPr>
            <p:cNvPr id="380050" name="文本框 380049"/>
            <p:cNvSpPr txBox="1"/>
            <p:nvPr/>
          </p:nvSpPr>
          <p:spPr>
            <a:xfrm>
              <a:off x="2936" y="3075"/>
              <a:ext cx="546" cy="206"/>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6</a:t>
              </a:r>
              <a:endParaRPr lang="en-US" altLang="zh-CN" sz="1800">
                <a:effectLst>
                  <a:outerShdw blurRad="38100" dist="38100" dir="2700000">
                    <a:srgbClr val="C0C0C0"/>
                  </a:outerShdw>
                </a:effectLst>
                <a:latin typeface="Tahoma" panose="020B0604030504040204" pitchFamily="34" charset="0"/>
              </a:endParaRPr>
            </a:p>
          </p:txBody>
        </p:sp>
        <p:sp>
          <p:nvSpPr>
            <p:cNvPr id="380051" name="流程图: 磁盘 380050"/>
            <p:cNvSpPr/>
            <p:nvPr/>
          </p:nvSpPr>
          <p:spPr>
            <a:xfrm>
              <a:off x="4296" y="3187"/>
              <a:ext cx="515" cy="243"/>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0052" name="流程图: 磁盘 380051"/>
            <p:cNvSpPr/>
            <p:nvPr/>
          </p:nvSpPr>
          <p:spPr>
            <a:xfrm>
              <a:off x="4296" y="3026"/>
              <a:ext cx="515" cy="242"/>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0053" name="流程图: 磁盘 380052"/>
            <p:cNvSpPr/>
            <p:nvPr/>
          </p:nvSpPr>
          <p:spPr>
            <a:xfrm>
              <a:off x="4296" y="2864"/>
              <a:ext cx="515" cy="242"/>
            </a:xfrm>
            <a:prstGeom prst="flowChartMagneticDisk">
              <a:avLst/>
            </a:prstGeom>
            <a:solidFill>
              <a:srgbClr val="DDDDDD"/>
            </a:solidFill>
            <a:ln w="9525" cap="flat" cmpd="sng">
              <a:solidFill>
                <a:srgbClr val="000000"/>
              </a:solidFill>
              <a:prstDash val="solid"/>
              <a:headEnd type="none" w="med" len="med"/>
              <a:tailEnd type="none" w="med" len="med"/>
            </a:ln>
          </p:spPr>
          <p:txBody>
            <a:bodyPr/>
            <a:lstStyle/>
            <a:p>
              <a:endParaRPr lang="zh-CN" altLang="en-US"/>
            </a:p>
          </p:txBody>
        </p:sp>
        <p:sp>
          <p:nvSpPr>
            <p:cNvPr id="380054" name="流程图: 磁盘 380053"/>
            <p:cNvSpPr/>
            <p:nvPr/>
          </p:nvSpPr>
          <p:spPr>
            <a:xfrm>
              <a:off x="4293" y="2702"/>
              <a:ext cx="514" cy="242"/>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0055" name="文本框 380054"/>
            <p:cNvSpPr txBox="1"/>
            <p:nvPr/>
          </p:nvSpPr>
          <p:spPr>
            <a:xfrm>
              <a:off x="4311" y="2751"/>
              <a:ext cx="547" cy="206"/>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2</a:t>
              </a:r>
              <a:endParaRPr lang="en-US" altLang="zh-CN" sz="1800">
                <a:effectLst>
                  <a:outerShdw blurRad="38100" dist="38100" dir="2700000">
                    <a:srgbClr val="C0C0C0"/>
                  </a:outerShdw>
                </a:effectLst>
                <a:latin typeface="Tahoma" panose="020B0604030504040204" pitchFamily="34" charset="0"/>
              </a:endParaRPr>
            </a:p>
          </p:txBody>
        </p:sp>
        <p:sp>
          <p:nvSpPr>
            <p:cNvPr id="380056" name="文本框 380055"/>
            <p:cNvSpPr txBox="1"/>
            <p:nvPr/>
          </p:nvSpPr>
          <p:spPr>
            <a:xfrm>
              <a:off x="3424" y="3458"/>
              <a:ext cx="1452" cy="244"/>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a:t>
              </a:r>
              <a:r>
                <a:rPr lang="en-US" altLang="zh-CN" sz="2000">
                  <a:solidFill>
                    <a:srgbClr val="006600"/>
                  </a:solidFill>
                  <a:effectLst>
                    <a:outerShdw blurRad="38100" dist="38100" dir="2700000">
                      <a:srgbClr val="C0C0C0"/>
                    </a:outerShdw>
                  </a:effectLst>
                  <a:latin typeface="Times New Roman" panose="02020603050405020304" pitchFamily="18" charset="0"/>
                </a:rPr>
                <a:t>d</a:t>
              </a:r>
              <a:r>
                <a:rPr lang="zh-CN" altLang="en-US" sz="2000" dirty="0">
                  <a:solidFill>
                    <a:srgbClr val="006600"/>
                  </a:solidFill>
                  <a:effectLst>
                    <a:outerShdw blurRad="38100" dist="38100" dir="2700000">
                      <a:srgbClr val="C0C0C0"/>
                    </a:outerShdw>
                  </a:effectLst>
                  <a:latin typeface="Times New Roman" panose="02020603050405020304" pitchFamily="18" charset="0"/>
                </a:rPr>
                <a:t>）</a:t>
              </a:r>
              <a:r>
                <a:rPr lang="en-US" altLang="zh-CN" sz="2000">
                  <a:solidFill>
                    <a:srgbClr val="006600"/>
                  </a:solidFill>
                  <a:effectLst>
                    <a:outerShdw blurRad="38100" dist="38100" dir="2700000">
                      <a:srgbClr val="C0C0C0"/>
                    </a:outerShdw>
                  </a:effectLst>
                  <a:latin typeface="Times New Roman" panose="02020603050405020304" pitchFamily="18" charset="0"/>
                </a:rPr>
                <a:t>RAID 5</a:t>
              </a:r>
              <a:r>
                <a:rPr lang="zh-CN" altLang="en-US" sz="2000" dirty="0">
                  <a:solidFill>
                    <a:srgbClr val="006600"/>
                  </a:solidFill>
                  <a:effectLst>
                    <a:outerShdw blurRad="38100" dist="38100" dir="2700000">
                      <a:srgbClr val="C0C0C0"/>
                    </a:outerShdw>
                  </a:effectLst>
                  <a:latin typeface="Times New Roman" panose="02020603050405020304" pitchFamily="18" charset="0"/>
                </a:rPr>
                <a:t>级</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380057" name="流程图: 磁盘 380056"/>
            <p:cNvSpPr/>
            <p:nvPr/>
          </p:nvSpPr>
          <p:spPr>
            <a:xfrm>
              <a:off x="4975" y="3201"/>
              <a:ext cx="514" cy="242"/>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0058" name="流程图: 磁盘 380057"/>
            <p:cNvSpPr/>
            <p:nvPr/>
          </p:nvSpPr>
          <p:spPr>
            <a:xfrm>
              <a:off x="4975" y="3039"/>
              <a:ext cx="514" cy="242"/>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0059" name="流程图: 磁盘 380058"/>
            <p:cNvSpPr/>
            <p:nvPr/>
          </p:nvSpPr>
          <p:spPr>
            <a:xfrm>
              <a:off x="4975" y="2877"/>
              <a:ext cx="514" cy="242"/>
            </a:xfrm>
            <a:prstGeom prst="flowChartMagneticDisk">
              <a:avLst/>
            </a:prstGeom>
            <a:solidFill>
              <a:srgbClr val="F8F8F8"/>
            </a:solidFill>
            <a:ln w="9525" cap="flat" cmpd="sng">
              <a:solidFill>
                <a:srgbClr val="000000"/>
              </a:solidFill>
              <a:prstDash val="solid"/>
              <a:headEnd type="none" w="med" len="med"/>
              <a:tailEnd type="none" w="med" len="med"/>
            </a:ln>
          </p:spPr>
          <p:txBody>
            <a:bodyPr/>
            <a:lstStyle/>
            <a:p>
              <a:endParaRPr lang="zh-CN" altLang="en-US"/>
            </a:p>
          </p:txBody>
        </p:sp>
        <p:sp>
          <p:nvSpPr>
            <p:cNvPr id="380060" name="流程图: 磁盘 380059"/>
            <p:cNvSpPr/>
            <p:nvPr/>
          </p:nvSpPr>
          <p:spPr>
            <a:xfrm>
              <a:off x="4971" y="2718"/>
              <a:ext cx="514" cy="242"/>
            </a:xfrm>
            <a:prstGeom prst="flowChartMagneticDisk">
              <a:avLst/>
            </a:prstGeom>
            <a:solidFill>
              <a:srgbClr val="DDDDDD"/>
            </a:solidFill>
            <a:ln w="9525" cap="flat" cmpd="sng">
              <a:solidFill>
                <a:srgbClr val="000000"/>
              </a:solidFill>
              <a:prstDash val="solid"/>
              <a:headEnd type="none" w="med" len="med"/>
              <a:tailEnd type="none" w="med" len="med"/>
            </a:ln>
          </p:spPr>
          <p:txBody>
            <a:bodyPr/>
            <a:lstStyle/>
            <a:p>
              <a:endParaRPr lang="zh-CN" altLang="en-US"/>
            </a:p>
          </p:txBody>
        </p:sp>
        <p:sp>
          <p:nvSpPr>
            <p:cNvPr id="380061" name="直接连接符 380060"/>
            <p:cNvSpPr/>
            <p:nvPr/>
          </p:nvSpPr>
          <p:spPr>
            <a:xfrm flipH="1" flipV="1">
              <a:off x="4255" y="2567"/>
              <a:ext cx="942" cy="148"/>
            </a:xfrm>
            <a:prstGeom prst="line">
              <a:avLst/>
            </a:prstGeom>
            <a:ln w="25400" cap="flat" cmpd="dbl">
              <a:solidFill>
                <a:srgbClr val="000000"/>
              </a:solidFill>
              <a:prstDash val="solid"/>
              <a:headEnd type="none" w="med" len="med"/>
              <a:tailEnd type="none" w="med" len="med"/>
            </a:ln>
          </p:spPr>
        </p:sp>
        <p:sp>
          <p:nvSpPr>
            <p:cNvPr id="380062" name="文本框 380061"/>
            <p:cNvSpPr txBox="1"/>
            <p:nvPr/>
          </p:nvSpPr>
          <p:spPr>
            <a:xfrm>
              <a:off x="4971" y="2922"/>
              <a:ext cx="546" cy="206"/>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5</a:t>
              </a:r>
              <a:endParaRPr lang="en-US" altLang="zh-CN" sz="1800">
                <a:effectLst>
                  <a:outerShdw blurRad="38100" dist="38100" dir="2700000">
                    <a:srgbClr val="C0C0C0"/>
                  </a:outerShdw>
                </a:effectLst>
                <a:latin typeface="Tahoma" panose="020B0604030504040204" pitchFamily="34" charset="0"/>
              </a:endParaRPr>
            </a:p>
          </p:txBody>
        </p:sp>
        <p:sp>
          <p:nvSpPr>
            <p:cNvPr id="380063" name="文本框 380062"/>
            <p:cNvSpPr txBox="1"/>
            <p:nvPr/>
          </p:nvSpPr>
          <p:spPr>
            <a:xfrm>
              <a:off x="4255" y="2922"/>
              <a:ext cx="678" cy="206"/>
            </a:xfrm>
            <a:prstGeom prst="rect">
              <a:avLst/>
            </a:prstGeom>
            <a:noFill/>
            <a:ln w="9525">
              <a:noFill/>
            </a:ln>
          </p:spPr>
          <p:txBody>
            <a:bodyPr/>
            <a:lstStyle/>
            <a:p>
              <a:pPr algn="just"/>
              <a:r>
                <a:rPr lang="zh-CN" altLang="en-US" sz="1600" dirty="0">
                  <a:effectLst>
                    <a:outerShdw blurRad="38100" dist="38100" dir="2700000">
                      <a:srgbClr val="C0C0C0"/>
                    </a:outerShdw>
                  </a:effectLst>
                  <a:latin typeface="Times New Roman" panose="02020603050405020304" pitchFamily="18" charset="0"/>
                </a:rPr>
                <a:t>校验</a:t>
              </a:r>
              <a:r>
                <a:rPr lang="en-US" altLang="zh-CN" sz="1600">
                  <a:effectLst>
                    <a:outerShdw blurRad="38100" dist="38100" dir="2700000">
                      <a:srgbClr val="C0C0C0"/>
                    </a:outerShdw>
                  </a:effectLst>
                  <a:latin typeface="Times New Roman" panose="02020603050405020304" pitchFamily="18" charset="0"/>
                </a:rPr>
                <a:t>3~5</a:t>
              </a:r>
              <a:endParaRPr lang="en-US" altLang="zh-CN" sz="1600">
                <a:effectLst>
                  <a:outerShdw blurRad="38100" dist="38100" dir="2700000">
                    <a:srgbClr val="C0C0C0"/>
                  </a:outerShdw>
                </a:effectLst>
                <a:latin typeface="Tahoma" panose="020B0604030504040204" pitchFamily="34" charset="0"/>
              </a:endParaRPr>
            </a:p>
          </p:txBody>
        </p:sp>
        <p:sp>
          <p:nvSpPr>
            <p:cNvPr id="380064" name="文本框 380063"/>
            <p:cNvSpPr txBox="1"/>
            <p:nvPr/>
          </p:nvSpPr>
          <p:spPr>
            <a:xfrm>
              <a:off x="4961" y="3092"/>
              <a:ext cx="547" cy="206"/>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8</a:t>
              </a:r>
              <a:endParaRPr lang="en-US" altLang="zh-CN" sz="1800">
                <a:effectLst>
                  <a:outerShdw blurRad="38100" dist="38100" dir="2700000">
                    <a:srgbClr val="C0C0C0"/>
                  </a:outerShdw>
                </a:effectLst>
                <a:latin typeface="Tahoma" panose="020B0604030504040204" pitchFamily="34" charset="0"/>
              </a:endParaRPr>
            </a:p>
          </p:txBody>
        </p:sp>
        <p:sp>
          <p:nvSpPr>
            <p:cNvPr id="380065" name="文本框 380064"/>
            <p:cNvSpPr txBox="1"/>
            <p:nvPr/>
          </p:nvSpPr>
          <p:spPr>
            <a:xfrm>
              <a:off x="4293" y="3079"/>
              <a:ext cx="546" cy="206"/>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7</a:t>
              </a:r>
              <a:endParaRPr lang="en-US" altLang="zh-CN" sz="1800">
                <a:effectLst>
                  <a:outerShdw blurRad="38100" dist="38100" dir="2700000">
                    <a:srgbClr val="C0C0C0"/>
                  </a:outerShdw>
                </a:effectLst>
                <a:latin typeface="Tahoma" panose="020B0604030504040204" pitchFamily="34" charset="0"/>
              </a:endParaRPr>
            </a:p>
          </p:txBody>
        </p:sp>
        <p:sp>
          <p:nvSpPr>
            <p:cNvPr id="380066" name="文本框 380065"/>
            <p:cNvSpPr txBox="1"/>
            <p:nvPr/>
          </p:nvSpPr>
          <p:spPr>
            <a:xfrm>
              <a:off x="3548" y="3079"/>
              <a:ext cx="679" cy="206"/>
            </a:xfrm>
            <a:prstGeom prst="rect">
              <a:avLst/>
            </a:prstGeom>
            <a:noFill/>
            <a:ln w="9525">
              <a:noFill/>
            </a:ln>
          </p:spPr>
          <p:txBody>
            <a:bodyPr/>
            <a:lstStyle/>
            <a:p>
              <a:pPr algn="just"/>
              <a:r>
                <a:rPr lang="zh-CN" altLang="en-US" sz="1600" dirty="0">
                  <a:effectLst>
                    <a:outerShdw blurRad="38100" dist="38100" dir="2700000">
                      <a:srgbClr val="C0C0C0"/>
                    </a:outerShdw>
                  </a:effectLst>
                  <a:latin typeface="Times New Roman" panose="02020603050405020304" pitchFamily="18" charset="0"/>
                </a:rPr>
                <a:t>校验</a:t>
              </a:r>
              <a:r>
                <a:rPr lang="en-US" altLang="zh-CN" sz="1600">
                  <a:effectLst>
                    <a:outerShdw blurRad="38100" dist="38100" dir="2700000">
                      <a:srgbClr val="C0C0C0"/>
                    </a:outerShdw>
                  </a:effectLst>
                  <a:latin typeface="Times New Roman" panose="02020603050405020304" pitchFamily="18" charset="0"/>
                </a:rPr>
                <a:t>6~8</a:t>
              </a:r>
              <a:endParaRPr lang="en-US" altLang="zh-CN" sz="1600">
                <a:effectLst>
                  <a:outerShdw blurRad="38100" dist="38100" dir="2700000">
                    <a:srgbClr val="C0C0C0"/>
                  </a:outerShdw>
                </a:effectLst>
                <a:latin typeface="Tahoma" panose="020B0604030504040204" pitchFamily="34" charset="0"/>
              </a:endParaRPr>
            </a:p>
          </p:txBody>
        </p:sp>
        <p:sp>
          <p:nvSpPr>
            <p:cNvPr id="380067" name="文本框 380066"/>
            <p:cNvSpPr txBox="1"/>
            <p:nvPr/>
          </p:nvSpPr>
          <p:spPr>
            <a:xfrm>
              <a:off x="3605" y="3239"/>
              <a:ext cx="565" cy="206"/>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9</a:t>
              </a:r>
              <a:endParaRPr lang="en-US" altLang="zh-CN" sz="1800">
                <a:effectLst>
                  <a:outerShdw blurRad="38100" dist="38100" dir="2700000">
                    <a:srgbClr val="C0C0C0"/>
                  </a:outerShdw>
                </a:effectLst>
                <a:latin typeface="Tahoma" panose="020B0604030504040204" pitchFamily="34" charset="0"/>
              </a:endParaRPr>
            </a:p>
          </p:txBody>
        </p:sp>
        <p:sp>
          <p:nvSpPr>
            <p:cNvPr id="380068" name="文本框 380067"/>
            <p:cNvSpPr txBox="1"/>
            <p:nvPr/>
          </p:nvSpPr>
          <p:spPr>
            <a:xfrm>
              <a:off x="4274" y="3239"/>
              <a:ext cx="647" cy="206"/>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10</a:t>
              </a:r>
              <a:endParaRPr lang="en-US" altLang="zh-CN" sz="1800">
                <a:effectLst>
                  <a:outerShdw blurRad="38100" dist="38100" dir="2700000">
                    <a:srgbClr val="C0C0C0"/>
                  </a:outerShdw>
                </a:effectLst>
                <a:latin typeface="Tahoma" panose="020B0604030504040204" pitchFamily="34" charset="0"/>
              </a:endParaRPr>
            </a:p>
          </p:txBody>
        </p:sp>
        <p:sp>
          <p:nvSpPr>
            <p:cNvPr id="380069" name="文本框 380068"/>
            <p:cNvSpPr txBox="1"/>
            <p:nvPr/>
          </p:nvSpPr>
          <p:spPr>
            <a:xfrm>
              <a:off x="4961" y="3252"/>
              <a:ext cx="641" cy="206"/>
            </a:xfrm>
            <a:prstGeom prst="rect">
              <a:avLst/>
            </a:prstGeom>
            <a:noFill/>
            <a:ln w="9525">
              <a:noFill/>
            </a:ln>
          </p:spPr>
          <p:txBody>
            <a:bodyPr/>
            <a:lstStyle/>
            <a:p>
              <a:pPr algn="just"/>
              <a:r>
                <a:rPr lang="en-US" altLang="zh-CN" sz="1800">
                  <a:effectLst>
                    <a:outerShdw blurRad="38100" dist="38100" dir="2700000">
                      <a:srgbClr val="C0C0C0"/>
                    </a:outerShdw>
                  </a:effectLst>
                  <a:latin typeface="Times New Roman" panose="02020603050405020304" pitchFamily="18" charset="0"/>
                </a:rPr>
                <a:t>Strip 11</a:t>
              </a:r>
              <a:endParaRPr lang="en-US" altLang="zh-CN" sz="1800">
                <a:effectLst>
                  <a:outerShdw blurRad="38100" dist="38100" dir="2700000">
                    <a:srgbClr val="C0C0C0"/>
                  </a:outerShdw>
                </a:effectLst>
                <a:latin typeface="Tahoma" panose="020B0604030504040204" pitchFamily="34" charset="0"/>
              </a:endParaRPr>
            </a:p>
          </p:txBody>
        </p:sp>
        <p:sp>
          <p:nvSpPr>
            <p:cNvPr id="380070" name="文本框 380069"/>
            <p:cNvSpPr txBox="1"/>
            <p:nvPr/>
          </p:nvSpPr>
          <p:spPr>
            <a:xfrm>
              <a:off x="4924" y="2788"/>
              <a:ext cx="678" cy="206"/>
            </a:xfrm>
            <a:prstGeom prst="rect">
              <a:avLst/>
            </a:prstGeom>
            <a:noFill/>
            <a:ln w="9525">
              <a:noFill/>
            </a:ln>
          </p:spPr>
          <p:txBody>
            <a:bodyPr/>
            <a:lstStyle/>
            <a:p>
              <a:pPr algn="just"/>
              <a:r>
                <a:rPr lang="zh-CN" altLang="en-US" sz="1600" dirty="0">
                  <a:effectLst>
                    <a:outerShdw blurRad="38100" dist="38100" dir="2700000">
                      <a:srgbClr val="C0C0C0"/>
                    </a:outerShdw>
                  </a:effectLst>
                  <a:latin typeface="Times New Roman" panose="02020603050405020304" pitchFamily="18" charset="0"/>
                </a:rPr>
                <a:t>校验</a:t>
              </a:r>
              <a:r>
                <a:rPr lang="en-US" altLang="zh-CN" sz="1600">
                  <a:effectLst>
                    <a:outerShdw blurRad="38100" dist="38100" dir="2700000">
                      <a:srgbClr val="C0C0C0"/>
                    </a:outerShdw>
                  </a:effectLst>
                  <a:latin typeface="Times New Roman" panose="02020603050405020304" pitchFamily="18" charset="0"/>
                </a:rPr>
                <a:t>0~2</a:t>
              </a:r>
              <a:endParaRPr lang="en-US" altLang="zh-CN" sz="1600">
                <a:effectLst>
                  <a:outerShdw blurRad="38100" dist="38100" dir="2700000">
                    <a:srgbClr val="C0C0C0"/>
                  </a:outerShdw>
                </a:effectLst>
                <a:latin typeface="Tahoma" panose="020B0604030504040204" pitchFamily="34" charset="0"/>
              </a:endParaRPr>
            </a:p>
          </p:txBody>
        </p:sp>
        <p:sp>
          <p:nvSpPr>
            <p:cNvPr id="380071" name="文本框 380070"/>
            <p:cNvSpPr txBox="1"/>
            <p:nvPr/>
          </p:nvSpPr>
          <p:spPr>
            <a:xfrm>
              <a:off x="2870" y="3252"/>
              <a:ext cx="678" cy="206"/>
            </a:xfrm>
            <a:prstGeom prst="rect">
              <a:avLst/>
            </a:prstGeom>
            <a:noFill/>
            <a:ln w="9525">
              <a:noFill/>
            </a:ln>
          </p:spPr>
          <p:txBody>
            <a:bodyPr/>
            <a:lstStyle/>
            <a:p>
              <a:pPr algn="just"/>
              <a:r>
                <a:rPr lang="zh-CN" altLang="en-US" sz="1600" dirty="0">
                  <a:effectLst>
                    <a:outerShdw blurRad="38100" dist="38100" dir="2700000">
                      <a:srgbClr val="C0C0C0"/>
                    </a:outerShdw>
                  </a:effectLst>
                  <a:latin typeface="Times New Roman" panose="02020603050405020304" pitchFamily="18" charset="0"/>
                </a:rPr>
                <a:t>校验</a:t>
              </a:r>
              <a:r>
                <a:rPr lang="en-US" altLang="zh-CN" sz="1600">
                  <a:effectLst>
                    <a:outerShdw blurRad="38100" dist="38100" dir="2700000">
                      <a:srgbClr val="C0C0C0"/>
                    </a:outerShdw>
                  </a:effectLst>
                  <a:latin typeface="Times New Roman" panose="02020603050405020304" pitchFamily="18" charset="0"/>
                </a:rPr>
                <a:t>9~11</a:t>
              </a:r>
              <a:endParaRPr lang="en-US" altLang="zh-CN" sz="1600">
                <a:effectLst>
                  <a:outerShdw blurRad="38100" dist="38100" dir="2700000">
                    <a:srgbClr val="C0C0C0"/>
                  </a:outerShdw>
                </a:effectLst>
                <a:latin typeface="Tahoma" panose="020B0604030504040204" pitchFamily="34" charset="0"/>
              </a:endParaRPr>
            </a:p>
          </p:txBody>
        </p:sp>
      </p:grpSp>
      <p:sp>
        <p:nvSpPr>
          <p:cNvPr id="380074" name="文本框 380073"/>
          <p:cNvSpPr txBox="1"/>
          <p:nvPr/>
        </p:nvSpPr>
        <p:spPr>
          <a:xfrm>
            <a:off x="1400065" y="1708700"/>
            <a:ext cx="3529012" cy="583565"/>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5</a:t>
            </a:r>
            <a:r>
              <a:rPr lang="zh-CN" altLang="en-US" sz="2800" dirty="0">
                <a:solidFill>
                  <a:srgbClr val="800000"/>
                </a:solidFill>
                <a:effectLst>
                  <a:outerShdw blurRad="38100" dist="38100" dir="2700000">
                    <a:srgbClr val="C0C0C0"/>
                  </a:outerShdw>
                </a:effectLst>
                <a:latin typeface="Tahoma" panose="020B0604030504040204" pitchFamily="34" charset="0"/>
              </a:rPr>
              <a:t>、</a:t>
            </a:r>
            <a:r>
              <a:rPr lang="en-US" altLang="zh-CN" sz="2800" dirty="0">
                <a:solidFill>
                  <a:srgbClr val="800000"/>
                </a:solidFill>
                <a:effectLst>
                  <a:outerShdw blurRad="38100" dist="38100" dir="2700000">
                    <a:srgbClr val="C0C0C0"/>
                  </a:outerShdw>
                </a:effectLst>
                <a:latin typeface="Tahoma" panose="020B0604030504040204" pitchFamily="34" charset="0"/>
              </a:rPr>
              <a:t>RAID 5</a:t>
            </a:r>
            <a:r>
              <a:rPr lang="zh-CN" altLang="en-US" sz="2800" dirty="0">
                <a:solidFill>
                  <a:srgbClr val="800000"/>
                </a:solidFill>
                <a:effectLst>
                  <a:outerShdw blurRad="38100" dist="38100" dir="2700000">
                    <a:srgbClr val="C0C0C0"/>
                  </a:outerShdw>
                </a:effectLst>
                <a:latin typeface="Tahoma" panose="020B0604030504040204" pitchFamily="34" charset="0"/>
              </a:rPr>
              <a:t>级</a:t>
            </a:r>
            <a:r>
              <a:rPr lang="zh-CN" altLang="en-US" sz="3200" b="0" dirty="0">
                <a:latin typeface="Tahoma" panose="020B0604030504040204" pitchFamily="34" charset="0"/>
              </a:rPr>
              <a:t> </a:t>
            </a:r>
          </a:p>
        </p:txBody>
      </p:sp>
      <p:sp>
        <p:nvSpPr>
          <p:cNvPr id="380076" name="AutoShape 5"/>
          <p:cNvSpPr/>
          <p:nvPr/>
        </p:nvSpPr>
        <p:spPr>
          <a:xfrm>
            <a:off x="1063551" y="1014180"/>
            <a:ext cx="3962400"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80077" name="Text Box 38"/>
          <p:cNvSpPr txBox="1"/>
          <p:nvPr/>
        </p:nvSpPr>
        <p:spPr>
          <a:xfrm>
            <a:off x="1119113" y="1036405"/>
            <a:ext cx="383540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 </a:t>
            </a:r>
            <a:r>
              <a:rPr lang="en-US" altLang="zh-CN" sz="2800">
                <a:solidFill>
                  <a:srgbClr val="FF0000"/>
                </a:solidFill>
                <a:effectLst>
                  <a:outerShdw blurRad="38100" dist="38100" dir="2700000">
                    <a:srgbClr val="C0C0C0"/>
                  </a:outerShdw>
                </a:effectLst>
                <a:latin typeface="Times New Roman" panose="02020603050405020304" pitchFamily="18" charset="0"/>
              </a:rPr>
              <a:t>RAID</a:t>
            </a:r>
            <a:r>
              <a:rPr lang="zh-CN" altLang="en-US" sz="2800" dirty="0">
                <a:solidFill>
                  <a:srgbClr val="FF0000"/>
                </a:solidFill>
                <a:effectLst>
                  <a:outerShdw blurRad="38100" dist="38100" dir="2700000">
                    <a:srgbClr val="C0C0C0"/>
                  </a:outerShdw>
                </a:effectLst>
                <a:latin typeface="Times New Roman" panose="02020603050405020304" pitchFamily="18" charset="0"/>
              </a:rPr>
              <a:t>的分级</a:t>
            </a:r>
            <a:r>
              <a:rPr lang="zh-CN" altLang="en-US" dirty="0">
                <a:latin typeface="Tahoma" panose="020B0604030504040204" pitchFamily="34" charset="0"/>
              </a:rPr>
              <a:t> </a:t>
            </a:r>
          </a:p>
        </p:txBody>
      </p:sp>
      <p:sp>
        <p:nvSpPr>
          <p:cNvPr id="97" name="矩形 96">
            <a:extLst>
              <a:ext uri="{FF2B5EF4-FFF2-40B4-BE49-F238E27FC236}">
                <a16:creationId xmlns:a16="http://schemas.microsoft.com/office/drawing/2014/main" id="{C6ECB53A-CF94-40DE-A7D2-CFB212080483}"/>
              </a:ext>
            </a:extLst>
          </p:cNvPr>
          <p:cNvSpPr/>
          <p:nvPr/>
        </p:nvSpPr>
        <p:spPr>
          <a:xfrm>
            <a:off x="407368" y="115863"/>
            <a:ext cx="3887788"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5.8 RAID技术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0076"/>
                                        </p:tgtEl>
                                        <p:attrNameLst>
                                          <p:attrName>style.visibility</p:attrName>
                                        </p:attrNameLst>
                                      </p:cBhvr>
                                      <p:to>
                                        <p:strVal val="visible"/>
                                      </p:to>
                                    </p:set>
                                    <p:anim calcmode="lin" valueType="num">
                                      <p:cBhvr additive="base">
                                        <p:cTn id="7" dur="500" fill="hold"/>
                                        <p:tgtEl>
                                          <p:spTgt spid="380076"/>
                                        </p:tgtEl>
                                        <p:attrNameLst>
                                          <p:attrName>ppt_x</p:attrName>
                                        </p:attrNameLst>
                                      </p:cBhvr>
                                      <p:tavLst>
                                        <p:tav tm="0">
                                          <p:val>
                                            <p:strVal val="#ppt_x"/>
                                          </p:val>
                                        </p:tav>
                                        <p:tav tm="100000">
                                          <p:val>
                                            <p:strVal val="#ppt_x"/>
                                          </p:val>
                                        </p:tav>
                                      </p:tavLst>
                                    </p:anim>
                                    <p:anim calcmode="lin" valueType="num">
                                      <p:cBhvr additive="base">
                                        <p:cTn id="8" dur="500" fill="hold"/>
                                        <p:tgtEl>
                                          <p:spTgt spid="38007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80077"/>
                                        </p:tgtEl>
                                        <p:attrNameLst>
                                          <p:attrName>style.visibility</p:attrName>
                                        </p:attrNameLst>
                                      </p:cBhvr>
                                      <p:to>
                                        <p:strVal val="visible"/>
                                      </p:to>
                                    </p:set>
                                    <p:anim calcmode="lin" valueType="num">
                                      <p:cBhvr additive="base">
                                        <p:cTn id="12" dur="500" fill="hold"/>
                                        <p:tgtEl>
                                          <p:spTgt spid="380077"/>
                                        </p:tgtEl>
                                        <p:attrNameLst>
                                          <p:attrName>ppt_x</p:attrName>
                                        </p:attrNameLst>
                                      </p:cBhvr>
                                      <p:tavLst>
                                        <p:tav tm="0">
                                          <p:val>
                                            <p:strVal val="#ppt_x"/>
                                          </p:val>
                                        </p:tav>
                                        <p:tav tm="100000">
                                          <p:val>
                                            <p:strVal val="#ppt_x"/>
                                          </p:val>
                                        </p:tav>
                                      </p:tavLst>
                                    </p:anim>
                                    <p:anim calcmode="lin" valueType="num">
                                      <p:cBhvr additive="base">
                                        <p:cTn id="13" dur="500" fill="hold"/>
                                        <p:tgtEl>
                                          <p:spTgt spid="38007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80074"/>
                                        </p:tgtEl>
                                        <p:attrNameLst>
                                          <p:attrName>style.visibility</p:attrName>
                                        </p:attrNameLst>
                                      </p:cBhvr>
                                      <p:to>
                                        <p:strVal val="visible"/>
                                      </p:to>
                                    </p:set>
                                    <p:anim calcmode="lin" valueType="num">
                                      <p:cBhvr additive="base">
                                        <p:cTn id="17" dur="500" fill="hold"/>
                                        <p:tgtEl>
                                          <p:spTgt spid="380074"/>
                                        </p:tgtEl>
                                        <p:attrNameLst>
                                          <p:attrName>ppt_x</p:attrName>
                                        </p:attrNameLst>
                                      </p:cBhvr>
                                      <p:tavLst>
                                        <p:tav tm="0">
                                          <p:val>
                                            <p:strVal val="0-#ppt_w/2"/>
                                          </p:val>
                                        </p:tav>
                                        <p:tav tm="100000">
                                          <p:val>
                                            <p:strVal val="#ppt_x"/>
                                          </p:val>
                                        </p:tav>
                                      </p:tavLst>
                                    </p:anim>
                                    <p:anim calcmode="lin" valueType="num">
                                      <p:cBhvr additive="base">
                                        <p:cTn id="18" dur="500" fill="hold"/>
                                        <p:tgtEl>
                                          <p:spTgt spid="38007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79918"/>
                                        </p:tgtEl>
                                        <p:attrNameLst>
                                          <p:attrName>style.visibility</p:attrName>
                                        </p:attrNameLst>
                                      </p:cBhvr>
                                      <p:to>
                                        <p:strVal val="visible"/>
                                      </p:to>
                                    </p:set>
                                    <p:anim calcmode="lin" valueType="num">
                                      <p:cBhvr additive="base">
                                        <p:cTn id="22" dur="500" fill="hold"/>
                                        <p:tgtEl>
                                          <p:spTgt spid="379918"/>
                                        </p:tgtEl>
                                        <p:attrNameLst>
                                          <p:attrName>ppt_x</p:attrName>
                                        </p:attrNameLst>
                                      </p:cBhvr>
                                      <p:tavLst>
                                        <p:tav tm="0">
                                          <p:val>
                                            <p:strVal val="0-#ppt_w/2"/>
                                          </p:val>
                                        </p:tav>
                                        <p:tav tm="100000">
                                          <p:val>
                                            <p:strVal val="#ppt_x"/>
                                          </p:val>
                                        </p:tav>
                                      </p:tavLst>
                                    </p:anim>
                                    <p:anim calcmode="lin" valueType="num">
                                      <p:cBhvr additive="base">
                                        <p:cTn id="23" dur="500" fill="hold"/>
                                        <p:tgtEl>
                                          <p:spTgt spid="37991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79990"/>
                                        </p:tgtEl>
                                        <p:attrNameLst>
                                          <p:attrName>style.visibility</p:attrName>
                                        </p:attrNameLst>
                                      </p:cBhvr>
                                      <p:to>
                                        <p:strVal val="visible"/>
                                      </p:to>
                                    </p:set>
                                    <p:anim calcmode="lin" valueType="num">
                                      <p:cBhvr additive="base">
                                        <p:cTn id="27" dur="500" fill="hold"/>
                                        <p:tgtEl>
                                          <p:spTgt spid="379990"/>
                                        </p:tgtEl>
                                        <p:attrNameLst>
                                          <p:attrName>ppt_x</p:attrName>
                                        </p:attrNameLst>
                                      </p:cBhvr>
                                      <p:tavLst>
                                        <p:tav tm="0">
                                          <p:val>
                                            <p:strVal val="#ppt_x"/>
                                          </p:val>
                                        </p:tav>
                                        <p:tav tm="100000">
                                          <p:val>
                                            <p:strVal val="#ppt_x"/>
                                          </p:val>
                                        </p:tav>
                                      </p:tavLst>
                                    </p:anim>
                                    <p:anim calcmode="lin" valueType="num">
                                      <p:cBhvr additive="base">
                                        <p:cTn id="28" dur="500" fill="hold"/>
                                        <p:tgtEl>
                                          <p:spTgt spid="37999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80031"/>
                                        </p:tgtEl>
                                        <p:attrNameLst>
                                          <p:attrName>style.visibility</p:attrName>
                                        </p:attrNameLst>
                                      </p:cBhvr>
                                      <p:to>
                                        <p:strVal val="visible"/>
                                      </p:to>
                                    </p:set>
                                    <p:anim calcmode="lin" valueType="num">
                                      <p:cBhvr additive="base">
                                        <p:cTn id="32" dur="500" fill="hold"/>
                                        <p:tgtEl>
                                          <p:spTgt spid="380031"/>
                                        </p:tgtEl>
                                        <p:attrNameLst>
                                          <p:attrName>ppt_x</p:attrName>
                                        </p:attrNameLst>
                                      </p:cBhvr>
                                      <p:tavLst>
                                        <p:tav tm="0">
                                          <p:val>
                                            <p:strVal val="#ppt_x"/>
                                          </p:val>
                                        </p:tav>
                                        <p:tav tm="100000">
                                          <p:val>
                                            <p:strVal val="#ppt_x"/>
                                          </p:val>
                                        </p:tav>
                                      </p:tavLst>
                                    </p:anim>
                                    <p:anim calcmode="lin" valueType="num">
                                      <p:cBhvr additive="base">
                                        <p:cTn id="33" dur="500" fill="hold"/>
                                        <p:tgtEl>
                                          <p:spTgt spid="3800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8" grpId="0"/>
      <p:bldP spid="380074" grpId="0"/>
      <p:bldP spid="380076" grpId="0" bldLvl="0" animBg="1"/>
      <p:bldP spid="380077"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endParaRPr lang="zh-CN" altLang="en-US" sz="1800" b="0" dirty="0">
              <a:latin typeface="Arial" panose="020B0604020202020204" pitchFamily="34" charset="0"/>
            </a:endParaRPr>
          </a:p>
        </p:txBody>
      </p:sp>
      <p:cxnSp>
        <p:nvCxnSpPr>
          <p:cNvPr id="551939" name="AutoShape 3"/>
          <p:cNvCxnSpPr>
            <a:cxnSpLocks/>
            <a:endCxn id="551938" idx="1"/>
          </p:cNvCxnSpPr>
          <p:nvPr/>
        </p:nvCxnSpPr>
        <p:spPr>
          <a:xfrm>
            <a:off x="1885435" y="4294123"/>
            <a:ext cx="1851540" cy="1381984"/>
          </a:xfrm>
          <a:prstGeom prst="bentConnector3">
            <a:avLst>
              <a:gd name="adj1" fmla="val -28099"/>
            </a:avLst>
          </a:prstGeom>
          <a:ln w="28575" cap="rnd" cmpd="sng">
            <a:solidFill>
              <a:srgbClr val="336699"/>
            </a:solidFill>
            <a:prstDash val="sysDot"/>
            <a:miter/>
            <a:headEnd type="none" w="med" len="med"/>
            <a:tailEnd type="none" w="med" len="med"/>
          </a:ln>
        </p:spPr>
      </p:cxnSp>
      <p:cxnSp>
        <p:nvCxnSpPr>
          <p:cNvPr id="551940" name="AutoShape 4"/>
          <p:cNvCxnSpPr>
            <a:cxnSpLocks/>
            <a:endCxn id="551938" idx="3"/>
          </p:cNvCxnSpPr>
          <p:nvPr/>
        </p:nvCxnSpPr>
        <p:spPr>
          <a:xfrm rot="10800000" flipV="1">
            <a:off x="8347075" y="4275833"/>
            <a:ext cx="1926338" cy="1400274"/>
          </a:xfrm>
          <a:prstGeom prst="bentConnector3">
            <a:avLst>
              <a:gd name="adj1" fmla="val -27274"/>
            </a:avLst>
          </a:prstGeom>
          <a:ln w="28575" cap="rnd" cmpd="sng">
            <a:solidFill>
              <a:srgbClr val="336699"/>
            </a:solidFill>
            <a:prstDash val="sysDot"/>
            <a:miter/>
            <a:headEnd type="none" w="med" len="med"/>
            <a:tailEnd type="none" w="med" len="med"/>
          </a:ln>
        </p:spPr>
      </p:cxnSp>
      <p:sp>
        <p:nvSpPr>
          <p:cNvPr id="551941"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dirty="0">
                <a:solidFill>
                  <a:srgbClr val="0000CC"/>
                </a:solidFill>
                <a:effectLst>
                  <a:outerShdw blurRad="38100" dist="38100" dir="2700000">
                    <a:srgbClr val="C0C0C0"/>
                  </a:outerShdw>
                </a:effectLst>
                <a:latin typeface="Arial" panose="020B0604020202020204" pitchFamily="34" charset="0"/>
              </a:rPr>
              <a:t>本节小结</a:t>
            </a:r>
          </a:p>
        </p:txBody>
      </p:sp>
      <p:sp>
        <p:nvSpPr>
          <p:cNvPr id="551942" name="AutoShape 6"/>
          <p:cNvSpPr/>
          <p:nvPr/>
        </p:nvSpPr>
        <p:spPr>
          <a:xfrm>
            <a:off x="1885435" y="3778186"/>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551943" name="Oval 7"/>
          <p:cNvSpPr/>
          <p:nvPr/>
        </p:nvSpPr>
        <p:spPr>
          <a:xfrm>
            <a:off x="1885435" y="3801998"/>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51944" name="Oval 8"/>
          <p:cNvSpPr/>
          <p:nvPr/>
        </p:nvSpPr>
        <p:spPr>
          <a:xfrm>
            <a:off x="1979097" y="3806761"/>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51945" name="Rectangle 9"/>
          <p:cNvSpPr/>
          <p:nvPr/>
        </p:nvSpPr>
        <p:spPr>
          <a:xfrm>
            <a:off x="1988622" y="1481073"/>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551946" name="Rectangle 10"/>
          <p:cNvSpPr/>
          <p:nvPr/>
        </p:nvSpPr>
        <p:spPr>
          <a:xfrm>
            <a:off x="2128322" y="1995423"/>
            <a:ext cx="1873250" cy="1814830"/>
          </a:xfrm>
          <a:prstGeom prst="rect">
            <a:avLst/>
          </a:prstGeom>
          <a:noFill/>
          <a:ln w="9525">
            <a:noFill/>
          </a:ln>
        </p:spPr>
        <p:txBody>
          <a:bodyPr>
            <a:spAutoFit/>
          </a:bodyPr>
          <a:lstStyle/>
          <a:p>
            <a:pPr marL="116205" indent="-116205">
              <a:lnSpc>
                <a:spcPct val="80000"/>
              </a:lnSpc>
              <a:buAutoNum type="arabicPeriod"/>
            </a:pPr>
            <a:r>
              <a:rPr lang="en-US" altLang="zh-CN" sz="2000" dirty="0">
                <a:solidFill>
                  <a:schemeClr val="tx1">
                    <a:lumMod val="95000"/>
                    <a:lumOff val="5000"/>
                  </a:schemeClr>
                </a:solidFill>
                <a:effectLst>
                  <a:outerShdw blurRad="38100" dist="38100" dir="2700000">
                    <a:srgbClr val="C0C0C0"/>
                  </a:outerShdw>
                </a:effectLst>
                <a:latin typeface="Arial" panose="020B0604020202020204" pitchFamily="34" charset="0"/>
              </a:rPr>
              <a:t>RAID</a:t>
            </a:r>
            <a:r>
              <a:rPr lang="zh-CN" altLang="en-US" sz="2000" dirty="0">
                <a:solidFill>
                  <a:schemeClr val="tx1">
                    <a:lumMod val="95000"/>
                    <a:lumOff val="5000"/>
                  </a:schemeClr>
                </a:solidFill>
                <a:effectLst>
                  <a:outerShdw blurRad="38100" dist="38100" dir="2700000">
                    <a:srgbClr val="C0C0C0"/>
                  </a:outerShdw>
                </a:effectLst>
                <a:latin typeface="Arial" panose="020B0604020202020204" pitchFamily="34" charset="0"/>
              </a:rPr>
              <a:t>技术引入的原因。</a:t>
            </a:r>
          </a:p>
          <a:p>
            <a:pPr marL="116205" indent="-116205">
              <a:lnSpc>
                <a:spcPct val="80000"/>
              </a:lnSpc>
              <a:buAutoNum type="arabicPeriod"/>
            </a:pPr>
            <a:endParaRPr lang="zh-CN" altLang="en-US" sz="2000" dirty="0">
              <a:solidFill>
                <a:schemeClr val="tx1">
                  <a:lumMod val="95000"/>
                  <a:lumOff val="5000"/>
                </a:schemeClr>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chemeClr val="tx1">
                    <a:lumMod val="95000"/>
                    <a:lumOff val="5000"/>
                  </a:schemeClr>
                </a:solidFill>
                <a:effectLst>
                  <a:outerShdw blurRad="38100" dist="38100" dir="2700000">
                    <a:srgbClr val="C0C0C0"/>
                  </a:outerShdw>
                </a:effectLst>
                <a:latin typeface="Arial" panose="020B0604020202020204" pitchFamily="34" charset="0"/>
              </a:rPr>
              <a:t>并行存储问题。</a:t>
            </a:r>
          </a:p>
          <a:p>
            <a:pPr marL="116205" indent="-116205">
              <a:lnSpc>
                <a:spcPct val="80000"/>
              </a:lnSpc>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pPr>
            <a:endParaRPr lang="zh-CN" altLang="en-US" sz="2000" dirty="0">
              <a:solidFill>
                <a:srgbClr val="660066"/>
              </a:solidFill>
              <a:effectLst>
                <a:outerShdw blurRad="38100" dist="38100" dir="2700000">
                  <a:srgbClr val="C0C0C0"/>
                </a:outerShdw>
              </a:effectLst>
              <a:latin typeface="Arial" panose="020B0604020202020204" pitchFamily="34" charset="0"/>
            </a:endParaRPr>
          </a:p>
        </p:txBody>
      </p:sp>
      <p:sp>
        <p:nvSpPr>
          <p:cNvPr id="551947"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endParaRPr lang="zh-CN" altLang="en-US" sz="1800" b="0" dirty="0">
              <a:latin typeface="Arial" panose="020B0604020202020204" pitchFamily="34" charset="0"/>
            </a:endParaRPr>
          </a:p>
        </p:txBody>
      </p:sp>
      <p:grpSp>
        <p:nvGrpSpPr>
          <p:cNvPr id="551948" name="Group 12"/>
          <p:cNvGrpSpPr/>
          <p:nvPr/>
        </p:nvGrpSpPr>
        <p:grpSpPr>
          <a:xfrm>
            <a:off x="4927600" y="3835400"/>
            <a:ext cx="2303463" cy="412750"/>
            <a:chOff x="2029" y="2178"/>
            <a:chExt cx="1600" cy="474"/>
          </a:xfrm>
        </p:grpSpPr>
        <p:sp>
          <p:nvSpPr>
            <p:cNvPr id="551949"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51950"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sp>
        <p:nvSpPr>
          <p:cNvPr id="551951"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551952" name="Rectangle 16"/>
          <p:cNvSpPr/>
          <p:nvPr/>
        </p:nvSpPr>
        <p:spPr>
          <a:xfrm>
            <a:off x="5181600" y="1957388"/>
            <a:ext cx="1922463" cy="181483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数据分块技术。</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并行交叉存储技术。</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en-US" altLang="zh-CN" sz="2000">
                <a:solidFill>
                  <a:srgbClr val="990000"/>
                </a:solidFill>
                <a:effectLst>
                  <a:outerShdw blurRad="38100" dist="38100" dir="2700000">
                    <a:srgbClr val="C0C0C0"/>
                  </a:outerShdw>
                </a:effectLst>
                <a:latin typeface="Arial" panose="020B0604020202020204" pitchFamily="34" charset="0"/>
              </a:rPr>
              <a:t>RAID</a:t>
            </a:r>
            <a:r>
              <a:rPr lang="zh-CN" altLang="en-US" sz="2000" dirty="0">
                <a:solidFill>
                  <a:srgbClr val="990000"/>
                </a:solidFill>
                <a:effectLst>
                  <a:outerShdw blurRad="38100" dist="38100" dir="2700000">
                    <a:srgbClr val="C0C0C0"/>
                  </a:outerShdw>
                </a:effectLst>
                <a:latin typeface="Arial" panose="020B0604020202020204" pitchFamily="34" charset="0"/>
              </a:rPr>
              <a:t>的含义</a:t>
            </a:r>
          </a:p>
        </p:txBody>
      </p:sp>
      <p:sp>
        <p:nvSpPr>
          <p:cNvPr id="551953" name="AutoShape 17"/>
          <p:cNvSpPr/>
          <p:nvPr/>
        </p:nvSpPr>
        <p:spPr>
          <a:xfrm>
            <a:off x="8039800" y="3777359"/>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551954" name="Oval 18"/>
          <p:cNvSpPr/>
          <p:nvPr/>
        </p:nvSpPr>
        <p:spPr>
          <a:xfrm>
            <a:off x="8039800" y="3813872"/>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nvGrpSpPr>
          <p:cNvPr id="551955" name="Group 19"/>
          <p:cNvGrpSpPr/>
          <p:nvPr/>
        </p:nvGrpSpPr>
        <p:grpSpPr>
          <a:xfrm>
            <a:off x="8192200" y="1432622"/>
            <a:ext cx="1952625" cy="2765425"/>
            <a:chOff x="3017" y="856"/>
            <a:chExt cx="1052" cy="1906"/>
          </a:xfrm>
        </p:grpSpPr>
        <p:sp>
          <p:nvSpPr>
            <p:cNvPr id="551956"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51957"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grpSp>
      <p:sp>
        <p:nvSpPr>
          <p:cNvPr id="551958" name="Rectangle 22"/>
          <p:cNvSpPr/>
          <p:nvPr/>
        </p:nvSpPr>
        <p:spPr>
          <a:xfrm>
            <a:off x="8200137" y="1756472"/>
            <a:ext cx="1835150" cy="1630045"/>
          </a:xfrm>
          <a:prstGeom prst="rect">
            <a:avLst/>
          </a:prstGeom>
          <a:noFill/>
          <a:ln w="9525">
            <a:noFill/>
          </a:ln>
        </p:spPr>
        <p:txBody>
          <a:bodyPr>
            <a:spAutoFit/>
          </a:bodyPr>
          <a:lstStyle/>
          <a:p>
            <a:pPr marL="116205" indent="-116205" algn="ctr">
              <a:spcBef>
                <a:spcPct val="50000"/>
              </a:spcBef>
              <a:buFont typeface="Wingdings" panose="05000000000000000000" pitchFamily="2" charset="2"/>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en-US" altLang="zh-CN" sz="2000">
                <a:solidFill>
                  <a:srgbClr val="1C1C1C"/>
                </a:solidFill>
                <a:effectLst>
                  <a:outerShdw blurRad="38100" dist="38100" dir="2700000">
                    <a:srgbClr val="C0C0C0"/>
                  </a:outerShdw>
                </a:effectLst>
                <a:latin typeface="Arial" panose="020B0604020202020204" pitchFamily="34" charset="0"/>
              </a:rPr>
              <a:t>RAID</a:t>
            </a:r>
            <a:r>
              <a:rPr lang="zh-CN" altLang="en-US" sz="2000" dirty="0">
                <a:solidFill>
                  <a:srgbClr val="1C1C1C"/>
                </a:solidFill>
                <a:effectLst>
                  <a:outerShdw blurRad="38100" dist="38100" dir="2700000">
                    <a:srgbClr val="C0C0C0"/>
                  </a:outerShdw>
                </a:effectLst>
                <a:latin typeface="Arial" panose="020B0604020202020204" pitchFamily="34" charset="0"/>
              </a:rPr>
              <a:t>分级的含义与依据</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各级的主要区别和特点</a:t>
            </a:r>
          </a:p>
        </p:txBody>
      </p:sp>
      <p:sp>
        <p:nvSpPr>
          <p:cNvPr id="551959" name="Text Box 29"/>
          <p:cNvSpPr txBox="1"/>
          <p:nvPr/>
        </p:nvSpPr>
        <p:spPr>
          <a:xfrm>
            <a:off x="1840985" y="4403661"/>
            <a:ext cx="2232025" cy="398780"/>
          </a:xfrm>
          <a:prstGeom prst="rect">
            <a:avLst/>
          </a:prstGeom>
          <a:noFill/>
          <a:ln w="9525">
            <a:noFill/>
          </a:ln>
        </p:spPr>
        <p:txBody>
          <a:bodyPr>
            <a:spAutoFit/>
          </a:bodyPr>
          <a:lstStyle/>
          <a:p>
            <a:pPr algn="ctr">
              <a:spcBef>
                <a:spcPct val="50000"/>
              </a:spcBef>
              <a:buFont typeface="Wingdings" panose="05000000000000000000" pitchFamily="2" charset="2"/>
            </a:pPr>
            <a:r>
              <a:rPr lang="en-US" altLang="zh-CN" sz="2000">
                <a:solidFill>
                  <a:srgbClr val="000099"/>
                </a:solidFill>
                <a:effectLst>
                  <a:outerShdw blurRad="38100" dist="38100" dir="2700000">
                    <a:srgbClr val="C0C0C0"/>
                  </a:outerShdw>
                </a:effectLst>
                <a:latin typeface="Arial" panose="020B0604020202020204" pitchFamily="34" charset="0"/>
              </a:rPr>
              <a:t>RAID</a:t>
            </a:r>
            <a:r>
              <a:rPr lang="zh-CN" altLang="en-US" sz="2000" dirty="0">
                <a:solidFill>
                  <a:srgbClr val="000099"/>
                </a:solidFill>
                <a:effectLst>
                  <a:outerShdw blurRad="38100" dist="38100" dir="2700000">
                    <a:srgbClr val="C0C0C0"/>
                  </a:outerShdw>
                </a:effectLst>
                <a:latin typeface="Arial" panose="020B0604020202020204" pitchFamily="34" charset="0"/>
              </a:rPr>
              <a:t>技术引入</a:t>
            </a:r>
            <a:endParaRPr lang="en-US" altLang="zh-CN" sz="2000">
              <a:solidFill>
                <a:srgbClr val="000099"/>
              </a:solidFill>
              <a:effectLst>
                <a:outerShdw blurRad="38100" dist="38100" dir="2700000">
                  <a:srgbClr val="C0C0C0"/>
                </a:outerShdw>
              </a:effectLst>
              <a:latin typeface="Arial" panose="020B0604020202020204" pitchFamily="34" charset="0"/>
            </a:endParaRPr>
          </a:p>
        </p:txBody>
      </p:sp>
      <p:sp>
        <p:nvSpPr>
          <p:cNvPr id="551960" name="Text Box 30"/>
          <p:cNvSpPr txBox="1"/>
          <p:nvPr/>
        </p:nvSpPr>
        <p:spPr>
          <a:xfrm>
            <a:off x="4727575" y="4516438"/>
            <a:ext cx="2736850" cy="398780"/>
          </a:xfrm>
          <a:prstGeom prst="rect">
            <a:avLst/>
          </a:prstGeom>
          <a:noFill/>
          <a:ln w="9525">
            <a:noFill/>
          </a:ln>
        </p:spPr>
        <p:txBody>
          <a:bodyPr>
            <a:spAutoFit/>
          </a:bodyPr>
          <a:lstStyle/>
          <a:p>
            <a:pPr algn="ctr">
              <a:spcBef>
                <a:spcPct val="50000"/>
              </a:spcBef>
              <a:buFont typeface="Wingdings" panose="05000000000000000000" pitchFamily="2" charset="2"/>
            </a:pPr>
            <a:r>
              <a:rPr lang="en-US" altLang="zh-CN" sz="2000">
                <a:solidFill>
                  <a:srgbClr val="000099"/>
                </a:solidFill>
                <a:effectLst>
                  <a:outerShdw blurRad="38100" dist="38100" dir="2700000">
                    <a:srgbClr val="C0C0C0"/>
                  </a:outerShdw>
                </a:effectLst>
                <a:latin typeface="Arial" panose="020B0604020202020204" pitchFamily="34" charset="0"/>
              </a:rPr>
              <a:t>RAID</a:t>
            </a:r>
            <a:r>
              <a:rPr lang="zh-CN" altLang="en-US" sz="2000" dirty="0">
                <a:solidFill>
                  <a:srgbClr val="000099"/>
                </a:solidFill>
                <a:effectLst>
                  <a:outerShdw blurRad="38100" dist="38100" dir="2700000">
                    <a:srgbClr val="C0C0C0"/>
                  </a:outerShdw>
                </a:effectLst>
                <a:latin typeface="Arial" panose="020B0604020202020204" pitchFamily="34" charset="0"/>
              </a:rPr>
              <a:t>技术概念</a:t>
            </a:r>
          </a:p>
        </p:txBody>
      </p:sp>
      <p:sp>
        <p:nvSpPr>
          <p:cNvPr id="551961" name="Text Box 31"/>
          <p:cNvSpPr txBox="1"/>
          <p:nvPr/>
        </p:nvSpPr>
        <p:spPr>
          <a:xfrm>
            <a:off x="7839775" y="4513959"/>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en-US" altLang="zh-CN" sz="2000">
                <a:solidFill>
                  <a:srgbClr val="000099"/>
                </a:solidFill>
                <a:effectLst>
                  <a:outerShdw blurRad="38100" dist="38100" dir="2700000">
                    <a:srgbClr val="C0C0C0"/>
                  </a:outerShdw>
                </a:effectLst>
                <a:latin typeface="Arial" panose="020B0604020202020204" pitchFamily="34" charset="0"/>
              </a:rPr>
              <a:t>RAID</a:t>
            </a:r>
            <a:r>
              <a:rPr lang="zh-CN" altLang="en-US" sz="2000" dirty="0">
                <a:solidFill>
                  <a:srgbClr val="000099"/>
                </a:solidFill>
                <a:effectLst>
                  <a:outerShdw blurRad="38100" dist="38100" dir="2700000">
                    <a:srgbClr val="C0C0C0"/>
                  </a:outerShdw>
                </a:effectLst>
                <a:latin typeface="Arial" panose="020B0604020202020204" pitchFamily="34" charset="0"/>
              </a:rPr>
              <a:t>分级</a:t>
            </a:r>
          </a:p>
        </p:txBody>
      </p:sp>
      <p:sp>
        <p:nvSpPr>
          <p:cNvPr id="27" name="矩形 26">
            <a:extLst>
              <a:ext uri="{FF2B5EF4-FFF2-40B4-BE49-F238E27FC236}">
                <a16:creationId xmlns:a16="http://schemas.microsoft.com/office/drawing/2014/main" id="{21763556-7A92-4BA1-A13F-F04A40F30C5F}"/>
              </a:ext>
            </a:extLst>
          </p:cNvPr>
          <p:cNvSpPr/>
          <p:nvPr/>
        </p:nvSpPr>
        <p:spPr>
          <a:xfrm>
            <a:off x="407368" y="115863"/>
            <a:ext cx="3887788"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5.8 RAID技术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51940"/>
                                        </p:tgtEl>
                                        <p:attrNameLst>
                                          <p:attrName>style.visibility</p:attrName>
                                        </p:attrNameLst>
                                      </p:cBhvr>
                                      <p:to>
                                        <p:strVal val="visible"/>
                                      </p:to>
                                    </p:set>
                                    <p:anim calcmode="lin" valueType="num">
                                      <p:cBhvr additive="base">
                                        <p:cTn id="7" dur="500" fill="hold"/>
                                        <p:tgtEl>
                                          <p:spTgt spid="551940"/>
                                        </p:tgtEl>
                                        <p:attrNameLst>
                                          <p:attrName>ppt_x</p:attrName>
                                        </p:attrNameLst>
                                      </p:cBhvr>
                                      <p:tavLst>
                                        <p:tav tm="0">
                                          <p:val>
                                            <p:strVal val="#ppt_x"/>
                                          </p:val>
                                        </p:tav>
                                        <p:tav tm="100000">
                                          <p:val>
                                            <p:strVal val="#ppt_x"/>
                                          </p:val>
                                        </p:tav>
                                      </p:tavLst>
                                    </p:anim>
                                    <p:anim calcmode="lin" valueType="num">
                                      <p:cBhvr additive="base">
                                        <p:cTn id="8" dur="500" fill="hold"/>
                                        <p:tgtEl>
                                          <p:spTgt spid="55194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51938"/>
                                        </p:tgtEl>
                                        <p:attrNameLst>
                                          <p:attrName>style.visibility</p:attrName>
                                        </p:attrNameLst>
                                      </p:cBhvr>
                                      <p:to>
                                        <p:strVal val="visible"/>
                                      </p:to>
                                    </p:set>
                                    <p:anim calcmode="lin" valueType="num">
                                      <p:cBhvr additive="base">
                                        <p:cTn id="12" dur="500" fill="hold"/>
                                        <p:tgtEl>
                                          <p:spTgt spid="551938"/>
                                        </p:tgtEl>
                                        <p:attrNameLst>
                                          <p:attrName>ppt_x</p:attrName>
                                        </p:attrNameLst>
                                      </p:cBhvr>
                                      <p:tavLst>
                                        <p:tav tm="0">
                                          <p:val>
                                            <p:strVal val="#ppt_x"/>
                                          </p:val>
                                        </p:tav>
                                        <p:tav tm="100000">
                                          <p:val>
                                            <p:strVal val="#ppt_x"/>
                                          </p:val>
                                        </p:tav>
                                      </p:tavLst>
                                    </p:anim>
                                    <p:anim calcmode="lin" valueType="num">
                                      <p:cBhvr additive="base">
                                        <p:cTn id="13" dur="500" fill="hold"/>
                                        <p:tgtEl>
                                          <p:spTgt spid="55193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51939"/>
                                        </p:tgtEl>
                                        <p:attrNameLst>
                                          <p:attrName>style.visibility</p:attrName>
                                        </p:attrNameLst>
                                      </p:cBhvr>
                                      <p:to>
                                        <p:strVal val="visible"/>
                                      </p:to>
                                    </p:set>
                                    <p:anim calcmode="lin" valueType="num">
                                      <p:cBhvr additive="base">
                                        <p:cTn id="17" dur="500" fill="hold"/>
                                        <p:tgtEl>
                                          <p:spTgt spid="551939"/>
                                        </p:tgtEl>
                                        <p:attrNameLst>
                                          <p:attrName>ppt_x</p:attrName>
                                        </p:attrNameLst>
                                      </p:cBhvr>
                                      <p:tavLst>
                                        <p:tav tm="0">
                                          <p:val>
                                            <p:strVal val="#ppt_x"/>
                                          </p:val>
                                        </p:tav>
                                        <p:tav tm="100000">
                                          <p:val>
                                            <p:strVal val="#ppt_x"/>
                                          </p:val>
                                        </p:tav>
                                      </p:tavLst>
                                    </p:anim>
                                    <p:anim calcmode="lin" valueType="num">
                                      <p:cBhvr additive="base">
                                        <p:cTn id="18" dur="500" fill="hold"/>
                                        <p:tgtEl>
                                          <p:spTgt spid="55193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51941"/>
                                        </p:tgtEl>
                                        <p:attrNameLst>
                                          <p:attrName>style.visibility</p:attrName>
                                        </p:attrNameLst>
                                      </p:cBhvr>
                                      <p:to>
                                        <p:strVal val="visible"/>
                                      </p:to>
                                    </p:set>
                                    <p:anim calcmode="lin" valueType="num">
                                      <p:cBhvr additive="base">
                                        <p:cTn id="22" dur="500" fill="hold"/>
                                        <p:tgtEl>
                                          <p:spTgt spid="551941"/>
                                        </p:tgtEl>
                                        <p:attrNameLst>
                                          <p:attrName>ppt_x</p:attrName>
                                        </p:attrNameLst>
                                      </p:cBhvr>
                                      <p:tavLst>
                                        <p:tav tm="0">
                                          <p:val>
                                            <p:strVal val="#ppt_x"/>
                                          </p:val>
                                        </p:tav>
                                        <p:tav tm="100000">
                                          <p:val>
                                            <p:strVal val="#ppt_x"/>
                                          </p:val>
                                        </p:tav>
                                      </p:tavLst>
                                    </p:anim>
                                    <p:anim calcmode="lin" valueType="num">
                                      <p:cBhvr additive="base">
                                        <p:cTn id="23" dur="500" fill="hold"/>
                                        <p:tgtEl>
                                          <p:spTgt spid="55194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51942"/>
                                        </p:tgtEl>
                                        <p:attrNameLst>
                                          <p:attrName>style.visibility</p:attrName>
                                        </p:attrNameLst>
                                      </p:cBhvr>
                                      <p:to>
                                        <p:strVal val="visible"/>
                                      </p:to>
                                    </p:set>
                                    <p:anim calcmode="lin" valueType="num">
                                      <p:cBhvr additive="base">
                                        <p:cTn id="27" dur="500" fill="hold"/>
                                        <p:tgtEl>
                                          <p:spTgt spid="551942"/>
                                        </p:tgtEl>
                                        <p:attrNameLst>
                                          <p:attrName>ppt_x</p:attrName>
                                        </p:attrNameLst>
                                      </p:cBhvr>
                                      <p:tavLst>
                                        <p:tav tm="0">
                                          <p:val>
                                            <p:strVal val="#ppt_x"/>
                                          </p:val>
                                        </p:tav>
                                        <p:tav tm="100000">
                                          <p:val>
                                            <p:strVal val="#ppt_x"/>
                                          </p:val>
                                        </p:tav>
                                      </p:tavLst>
                                    </p:anim>
                                    <p:anim calcmode="lin" valueType="num">
                                      <p:cBhvr additive="base">
                                        <p:cTn id="28" dur="500" fill="hold"/>
                                        <p:tgtEl>
                                          <p:spTgt spid="55194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51959"/>
                                        </p:tgtEl>
                                        <p:attrNameLst>
                                          <p:attrName>style.visibility</p:attrName>
                                        </p:attrNameLst>
                                      </p:cBhvr>
                                      <p:to>
                                        <p:strVal val="visible"/>
                                      </p:to>
                                    </p:set>
                                    <p:anim calcmode="lin" valueType="num">
                                      <p:cBhvr additive="base">
                                        <p:cTn id="32" dur="500" fill="hold"/>
                                        <p:tgtEl>
                                          <p:spTgt spid="551959"/>
                                        </p:tgtEl>
                                        <p:attrNameLst>
                                          <p:attrName>ppt_x</p:attrName>
                                        </p:attrNameLst>
                                      </p:cBhvr>
                                      <p:tavLst>
                                        <p:tav tm="0">
                                          <p:val>
                                            <p:strVal val="#ppt_x"/>
                                          </p:val>
                                        </p:tav>
                                        <p:tav tm="100000">
                                          <p:val>
                                            <p:strVal val="#ppt_x"/>
                                          </p:val>
                                        </p:tav>
                                      </p:tavLst>
                                    </p:anim>
                                    <p:anim calcmode="lin" valueType="num">
                                      <p:cBhvr additive="base">
                                        <p:cTn id="33" dur="500" fill="hold"/>
                                        <p:tgtEl>
                                          <p:spTgt spid="551959"/>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51943"/>
                                        </p:tgtEl>
                                        <p:attrNameLst>
                                          <p:attrName>style.visibility</p:attrName>
                                        </p:attrNameLst>
                                      </p:cBhvr>
                                      <p:to>
                                        <p:strVal val="visible"/>
                                      </p:to>
                                    </p:set>
                                    <p:anim calcmode="lin" valueType="num">
                                      <p:cBhvr additive="base">
                                        <p:cTn id="37" dur="500" fill="hold"/>
                                        <p:tgtEl>
                                          <p:spTgt spid="551943"/>
                                        </p:tgtEl>
                                        <p:attrNameLst>
                                          <p:attrName>ppt_x</p:attrName>
                                        </p:attrNameLst>
                                      </p:cBhvr>
                                      <p:tavLst>
                                        <p:tav tm="0">
                                          <p:val>
                                            <p:strVal val="#ppt_x"/>
                                          </p:val>
                                        </p:tav>
                                        <p:tav tm="100000">
                                          <p:val>
                                            <p:strVal val="#ppt_x"/>
                                          </p:val>
                                        </p:tav>
                                      </p:tavLst>
                                    </p:anim>
                                    <p:anim calcmode="lin" valueType="num">
                                      <p:cBhvr additive="base">
                                        <p:cTn id="38" dur="500" fill="hold"/>
                                        <p:tgtEl>
                                          <p:spTgt spid="551943"/>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51944"/>
                                        </p:tgtEl>
                                        <p:attrNameLst>
                                          <p:attrName>style.visibility</p:attrName>
                                        </p:attrNameLst>
                                      </p:cBhvr>
                                      <p:to>
                                        <p:strVal val="visible"/>
                                      </p:to>
                                    </p:set>
                                    <p:anim calcmode="lin" valueType="num">
                                      <p:cBhvr additive="base">
                                        <p:cTn id="42" dur="500" fill="hold"/>
                                        <p:tgtEl>
                                          <p:spTgt spid="551944"/>
                                        </p:tgtEl>
                                        <p:attrNameLst>
                                          <p:attrName>ppt_x</p:attrName>
                                        </p:attrNameLst>
                                      </p:cBhvr>
                                      <p:tavLst>
                                        <p:tav tm="0">
                                          <p:val>
                                            <p:strVal val="#ppt_x"/>
                                          </p:val>
                                        </p:tav>
                                        <p:tav tm="100000">
                                          <p:val>
                                            <p:strVal val="#ppt_x"/>
                                          </p:val>
                                        </p:tav>
                                      </p:tavLst>
                                    </p:anim>
                                    <p:anim calcmode="lin" valueType="num">
                                      <p:cBhvr additive="base">
                                        <p:cTn id="43" dur="500" fill="hold"/>
                                        <p:tgtEl>
                                          <p:spTgt spid="55194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551945"/>
                                        </p:tgtEl>
                                        <p:attrNameLst>
                                          <p:attrName>style.visibility</p:attrName>
                                        </p:attrNameLst>
                                      </p:cBhvr>
                                      <p:to>
                                        <p:strVal val="visible"/>
                                      </p:to>
                                    </p:set>
                                    <p:anim calcmode="lin" valueType="num">
                                      <p:cBhvr additive="base">
                                        <p:cTn id="47" dur="500" fill="hold"/>
                                        <p:tgtEl>
                                          <p:spTgt spid="551945"/>
                                        </p:tgtEl>
                                        <p:attrNameLst>
                                          <p:attrName>ppt_x</p:attrName>
                                        </p:attrNameLst>
                                      </p:cBhvr>
                                      <p:tavLst>
                                        <p:tav tm="0">
                                          <p:val>
                                            <p:strVal val="#ppt_x"/>
                                          </p:val>
                                        </p:tav>
                                        <p:tav tm="100000">
                                          <p:val>
                                            <p:strVal val="#ppt_x"/>
                                          </p:val>
                                        </p:tav>
                                      </p:tavLst>
                                    </p:anim>
                                    <p:anim calcmode="lin" valueType="num">
                                      <p:cBhvr additive="base">
                                        <p:cTn id="48" dur="500" fill="hold"/>
                                        <p:tgtEl>
                                          <p:spTgt spid="551945"/>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551946"/>
                                        </p:tgtEl>
                                        <p:attrNameLst>
                                          <p:attrName>style.visibility</p:attrName>
                                        </p:attrNameLst>
                                      </p:cBhvr>
                                      <p:to>
                                        <p:strVal val="visible"/>
                                      </p:to>
                                    </p:set>
                                    <p:anim calcmode="lin" valueType="num">
                                      <p:cBhvr additive="base">
                                        <p:cTn id="52" dur="500" fill="hold"/>
                                        <p:tgtEl>
                                          <p:spTgt spid="551946"/>
                                        </p:tgtEl>
                                        <p:attrNameLst>
                                          <p:attrName>ppt_x</p:attrName>
                                        </p:attrNameLst>
                                      </p:cBhvr>
                                      <p:tavLst>
                                        <p:tav tm="0">
                                          <p:val>
                                            <p:strVal val="#ppt_x"/>
                                          </p:val>
                                        </p:tav>
                                        <p:tav tm="100000">
                                          <p:val>
                                            <p:strVal val="#ppt_x"/>
                                          </p:val>
                                        </p:tav>
                                      </p:tavLst>
                                    </p:anim>
                                    <p:anim calcmode="lin" valueType="num">
                                      <p:cBhvr additive="base">
                                        <p:cTn id="53" dur="500" fill="hold"/>
                                        <p:tgtEl>
                                          <p:spTgt spid="551946"/>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551947"/>
                                        </p:tgtEl>
                                        <p:attrNameLst>
                                          <p:attrName>style.visibility</p:attrName>
                                        </p:attrNameLst>
                                      </p:cBhvr>
                                      <p:to>
                                        <p:strVal val="visible"/>
                                      </p:to>
                                    </p:set>
                                    <p:anim calcmode="lin" valueType="num">
                                      <p:cBhvr additive="base">
                                        <p:cTn id="57" dur="500" fill="hold"/>
                                        <p:tgtEl>
                                          <p:spTgt spid="551947"/>
                                        </p:tgtEl>
                                        <p:attrNameLst>
                                          <p:attrName>ppt_x</p:attrName>
                                        </p:attrNameLst>
                                      </p:cBhvr>
                                      <p:tavLst>
                                        <p:tav tm="0">
                                          <p:val>
                                            <p:strVal val="#ppt_x"/>
                                          </p:val>
                                        </p:tav>
                                        <p:tav tm="100000">
                                          <p:val>
                                            <p:strVal val="#ppt_x"/>
                                          </p:val>
                                        </p:tav>
                                      </p:tavLst>
                                    </p:anim>
                                    <p:anim calcmode="lin" valueType="num">
                                      <p:cBhvr additive="base">
                                        <p:cTn id="58" dur="500" fill="hold"/>
                                        <p:tgtEl>
                                          <p:spTgt spid="551947"/>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551960"/>
                                        </p:tgtEl>
                                        <p:attrNameLst>
                                          <p:attrName>style.visibility</p:attrName>
                                        </p:attrNameLst>
                                      </p:cBhvr>
                                      <p:to>
                                        <p:strVal val="visible"/>
                                      </p:to>
                                    </p:set>
                                    <p:anim calcmode="lin" valueType="num">
                                      <p:cBhvr additive="base">
                                        <p:cTn id="62" dur="500" fill="hold"/>
                                        <p:tgtEl>
                                          <p:spTgt spid="551960"/>
                                        </p:tgtEl>
                                        <p:attrNameLst>
                                          <p:attrName>ppt_x</p:attrName>
                                        </p:attrNameLst>
                                      </p:cBhvr>
                                      <p:tavLst>
                                        <p:tav tm="0">
                                          <p:val>
                                            <p:strVal val="#ppt_x"/>
                                          </p:val>
                                        </p:tav>
                                        <p:tav tm="100000">
                                          <p:val>
                                            <p:strVal val="#ppt_x"/>
                                          </p:val>
                                        </p:tav>
                                      </p:tavLst>
                                    </p:anim>
                                    <p:anim calcmode="lin" valueType="num">
                                      <p:cBhvr additive="base">
                                        <p:cTn id="63" dur="500" fill="hold"/>
                                        <p:tgtEl>
                                          <p:spTgt spid="551960"/>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551948"/>
                                        </p:tgtEl>
                                        <p:attrNameLst>
                                          <p:attrName>style.visibility</p:attrName>
                                        </p:attrNameLst>
                                      </p:cBhvr>
                                      <p:to>
                                        <p:strVal val="visible"/>
                                      </p:to>
                                    </p:set>
                                    <p:anim calcmode="lin" valueType="num">
                                      <p:cBhvr additive="base">
                                        <p:cTn id="67" dur="500" fill="hold"/>
                                        <p:tgtEl>
                                          <p:spTgt spid="551948"/>
                                        </p:tgtEl>
                                        <p:attrNameLst>
                                          <p:attrName>ppt_x</p:attrName>
                                        </p:attrNameLst>
                                      </p:cBhvr>
                                      <p:tavLst>
                                        <p:tav tm="0">
                                          <p:val>
                                            <p:strVal val="#ppt_x"/>
                                          </p:val>
                                        </p:tav>
                                        <p:tav tm="100000">
                                          <p:val>
                                            <p:strVal val="#ppt_x"/>
                                          </p:val>
                                        </p:tav>
                                      </p:tavLst>
                                    </p:anim>
                                    <p:anim calcmode="lin" valueType="num">
                                      <p:cBhvr additive="base">
                                        <p:cTn id="68" dur="500" fill="hold"/>
                                        <p:tgtEl>
                                          <p:spTgt spid="551948"/>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551951"/>
                                        </p:tgtEl>
                                        <p:attrNameLst>
                                          <p:attrName>style.visibility</p:attrName>
                                        </p:attrNameLst>
                                      </p:cBhvr>
                                      <p:to>
                                        <p:strVal val="visible"/>
                                      </p:to>
                                    </p:set>
                                    <p:anim calcmode="lin" valueType="num">
                                      <p:cBhvr additive="base">
                                        <p:cTn id="72" dur="500" fill="hold"/>
                                        <p:tgtEl>
                                          <p:spTgt spid="551951"/>
                                        </p:tgtEl>
                                        <p:attrNameLst>
                                          <p:attrName>ppt_x</p:attrName>
                                        </p:attrNameLst>
                                      </p:cBhvr>
                                      <p:tavLst>
                                        <p:tav tm="0">
                                          <p:val>
                                            <p:strVal val="#ppt_x"/>
                                          </p:val>
                                        </p:tav>
                                        <p:tav tm="100000">
                                          <p:val>
                                            <p:strVal val="#ppt_x"/>
                                          </p:val>
                                        </p:tav>
                                      </p:tavLst>
                                    </p:anim>
                                    <p:anim calcmode="lin" valueType="num">
                                      <p:cBhvr additive="base">
                                        <p:cTn id="73" dur="500" fill="hold"/>
                                        <p:tgtEl>
                                          <p:spTgt spid="551951"/>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551952"/>
                                        </p:tgtEl>
                                        <p:attrNameLst>
                                          <p:attrName>style.visibility</p:attrName>
                                        </p:attrNameLst>
                                      </p:cBhvr>
                                      <p:to>
                                        <p:strVal val="visible"/>
                                      </p:to>
                                    </p:set>
                                    <p:anim calcmode="lin" valueType="num">
                                      <p:cBhvr additive="base">
                                        <p:cTn id="77" dur="500" fill="hold"/>
                                        <p:tgtEl>
                                          <p:spTgt spid="551952"/>
                                        </p:tgtEl>
                                        <p:attrNameLst>
                                          <p:attrName>ppt_x</p:attrName>
                                        </p:attrNameLst>
                                      </p:cBhvr>
                                      <p:tavLst>
                                        <p:tav tm="0">
                                          <p:val>
                                            <p:strVal val="#ppt_x"/>
                                          </p:val>
                                        </p:tav>
                                        <p:tav tm="100000">
                                          <p:val>
                                            <p:strVal val="#ppt_x"/>
                                          </p:val>
                                        </p:tav>
                                      </p:tavLst>
                                    </p:anim>
                                    <p:anim calcmode="lin" valueType="num">
                                      <p:cBhvr additive="base">
                                        <p:cTn id="78" dur="500" fill="hold"/>
                                        <p:tgtEl>
                                          <p:spTgt spid="551952"/>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551953"/>
                                        </p:tgtEl>
                                        <p:attrNameLst>
                                          <p:attrName>style.visibility</p:attrName>
                                        </p:attrNameLst>
                                      </p:cBhvr>
                                      <p:to>
                                        <p:strVal val="visible"/>
                                      </p:to>
                                    </p:set>
                                    <p:anim calcmode="lin" valueType="num">
                                      <p:cBhvr additive="base">
                                        <p:cTn id="82" dur="500" fill="hold"/>
                                        <p:tgtEl>
                                          <p:spTgt spid="551953"/>
                                        </p:tgtEl>
                                        <p:attrNameLst>
                                          <p:attrName>ppt_x</p:attrName>
                                        </p:attrNameLst>
                                      </p:cBhvr>
                                      <p:tavLst>
                                        <p:tav tm="0">
                                          <p:val>
                                            <p:strVal val="#ppt_x"/>
                                          </p:val>
                                        </p:tav>
                                        <p:tav tm="100000">
                                          <p:val>
                                            <p:strVal val="#ppt_x"/>
                                          </p:val>
                                        </p:tav>
                                      </p:tavLst>
                                    </p:anim>
                                    <p:anim calcmode="lin" valueType="num">
                                      <p:cBhvr additive="base">
                                        <p:cTn id="83" dur="500" fill="hold"/>
                                        <p:tgtEl>
                                          <p:spTgt spid="551953"/>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551961"/>
                                        </p:tgtEl>
                                        <p:attrNameLst>
                                          <p:attrName>style.visibility</p:attrName>
                                        </p:attrNameLst>
                                      </p:cBhvr>
                                      <p:to>
                                        <p:strVal val="visible"/>
                                      </p:to>
                                    </p:set>
                                    <p:anim calcmode="lin" valueType="num">
                                      <p:cBhvr additive="base">
                                        <p:cTn id="87" dur="500" fill="hold"/>
                                        <p:tgtEl>
                                          <p:spTgt spid="551961"/>
                                        </p:tgtEl>
                                        <p:attrNameLst>
                                          <p:attrName>ppt_x</p:attrName>
                                        </p:attrNameLst>
                                      </p:cBhvr>
                                      <p:tavLst>
                                        <p:tav tm="0">
                                          <p:val>
                                            <p:strVal val="#ppt_x"/>
                                          </p:val>
                                        </p:tav>
                                        <p:tav tm="100000">
                                          <p:val>
                                            <p:strVal val="#ppt_x"/>
                                          </p:val>
                                        </p:tav>
                                      </p:tavLst>
                                    </p:anim>
                                    <p:anim calcmode="lin" valueType="num">
                                      <p:cBhvr additive="base">
                                        <p:cTn id="88" dur="500" fill="hold"/>
                                        <p:tgtEl>
                                          <p:spTgt spid="551961"/>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551954"/>
                                        </p:tgtEl>
                                        <p:attrNameLst>
                                          <p:attrName>style.visibility</p:attrName>
                                        </p:attrNameLst>
                                      </p:cBhvr>
                                      <p:to>
                                        <p:strVal val="visible"/>
                                      </p:to>
                                    </p:set>
                                    <p:anim calcmode="lin" valueType="num">
                                      <p:cBhvr additive="base">
                                        <p:cTn id="92" dur="500" fill="hold"/>
                                        <p:tgtEl>
                                          <p:spTgt spid="551954"/>
                                        </p:tgtEl>
                                        <p:attrNameLst>
                                          <p:attrName>ppt_x</p:attrName>
                                        </p:attrNameLst>
                                      </p:cBhvr>
                                      <p:tavLst>
                                        <p:tav tm="0">
                                          <p:val>
                                            <p:strVal val="#ppt_x"/>
                                          </p:val>
                                        </p:tav>
                                        <p:tav tm="100000">
                                          <p:val>
                                            <p:strVal val="#ppt_x"/>
                                          </p:val>
                                        </p:tav>
                                      </p:tavLst>
                                    </p:anim>
                                    <p:anim calcmode="lin" valueType="num">
                                      <p:cBhvr additive="base">
                                        <p:cTn id="93" dur="500" fill="hold"/>
                                        <p:tgtEl>
                                          <p:spTgt spid="551954"/>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551955"/>
                                        </p:tgtEl>
                                        <p:attrNameLst>
                                          <p:attrName>style.visibility</p:attrName>
                                        </p:attrNameLst>
                                      </p:cBhvr>
                                      <p:to>
                                        <p:strVal val="visible"/>
                                      </p:to>
                                    </p:set>
                                    <p:anim calcmode="lin" valueType="num">
                                      <p:cBhvr additive="base">
                                        <p:cTn id="97" dur="500" fill="hold"/>
                                        <p:tgtEl>
                                          <p:spTgt spid="551955"/>
                                        </p:tgtEl>
                                        <p:attrNameLst>
                                          <p:attrName>ppt_x</p:attrName>
                                        </p:attrNameLst>
                                      </p:cBhvr>
                                      <p:tavLst>
                                        <p:tav tm="0">
                                          <p:val>
                                            <p:strVal val="#ppt_x"/>
                                          </p:val>
                                        </p:tav>
                                        <p:tav tm="100000">
                                          <p:val>
                                            <p:strVal val="#ppt_x"/>
                                          </p:val>
                                        </p:tav>
                                      </p:tavLst>
                                    </p:anim>
                                    <p:anim calcmode="lin" valueType="num">
                                      <p:cBhvr additive="base">
                                        <p:cTn id="98" dur="500" fill="hold"/>
                                        <p:tgtEl>
                                          <p:spTgt spid="551955"/>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551958"/>
                                        </p:tgtEl>
                                        <p:attrNameLst>
                                          <p:attrName>style.visibility</p:attrName>
                                        </p:attrNameLst>
                                      </p:cBhvr>
                                      <p:to>
                                        <p:strVal val="visible"/>
                                      </p:to>
                                    </p:set>
                                    <p:anim calcmode="lin" valueType="num">
                                      <p:cBhvr additive="base">
                                        <p:cTn id="102" dur="500" fill="hold"/>
                                        <p:tgtEl>
                                          <p:spTgt spid="551958"/>
                                        </p:tgtEl>
                                        <p:attrNameLst>
                                          <p:attrName>ppt_x</p:attrName>
                                        </p:attrNameLst>
                                      </p:cBhvr>
                                      <p:tavLst>
                                        <p:tav tm="0">
                                          <p:val>
                                            <p:strVal val="#ppt_x"/>
                                          </p:val>
                                        </p:tav>
                                        <p:tav tm="100000">
                                          <p:val>
                                            <p:strVal val="#ppt_x"/>
                                          </p:val>
                                        </p:tav>
                                      </p:tavLst>
                                    </p:anim>
                                    <p:anim calcmode="lin" valueType="num">
                                      <p:cBhvr additive="base">
                                        <p:cTn id="103" dur="500" fill="hold"/>
                                        <p:tgtEl>
                                          <p:spTgt spid="5519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8" grpId="0" bldLvl="0" animBg="1"/>
      <p:bldP spid="551941" grpId="0"/>
      <p:bldP spid="551942" grpId="0" bldLvl="0" animBg="1"/>
      <p:bldP spid="551943" grpId="0" bldLvl="0" animBg="1"/>
      <p:bldP spid="551944" grpId="0" bldLvl="0" animBg="1"/>
      <p:bldP spid="551945" grpId="0" bldLvl="0" animBg="1"/>
      <p:bldP spid="551946" grpId="0"/>
      <p:bldP spid="551947" grpId="0" bldLvl="0" animBg="1"/>
      <p:bldP spid="551951" grpId="0" bldLvl="0" animBg="1"/>
      <p:bldP spid="551952" grpId="0"/>
      <p:bldP spid="551953" grpId="0" bldLvl="0" animBg="1"/>
      <p:bldP spid="551954" grpId="0" bldLvl="0" animBg="1"/>
      <p:bldP spid="551958" grpId="0"/>
      <p:bldP spid="551959" grpId="0"/>
      <p:bldP spid="551960" grpId="0"/>
      <p:bldP spid="551961"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AutoShape 3"/>
          <p:cNvSpPr/>
          <p:nvPr/>
        </p:nvSpPr>
        <p:spPr>
          <a:xfrm>
            <a:off x="1992313" y="4076700"/>
            <a:ext cx="2543175" cy="1974850"/>
          </a:xfrm>
          <a:prstGeom prst="roundRect">
            <a:avLst>
              <a:gd name="adj" fmla="val 12699"/>
            </a:avLst>
          </a:prstGeom>
          <a:solidFill>
            <a:schemeClr val="accent1"/>
          </a:solidFill>
          <a:ln w="9525">
            <a:noFill/>
          </a:ln>
        </p:spPr>
        <p:txBody>
          <a:bodyPr wrap="none" anchor="ctr"/>
          <a:lstStyle/>
          <a:p>
            <a:endParaRPr lang="zh-CN" altLang="en-US" sz="1800" b="0" dirty="0">
              <a:latin typeface="Arial" panose="020B0604020202020204" pitchFamily="34" charset="0"/>
            </a:endParaRPr>
          </a:p>
        </p:txBody>
      </p:sp>
      <p:sp>
        <p:nvSpPr>
          <p:cNvPr id="407555" name="Text Box 4"/>
          <p:cNvSpPr txBox="1"/>
          <p:nvPr/>
        </p:nvSpPr>
        <p:spPr>
          <a:xfrm>
            <a:off x="5108575" y="3562350"/>
            <a:ext cx="1905000" cy="460375"/>
          </a:xfrm>
          <a:prstGeom prst="rect">
            <a:avLst/>
          </a:prstGeom>
          <a:noFill/>
          <a:ln w="9525">
            <a:noFill/>
          </a:ln>
        </p:spPr>
        <p:txBody>
          <a:bodyPr>
            <a:spAutoFit/>
          </a:bodyPr>
          <a:lstStyle/>
          <a:p>
            <a:pPr algn="ctr">
              <a:spcBef>
                <a:spcPct val="50000"/>
              </a:spcBef>
            </a:pPr>
            <a:r>
              <a:rPr lang="zh-CN" altLang="en-US" dirty="0">
                <a:ln>
                  <a:solidFill>
                    <a:srgbClr val="FF0000"/>
                  </a:solidFill>
                </a:ln>
                <a:solidFill>
                  <a:srgbClr val="FF3399"/>
                </a:solidFill>
                <a:effectLst>
                  <a:outerShdw blurRad="38100" dist="38100" dir="2700000">
                    <a:srgbClr val="C0C0C0"/>
                  </a:outerShdw>
                </a:effectLst>
                <a:latin typeface="Arial" panose="020B0604020202020204" pitchFamily="34" charset="0"/>
                <a:cs typeface="Arial" panose="020B0604020202020204" pitchFamily="34" charset="0"/>
              </a:rPr>
              <a:t> 本章小结</a:t>
            </a:r>
            <a:endParaRPr lang="zh-CN" altLang="en-US" dirty="0">
              <a:ln>
                <a:solidFill>
                  <a:srgbClr val="FF0000"/>
                </a:solidFill>
              </a:ln>
              <a:solidFill>
                <a:srgbClr val="FF33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407556" name="AutoShape 5"/>
          <p:cNvSpPr/>
          <p:nvPr/>
        </p:nvSpPr>
        <p:spPr>
          <a:xfrm>
            <a:off x="2035175" y="4762500"/>
            <a:ext cx="2408238" cy="1114425"/>
          </a:xfrm>
          <a:prstGeom prst="roundRect">
            <a:avLst>
              <a:gd name="adj" fmla="val 16667"/>
            </a:avLst>
          </a:prstGeom>
          <a:solidFill>
            <a:srgbClr val="FFFFFF"/>
          </a:solidFill>
          <a:ln w="9525">
            <a:noFill/>
          </a:ln>
          <a:effectLst>
            <a:prstShdw prst="shdw17" dist="17961" dir="13499999">
              <a:srgbClr val="999999"/>
            </a:prstShdw>
          </a:effectLst>
        </p:spPr>
        <p:txBody>
          <a:bodyPr wrap="none" anchor="ctr"/>
          <a:lstStyle/>
          <a:p>
            <a:endParaRPr lang="zh-CN" altLang="en-US" sz="1800" b="0" dirty="0">
              <a:latin typeface="Arial" panose="020B0604020202020204" pitchFamily="34" charset="0"/>
            </a:endParaRPr>
          </a:p>
        </p:txBody>
      </p:sp>
      <p:sp>
        <p:nvSpPr>
          <p:cNvPr id="407557" name="Text Box 18"/>
          <p:cNvSpPr txBox="1"/>
          <p:nvPr/>
        </p:nvSpPr>
        <p:spPr>
          <a:xfrm>
            <a:off x="2208213" y="4286250"/>
            <a:ext cx="2087562" cy="398780"/>
          </a:xfrm>
          <a:prstGeom prst="rect">
            <a:avLst/>
          </a:prstGeom>
          <a:noFill/>
          <a:ln w="9525">
            <a:noFill/>
          </a:ln>
        </p:spPr>
        <p:txBody>
          <a:bodyPr>
            <a:spAutoFit/>
          </a:bodyPr>
          <a:lstStyle/>
          <a:p>
            <a:pPr algn="ctr">
              <a:spcBef>
                <a:spcPct val="50000"/>
              </a:spcBef>
            </a:pPr>
            <a:r>
              <a:rPr lang="zh-CN" altLang="en-US" sz="2000" dirty="0">
                <a:ln>
                  <a:solidFill>
                    <a:schemeClr val="bg1"/>
                  </a:solidFill>
                </a:ln>
                <a:solidFill>
                  <a:schemeClr val="bg1"/>
                </a:solidFill>
                <a:latin typeface="Tahoma" panose="020B0604030504040204" pitchFamily="34" charset="0"/>
              </a:rPr>
              <a:t>缓冲技术</a:t>
            </a:r>
          </a:p>
        </p:txBody>
      </p:sp>
      <p:sp>
        <p:nvSpPr>
          <p:cNvPr id="407558" name="Text Box 9"/>
          <p:cNvSpPr txBox="1"/>
          <p:nvPr/>
        </p:nvSpPr>
        <p:spPr>
          <a:xfrm>
            <a:off x="2124075" y="4775200"/>
            <a:ext cx="2316163" cy="968375"/>
          </a:xfrm>
          <a:prstGeom prst="rect">
            <a:avLst/>
          </a:prstGeom>
          <a:noFill/>
          <a:ln w="9525">
            <a:noFill/>
          </a:ln>
        </p:spPr>
        <p:txBody>
          <a:bodyPr>
            <a:spAutoFit/>
          </a:bodyPr>
          <a:lstStyle/>
          <a:p>
            <a:pPr eaLnBrk="0" hangingPunct="0">
              <a:lnSpc>
                <a:spcPct val="95000"/>
              </a:lnSpc>
            </a:pPr>
            <a:r>
              <a:rPr lang="zh-CN" altLang="en-US" sz="2000" dirty="0">
                <a:solidFill>
                  <a:srgbClr val="000000"/>
                </a:solidFill>
                <a:effectLst>
                  <a:outerShdw blurRad="38100" dist="38100" dir="2700000">
                    <a:srgbClr val="C0C0C0"/>
                  </a:outerShdw>
                </a:effectLst>
                <a:latin typeface="Tahoma" panose="020B0604030504040204" pitchFamily="34" charset="0"/>
              </a:rPr>
              <a:t>缓冲的目的和功能，各种缓冲方式的特征。</a:t>
            </a:r>
            <a:endParaRPr lang="zh-CN" altLang="en-US" sz="2000">
              <a:solidFill>
                <a:srgbClr val="000000"/>
              </a:solidFill>
              <a:effectLst>
                <a:outerShdw blurRad="38100" dist="38100" dir="2700000">
                  <a:srgbClr val="C0C0C0"/>
                </a:outerShdw>
              </a:effectLst>
              <a:latin typeface="Tahoma" panose="020B0604030504040204" pitchFamily="34" charset="0"/>
            </a:endParaRPr>
          </a:p>
        </p:txBody>
      </p:sp>
      <p:sp>
        <p:nvSpPr>
          <p:cNvPr id="407559" name="AutoShape 8"/>
          <p:cNvSpPr/>
          <p:nvPr/>
        </p:nvSpPr>
        <p:spPr>
          <a:xfrm>
            <a:off x="1981200" y="1412875"/>
            <a:ext cx="2543175" cy="2087563"/>
          </a:xfrm>
          <a:prstGeom prst="roundRect">
            <a:avLst>
              <a:gd name="adj" fmla="val 12699"/>
            </a:avLst>
          </a:prstGeom>
          <a:solidFill>
            <a:schemeClr val="folHlink"/>
          </a:solidFill>
          <a:ln w="9525">
            <a:noFill/>
          </a:ln>
        </p:spPr>
        <p:txBody>
          <a:bodyPr wrap="none" anchor="ctr"/>
          <a:lstStyle/>
          <a:p>
            <a:endParaRPr lang="zh-CN" altLang="en-US" sz="1800" b="0" dirty="0">
              <a:latin typeface="Arial" panose="020B0604020202020204" pitchFamily="34" charset="0"/>
            </a:endParaRPr>
          </a:p>
        </p:txBody>
      </p:sp>
      <p:sp>
        <p:nvSpPr>
          <p:cNvPr id="407560" name="AutoShape 9"/>
          <p:cNvSpPr/>
          <p:nvPr/>
        </p:nvSpPr>
        <p:spPr>
          <a:xfrm>
            <a:off x="2063750" y="1989138"/>
            <a:ext cx="2408238" cy="1311275"/>
          </a:xfrm>
          <a:prstGeom prst="roundRect">
            <a:avLst>
              <a:gd name="adj" fmla="val 16667"/>
            </a:avLst>
          </a:prstGeom>
          <a:solidFill>
            <a:srgbClr val="FFFFFF"/>
          </a:solidFill>
          <a:ln w="9525">
            <a:noFill/>
          </a:ln>
          <a:effectLst>
            <a:prstShdw prst="shdw17" dist="17961" dir="13499999">
              <a:srgbClr val="999999"/>
            </a:prstShdw>
          </a:effectLst>
        </p:spPr>
        <p:txBody>
          <a:bodyPr wrap="none" anchor="ctr"/>
          <a:lstStyle/>
          <a:p>
            <a:endParaRPr lang="zh-CN" altLang="en-US" sz="1800" b="0" dirty="0">
              <a:latin typeface="Arial" panose="020B0604020202020204" pitchFamily="34" charset="0"/>
            </a:endParaRPr>
          </a:p>
        </p:txBody>
      </p:sp>
      <p:sp>
        <p:nvSpPr>
          <p:cNvPr id="407561" name="Text Box 18"/>
          <p:cNvSpPr txBox="1"/>
          <p:nvPr/>
        </p:nvSpPr>
        <p:spPr>
          <a:xfrm>
            <a:off x="1919288" y="1549400"/>
            <a:ext cx="2665412" cy="368300"/>
          </a:xfrm>
          <a:prstGeom prst="rect">
            <a:avLst/>
          </a:prstGeom>
          <a:noFill/>
          <a:ln w="9525">
            <a:noFill/>
          </a:ln>
        </p:spPr>
        <p:txBody>
          <a:bodyPr>
            <a:spAutoFit/>
          </a:bodyPr>
          <a:lstStyle/>
          <a:p>
            <a:pPr algn="ctr">
              <a:spcBef>
                <a:spcPct val="50000"/>
              </a:spcBef>
            </a:pPr>
            <a:r>
              <a:rPr lang="en-US" altLang="zh-CN" sz="1800">
                <a:solidFill>
                  <a:schemeClr val="bg1"/>
                </a:solidFill>
                <a:latin typeface="Arial" panose="020B0604020202020204" pitchFamily="34" charset="0"/>
              </a:rPr>
              <a:t>I/O</a:t>
            </a:r>
            <a:r>
              <a:rPr lang="zh-CN" altLang="en-US" sz="1800" dirty="0">
                <a:solidFill>
                  <a:schemeClr val="bg1"/>
                </a:solidFill>
                <a:latin typeface="Arial" panose="020B0604020202020204" pitchFamily="34" charset="0"/>
              </a:rPr>
              <a:t>系统的特点</a:t>
            </a:r>
            <a:endParaRPr lang="zh-CN" altLang="en-US" sz="1800">
              <a:solidFill>
                <a:schemeClr val="bg1"/>
              </a:solidFill>
              <a:latin typeface="Arial" panose="020B0604020202020204" pitchFamily="34" charset="0"/>
            </a:endParaRPr>
          </a:p>
        </p:txBody>
      </p:sp>
      <p:sp>
        <p:nvSpPr>
          <p:cNvPr id="407562" name="Text Box 9"/>
          <p:cNvSpPr txBox="1"/>
          <p:nvPr/>
        </p:nvSpPr>
        <p:spPr>
          <a:xfrm>
            <a:off x="2092325" y="2017713"/>
            <a:ext cx="2363788" cy="1322070"/>
          </a:xfrm>
          <a:prstGeom prst="rect">
            <a:avLst/>
          </a:prstGeom>
          <a:noFill/>
          <a:ln w="9525">
            <a:noFill/>
          </a:ln>
        </p:spPr>
        <p:txBody>
          <a:bodyPr>
            <a:spAutoFit/>
          </a:bodyPr>
          <a:lstStyle/>
          <a:p>
            <a:pPr eaLnBrk="0" hangingPunct="0"/>
            <a:r>
              <a:rPr lang="zh-CN" altLang="en-US" sz="2000" dirty="0">
                <a:solidFill>
                  <a:srgbClr val="0000CC"/>
                </a:solidFill>
                <a:effectLst>
                  <a:outerShdw blurRad="38100" dist="38100" dir="2700000">
                    <a:srgbClr val="C0C0C0"/>
                  </a:outerShdw>
                </a:effectLst>
                <a:latin typeface="Tahoma" panose="020B0604030504040204" pitchFamily="34" charset="0"/>
              </a:rPr>
              <a:t>掌握</a:t>
            </a:r>
            <a:r>
              <a:rPr lang="en-US" altLang="zh-CN" sz="2000">
                <a:solidFill>
                  <a:srgbClr val="0000CC"/>
                </a:solidFill>
                <a:effectLst>
                  <a:outerShdw blurRad="38100" dist="38100" dir="2700000">
                    <a:srgbClr val="C0C0C0"/>
                  </a:outerShdw>
                </a:effectLst>
                <a:latin typeface="Tahoma" panose="020B0604030504040204" pitchFamily="34" charset="0"/>
              </a:rPr>
              <a:t>I/O</a:t>
            </a:r>
            <a:r>
              <a:rPr lang="zh-CN" altLang="en-US" sz="2000" dirty="0">
                <a:solidFill>
                  <a:srgbClr val="0000CC"/>
                </a:solidFill>
                <a:effectLst>
                  <a:outerShdw blurRad="38100" dist="38100" dir="2700000">
                    <a:srgbClr val="C0C0C0"/>
                  </a:outerShdw>
                </a:effectLst>
                <a:latin typeface="Tahoma" panose="020B0604030504040204" pitchFamily="34" charset="0"/>
              </a:rPr>
              <a:t>系统的组成和特点，各种控制方式，以及它们的优缺点。</a:t>
            </a:r>
            <a:endParaRPr lang="zh-CN" altLang="en-US" sz="2000">
              <a:solidFill>
                <a:srgbClr val="0000CC"/>
              </a:solidFill>
              <a:effectLst>
                <a:outerShdw blurRad="38100" dist="38100" dir="2700000">
                  <a:srgbClr val="C0C0C0"/>
                </a:outerShdw>
              </a:effectLst>
              <a:latin typeface="Tahoma" panose="020B0604030504040204" pitchFamily="34" charset="0"/>
            </a:endParaRPr>
          </a:p>
        </p:txBody>
      </p:sp>
      <p:sp>
        <p:nvSpPr>
          <p:cNvPr id="407563" name="AutoShape 12"/>
          <p:cNvSpPr/>
          <p:nvPr/>
        </p:nvSpPr>
        <p:spPr>
          <a:xfrm>
            <a:off x="7591425" y="4191000"/>
            <a:ext cx="2543175" cy="1974850"/>
          </a:xfrm>
          <a:prstGeom prst="roundRect">
            <a:avLst>
              <a:gd name="adj" fmla="val 12699"/>
            </a:avLst>
          </a:prstGeom>
          <a:solidFill>
            <a:schemeClr val="hlink"/>
          </a:solidFill>
          <a:ln w="9525">
            <a:noFill/>
          </a:ln>
        </p:spPr>
        <p:txBody>
          <a:bodyPr wrap="none" anchor="ctr"/>
          <a:lstStyle/>
          <a:p>
            <a:endParaRPr lang="zh-CN" altLang="en-US" sz="1800" b="0" dirty="0">
              <a:latin typeface="Arial" panose="020B0604020202020204" pitchFamily="34" charset="0"/>
            </a:endParaRPr>
          </a:p>
        </p:txBody>
      </p:sp>
      <p:sp>
        <p:nvSpPr>
          <p:cNvPr id="407564" name="AutoShape 13"/>
          <p:cNvSpPr/>
          <p:nvPr/>
        </p:nvSpPr>
        <p:spPr>
          <a:xfrm>
            <a:off x="7645400" y="4797425"/>
            <a:ext cx="2408238" cy="1152525"/>
          </a:xfrm>
          <a:prstGeom prst="roundRect">
            <a:avLst>
              <a:gd name="adj" fmla="val 16667"/>
            </a:avLst>
          </a:prstGeom>
          <a:solidFill>
            <a:srgbClr val="FFFFFF"/>
          </a:solidFill>
          <a:ln w="9525">
            <a:noFill/>
          </a:ln>
          <a:effectLst>
            <a:prstShdw prst="shdw17" dist="17961" dir="13499999">
              <a:srgbClr val="999999"/>
            </a:prstShdw>
          </a:effectLst>
        </p:spPr>
        <p:txBody>
          <a:bodyPr wrap="none" anchor="ctr"/>
          <a:lstStyle/>
          <a:p>
            <a:endParaRPr lang="zh-CN" altLang="en-US" sz="1800" b="0" dirty="0">
              <a:latin typeface="Arial" panose="020B0604020202020204" pitchFamily="34" charset="0"/>
            </a:endParaRPr>
          </a:p>
        </p:txBody>
      </p:sp>
      <p:sp>
        <p:nvSpPr>
          <p:cNvPr id="407565" name="Text Box 18"/>
          <p:cNvSpPr txBox="1"/>
          <p:nvPr/>
        </p:nvSpPr>
        <p:spPr>
          <a:xfrm>
            <a:off x="7680325" y="4286250"/>
            <a:ext cx="2232025" cy="398780"/>
          </a:xfrm>
          <a:prstGeom prst="rect">
            <a:avLst/>
          </a:prstGeom>
          <a:noFill/>
          <a:ln w="9525">
            <a:noFill/>
          </a:ln>
        </p:spPr>
        <p:txBody>
          <a:bodyPr>
            <a:spAutoFit/>
          </a:bodyPr>
          <a:lstStyle/>
          <a:p>
            <a:pPr algn="ctr">
              <a:spcBef>
                <a:spcPct val="50000"/>
              </a:spcBef>
            </a:pPr>
            <a:r>
              <a:rPr lang="zh-CN" altLang="en-US" sz="2000" dirty="0">
                <a:ln>
                  <a:solidFill>
                    <a:schemeClr val="bg1"/>
                  </a:solidFill>
                </a:ln>
                <a:solidFill>
                  <a:schemeClr val="bg1"/>
                </a:solidFill>
                <a:latin typeface="Arial" panose="020B0604020202020204" pitchFamily="34" charset="0"/>
                <a:cs typeface="Arial" panose="020B0604020202020204" pitchFamily="34" charset="0"/>
              </a:rPr>
              <a:t>磁盘管理</a:t>
            </a:r>
            <a:endParaRPr lang="zh-CN" altLang="en-US" sz="2000" dirty="0">
              <a:ln>
                <a:solidFill>
                  <a:schemeClr val="bg1"/>
                </a:solidFill>
              </a:ln>
              <a:solidFill>
                <a:schemeClr val="bg1"/>
              </a:solidFill>
              <a:latin typeface="Arial" panose="020B0604020202020204" pitchFamily="34" charset="0"/>
              <a:ea typeface="Arial" panose="020B0604020202020204" pitchFamily="34" charset="0"/>
            </a:endParaRPr>
          </a:p>
        </p:txBody>
      </p:sp>
      <p:sp>
        <p:nvSpPr>
          <p:cNvPr id="407566" name="Text Box 9"/>
          <p:cNvSpPr txBox="1"/>
          <p:nvPr/>
        </p:nvSpPr>
        <p:spPr>
          <a:xfrm>
            <a:off x="7680325" y="4797425"/>
            <a:ext cx="2316163" cy="1106805"/>
          </a:xfrm>
          <a:prstGeom prst="rect">
            <a:avLst/>
          </a:prstGeom>
          <a:noFill/>
          <a:ln w="9525">
            <a:noFill/>
          </a:ln>
        </p:spPr>
        <p:txBody>
          <a:bodyPr>
            <a:spAutoFit/>
          </a:bodyPr>
          <a:lstStyle/>
          <a:p>
            <a:pPr>
              <a:lnSpc>
                <a:spcPct val="110000"/>
              </a:lnSpc>
              <a:spcBef>
                <a:spcPct val="10000"/>
              </a:spcBef>
              <a:spcAft>
                <a:spcPct val="10000"/>
              </a:spcAft>
            </a:pPr>
            <a:r>
              <a:rPr lang="zh-CN" altLang="en-US" sz="2000" dirty="0">
                <a:solidFill>
                  <a:srgbClr val="0000FF"/>
                </a:solidFill>
                <a:effectLst>
                  <a:outerShdw blurRad="38100" dist="38100" dir="2700000">
                    <a:srgbClr val="C0C0C0"/>
                  </a:outerShdw>
                </a:effectLst>
                <a:latin typeface="Tahoma" panose="020B0604030504040204" pitchFamily="34" charset="0"/>
              </a:rPr>
              <a:t>磁盘的基本结构，和磁盘调度方法，以及</a:t>
            </a:r>
            <a:r>
              <a:rPr lang="en-US" altLang="zh-CN" sz="2000">
                <a:solidFill>
                  <a:srgbClr val="0000FF"/>
                </a:solidFill>
                <a:effectLst>
                  <a:outerShdw blurRad="38100" dist="38100" dir="2700000">
                    <a:srgbClr val="C0C0C0"/>
                  </a:outerShdw>
                </a:effectLst>
                <a:latin typeface="Tahoma" panose="020B0604030504040204" pitchFamily="34" charset="0"/>
              </a:rPr>
              <a:t>RAID</a:t>
            </a:r>
            <a:r>
              <a:rPr lang="zh-CN" altLang="en-US" sz="2000" dirty="0">
                <a:solidFill>
                  <a:srgbClr val="0000FF"/>
                </a:solidFill>
                <a:effectLst>
                  <a:outerShdw blurRad="38100" dist="38100" dir="2700000">
                    <a:srgbClr val="C0C0C0"/>
                  </a:outerShdw>
                </a:effectLst>
                <a:latin typeface="Tahoma" panose="020B0604030504040204" pitchFamily="34" charset="0"/>
              </a:rPr>
              <a:t>技术。</a:t>
            </a:r>
            <a:endParaRPr lang="en-US" altLang="zh-CN" sz="2000">
              <a:solidFill>
                <a:srgbClr val="0000FF"/>
              </a:solidFill>
              <a:effectLst>
                <a:outerShdw blurRad="38100" dist="38100" dir="2700000">
                  <a:srgbClr val="C0C0C0"/>
                </a:outerShdw>
              </a:effectLst>
              <a:latin typeface="Tahoma" panose="020B0604030504040204" pitchFamily="34" charset="0"/>
            </a:endParaRPr>
          </a:p>
        </p:txBody>
      </p:sp>
      <p:sp>
        <p:nvSpPr>
          <p:cNvPr id="407567" name="AutoShape 16"/>
          <p:cNvSpPr/>
          <p:nvPr/>
        </p:nvSpPr>
        <p:spPr>
          <a:xfrm>
            <a:off x="7535863" y="1412875"/>
            <a:ext cx="2663825" cy="2016125"/>
          </a:xfrm>
          <a:prstGeom prst="roundRect">
            <a:avLst>
              <a:gd name="adj" fmla="val 12699"/>
            </a:avLst>
          </a:prstGeom>
          <a:solidFill>
            <a:schemeClr val="accent2"/>
          </a:solidFill>
          <a:ln w="9525">
            <a:noFill/>
          </a:ln>
        </p:spPr>
        <p:txBody>
          <a:bodyPr wrap="none" anchor="ctr"/>
          <a:lstStyle/>
          <a:p>
            <a:endParaRPr lang="zh-CN" altLang="en-US" sz="1800" b="0" dirty="0">
              <a:latin typeface="Arial" panose="020B0604020202020204" pitchFamily="34" charset="0"/>
            </a:endParaRPr>
          </a:p>
        </p:txBody>
      </p:sp>
      <p:sp>
        <p:nvSpPr>
          <p:cNvPr id="407568" name="AutoShape 17"/>
          <p:cNvSpPr/>
          <p:nvPr/>
        </p:nvSpPr>
        <p:spPr>
          <a:xfrm>
            <a:off x="7645400" y="1989138"/>
            <a:ext cx="2408238" cy="1223962"/>
          </a:xfrm>
          <a:prstGeom prst="roundRect">
            <a:avLst>
              <a:gd name="adj" fmla="val 16667"/>
            </a:avLst>
          </a:prstGeom>
          <a:solidFill>
            <a:srgbClr val="FFFFFF"/>
          </a:solidFill>
          <a:ln w="9525">
            <a:noFill/>
          </a:ln>
          <a:effectLst>
            <a:prstShdw prst="shdw17" dist="17961" dir="13499999">
              <a:srgbClr val="999999"/>
            </a:prstShdw>
          </a:effectLst>
        </p:spPr>
        <p:txBody>
          <a:bodyPr wrap="none" anchor="ctr"/>
          <a:lstStyle/>
          <a:p>
            <a:endParaRPr lang="zh-CN" altLang="en-US" sz="1800" b="0" dirty="0">
              <a:latin typeface="Arial" panose="020B0604020202020204" pitchFamily="34" charset="0"/>
            </a:endParaRPr>
          </a:p>
        </p:txBody>
      </p:sp>
      <p:sp>
        <p:nvSpPr>
          <p:cNvPr id="407569" name="Text Box 18"/>
          <p:cNvSpPr txBox="1"/>
          <p:nvPr/>
        </p:nvSpPr>
        <p:spPr>
          <a:xfrm>
            <a:off x="7391400" y="1484313"/>
            <a:ext cx="2808288" cy="398780"/>
          </a:xfrm>
          <a:prstGeom prst="rect">
            <a:avLst/>
          </a:prstGeom>
          <a:noFill/>
          <a:ln w="9525">
            <a:noFill/>
          </a:ln>
        </p:spPr>
        <p:txBody>
          <a:bodyPr>
            <a:spAutoFit/>
          </a:bodyPr>
          <a:lstStyle/>
          <a:p>
            <a:pPr algn="ctr">
              <a:spcBef>
                <a:spcPct val="50000"/>
              </a:spcBef>
            </a:pPr>
            <a:r>
              <a:rPr lang="zh-CN" altLang="en-US" sz="2000" dirty="0">
                <a:ln>
                  <a:solidFill>
                    <a:schemeClr val="bg1"/>
                  </a:solidFill>
                </a:ln>
                <a:solidFill>
                  <a:schemeClr val="bg1"/>
                </a:solidFill>
                <a:latin typeface="Arial" panose="020B0604020202020204" pitchFamily="34" charset="0"/>
              </a:rPr>
              <a:t>设备管理</a:t>
            </a:r>
          </a:p>
        </p:txBody>
      </p:sp>
      <p:sp>
        <p:nvSpPr>
          <p:cNvPr id="407570" name="Text Box 9"/>
          <p:cNvSpPr txBox="1"/>
          <p:nvPr/>
        </p:nvSpPr>
        <p:spPr>
          <a:xfrm>
            <a:off x="7686675" y="1916113"/>
            <a:ext cx="2316163" cy="1322070"/>
          </a:xfrm>
          <a:prstGeom prst="rect">
            <a:avLst/>
          </a:prstGeom>
          <a:noFill/>
          <a:ln w="9525">
            <a:noFill/>
          </a:ln>
        </p:spPr>
        <p:txBody>
          <a:bodyPr>
            <a:spAutoFit/>
          </a:bodyPr>
          <a:lstStyle/>
          <a:p>
            <a:pPr eaLnBrk="0" hangingPunct="0"/>
            <a:r>
              <a:rPr lang="zh-CN" altLang="en-US" sz="2000" dirty="0">
                <a:solidFill>
                  <a:srgbClr val="000000"/>
                </a:solidFill>
                <a:effectLst>
                  <a:outerShdw blurRad="38100" dist="38100" dir="2700000">
                    <a:srgbClr val="C0C0C0"/>
                  </a:outerShdw>
                </a:effectLst>
                <a:latin typeface="Arial" panose="020B0604020202020204" pitchFamily="34" charset="0"/>
              </a:rPr>
              <a:t>设备管理的基本思想，设备管理的方法和设备驱动程序的原理。</a:t>
            </a:r>
            <a:endParaRPr lang="zh-CN" altLang="en-US" sz="2000">
              <a:solidFill>
                <a:srgbClr val="000000"/>
              </a:solidFill>
              <a:effectLst>
                <a:outerShdw blurRad="38100" dist="38100" dir="2700000">
                  <a:srgbClr val="C0C0C0"/>
                </a:outerShdw>
              </a:effectLst>
              <a:latin typeface="Arial" panose="020B0604020202020204" pitchFamily="34" charset="0"/>
            </a:endParaRPr>
          </a:p>
        </p:txBody>
      </p:sp>
      <p:grpSp>
        <p:nvGrpSpPr>
          <p:cNvPr id="407571" name="Group 20"/>
          <p:cNvGrpSpPr/>
          <p:nvPr/>
        </p:nvGrpSpPr>
        <p:grpSpPr>
          <a:xfrm>
            <a:off x="4619625" y="2438400"/>
            <a:ext cx="2819400" cy="2803525"/>
            <a:chOff x="1968" y="1488"/>
            <a:chExt cx="1776" cy="1766"/>
          </a:xfrm>
        </p:grpSpPr>
        <p:sp>
          <p:nvSpPr>
            <p:cNvPr id="14357" name="AutoShape 21"/>
            <p:cNvSpPr>
              <a:spLocks noChangeArrowheads="1"/>
            </p:cNvSpPr>
            <p:nvPr/>
          </p:nvSpPr>
          <p:spPr bwMode="gray">
            <a:xfrm rot="6774404">
              <a:off x="2004" y="1578"/>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hlink">
                    <a:gamma/>
                    <a:shade val="0"/>
                    <a:invGamma/>
                  </a:schemeClr>
                </a:gs>
                <a:gs pos="100000">
                  <a:schemeClr val="hlink"/>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hlink"/>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358" name="AutoShape 22"/>
            <p:cNvSpPr>
              <a:spLocks noChangeArrowheads="1"/>
            </p:cNvSpPr>
            <p:nvPr/>
          </p:nvSpPr>
          <p:spPr bwMode="gray">
            <a:xfrm rot="12174404">
              <a:off x="1968" y="1567"/>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1">
                    <a:gamma/>
                    <a:shade val="0"/>
                    <a:invGamma/>
                  </a:schemeClr>
                </a:gs>
                <a:gs pos="100000">
                  <a:schemeClr val="accent1"/>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accent1"/>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359" name="AutoShape 23"/>
            <p:cNvSpPr>
              <a:spLocks noChangeArrowheads="1"/>
            </p:cNvSpPr>
            <p:nvPr/>
          </p:nvSpPr>
          <p:spPr bwMode="gray">
            <a:xfrm rot="17574404">
              <a:off x="2029" y="1500"/>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folHlink">
                    <a:gamma/>
                    <a:shade val="6275"/>
                    <a:invGamma/>
                  </a:schemeClr>
                </a:gs>
                <a:gs pos="100000">
                  <a:schemeClr val="folHlink"/>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folHlink"/>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360" name="AutoShape 24"/>
            <p:cNvSpPr>
              <a:spLocks noChangeArrowheads="1"/>
            </p:cNvSpPr>
            <p:nvPr/>
          </p:nvSpPr>
          <p:spPr bwMode="gray">
            <a:xfrm rot="22974404">
              <a:off x="2056" y="1536"/>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2">
                    <a:gamma/>
                    <a:shade val="0"/>
                    <a:invGamma/>
                  </a:schemeClr>
                </a:gs>
                <a:gs pos="100000">
                  <a:schemeClr val="accent2"/>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accent2"/>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sp>
        <p:nvSpPr>
          <p:cNvPr id="407576" name="矩形 407575"/>
          <p:cNvSpPr/>
          <p:nvPr/>
        </p:nvSpPr>
        <p:spPr>
          <a:xfrm>
            <a:off x="329406" y="156144"/>
            <a:ext cx="2952750" cy="431800"/>
          </a:xfrm>
          <a:prstGeom prst="rect">
            <a:avLst/>
          </a:prstGeom>
        </p:spPr>
        <p:txBody>
          <a:bodyPr wrap="none" fromWordArt="1">
            <a:prstTxWarp prst="textPlain">
              <a:avLst>
                <a:gd name="adj" fmla="val 50000"/>
              </a:avLst>
            </a:prstTxWarp>
            <a:normAutofit fontScale="7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5.9 本讲小结</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7576"/>
                                        </p:tgtEl>
                                        <p:attrNameLst>
                                          <p:attrName>style.visibility</p:attrName>
                                        </p:attrNameLst>
                                      </p:cBhvr>
                                      <p:to>
                                        <p:strVal val="visible"/>
                                      </p:to>
                                    </p:set>
                                    <p:animEffect transition="in" filter="fade">
                                      <p:cBhvr>
                                        <p:cTn id="7" dur="2000"/>
                                        <p:tgtEl>
                                          <p:spTgt spid="407576"/>
                                        </p:tgtEl>
                                      </p:cBhvr>
                                    </p:animEffect>
                                  </p:childTnLst>
                                </p:cTn>
                              </p:par>
                            </p:childTnLst>
                          </p:cTn>
                        </p:par>
                        <p:par>
                          <p:cTn id="8" fill="hold">
                            <p:stCondLst>
                              <p:cond delay="2000"/>
                            </p:stCondLst>
                            <p:childTnLst>
                              <p:par>
                                <p:cTn id="9" presetID="49" presetClass="entr" presetSubtype="0" decel="100000" fill="hold" nodeType="afterEffect">
                                  <p:stCondLst>
                                    <p:cond delay="0"/>
                                  </p:stCondLst>
                                  <p:childTnLst>
                                    <p:set>
                                      <p:cBhvr>
                                        <p:cTn id="10" dur="1" fill="hold">
                                          <p:stCondLst>
                                            <p:cond delay="0"/>
                                          </p:stCondLst>
                                        </p:cTn>
                                        <p:tgtEl>
                                          <p:spTgt spid="407571"/>
                                        </p:tgtEl>
                                        <p:attrNameLst>
                                          <p:attrName>style.visibility</p:attrName>
                                        </p:attrNameLst>
                                      </p:cBhvr>
                                      <p:to>
                                        <p:strVal val="visible"/>
                                      </p:to>
                                    </p:set>
                                    <p:anim calcmode="lin" valueType="num">
                                      <p:cBhvr>
                                        <p:cTn id="11" dur="500" fill="hold"/>
                                        <p:tgtEl>
                                          <p:spTgt spid="407571"/>
                                        </p:tgtEl>
                                        <p:attrNameLst>
                                          <p:attrName>ppt_w</p:attrName>
                                        </p:attrNameLst>
                                      </p:cBhvr>
                                      <p:tavLst>
                                        <p:tav tm="0">
                                          <p:val>
                                            <p:fltVal val="0"/>
                                          </p:val>
                                        </p:tav>
                                        <p:tav tm="100000">
                                          <p:val>
                                            <p:strVal val="#ppt_w"/>
                                          </p:val>
                                        </p:tav>
                                      </p:tavLst>
                                    </p:anim>
                                    <p:anim calcmode="lin" valueType="num">
                                      <p:cBhvr>
                                        <p:cTn id="12" dur="500" fill="hold"/>
                                        <p:tgtEl>
                                          <p:spTgt spid="407571"/>
                                        </p:tgtEl>
                                        <p:attrNameLst>
                                          <p:attrName>ppt_h</p:attrName>
                                        </p:attrNameLst>
                                      </p:cBhvr>
                                      <p:tavLst>
                                        <p:tav tm="0">
                                          <p:val>
                                            <p:fltVal val="0"/>
                                          </p:val>
                                        </p:tav>
                                        <p:tav tm="100000">
                                          <p:val>
                                            <p:strVal val="#ppt_h"/>
                                          </p:val>
                                        </p:tav>
                                      </p:tavLst>
                                    </p:anim>
                                    <p:anim calcmode="lin" valueType="num">
                                      <p:cBhvr>
                                        <p:cTn id="13" dur="500" fill="hold"/>
                                        <p:tgtEl>
                                          <p:spTgt spid="407571"/>
                                        </p:tgtEl>
                                        <p:attrNameLst>
                                          <p:attrName>style.rotation</p:attrName>
                                        </p:attrNameLst>
                                      </p:cBhvr>
                                      <p:tavLst>
                                        <p:tav tm="0">
                                          <p:val>
                                            <p:fltVal val="360"/>
                                          </p:val>
                                        </p:tav>
                                        <p:tav tm="100000">
                                          <p:val>
                                            <p:fltVal val="0"/>
                                          </p:val>
                                        </p:tav>
                                      </p:tavLst>
                                    </p:anim>
                                    <p:animEffect transition="in" filter="fade">
                                      <p:cBhvr>
                                        <p:cTn id="14" dur="500"/>
                                        <p:tgtEl>
                                          <p:spTgt spid="407571"/>
                                        </p:tgtEl>
                                      </p:cBhvr>
                                    </p:animEffect>
                                  </p:childTnLst>
                                </p:cTn>
                              </p:par>
                            </p:childTnLst>
                          </p:cTn>
                        </p:par>
                        <p:par>
                          <p:cTn id="15" fill="hold">
                            <p:stCondLst>
                              <p:cond delay="2500"/>
                            </p:stCondLst>
                            <p:childTnLst>
                              <p:par>
                                <p:cTn id="16" presetID="51" presetClass="entr" presetSubtype="0" fill="hold" grpId="0" nodeType="afterEffect">
                                  <p:stCondLst>
                                    <p:cond delay="0"/>
                                  </p:stCondLst>
                                  <p:childTnLst>
                                    <p:set>
                                      <p:cBhvr>
                                        <p:cTn id="17" dur="1" fill="hold">
                                          <p:stCondLst>
                                            <p:cond delay="0"/>
                                          </p:stCondLst>
                                        </p:cTn>
                                        <p:tgtEl>
                                          <p:spTgt spid="407555"/>
                                        </p:tgtEl>
                                        <p:attrNameLst>
                                          <p:attrName>style.visibility</p:attrName>
                                        </p:attrNameLst>
                                      </p:cBhvr>
                                      <p:to>
                                        <p:strVal val="visible"/>
                                      </p:to>
                                    </p:set>
                                    <p:animEffect transition="in" filter="fade">
                                      <p:cBhvr>
                                        <p:cTn id="18" dur="770" decel="100000"/>
                                        <p:tgtEl>
                                          <p:spTgt spid="407555"/>
                                        </p:tgtEl>
                                      </p:cBhvr>
                                    </p:animEffect>
                                    <p:animScale>
                                      <p:cBhvr>
                                        <p:cTn id="19" dur="770" decel="100000"/>
                                        <p:tgtEl>
                                          <p:spTgt spid="407555"/>
                                        </p:tgtEl>
                                      </p:cBhvr>
                                      <p:from x="10000" y="10000"/>
                                      <p:to x="200000" y="450000"/>
                                    </p:animScale>
                                    <p:animScale>
                                      <p:cBhvr>
                                        <p:cTn id="20" dur="1230" accel="100000" fill="hold">
                                          <p:stCondLst>
                                            <p:cond delay="770"/>
                                          </p:stCondLst>
                                        </p:cTn>
                                        <p:tgtEl>
                                          <p:spTgt spid="407555"/>
                                        </p:tgtEl>
                                      </p:cBhvr>
                                      <p:from x="200000" y="450000"/>
                                      <p:to x="100000" y="100000"/>
                                    </p:animScale>
                                    <p:set>
                                      <p:cBhvr>
                                        <p:cTn id="21" dur="770" fill="hold"/>
                                        <p:tgtEl>
                                          <p:spTgt spid="407555"/>
                                        </p:tgtEl>
                                        <p:attrNameLst>
                                          <p:attrName>ppt_x</p:attrName>
                                        </p:attrNameLst>
                                      </p:cBhvr>
                                      <p:to>
                                        <p:strVal val="(0.5)"/>
                                      </p:to>
                                    </p:set>
                                    <p:anim from="(0.5)" to="(#ppt_x)" calcmode="lin" valueType="num">
                                      <p:cBhvr>
                                        <p:cTn id="22" dur="1230" accel="100000" fill="hold">
                                          <p:stCondLst>
                                            <p:cond delay="770"/>
                                          </p:stCondLst>
                                        </p:cTn>
                                        <p:tgtEl>
                                          <p:spTgt spid="407555"/>
                                        </p:tgtEl>
                                        <p:attrNameLst>
                                          <p:attrName>ppt_x</p:attrName>
                                        </p:attrNameLst>
                                      </p:cBhvr>
                                    </p:anim>
                                    <p:set>
                                      <p:cBhvr>
                                        <p:cTn id="23" dur="770" fill="hold"/>
                                        <p:tgtEl>
                                          <p:spTgt spid="407555"/>
                                        </p:tgtEl>
                                        <p:attrNameLst>
                                          <p:attrName>ppt_y</p:attrName>
                                        </p:attrNameLst>
                                      </p:cBhvr>
                                      <p:to>
                                        <p:strVal val="(#ppt_y+0.4)"/>
                                      </p:to>
                                    </p:set>
                                    <p:anim from="(#ppt_y+0.4)" to="(#ppt_y)" calcmode="lin" valueType="num">
                                      <p:cBhvr>
                                        <p:cTn id="24" dur="1230" accel="100000" fill="hold">
                                          <p:stCondLst>
                                            <p:cond delay="770"/>
                                          </p:stCondLst>
                                        </p:cTn>
                                        <p:tgtEl>
                                          <p:spTgt spid="407555"/>
                                        </p:tgtEl>
                                        <p:attrNameLst>
                                          <p:attrName>ppt_y</p:attrName>
                                        </p:attrNameLst>
                                      </p:cBhvr>
                                    </p:anim>
                                  </p:childTnLst>
                                </p:cTn>
                              </p:par>
                            </p:childTnLst>
                          </p:cTn>
                        </p:par>
                        <p:par>
                          <p:cTn id="25" fill="hold">
                            <p:stCondLst>
                              <p:cond delay="4500"/>
                            </p:stCondLst>
                            <p:childTnLst>
                              <p:par>
                                <p:cTn id="26" presetID="2" presetClass="entr" presetSubtype="4" fill="hold" grpId="0" nodeType="afterEffect">
                                  <p:stCondLst>
                                    <p:cond delay="0"/>
                                  </p:stCondLst>
                                  <p:childTnLst>
                                    <p:set>
                                      <p:cBhvr>
                                        <p:cTn id="27" dur="1" fill="hold">
                                          <p:stCondLst>
                                            <p:cond delay="0"/>
                                          </p:stCondLst>
                                        </p:cTn>
                                        <p:tgtEl>
                                          <p:spTgt spid="407559"/>
                                        </p:tgtEl>
                                        <p:attrNameLst>
                                          <p:attrName>style.visibility</p:attrName>
                                        </p:attrNameLst>
                                      </p:cBhvr>
                                      <p:to>
                                        <p:strVal val="visible"/>
                                      </p:to>
                                    </p:set>
                                    <p:anim calcmode="lin" valueType="num">
                                      <p:cBhvr additive="base">
                                        <p:cTn id="28" dur="500" fill="hold"/>
                                        <p:tgtEl>
                                          <p:spTgt spid="407559"/>
                                        </p:tgtEl>
                                        <p:attrNameLst>
                                          <p:attrName>ppt_x</p:attrName>
                                        </p:attrNameLst>
                                      </p:cBhvr>
                                      <p:tavLst>
                                        <p:tav tm="0">
                                          <p:val>
                                            <p:strVal val="#ppt_x"/>
                                          </p:val>
                                        </p:tav>
                                        <p:tav tm="100000">
                                          <p:val>
                                            <p:strVal val="#ppt_x"/>
                                          </p:val>
                                        </p:tav>
                                      </p:tavLst>
                                    </p:anim>
                                    <p:anim calcmode="lin" valueType="num">
                                      <p:cBhvr additive="base">
                                        <p:cTn id="29" dur="500" fill="hold"/>
                                        <p:tgtEl>
                                          <p:spTgt spid="407559"/>
                                        </p:tgtEl>
                                        <p:attrNameLst>
                                          <p:attrName>ppt_y</p:attrName>
                                        </p:attrNameLst>
                                      </p:cBhvr>
                                      <p:tavLst>
                                        <p:tav tm="0">
                                          <p:val>
                                            <p:strVal val="1+#ppt_h/2"/>
                                          </p:val>
                                        </p:tav>
                                        <p:tav tm="100000">
                                          <p:val>
                                            <p:strVal val="#ppt_y"/>
                                          </p:val>
                                        </p:tav>
                                      </p:tavLst>
                                    </p:anim>
                                  </p:childTnLst>
                                </p:cTn>
                              </p:par>
                            </p:childTnLst>
                          </p:cTn>
                        </p:par>
                        <p:par>
                          <p:cTn id="30" fill="hold">
                            <p:stCondLst>
                              <p:cond delay="5000"/>
                            </p:stCondLst>
                            <p:childTnLst>
                              <p:par>
                                <p:cTn id="31" presetID="2" presetClass="entr" presetSubtype="4" fill="hold" grpId="0" nodeType="afterEffect">
                                  <p:stCondLst>
                                    <p:cond delay="0"/>
                                  </p:stCondLst>
                                  <p:childTnLst>
                                    <p:set>
                                      <p:cBhvr>
                                        <p:cTn id="32" dur="1" fill="hold">
                                          <p:stCondLst>
                                            <p:cond delay="0"/>
                                          </p:stCondLst>
                                        </p:cTn>
                                        <p:tgtEl>
                                          <p:spTgt spid="407560"/>
                                        </p:tgtEl>
                                        <p:attrNameLst>
                                          <p:attrName>style.visibility</p:attrName>
                                        </p:attrNameLst>
                                      </p:cBhvr>
                                      <p:to>
                                        <p:strVal val="visible"/>
                                      </p:to>
                                    </p:set>
                                    <p:anim calcmode="lin" valueType="num">
                                      <p:cBhvr additive="base">
                                        <p:cTn id="33" dur="500" fill="hold"/>
                                        <p:tgtEl>
                                          <p:spTgt spid="407560"/>
                                        </p:tgtEl>
                                        <p:attrNameLst>
                                          <p:attrName>ppt_x</p:attrName>
                                        </p:attrNameLst>
                                      </p:cBhvr>
                                      <p:tavLst>
                                        <p:tav tm="0">
                                          <p:val>
                                            <p:strVal val="#ppt_x"/>
                                          </p:val>
                                        </p:tav>
                                        <p:tav tm="100000">
                                          <p:val>
                                            <p:strVal val="#ppt_x"/>
                                          </p:val>
                                        </p:tav>
                                      </p:tavLst>
                                    </p:anim>
                                    <p:anim calcmode="lin" valueType="num">
                                      <p:cBhvr additive="base">
                                        <p:cTn id="34" dur="500" fill="hold"/>
                                        <p:tgtEl>
                                          <p:spTgt spid="407560"/>
                                        </p:tgtEl>
                                        <p:attrNameLst>
                                          <p:attrName>ppt_y</p:attrName>
                                        </p:attrNameLst>
                                      </p:cBhvr>
                                      <p:tavLst>
                                        <p:tav tm="0">
                                          <p:val>
                                            <p:strVal val="1+#ppt_h/2"/>
                                          </p:val>
                                        </p:tav>
                                        <p:tav tm="100000">
                                          <p:val>
                                            <p:strVal val="#ppt_y"/>
                                          </p:val>
                                        </p:tav>
                                      </p:tavLst>
                                    </p:anim>
                                  </p:childTnLst>
                                </p:cTn>
                              </p:par>
                            </p:childTnLst>
                          </p:cTn>
                        </p:par>
                        <p:par>
                          <p:cTn id="35" fill="hold">
                            <p:stCondLst>
                              <p:cond delay="5500"/>
                            </p:stCondLst>
                            <p:childTnLst>
                              <p:par>
                                <p:cTn id="36" presetID="2" presetClass="entr" presetSubtype="4" fill="hold" grpId="0" nodeType="afterEffect">
                                  <p:stCondLst>
                                    <p:cond delay="0"/>
                                  </p:stCondLst>
                                  <p:childTnLst>
                                    <p:set>
                                      <p:cBhvr>
                                        <p:cTn id="37" dur="1" fill="hold">
                                          <p:stCondLst>
                                            <p:cond delay="0"/>
                                          </p:stCondLst>
                                        </p:cTn>
                                        <p:tgtEl>
                                          <p:spTgt spid="407561"/>
                                        </p:tgtEl>
                                        <p:attrNameLst>
                                          <p:attrName>style.visibility</p:attrName>
                                        </p:attrNameLst>
                                      </p:cBhvr>
                                      <p:to>
                                        <p:strVal val="visible"/>
                                      </p:to>
                                    </p:set>
                                    <p:anim calcmode="lin" valueType="num">
                                      <p:cBhvr additive="base">
                                        <p:cTn id="38" dur="500" fill="hold"/>
                                        <p:tgtEl>
                                          <p:spTgt spid="407561"/>
                                        </p:tgtEl>
                                        <p:attrNameLst>
                                          <p:attrName>ppt_x</p:attrName>
                                        </p:attrNameLst>
                                      </p:cBhvr>
                                      <p:tavLst>
                                        <p:tav tm="0">
                                          <p:val>
                                            <p:strVal val="#ppt_x"/>
                                          </p:val>
                                        </p:tav>
                                        <p:tav tm="100000">
                                          <p:val>
                                            <p:strVal val="#ppt_x"/>
                                          </p:val>
                                        </p:tav>
                                      </p:tavLst>
                                    </p:anim>
                                    <p:anim calcmode="lin" valueType="num">
                                      <p:cBhvr additive="base">
                                        <p:cTn id="39" dur="500" fill="hold"/>
                                        <p:tgtEl>
                                          <p:spTgt spid="407561"/>
                                        </p:tgtEl>
                                        <p:attrNameLst>
                                          <p:attrName>ppt_y</p:attrName>
                                        </p:attrNameLst>
                                      </p:cBhvr>
                                      <p:tavLst>
                                        <p:tav tm="0">
                                          <p:val>
                                            <p:strVal val="1+#ppt_h/2"/>
                                          </p:val>
                                        </p:tav>
                                        <p:tav tm="100000">
                                          <p:val>
                                            <p:strVal val="#ppt_y"/>
                                          </p:val>
                                        </p:tav>
                                      </p:tavLst>
                                    </p:anim>
                                  </p:childTnLst>
                                </p:cTn>
                              </p:par>
                            </p:childTnLst>
                          </p:cTn>
                        </p:par>
                        <p:par>
                          <p:cTn id="40" fill="hold">
                            <p:stCondLst>
                              <p:cond delay="6000"/>
                            </p:stCondLst>
                            <p:childTnLst>
                              <p:par>
                                <p:cTn id="41" presetID="2" presetClass="entr" presetSubtype="4" fill="hold" grpId="0" nodeType="afterEffect">
                                  <p:stCondLst>
                                    <p:cond delay="0"/>
                                  </p:stCondLst>
                                  <p:childTnLst>
                                    <p:set>
                                      <p:cBhvr>
                                        <p:cTn id="42" dur="1" fill="hold">
                                          <p:stCondLst>
                                            <p:cond delay="0"/>
                                          </p:stCondLst>
                                        </p:cTn>
                                        <p:tgtEl>
                                          <p:spTgt spid="407562"/>
                                        </p:tgtEl>
                                        <p:attrNameLst>
                                          <p:attrName>style.visibility</p:attrName>
                                        </p:attrNameLst>
                                      </p:cBhvr>
                                      <p:to>
                                        <p:strVal val="visible"/>
                                      </p:to>
                                    </p:set>
                                    <p:anim calcmode="lin" valueType="num">
                                      <p:cBhvr additive="base">
                                        <p:cTn id="43" dur="500" fill="hold"/>
                                        <p:tgtEl>
                                          <p:spTgt spid="407562"/>
                                        </p:tgtEl>
                                        <p:attrNameLst>
                                          <p:attrName>ppt_x</p:attrName>
                                        </p:attrNameLst>
                                      </p:cBhvr>
                                      <p:tavLst>
                                        <p:tav tm="0">
                                          <p:val>
                                            <p:strVal val="#ppt_x"/>
                                          </p:val>
                                        </p:tav>
                                        <p:tav tm="100000">
                                          <p:val>
                                            <p:strVal val="#ppt_x"/>
                                          </p:val>
                                        </p:tav>
                                      </p:tavLst>
                                    </p:anim>
                                    <p:anim calcmode="lin" valueType="num">
                                      <p:cBhvr additive="base">
                                        <p:cTn id="44" dur="500" fill="hold"/>
                                        <p:tgtEl>
                                          <p:spTgt spid="407562"/>
                                        </p:tgtEl>
                                        <p:attrNameLst>
                                          <p:attrName>ppt_y</p:attrName>
                                        </p:attrNameLst>
                                      </p:cBhvr>
                                      <p:tavLst>
                                        <p:tav tm="0">
                                          <p:val>
                                            <p:strVal val="1+#ppt_h/2"/>
                                          </p:val>
                                        </p:tav>
                                        <p:tav tm="100000">
                                          <p:val>
                                            <p:strVal val="#ppt_y"/>
                                          </p:val>
                                        </p:tav>
                                      </p:tavLst>
                                    </p:anim>
                                  </p:childTnLst>
                                </p:cTn>
                              </p:par>
                            </p:childTnLst>
                          </p:cTn>
                        </p:par>
                        <p:par>
                          <p:cTn id="45" fill="hold">
                            <p:stCondLst>
                              <p:cond delay="6500"/>
                            </p:stCondLst>
                            <p:childTnLst>
                              <p:par>
                                <p:cTn id="46" presetID="2" presetClass="entr" presetSubtype="4" fill="hold" grpId="0" nodeType="afterEffect">
                                  <p:stCondLst>
                                    <p:cond delay="0"/>
                                  </p:stCondLst>
                                  <p:childTnLst>
                                    <p:set>
                                      <p:cBhvr>
                                        <p:cTn id="47" dur="1" fill="hold">
                                          <p:stCondLst>
                                            <p:cond delay="0"/>
                                          </p:stCondLst>
                                        </p:cTn>
                                        <p:tgtEl>
                                          <p:spTgt spid="407567"/>
                                        </p:tgtEl>
                                        <p:attrNameLst>
                                          <p:attrName>style.visibility</p:attrName>
                                        </p:attrNameLst>
                                      </p:cBhvr>
                                      <p:to>
                                        <p:strVal val="visible"/>
                                      </p:to>
                                    </p:set>
                                    <p:anim calcmode="lin" valueType="num">
                                      <p:cBhvr additive="base">
                                        <p:cTn id="48" dur="500" fill="hold"/>
                                        <p:tgtEl>
                                          <p:spTgt spid="407567"/>
                                        </p:tgtEl>
                                        <p:attrNameLst>
                                          <p:attrName>ppt_x</p:attrName>
                                        </p:attrNameLst>
                                      </p:cBhvr>
                                      <p:tavLst>
                                        <p:tav tm="0">
                                          <p:val>
                                            <p:strVal val="#ppt_x"/>
                                          </p:val>
                                        </p:tav>
                                        <p:tav tm="100000">
                                          <p:val>
                                            <p:strVal val="#ppt_x"/>
                                          </p:val>
                                        </p:tav>
                                      </p:tavLst>
                                    </p:anim>
                                    <p:anim calcmode="lin" valueType="num">
                                      <p:cBhvr additive="base">
                                        <p:cTn id="49" dur="500" fill="hold"/>
                                        <p:tgtEl>
                                          <p:spTgt spid="407567"/>
                                        </p:tgtEl>
                                        <p:attrNameLst>
                                          <p:attrName>ppt_y</p:attrName>
                                        </p:attrNameLst>
                                      </p:cBhvr>
                                      <p:tavLst>
                                        <p:tav tm="0">
                                          <p:val>
                                            <p:strVal val="1+#ppt_h/2"/>
                                          </p:val>
                                        </p:tav>
                                        <p:tav tm="100000">
                                          <p:val>
                                            <p:strVal val="#ppt_y"/>
                                          </p:val>
                                        </p:tav>
                                      </p:tavLst>
                                    </p:anim>
                                  </p:childTnLst>
                                </p:cTn>
                              </p:par>
                            </p:childTnLst>
                          </p:cTn>
                        </p:par>
                        <p:par>
                          <p:cTn id="50" fill="hold">
                            <p:stCondLst>
                              <p:cond delay="7000"/>
                            </p:stCondLst>
                            <p:childTnLst>
                              <p:par>
                                <p:cTn id="51" presetID="2" presetClass="entr" presetSubtype="4" fill="hold" grpId="0" nodeType="afterEffect">
                                  <p:stCondLst>
                                    <p:cond delay="0"/>
                                  </p:stCondLst>
                                  <p:childTnLst>
                                    <p:set>
                                      <p:cBhvr>
                                        <p:cTn id="52" dur="1" fill="hold">
                                          <p:stCondLst>
                                            <p:cond delay="0"/>
                                          </p:stCondLst>
                                        </p:cTn>
                                        <p:tgtEl>
                                          <p:spTgt spid="407568"/>
                                        </p:tgtEl>
                                        <p:attrNameLst>
                                          <p:attrName>style.visibility</p:attrName>
                                        </p:attrNameLst>
                                      </p:cBhvr>
                                      <p:to>
                                        <p:strVal val="visible"/>
                                      </p:to>
                                    </p:set>
                                    <p:anim calcmode="lin" valueType="num">
                                      <p:cBhvr additive="base">
                                        <p:cTn id="53" dur="500" fill="hold"/>
                                        <p:tgtEl>
                                          <p:spTgt spid="407568"/>
                                        </p:tgtEl>
                                        <p:attrNameLst>
                                          <p:attrName>ppt_x</p:attrName>
                                        </p:attrNameLst>
                                      </p:cBhvr>
                                      <p:tavLst>
                                        <p:tav tm="0">
                                          <p:val>
                                            <p:strVal val="#ppt_x"/>
                                          </p:val>
                                        </p:tav>
                                        <p:tav tm="100000">
                                          <p:val>
                                            <p:strVal val="#ppt_x"/>
                                          </p:val>
                                        </p:tav>
                                      </p:tavLst>
                                    </p:anim>
                                    <p:anim calcmode="lin" valueType="num">
                                      <p:cBhvr additive="base">
                                        <p:cTn id="54" dur="500" fill="hold"/>
                                        <p:tgtEl>
                                          <p:spTgt spid="407568"/>
                                        </p:tgtEl>
                                        <p:attrNameLst>
                                          <p:attrName>ppt_y</p:attrName>
                                        </p:attrNameLst>
                                      </p:cBhvr>
                                      <p:tavLst>
                                        <p:tav tm="0">
                                          <p:val>
                                            <p:strVal val="1+#ppt_h/2"/>
                                          </p:val>
                                        </p:tav>
                                        <p:tav tm="100000">
                                          <p:val>
                                            <p:strVal val="#ppt_y"/>
                                          </p:val>
                                        </p:tav>
                                      </p:tavLst>
                                    </p:anim>
                                  </p:childTnLst>
                                </p:cTn>
                              </p:par>
                            </p:childTnLst>
                          </p:cTn>
                        </p:par>
                        <p:par>
                          <p:cTn id="55" fill="hold">
                            <p:stCondLst>
                              <p:cond delay="7500"/>
                            </p:stCondLst>
                            <p:childTnLst>
                              <p:par>
                                <p:cTn id="56" presetID="2" presetClass="entr" presetSubtype="4" fill="hold" grpId="0" nodeType="afterEffect">
                                  <p:stCondLst>
                                    <p:cond delay="0"/>
                                  </p:stCondLst>
                                  <p:childTnLst>
                                    <p:set>
                                      <p:cBhvr>
                                        <p:cTn id="57" dur="1" fill="hold">
                                          <p:stCondLst>
                                            <p:cond delay="0"/>
                                          </p:stCondLst>
                                        </p:cTn>
                                        <p:tgtEl>
                                          <p:spTgt spid="407570"/>
                                        </p:tgtEl>
                                        <p:attrNameLst>
                                          <p:attrName>style.visibility</p:attrName>
                                        </p:attrNameLst>
                                      </p:cBhvr>
                                      <p:to>
                                        <p:strVal val="visible"/>
                                      </p:to>
                                    </p:set>
                                    <p:anim calcmode="lin" valueType="num">
                                      <p:cBhvr additive="base">
                                        <p:cTn id="58" dur="500" fill="hold"/>
                                        <p:tgtEl>
                                          <p:spTgt spid="407570"/>
                                        </p:tgtEl>
                                        <p:attrNameLst>
                                          <p:attrName>ppt_x</p:attrName>
                                        </p:attrNameLst>
                                      </p:cBhvr>
                                      <p:tavLst>
                                        <p:tav tm="0">
                                          <p:val>
                                            <p:strVal val="#ppt_x"/>
                                          </p:val>
                                        </p:tav>
                                        <p:tav tm="100000">
                                          <p:val>
                                            <p:strVal val="#ppt_x"/>
                                          </p:val>
                                        </p:tav>
                                      </p:tavLst>
                                    </p:anim>
                                    <p:anim calcmode="lin" valueType="num">
                                      <p:cBhvr additive="base">
                                        <p:cTn id="59" dur="500" fill="hold"/>
                                        <p:tgtEl>
                                          <p:spTgt spid="407570"/>
                                        </p:tgtEl>
                                        <p:attrNameLst>
                                          <p:attrName>ppt_y</p:attrName>
                                        </p:attrNameLst>
                                      </p:cBhvr>
                                      <p:tavLst>
                                        <p:tav tm="0">
                                          <p:val>
                                            <p:strVal val="1+#ppt_h/2"/>
                                          </p:val>
                                        </p:tav>
                                        <p:tav tm="100000">
                                          <p:val>
                                            <p:strVal val="#ppt_y"/>
                                          </p:val>
                                        </p:tav>
                                      </p:tavLst>
                                    </p:anim>
                                  </p:childTnLst>
                                </p:cTn>
                              </p:par>
                            </p:childTnLst>
                          </p:cTn>
                        </p:par>
                        <p:par>
                          <p:cTn id="60" fill="hold">
                            <p:stCondLst>
                              <p:cond delay="8000"/>
                            </p:stCondLst>
                            <p:childTnLst>
                              <p:par>
                                <p:cTn id="61" presetID="2" presetClass="entr" presetSubtype="4" fill="hold" grpId="0" nodeType="afterEffect">
                                  <p:stCondLst>
                                    <p:cond delay="0"/>
                                  </p:stCondLst>
                                  <p:childTnLst>
                                    <p:set>
                                      <p:cBhvr>
                                        <p:cTn id="62" dur="1" fill="hold">
                                          <p:stCondLst>
                                            <p:cond delay="0"/>
                                          </p:stCondLst>
                                        </p:cTn>
                                        <p:tgtEl>
                                          <p:spTgt spid="407569"/>
                                        </p:tgtEl>
                                        <p:attrNameLst>
                                          <p:attrName>style.visibility</p:attrName>
                                        </p:attrNameLst>
                                      </p:cBhvr>
                                      <p:to>
                                        <p:strVal val="visible"/>
                                      </p:to>
                                    </p:set>
                                    <p:anim calcmode="lin" valueType="num">
                                      <p:cBhvr additive="base">
                                        <p:cTn id="63" dur="500" fill="hold"/>
                                        <p:tgtEl>
                                          <p:spTgt spid="407569"/>
                                        </p:tgtEl>
                                        <p:attrNameLst>
                                          <p:attrName>ppt_x</p:attrName>
                                        </p:attrNameLst>
                                      </p:cBhvr>
                                      <p:tavLst>
                                        <p:tav tm="0">
                                          <p:val>
                                            <p:strVal val="#ppt_x"/>
                                          </p:val>
                                        </p:tav>
                                        <p:tav tm="100000">
                                          <p:val>
                                            <p:strVal val="#ppt_x"/>
                                          </p:val>
                                        </p:tav>
                                      </p:tavLst>
                                    </p:anim>
                                    <p:anim calcmode="lin" valueType="num">
                                      <p:cBhvr additive="base">
                                        <p:cTn id="64" dur="500" fill="hold"/>
                                        <p:tgtEl>
                                          <p:spTgt spid="407569"/>
                                        </p:tgtEl>
                                        <p:attrNameLst>
                                          <p:attrName>ppt_y</p:attrName>
                                        </p:attrNameLst>
                                      </p:cBhvr>
                                      <p:tavLst>
                                        <p:tav tm="0">
                                          <p:val>
                                            <p:strVal val="1+#ppt_h/2"/>
                                          </p:val>
                                        </p:tav>
                                        <p:tav tm="100000">
                                          <p:val>
                                            <p:strVal val="#ppt_y"/>
                                          </p:val>
                                        </p:tav>
                                      </p:tavLst>
                                    </p:anim>
                                  </p:childTnLst>
                                </p:cTn>
                              </p:par>
                            </p:childTnLst>
                          </p:cTn>
                        </p:par>
                        <p:par>
                          <p:cTn id="65" fill="hold">
                            <p:stCondLst>
                              <p:cond delay="8500"/>
                            </p:stCondLst>
                            <p:childTnLst>
                              <p:par>
                                <p:cTn id="66" presetID="2" presetClass="entr" presetSubtype="4" fill="hold" grpId="0" nodeType="afterEffect">
                                  <p:stCondLst>
                                    <p:cond delay="0"/>
                                  </p:stCondLst>
                                  <p:childTnLst>
                                    <p:set>
                                      <p:cBhvr>
                                        <p:cTn id="67" dur="1" fill="hold">
                                          <p:stCondLst>
                                            <p:cond delay="0"/>
                                          </p:stCondLst>
                                        </p:cTn>
                                        <p:tgtEl>
                                          <p:spTgt spid="407554"/>
                                        </p:tgtEl>
                                        <p:attrNameLst>
                                          <p:attrName>style.visibility</p:attrName>
                                        </p:attrNameLst>
                                      </p:cBhvr>
                                      <p:to>
                                        <p:strVal val="visible"/>
                                      </p:to>
                                    </p:set>
                                    <p:anim calcmode="lin" valueType="num">
                                      <p:cBhvr additive="base">
                                        <p:cTn id="68" dur="500" fill="hold"/>
                                        <p:tgtEl>
                                          <p:spTgt spid="407554"/>
                                        </p:tgtEl>
                                        <p:attrNameLst>
                                          <p:attrName>ppt_x</p:attrName>
                                        </p:attrNameLst>
                                      </p:cBhvr>
                                      <p:tavLst>
                                        <p:tav tm="0">
                                          <p:val>
                                            <p:strVal val="#ppt_x"/>
                                          </p:val>
                                        </p:tav>
                                        <p:tav tm="100000">
                                          <p:val>
                                            <p:strVal val="#ppt_x"/>
                                          </p:val>
                                        </p:tav>
                                      </p:tavLst>
                                    </p:anim>
                                    <p:anim calcmode="lin" valueType="num">
                                      <p:cBhvr additive="base">
                                        <p:cTn id="69" dur="500" fill="hold"/>
                                        <p:tgtEl>
                                          <p:spTgt spid="407554"/>
                                        </p:tgtEl>
                                        <p:attrNameLst>
                                          <p:attrName>ppt_y</p:attrName>
                                        </p:attrNameLst>
                                      </p:cBhvr>
                                      <p:tavLst>
                                        <p:tav tm="0">
                                          <p:val>
                                            <p:strVal val="1+#ppt_h/2"/>
                                          </p:val>
                                        </p:tav>
                                        <p:tav tm="100000">
                                          <p:val>
                                            <p:strVal val="#ppt_y"/>
                                          </p:val>
                                        </p:tav>
                                      </p:tavLst>
                                    </p:anim>
                                  </p:childTnLst>
                                </p:cTn>
                              </p:par>
                            </p:childTnLst>
                          </p:cTn>
                        </p:par>
                        <p:par>
                          <p:cTn id="70" fill="hold">
                            <p:stCondLst>
                              <p:cond delay="9000"/>
                            </p:stCondLst>
                            <p:childTnLst>
                              <p:par>
                                <p:cTn id="71" presetID="2" presetClass="entr" presetSubtype="4" fill="hold" grpId="0" nodeType="afterEffect">
                                  <p:stCondLst>
                                    <p:cond delay="0"/>
                                  </p:stCondLst>
                                  <p:childTnLst>
                                    <p:set>
                                      <p:cBhvr>
                                        <p:cTn id="72" dur="1" fill="hold">
                                          <p:stCondLst>
                                            <p:cond delay="0"/>
                                          </p:stCondLst>
                                        </p:cTn>
                                        <p:tgtEl>
                                          <p:spTgt spid="407556"/>
                                        </p:tgtEl>
                                        <p:attrNameLst>
                                          <p:attrName>style.visibility</p:attrName>
                                        </p:attrNameLst>
                                      </p:cBhvr>
                                      <p:to>
                                        <p:strVal val="visible"/>
                                      </p:to>
                                    </p:set>
                                    <p:anim calcmode="lin" valueType="num">
                                      <p:cBhvr additive="base">
                                        <p:cTn id="73" dur="500" fill="hold"/>
                                        <p:tgtEl>
                                          <p:spTgt spid="407556"/>
                                        </p:tgtEl>
                                        <p:attrNameLst>
                                          <p:attrName>ppt_x</p:attrName>
                                        </p:attrNameLst>
                                      </p:cBhvr>
                                      <p:tavLst>
                                        <p:tav tm="0">
                                          <p:val>
                                            <p:strVal val="#ppt_x"/>
                                          </p:val>
                                        </p:tav>
                                        <p:tav tm="100000">
                                          <p:val>
                                            <p:strVal val="#ppt_x"/>
                                          </p:val>
                                        </p:tav>
                                      </p:tavLst>
                                    </p:anim>
                                    <p:anim calcmode="lin" valueType="num">
                                      <p:cBhvr additive="base">
                                        <p:cTn id="74" dur="500" fill="hold"/>
                                        <p:tgtEl>
                                          <p:spTgt spid="407556"/>
                                        </p:tgtEl>
                                        <p:attrNameLst>
                                          <p:attrName>ppt_y</p:attrName>
                                        </p:attrNameLst>
                                      </p:cBhvr>
                                      <p:tavLst>
                                        <p:tav tm="0">
                                          <p:val>
                                            <p:strVal val="1+#ppt_h/2"/>
                                          </p:val>
                                        </p:tav>
                                        <p:tav tm="100000">
                                          <p:val>
                                            <p:strVal val="#ppt_y"/>
                                          </p:val>
                                        </p:tav>
                                      </p:tavLst>
                                    </p:anim>
                                  </p:childTnLst>
                                </p:cTn>
                              </p:par>
                            </p:childTnLst>
                          </p:cTn>
                        </p:par>
                        <p:par>
                          <p:cTn id="75" fill="hold">
                            <p:stCondLst>
                              <p:cond delay="9500"/>
                            </p:stCondLst>
                            <p:childTnLst>
                              <p:par>
                                <p:cTn id="76" presetID="2" presetClass="entr" presetSubtype="4" fill="hold" grpId="0" nodeType="afterEffect">
                                  <p:stCondLst>
                                    <p:cond delay="0"/>
                                  </p:stCondLst>
                                  <p:childTnLst>
                                    <p:set>
                                      <p:cBhvr>
                                        <p:cTn id="77" dur="1" fill="hold">
                                          <p:stCondLst>
                                            <p:cond delay="0"/>
                                          </p:stCondLst>
                                        </p:cTn>
                                        <p:tgtEl>
                                          <p:spTgt spid="407557"/>
                                        </p:tgtEl>
                                        <p:attrNameLst>
                                          <p:attrName>style.visibility</p:attrName>
                                        </p:attrNameLst>
                                      </p:cBhvr>
                                      <p:to>
                                        <p:strVal val="visible"/>
                                      </p:to>
                                    </p:set>
                                    <p:anim calcmode="lin" valueType="num">
                                      <p:cBhvr additive="base">
                                        <p:cTn id="78" dur="500" fill="hold"/>
                                        <p:tgtEl>
                                          <p:spTgt spid="407557"/>
                                        </p:tgtEl>
                                        <p:attrNameLst>
                                          <p:attrName>ppt_x</p:attrName>
                                        </p:attrNameLst>
                                      </p:cBhvr>
                                      <p:tavLst>
                                        <p:tav tm="0">
                                          <p:val>
                                            <p:strVal val="#ppt_x"/>
                                          </p:val>
                                        </p:tav>
                                        <p:tav tm="100000">
                                          <p:val>
                                            <p:strVal val="#ppt_x"/>
                                          </p:val>
                                        </p:tav>
                                      </p:tavLst>
                                    </p:anim>
                                    <p:anim calcmode="lin" valueType="num">
                                      <p:cBhvr additive="base">
                                        <p:cTn id="79" dur="500" fill="hold"/>
                                        <p:tgtEl>
                                          <p:spTgt spid="407557"/>
                                        </p:tgtEl>
                                        <p:attrNameLst>
                                          <p:attrName>ppt_y</p:attrName>
                                        </p:attrNameLst>
                                      </p:cBhvr>
                                      <p:tavLst>
                                        <p:tav tm="0">
                                          <p:val>
                                            <p:strVal val="1+#ppt_h/2"/>
                                          </p:val>
                                        </p:tav>
                                        <p:tav tm="100000">
                                          <p:val>
                                            <p:strVal val="#ppt_y"/>
                                          </p:val>
                                        </p:tav>
                                      </p:tavLst>
                                    </p:anim>
                                  </p:childTnLst>
                                </p:cTn>
                              </p:par>
                            </p:childTnLst>
                          </p:cTn>
                        </p:par>
                        <p:par>
                          <p:cTn id="80" fill="hold">
                            <p:stCondLst>
                              <p:cond delay="10000"/>
                            </p:stCondLst>
                            <p:childTnLst>
                              <p:par>
                                <p:cTn id="81" presetID="2" presetClass="entr" presetSubtype="4" fill="hold" grpId="0" nodeType="afterEffect">
                                  <p:stCondLst>
                                    <p:cond delay="0"/>
                                  </p:stCondLst>
                                  <p:childTnLst>
                                    <p:set>
                                      <p:cBhvr>
                                        <p:cTn id="82" dur="1" fill="hold">
                                          <p:stCondLst>
                                            <p:cond delay="0"/>
                                          </p:stCondLst>
                                        </p:cTn>
                                        <p:tgtEl>
                                          <p:spTgt spid="407558"/>
                                        </p:tgtEl>
                                        <p:attrNameLst>
                                          <p:attrName>style.visibility</p:attrName>
                                        </p:attrNameLst>
                                      </p:cBhvr>
                                      <p:to>
                                        <p:strVal val="visible"/>
                                      </p:to>
                                    </p:set>
                                    <p:anim calcmode="lin" valueType="num">
                                      <p:cBhvr additive="base">
                                        <p:cTn id="83" dur="500" fill="hold"/>
                                        <p:tgtEl>
                                          <p:spTgt spid="407558"/>
                                        </p:tgtEl>
                                        <p:attrNameLst>
                                          <p:attrName>ppt_x</p:attrName>
                                        </p:attrNameLst>
                                      </p:cBhvr>
                                      <p:tavLst>
                                        <p:tav tm="0">
                                          <p:val>
                                            <p:strVal val="#ppt_x"/>
                                          </p:val>
                                        </p:tav>
                                        <p:tav tm="100000">
                                          <p:val>
                                            <p:strVal val="#ppt_x"/>
                                          </p:val>
                                        </p:tav>
                                      </p:tavLst>
                                    </p:anim>
                                    <p:anim calcmode="lin" valueType="num">
                                      <p:cBhvr additive="base">
                                        <p:cTn id="84" dur="500" fill="hold"/>
                                        <p:tgtEl>
                                          <p:spTgt spid="407558"/>
                                        </p:tgtEl>
                                        <p:attrNameLst>
                                          <p:attrName>ppt_y</p:attrName>
                                        </p:attrNameLst>
                                      </p:cBhvr>
                                      <p:tavLst>
                                        <p:tav tm="0">
                                          <p:val>
                                            <p:strVal val="1+#ppt_h/2"/>
                                          </p:val>
                                        </p:tav>
                                        <p:tav tm="100000">
                                          <p:val>
                                            <p:strVal val="#ppt_y"/>
                                          </p:val>
                                        </p:tav>
                                      </p:tavLst>
                                    </p:anim>
                                  </p:childTnLst>
                                </p:cTn>
                              </p:par>
                            </p:childTnLst>
                          </p:cTn>
                        </p:par>
                        <p:par>
                          <p:cTn id="85" fill="hold">
                            <p:stCondLst>
                              <p:cond delay="10500"/>
                            </p:stCondLst>
                            <p:childTnLst>
                              <p:par>
                                <p:cTn id="86" presetID="2" presetClass="entr" presetSubtype="4" fill="hold" grpId="0" nodeType="afterEffect">
                                  <p:stCondLst>
                                    <p:cond delay="0"/>
                                  </p:stCondLst>
                                  <p:childTnLst>
                                    <p:set>
                                      <p:cBhvr>
                                        <p:cTn id="87" dur="1" fill="hold">
                                          <p:stCondLst>
                                            <p:cond delay="0"/>
                                          </p:stCondLst>
                                        </p:cTn>
                                        <p:tgtEl>
                                          <p:spTgt spid="407563"/>
                                        </p:tgtEl>
                                        <p:attrNameLst>
                                          <p:attrName>style.visibility</p:attrName>
                                        </p:attrNameLst>
                                      </p:cBhvr>
                                      <p:to>
                                        <p:strVal val="visible"/>
                                      </p:to>
                                    </p:set>
                                    <p:anim calcmode="lin" valueType="num">
                                      <p:cBhvr additive="base">
                                        <p:cTn id="88" dur="500" fill="hold"/>
                                        <p:tgtEl>
                                          <p:spTgt spid="407563"/>
                                        </p:tgtEl>
                                        <p:attrNameLst>
                                          <p:attrName>ppt_x</p:attrName>
                                        </p:attrNameLst>
                                      </p:cBhvr>
                                      <p:tavLst>
                                        <p:tav tm="0">
                                          <p:val>
                                            <p:strVal val="#ppt_x"/>
                                          </p:val>
                                        </p:tav>
                                        <p:tav tm="100000">
                                          <p:val>
                                            <p:strVal val="#ppt_x"/>
                                          </p:val>
                                        </p:tav>
                                      </p:tavLst>
                                    </p:anim>
                                    <p:anim calcmode="lin" valueType="num">
                                      <p:cBhvr additive="base">
                                        <p:cTn id="89" dur="500" fill="hold"/>
                                        <p:tgtEl>
                                          <p:spTgt spid="407563"/>
                                        </p:tgtEl>
                                        <p:attrNameLst>
                                          <p:attrName>ppt_y</p:attrName>
                                        </p:attrNameLst>
                                      </p:cBhvr>
                                      <p:tavLst>
                                        <p:tav tm="0">
                                          <p:val>
                                            <p:strVal val="1+#ppt_h/2"/>
                                          </p:val>
                                        </p:tav>
                                        <p:tav tm="100000">
                                          <p:val>
                                            <p:strVal val="#ppt_y"/>
                                          </p:val>
                                        </p:tav>
                                      </p:tavLst>
                                    </p:anim>
                                  </p:childTnLst>
                                </p:cTn>
                              </p:par>
                            </p:childTnLst>
                          </p:cTn>
                        </p:par>
                        <p:par>
                          <p:cTn id="90" fill="hold">
                            <p:stCondLst>
                              <p:cond delay="11000"/>
                            </p:stCondLst>
                            <p:childTnLst>
                              <p:par>
                                <p:cTn id="91" presetID="2" presetClass="entr" presetSubtype="4" fill="hold" grpId="0" nodeType="afterEffect">
                                  <p:stCondLst>
                                    <p:cond delay="0"/>
                                  </p:stCondLst>
                                  <p:childTnLst>
                                    <p:set>
                                      <p:cBhvr>
                                        <p:cTn id="92" dur="1" fill="hold">
                                          <p:stCondLst>
                                            <p:cond delay="0"/>
                                          </p:stCondLst>
                                        </p:cTn>
                                        <p:tgtEl>
                                          <p:spTgt spid="407564"/>
                                        </p:tgtEl>
                                        <p:attrNameLst>
                                          <p:attrName>style.visibility</p:attrName>
                                        </p:attrNameLst>
                                      </p:cBhvr>
                                      <p:to>
                                        <p:strVal val="visible"/>
                                      </p:to>
                                    </p:set>
                                    <p:anim calcmode="lin" valueType="num">
                                      <p:cBhvr additive="base">
                                        <p:cTn id="93" dur="500" fill="hold"/>
                                        <p:tgtEl>
                                          <p:spTgt spid="407564"/>
                                        </p:tgtEl>
                                        <p:attrNameLst>
                                          <p:attrName>ppt_x</p:attrName>
                                        </p:attrNameLst>
                                      </p:cBhvr>
                                      <p:tavLst>
                                        <p:tav tm="0">
                                          <p:val>
                                            <p:strVal val="#ppt_x"/>
                                          </p:val>
                                        </p:tav>
                                        <p:tav tm="100000">
                                          <p:val>
                                            <p:strVal val="#ppt_x"/>
                                          </p:val>
                                        </p:tav>
                                      </p:tavLst>
                                    </p:anim>
                                    <p:anim calcmode="lin" valueType="num">
                                      <p:cBhvr additive="base">
                                        <p:cTn id="94" dur="500" fill="hold"/>
                                        <p:tgtEl>
                                          <p:spTgt spid="407564"/>
                                        </p:tgtEl>
                                        <p:attrNameLst>
                                          <p:attrName>ppt_y</p:attrName>
                                        </p:attrNameLst>
                                      </p:cBhvr>
                                      <p:tavLst>
                                        <p:tav tm="0">
                                          <p:val>
                                            <p:strVal val="1+#ppt_h/2"/>
                                          </p:val>
                                        </p:tav>
                                        <p:tav tm="100000">
                                          <p:val>
                                            <p:strVal val="#ppt_y"/>
                                          </p:val>
                                        </p:tav>
                                      </p:tavLst>
                                    </p:anim>
                                  </p:childTnLst>
                                </p:cTn>
                              </p:par>
                            </p:childTnLst>
                          </p:cTn>
                        </p:par>
                        <p:par>
                          <p:cTn id="95" fill="hold">
                            <p:stCondLst>
                              <p:cond delay="11500"/>
                            </p:stCondLst>
                            <p:childTnLst>
                              <p:par>
                                <p:cTn id="96" presetID="2" presetClass="entr" presetSubtype="4" fill="hold" grpId="0" nodeType="afterEffect">
                                  <p:stCondLst>
                                    <p:cond delay="0"/>
                                  </p:stCondLst>
                                  <p:childTnLst>
                                    <p:set>
                                      <p:cBhvr>
                                        <p:cTn id="97" dur="1" fill="hold">
                                          <p:stCondLst>
                                            <p:cond delay="0"/>
                                          </p:stCondLst>
                                        </p:cTn>
                                        <p:tgtEl>
                                          <p:spTgt spid="407565"/>
                                        </p:tgtEl>
                                        <p:attrNameLst>
                                          <p:attrName>style.visibility</p:attrName>
                                        </p:attrNameLst>
                                      </p:cBhvr>
                                      <p:to>
                                        <p:strVal val="visible"/>
                                      </p:to>
                                    </p:set>
                                    <p:anim calcmode="lin" valueType="num">
                                      <p:cBhvr additive="base">
                                        <p:cTn id="98" dur="500" fill="hold"/>
                                        <p:tgtEl>
                                          <p:spTgt spid="407565"/>
                                        </p:tgtEl>
                                        <p:attrNameLst>
                                          <p:attrName>ppt_x</p:attrName>
                                        </p:attrNameLst>
                                      </p:cBhvr>
                                      <p:tavLst>
                                        <p:tav tm="0">
                                          <p:val>
                                            <p:strVal val="#ppt_x"/>
                                          </p:val>
                                        </p:tav>
                                        <p:tav tm="100000">
                                          <p:val>
                                            <p:strVal val="#ppt_x"/>
                                          </p:val>
                                        </p:tav>
                                      </p:tavLst>
                                    </p:anim>
                                    <p:anim calcmode="lin" valueType="num">
                                      <p:cBhvr additive="base">
                                        <p:cTn id="99" dur="500" fill="hold"/>
                                        <p:tgtEl>
                                          <p:spTgt spid="407565"/>
                                        </p:tgtEl>
                                        <p:attrNameLst>
                                          <p:attrName>ppt_y</p:attrName>
                                        </p:attrNameLst>
                                      </p:cBhvr>
                                      <p:tavLst>
                                        <p:tav tm="0">
                                          <p:val>
                                            <p:strVal val="1+#ppt_h/2"/>
                                          </p:val>
                                        </p:tav>
                                        <p:tav tm="100000">
                                          <p:val>
                                            <p:strVal val="#ppt_y"/>
                                          </p:val>
                                        </p:tav>
                                      </p:tavLst>
                                    </p:anim>
                                  </p:childTnLst>
                                </p:cTn>
                              </p:par>
                            </p:childTnLst>
                          </p:cTn>
                        </p:par>
                        <p:par>
                          <p:cTn id="100" fill="hold">
                            <p:stCondLst>
                              <p:cond delay="12000"/>
                            </p:stCondLst>
                            <p:childTnLst>
                              <p:par>
                                <p:cTn id="101" presetID="2" presetClass="entr" presetSubtype="4" fill="hold" grpId="0" nodeType="afterEffect">
                                  <p:stCondLst>
                                    <p:cond delay="0"/>
                                  </p:stCondLst>
                                  <p:childTnLst>
                                    <p:set>
                                      <p:cBhvr>
                                        <p:cTn id="102" dur="1" fill="hold">
                                          <p:stCondLst>
                                            <p:cond delay="0"/>
                                          </p:stCondLst>
                                        </p:cTn>
                                        <p:tgtEl>
                                          <p:spTgt spid="407566"/>
                                        </p:tgtEl>
                                        <p:attrNameLst>
                                          <p:attrName>style.visibility</p:attrName>
                                        </p:attrNameLst>
                                      </p:cBhvr>
                                      <p:to>
                                        <p:strVal val="visible"/>
                                      </p:to>
                                    </p:set>
                                    <p:anim calcmode="lin" valueType="num">
                                      <p:cBhvr additive="base">
                                        <p:cTn id="103" dur="500" fill="hold"/>
                                        <p:tgtEl>
                                          <p:spTgt spid="407566"/>
                                        </p:tgtEl>
                                        <p:attrNameLst>
                                          <p:attrName>ppt_x</p:attrName>
                                        </p:attrNameLst>
                                      </p:cBhvr>
                                      <p:tavLst>
                                        <p:tav tm="0">
                                          <p:val>
                                            <p:strVal val="#ppt_x"/>
                                          </p:val>
                                        </p:tav>
                                        <p:tav tm="100000">
                                          <p:val>
                                            <p:strVal val="#ppt_x"/>
                                          </p:val>
                                        </p:tav>
                                      </p:tavLst>
                                    </p:anim>
                                    <p:anim calcmode="lin" valueType="num">
                                      <p:cBhvr additive="base">
                                        <p:cTn id="104" dur="500" fill="hold"/>
                                        <p:tgtEl>
                                          <p:spTgt spid="4075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4" grpId="0" bldLvl="0" animBg="1"/>
      <p:bldP spid="407555" grpId="0"/>
      <p:bldP spid="407556" grpId="0" bldLvl="0" animBg="1"/>
      <p:bldP spid="407557" grpId="0"/>
      <p:bldP spid="407558" grpId="0"/>
      <p:bldP spid="407559" grpId="0" bldLvl="0" animBg="1"/>
      <p:bldP spid="407560" grpId="0" bldLvl="0" animBg="1"/>
      <p:bldP spid="407561" grpId="0"/>
      <p:bldP spid="407562" grpId="0"/>
      <p:bldP spid="407563" grpId="0" bldLvl="0" animBg="1"/>
      <p:bldP spid="407564" grpId="0" bldLvl="0" animBg="1"/>
      <p:bldP spid="407565" grpId="0"/>
      <p:bldP spid="407566" grpId="0"/>
      <p:bldP spid="407567" grpId="0" bldLvl="0" animBg="1"/>
      <p:bldP spid="407568" grpId="0" bldLvl="0" animBg="1"/>
      <p:bldP spid="407569" grpId="0"/>
      <p:bldP spid="4075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8" name="文本框 215057"/>
          <p:cNvSpPr txBox="1"/>
          <p:nvPr/>
        </p:nvSpPr>
        <p:spPr>
          <a:xfrm>
            <a:off x="6527800" y="2998788"/>
            <a:ext cx="936625" cy="392112"/>
          </a:xfrm>
          <a:prstGeom prst="rect">
            <a:avLst/>
          </a:prstGeom>
          <a:noFill/>
          <a:ln w="9525">
            <a:noFill/>
          </a:ln>
        </p:spPr>
        <p:txBody>
          <a:bodyPr/>
          <a:lstStyle/>
          <a:p>
            <a:pPr algn="just"/>
            <a:endParaRPr lang="zh-CN" altLang="en-US" sz="2000" b="0" dirty="0">
              <a:latin typeface="Tahoma" panose="020B0604030504040204" pitchFamily="34" charset="0"/>
            </a:endParaRPr>
          </a:p>
        </p:txBody>
      </p:sp>
      <p:sp>
        <p:nvSpPr>
          <p:cNvPr id="215084" name="文本框 215083"/>
          <p:cNvSpPr txBox="1"/>
          <p:nvPr/>
        </p:nvSpPr>
        <p:spPr>
          <a:xfrm>
            <a:off x="2108994" y="2317750"/>
            <a:ext cx="4465637" cy="953135"/>
          </a:xfrm>
          <a:prstGeom prst="rect">
            <a:avLst/>
          </a:prstGeom>
          <a:noFill/>
          <a:ln w="9525">
            <a:noFill/>
          </a:ln>
        </p:spPr>
        <p:txBody>
          <a:bodyPr>
            <a:spAutoFit/>
          </a:bodyPr>
          <a:lstStyle/>
          <a:p>
            <a:pPr>
              <a:buClr>
                <a:srgbClr val="FF6600"/>
              </a:buClr>
              <a:buFont typeface="Wingdings" panose="05000000000000000000" pitchFamily="2" charset="2"/>
              <a:buChar char="n"/>
            </a:pPr>
            <a:r>
              <a:rPr lang="zh-CN" altLang="en-US" sz="2800" b="0" dirty="0">
                <a:solidFill>
                  <a:srgbClr val="0000CC"/>
                </a:solidFill>
                <a:effectLst>
                  <a:outerShdw blurRad="38100" dist="38100" dir="2700000">
                    <a:srgbClr val="C0C0C0"/>
                  </a:outerShdw>
                </a:effectLst>
                <a:latin typeface="Tahoma" panose="020B0604030504040204" pitchFamily="34" charset="0"/>
              </a:rPr>
              <a:t> </a:t>
            </a:r>
            <a:r>
              <a:rPr lang="zh-CN" altLang="en-US" sz="2800" dirty="0">
                <a:solidFill>
                  <a:srgbClr val="0000CC"/>
                </a:solidFill>
                <a:effectLst>
                  <a:outerShdw blurRad="38100" dist="38100" dir="2700000">
                    <a:srgbClr val="C0C0C0"/>
                  </a:outerShdw>
                </a:effectLst>
                <a:latin typeface="Tahoma" panose="020B0604030504040204" pitchFamily="34" charset="0"/>
              </a:rPr>
              <a:t>作用与特性</a:t>
            </a:r>
          </a:p>
          <a:p>
            <a:pPr lvl="1">
              <a:buClr>
                <a:srgbClr val="CC0099"/>
              </a:buClr>
              <a:buFont typeface="Wingdings" panose="05000000000000000000" pitchFamily="2" charset="2"/>
              <a:buChar char="Ø"/>
            </a:pPr>
            <a:r>
              <a:rPr lang="zh-CN" altLang="en-US" sz="2800" b="0" dirty="0">
                <a:latin typeface="Tahoma" panose="020B0604030504040204" pitchFamily="34" charset="0"/>
              </a:rPr>
              <a:t> </a:t>
            </a:r>
            <a:r>
              <a:rPr lang="en-US" altLang="zh-CN" b="1" dirty="0">
                <a:latin typeface="Tahoma" panose="020B0604030504040204" pitchFamily="34" charset="0"/>
              </a:rPr>
              <a:t>CPU</a:t>
            </a:r>
            <a:r>
              <a:rPr lang="zh-CN" altLang="en-US" b="1" dirty="0">
                <a:latin typeface="Tahoma" panose="020B0604030504040204" pitchFamily="34" charset="0"/>
              </a:rPr>
              <a:t>与</a:t>
            </a:r>
            <a:r>
              <a:rPr lang="en-US" altLang="zh-CN" b="1" dirty="0">
                <a:latin typeface="Tahoma" panose="020B0604030504040204" pitchFamily="34" charset="0"/>
              </a:rPr>
              <a:t>I/O</a:t>
            </a:r>
            <a:r>
              <a:rPr lang="zh-CN" altLang="en-US" b="1" dirty="0">
                <a:latin typeface="Tahoma" panose="020B0604030504040204" pitchFamily="34" charset="0"/>
              </a:rPr>
              <a:t>设备间接口。</a:t>
            </a:r>
            <a:endParaRPr lang="en-US" altLang="zh-CN" b="1" dirty="0">
              <a:latin typeface="Tahoma" panose="020B0604030504040204" pitchFamily="34" charset="0"/>
            </a:endParaRPr>
          </a:p>
        </p:txBody>
      </p:sp>
      <p:sp>
        <p:nvSpPr>
          <p:cNvPr id="215088" name="文本框 215087"/>
          <p:cNvSpPr txBox="1"/>
          <p:nvPr/>
        </p:nvSpPr>
        <p:spPr>
          <a:xfrm>
            <a:off x="2527185" y="3535362"/>
            <a:ext cx="3673475" cy="829945"/>
          </a:xfrm>
          <a:prstGeom prst="rect">
            <a:avLst/>
          </a:prstGeom>
          <a:noFill/>
          <a:ln w="9525">
            <a:noFill/>
          </a:ln>
        </p:spPr>
        <p:txBody>
          <a:bodyPr>
            <a:spAutoFit/>
          </a:bodyPr>
          <a:lstStyle/>
          <a:p>
            <a:pPr>
              <a:buClr>
                <a:srgbClr val="CC0099"/>
              </a:buClr>
              <a:buFont typeface="Wingdings" panose="05000000000000000000" pitchFamily="2" charset="2"/>
              <a:buChar char="Ø"/>
            </a:pPr>
            <a:r>
              <a:rPr lang="zh-CN" altLang="en-US" dirty="0">
                <a:latin typeface="Tahoma" panose="020B0604030504040204" pitchFamily="34" charset="0"/>
              </a:rPr>
              <a:t> </a:t>
            </a:r>
            <a:r>
              <a:rPr lang="zh-CN" altLang="en-US" dirty="0">
                <a:solidFill>
                  <a:srgbClr val="CC0099"/>
                </a:solidFill>
                <a:latin typeface="Tahoma" panose="020B0604030504040204" pitchFamily="34" charset="0"/>
              </a:rPr>
              <a:t>可编址设备</a:t>
            </a:r>
            <a:r>
              <a:rPr lang="zh-CN" altLang="en-US" dirty="0">
                <a:latin typeface="Tahoma" panose="020B0604030504040204" pitchFamily="34" charset="0"/>
              </a:rPr>
              <a:t>，可接多个设备，每个对应一个地址</a:t>
            </a:r>
          </a:p>
        </p:txBody>
      </p:sp>
      <p:sp>
        <p:nvSpPr>
          <p:cNvPr id="215089" name="文本框 215088"/>
          <p:cNvSpPr txBox="1"/>
          <p:nvPr/>
        </p:nvSpPr>
        <p:spPr>
          <a:xfrm>
            <a:off x="2527184" y="4464669"/>
            <a:ext cx="8753391" cy="1723549"/>
          </a:xfrm>
          <a:prstGeom prst="rect">
            <a:avLst/>
          </a:prstGeom>
          <a:noFill/>
          <a:ln w="9525">
            <a:noFill/>
          </a:ln>
        </p:spPr>
        <p:txBody>
          <a:bodyPr wrap="square">
            <a:spAutoFit/>
          </a:bodyPr>
          <a:lstStyle/>
          <a:p>
            <a:pPr>
              <a:spcBef>
                <a:spcPts val="600"/>
              </a:spcBef>
              <a:spcAft>
                <a:spcPts val="600"/>
              </a:spcAft>
              <a:buClr>
                <a:srgbClr val="CC0099"/>
              </a:buClr>
              <a:buFont typeface="Wingdings" panose="05000000000000000000" pitchFamily="2" charset="2"/>
              <a:buChar char="Ø"/>
            </a:pPr>
            <a:r>
              <a:rPr lang="zh-CN" altLang="en-US" dirty="0">
                <a:solidFill>
                  <a:srgbClr val="CC3300"/>
                </a:solidFill>
                <a:latin typeface="Tahoma" panose="020B0604030504040204" pitchFamily="34" charset="0"/>
              </a:rPr>
              <a:t> </a:t>
            </a:r>
            <a:r>
              <a:rPr lang="zh-CN" altLang="en-US" dirty="0">
                <a:solidFill>
                  <a:srgbClr val="CC0099"/>
                </a:solidFill>
                <a:latin typeface="Tahoma" panose="020B0604030504040204" pitchFamily="34" charset="0"/>
              </a:rPr>
              <a:t>数据交换单位</a:t>
            </a:r>
            <a:r>
              <a:rPr lang="zh-CN" altLang="en-US" dirty="0">
                <a:latin typeface="Tahoma" panose="020B0604030504040204" pitchFamily="34" charset="0"/>
              </a:rPr>
              <a:t>分为两大类：控制</a:t>
            </a:r>
            <a:r>
              <a:rPr lang="zh-CN" altLang="en-US" dirty="0">
                <a:solidFill>
                  <a:srgbClr val="0000FF"/>
                </a:solidFill>
                <a:latin typeface="Tahoma" panose="020B0604030504040204" pitchFamily="34" charset="0"/>
              </a:rPr>
              <a:t>字符设备</a:t>
            </a:r>
            <a:r>
              <a:rPr lang="zh-CN" altLang="en-US" dirty="0">
                <a:latin typeface="Tahoma" panose="020B0604030504040204" pitchFamily="34" charset="0"/>
              </a:rPr>
              <a:t>控制器；控制</a:t>
            </a:r>
            <a:r>
              <a:rPr lang="zh-CN" altLang="en-US" dirty="0">
                <a:solidFill>
                  <a:srgbClr val="0000FF"/>
                </a:solidFill>
                <a:latin typeface="Tahoma" panose="020B0604030504040204" pitchFamily="34" charset="0"/>
              </a:rPr>
              <a:t>块设备</a:t>
            </a:r>
            <a:r>
              <a:rPr lang="zh-CN" altLang="en-US" dirty="0">
                <a:latin typeface="Tahoma" panose="020B0604030504040204" pitchFamily="34" charset="0"/>
              </a:rPr>
              <a:t>控制器。</a:t>
            </a:r>
          </a:p>
          <a:p>
            <a:pPr>
              <a:spcBef>
                <a:spcPts val="600"/>
              </a:spcBef>
              <a:spcAft>
                <a:spcPts val="600"/>
              </a:spcAft>
              <a:buClr>
                <a:srgbClr val="CC0099"/>
              </a:buClr>
              <a:buFont typeface="Wingdings" panose="05000000000000000000" pitchFamily="2" charset="2"/>
              <a:buChar char="Ø"/>
            </a:pPr>
            <a:r>
              <a:rPr lang="zh-CN" altLang="en-US" dirty="0">
                <a:latin typeface="Tahoma" panose="020B0604030504040204" pitchFamily="34" charset="0"/>
              </a:rPr>
              <a:t> 每个控制器都配有几个</a:t>
            </a:r>
            <a:r>
              <a:rPr lang="zh-CN" altLang="en-US" dirty="0">
                <a:solidFill>
                  <a:srgbClr val="0000FF"/>
                </a:solidFill>
                <a:latin typeface="Tahoma" panose="020B0604030504040204" pitchFamily="34" charset="0"/>
              </a:rPr>
              <a:t>寄存器</a:t>
            </a:r>
            <a:r>
              <a:rPr lang="zh-CN" altLang="en-US" dirty="0">
                <a:latin typeface="Tahoma" panose="020B0604030504040204" pitchFamily="34" charset="0"/>
              </a:rPr>
              <a:t>用来与</a:t>
            </a:r>
            <a:r>
              <a:rPr lang="en-US" altLang="zh-CN" dirty="0">
                <a:latin typeface="Tahoma" panose="020B0604030504040204" pitchFamily="34" charset="0"/>
              </a:rPr>
              <a:t>CPU</a:t>
            </a:r>
            <a:r>
              <a:rPr lang="zh-CN" altLang="en-US" dirty="0">
                <a:latin typeface="Tahoma" panose="020B0604030504040204" pitchFamily="34" charset="0"/>
              </a:rPr>
              <a:t>进行通信，包括</a:t>
            </a:r>
            <a:r>
              <a:rPr lang="zh-CN" altLang="en-US" dirty="0">
                <a:solidFill>
                  <a:srgbClr val="0000FF"/>
                </a:solidFill>
                <a:latin typeface="Tahoma" panose="020B0604030504040204" pitchFamily="34" charset="0"/>
              </a:rPr>
              <a:t>控制寄存器、状态寄存器和数据寄存器</a:t>
            </a:r>
            <a:r>
              <a:rPr lang="zh-CN" altLang="en-US" dirty="0">
                <a:latin typeface="Tahoma" panose="020B0604030504040204" pitchFamily="34" charset="0"/>
              </a:rPr>
              <a:t>。</a:t>
            </a:r>
          </a:p>
        </p:txBody>
      </p:sp>
      <p:sp>
        <p:nvSpPr>
          <p:cNvPr id="215091" name="矩形 215090"/>
          <p:cNvSpPr/>
          <p:nvPr/>
        </p:nvSpPr>
        <p:spPr>
          <a:xfrm>
            <a:off x="6816725" y="2852738"/>
            <a:ext cx="719138" cy="1439862"/>
          </a:xfrm>
          <a:prstGeom prst="rect">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lstStyle/>
          <a:p>
            <a:pPr algn="ctr"/>
            <a:r>
              <a:rPr lang="en-US" altLang="zh-CN" sz="2000" b="0">
                <a:solidFill>
                  <a:schemeClr val="hlink"/>
                </a:solidFill>
                <a:effectLst>
                  <a:outerShdw blurRad="38100" dist="38100" dir="2700000">
                    <a:srgbClr val="000000"/>
                  </a:outerShdw>
                </a:effectLst>
                <a:latin typeface="Tahoma" panose="020B0604030504040204" pitchFamily="34" charset="0"/>
              </a:rPr>
              <a:t>CPU</a:t>
            </a:r>
          </a:p>
        </p:txBody>
      </p:sp>
      <p:sp>
        <p:nvSpPr>
          <p:cNvPr id="215092" name="矩形 215091"/>
          <p:cNvSpPr/>
          <p:nvPr/>
        </p:nvSpPr>
        <p:spPr>
          <a:xfrm>
            <a:off x="8039100" y="3068638"/>
            <a:ext cx="936625" cy="936625"/>
          </a:xfrm>
          <a:prstGeom prst="rect">
            <a:avLst/>
          </a:prstGeom>
          <a:solidFill>
            <a:srgbClr val="CC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lstStyle/>
          <a:p>
            <a:pPr algn="ctr"/>
            <a:r>
              <a:rPr lang="zh-CN" altLang="en-US" sz="2000" dirty="0">
                <a:latin typeface="Tahoma" panose="020B0604030504040204" pitchFamily="34" charset="0"/>
              </a:rPr>
              <a:t>控制器</a:t>
            </a:r>
          </a:p>
        </p:txBody>
      </p:sp>
      <p:sp>
        <p:nvSpPr>
          <p:cNvPr id="215093" name="流程图: 文档 215092"/>
          <p:cNvSpPr/>
          <p:nvPr/>
        </p:nvSpPr>
        <p:spPr>
          <a:xfrm>
            <a:off x="9459913" y="3213100"/>
            <a:ext cx="935037" cy="647700"/>
          </a:xfrm>
          <a:prstGeom prst="flowChartDocumen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lstStyle/>
          <a:p>
            <a:pPr algn="ctr"/>
            <a:r>
              <a:rPr lang="zh-CN" altLang="en-US" sz="2000" dirty="0">
                <a:latin typeface="Tahoma" panose="020B0604030504040204" pitchFamily="34" charset="0"/>
              </a:rPr>
              <a:t>外设</a:t>
            </a:r>
          </a:p>
        </p:txBody>
      </p:sp>
      <p:sp>
        <p:nvSpPr>
          <p:cNvPr id="215094" name="左右箭头 215093"/>
          <p:cNvSpPr/>
          <p:nvPr/>
        </p:nvSpPr>
        <p:spPr>
          <a:xfrm>
            <a:off x="7535863" y="3429000"/>
            <a:ext cx="484187" cy="288925"/>
          </a:xfrm>
          <a:prstGeom prst="leftRightArrow">
            <a:avLst>
              <a:gd name="adj1" fmla="val 50000"/>
              <a:gd name="adj2" fmla="val 33516"/>
            </a:avLst>
          </a:prstGeom>
          <a:solidFill>
            <a:srgbClr val="3366FF"/>
          </a:solidFill>
          <a:ln w="9525" cap="flat" cmpd="sng">
            <a:solidFill>
              <a:schemeClr val="tx1"/>
            </a:solidFill>
            <a:prstDash val="solid"/>
            <a:miter/>
            <a:headEnd type="none" w="med" len="med"/>
            <a:tailEnd type="none" w="med" len="med"/>
          </a:ln>
        </p:spPr>
        <p:txBody>
          <a:bodyPr/>
          <a:lstStyle/>
          <a:p>
            <a:endParaRPr lang="zh-CN" altLang="en-US"/>
          </a:p>
        </p:txBody>
      </p:sp>
      <p:sp>
        <p:nvSpPr>
          <p:cNvPr id="215095" name="左右箭头 215094"/>
          <p:cNvSpPr/>
          <p:nvPr/>
        </p:nvSpPr>
        <p:spPr>
          <a:xfrm>
            <a:off x="8963025" y="3429000"/>
            <a:ext cx="484188" cy="288925"/>
          </a:xfrm>
          <a:prstGeom prst="leftRightArrow">
            <a:avLst>
              <a:gd name="adj1" fmla="val 50000"/>
              <a:gd name="adj2" fmla="val 33516"/>
            </a:avLst>
          </a:prstGeom>
          <a:solidFill>
            <a:srgbClr val="3366FF"/>
          </a:solidFill>
          <a:ln w="9525" cap="flat" cmpd="sng">
            <a:solidFill>
              <a:schemeClr val="tx1"/>
            </a:solidFill>
            <a:prstDash val="solid"/>
            <a:miter/>
            <a:headEnd type="none" w="med" len="med"/>
            <a:tailEnd type="none" w="med" len="med"/>
          </a:ln>
        </p:spPr>
        <p:txBody>
          <a:bodyPr/>
          <a:lstStyle/>
          <a:p>
            <a:endParaRPr lang="zh-CN" altLang="en-US"/>
          </a:p>
        </p:txBody>
      </p:sp>
      <p:sp>
        <p:nvSpPr>
          <p:cNvPr id="215096" name="文本框 215095"/>
          <p:cNvSpPr txBox="1"/>
          <p:nvPr/>
        </p:nvSpPr>
        <p:spPr>
          <a:xfrm>
            <a:off x="1270323" y="1700258"/>
            <a:ext cx="4465637" cy="521970"/>
          </a:xfrm>
          <a:prstGeom prst="rect">
            <a:avLst/>
          </a:prstGeom>
          <a:noFill/>
          <a:ln w="9525">
            <a:noFill/>
          </a:ln>
        </p:spPr>
        <p:txBody>
          <a:bodyPr>
            <a:spAutoFit/>
          </a:bodyPr>
          <a:lstStyle/>
          <a:p>
            <a:pPr>
              <a:spcBef>
                <a:spcPct val="20000"/>
              </a:spcBef>
              <a:buSzPct val="80000"/>
            </a:pPr>
            <a:r>
              <a:rPr lang="zh-CN" altLang="en-US" sz="2800" dirty="0">
                <a:solidFill>
                  <a:srgbClr val="800000"/>
                </a:solidFill>
                <a:effectLst>
                  <a:outerShdw blurRad="38100" dist="38100" dir="2700000">
                    <a:srgbClr val="C0C0C0"/>
                  </a:outerShdw>
                </a:effectLst>
                <a:latin typeface="Tahoma" panose="020B0604030504040204" pitchFamily="34" charset="0"/>
              </a:rPr>
              <a:t>  </a:t>
            </a:r>
            <a:r>
              <a:rPr lang="en-US" altLang="zh-CN" sz="280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、设备控制器 </a:t>
            </a:r>
          </a:p>
        </p:txBody>
      </p:sp>
      <p:sp>
        <p:nvSpPr>
          <p:cNvPr id="215097" name="AutoShape 5"/>
          <p:cNvSpPr/>
          <p:nvPr/>
        </p:nvSpPr>
        <p:spPr>
          <a:xfrm>
            <a:off x="995685" y="881108"/>
            <a:ext cx="40195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15098" name="Text Box 38"/>
          <p:cNvSpPr txBox="1"/>
          <p:nvPr/>
        </p:nvSpPr>
        <p:spPr>
          <a:xfrm>
            <a:off x="1127448" y="908095"/>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a:t>
            </a:r>
            <a:r>
              <a:rPr lang="en-US" altLang="zh-CN" sz="2800">
                <a:solidFill>
                  <a:srgbClr val="FF0000"/>
                </a:solidFill>
                <a:effectLst>
                  <a:outerShdw blurRad="38100" dist="38100" dir="2700000">
                    <a:srgbClr val="C0C0C0"/>
                  </a:outerShdw>
                </a:effectLst>
                <a:latin typeface="Times New Roman" panose="02020603050405020304" pitchFamily="18" charset="0"/>
              </a:rPr>
              <a:t>I/O</a:t>
            </a:r>
            <a:r>
              <a:rPr lang="zh-CN" altLang="en-US" sz="2800" dirty="0">
                <a:solidFill>
                  <a:srgbClr val="FF0000"/>
                </a:solidFill>
                <a:effectLst>
                  <a:outerShdw blurRad="38100" dist="38100" dir="2700000">
                    <a:srgbClr val="C0C0C0"/>
                  </a:outerShdw>
                </a:effectLst>
                <a:latin typeface="Times New Roman" panose="02020603050405020304" pitchFamily="18" charset="0"/>
              </a:rPr>
              <a:t>系统的结构</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5" name="矩形 14">
            <a:extLst>
              <a:ext uri="{FF2B5EF4-FFF2-40B4-BE49-F238E27FC236}">
                <a16:creationId xmlns:a16="http://schemas.microsoft.com/office/drawing/2014/main" id="{5C7A2BD5-D392-4BA0-A7DA-AD5980EF541F}"/>
              </a:ext>
            </a:extLst>
          </p:cNvPr>
          <p:cNvSpPr/>
          <p:nvPr/>
        </p:nvSpPr>
        <p:spPr>
          <a:xfrm>
            <a:off x="551384" y="188640"/>
            <a:ext cx="2376488" cy="419100"/>
          </a:xfrm>
          <a:prstGeom prst="rect">
            <a:avLst/>
          </a:prstGeom>
        </p:spPr>
        <p:txBody>
          <a:bodyPr wrap="none" fromWordArt="1">
            <a:prstTxWarp prst="textPlain">
              <a:avLst>
                <a:gd name="adj" fmla="val 49560"/>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5.1 I/O系统</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5097"/>
                                        </p:tgtEl>
                                        <p:attrNameLst>
                                          <p:attrName>style.visibility</p:attrName>
                                        </p:attrNameLst>
                                      </p:cBhvr>
                                      <p:to>
                                        <p:strVal val="visible"/>
                                      </p:to>
                                    </p:set>
                                    <p:anim calcmode="lin" valueType="num">
                                      <p:cBhvr additive="base">
                                        <p:cTn id="7" dur="500" fill="hold"/>
                                        <p:tgtEl>
                                          <p:spTgt spid="215097"/>
                                        </p:tgtEl>
                                        <p:attrNameLst>
                                          <p:attrName>ppt_x</p:attrName>
                                        </p:attrNameLst>
                                      </p:cBhvr>
                                      <p:tavLst>
                                        <p:tav tm="0">
                                          <p:val>
                                            <p:strVal val="#ppt_x"/>
                                          </p:val>
                                        </p:tav>
                                        <p:tav tm="100000">
                                          <p:val>
                                            <p:strVal val="#ppt_x"/>
                                          </p:val>
                                        </p:tav>
                                      </p:tavLst>
                                    </p:anim>
                                    <p:anim calcmode="lin" valueType="num">
                                      <p:cBhvr additive="base">
                                        <p:cTn id="8" dur="500" fill="hold"/>
                                        <p:tgtEl>
                                          <p:spTgt spid="21509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5098"/>
                                        </p:tgtEl>
                                        <p:attrNameLst>
                                          <p:attrName>style.visibility</p:attrName>
                                        </p:attrNameLst>
                                      </p:cBhvr>
                                      <p:to>
                                        <p:strVal val="visible"/>
                                      </p:to>
                                    </p:set>
                                    <p:anim calcmode="lin" valueType="num">
                                      <p:cBhvr additive="base">
                                        <p:cTn id="12" dur="500" fill="hold"/>
                                        <p:tgtEl>
                                          <p:spTgt spid="215098"/>
                                        </p:tgtEl>
                                        <p:attrNameLst>
                                          <p:attrName>ppt_x</p:attrName>
                                        </p:attrNameLst>
                                      </p:cBhvr>
                                      <p:tavLst>
                                        <p:tav tm="0">
                                          <p:val>
                                            <p:strVal val="#ppt_x"/>
                                          </p:val>
                                        </p:tav>
                                        <p:tav tm="100000">
                                          <p:val>
                                            <p:strVal val="#ppt_x"/>
                                          </p:val>
                                        </p:tav>
                                      </p:tavLst>
                                    </p:anim>
                                    <p:anim calcmode="lin" valueType="num">
                                      <p:cBhvr additive="base">
                                        <p:cTn id="13" dur="500" fill="hold"/>
                                        <p:tgtEl>
                                          <p:spTgt spid="21509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15096"/>
                                        </p:tgtEl>
                                        <p:attrNameLst>
                                          <p:attrName>style.visibility</p:attrName>
                                        </p:attrNameLst>
                                      </p:cBhvr>
                                      <p:to>
                                        <p:strVal val="visible"/>
                                      </p:to>
                                    </p:set>
                                    <p:anim calcmode="lin" valueType="num">
                                      <p:cBhvr additive="base">
                                        <p:cTn id="17" dur="500" fill="hold"/>
                                        <p:tgtEl>
                                          <p:spTgt spid="215096"/>
                                        </p:tgtEl>
                                        <p:attrNameLst>
                                          <p:attrName>ppt_x</p:attrName>
                                        </p:attrNameLst>
                                      </p:cBhvr>
                                      <p:tavLst>
                                        <p:tav tm="0">
                                          <p:val>
                                            <p:strVal val="1+#ppt_w/2"/>
                                          </p:val>
                                        </p:tav>
                                        <p:tav tm="100000">
                                          <p:val>
                                            <p:strVal val="#ppt_x"/>
                                          </p:val>
                                        </p:tav>
                                      </p:tavLst>
                                    </p:anim>
                                    <p:anim calcmode="lin" valueType="num">
                                      <p:cBhvr additive="base">
                                        <p:cTn id="18" dur="500" fill="hold"/>
                                        <p:tgtEl>
                                          <p:spTgt spid="21509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15084"/>
                                        </p:tgtEl>
                                        <p:attrNameLst>
                                          <p:attrName>style.visibility</p:attrName>
                                        </p:attrNameLst>
                                      </p:cBhvr>
                                      <p:to>
                                        <p:strVal val="visible"/>
                                      </p:to>
                                    </p:set>
                                    <p:anim calcmode="lin" valueType="num">
                                      <p:cBhvr additive="base">
                                        <p:cTn id="22" dur="500" fill="hold"/>
                                        <p:tgtEl>
                                          <p:spTgt spid="215084"/>
                                        </p:tgtEl>
                                        <p:attrNameLst>
                                          <p:attrName>ppt_x</p:attrName>
                                        </p:attrNameLst>
                                      </p:cBhvr>
                                      <p:tavLst>
                                        <p:tav tm="0">
                                          <p:val>
                                            <p:strVal val="#ppt_x"/>
                                          </p:val>
                                        </p:tav>
                                        <p:tav tm="100000">
                                          <p:val>
                                            <p:strVal val="#ppt_x"/>
                                          </p:val>
                                        </p:tav>
                                      </p:tavLst>
                                    </p:anim>
                                    <p:anim calcmode="lin" valueType="num">
                                      <p:cBhvr additive="base">
                                        <p:cTn id="23" dur="500" fill="hold"/>
                                        <p:tgtEl>
                                          <p:spTgt spid="21508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15088"/>
                                        </p:tgtEl>
                                        <p:attrNameLst>
                                          <p:attrName>style.visibility</p:attrName>
                                        </p:attrNameLst>
                                      </p:cBhvr>
                                      <p:to>
                                        <p:strVal val="visible"/>
                                      </p:to>
                                    </p:set>
                                    <p:anim calcmode="lin" valueType="num">
                                      <p:cBhvr additive="base">
                                        <p:cTn id="27" dur="500" fill="hold"/>
                                        <p:tgtEl>
                                          <p:spTgt spid="215088"/>
                                        </p:tgtEl>
                                        <p:attrNameLst>
                                          <p:attrName>ppt_x</p:attrName>
                                        </p:attrNameLst>
                                      </p:cBhvr>
                                      <p:tavLst>
                                        <p:tav tm="0">
                                          <p:val>
                                            <p:strVal val="0-#ppt_w/2"/>
                                          </p:val>
                                        </p:tav>
                                        <p:tav tm="100000">
                                          <p:val>
                                            <p:strVal val="#ppt_x"/>
                                          </p:val>
                                        </p:tav>
                                      </p:tavLst>
                                    </p:anim>
                                    <p:anim calcmode="lin" valueType="num">
                                      <p:cBhvr additive="base">
                                        <p:cTn id="28" dur="500" fill="hold"/>
                                        <p:tgtEl>
                                          <p:spTgt spid="215088"/>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15089"/>
                                        </p:tgtEl>
                                        <p:attrNameLst>
                                          <p:attrName>style.visibility</p:attrName>
                                        </p:attrNameLst>
                                      </p:cBhvr>
                                      <p:to>
                                        <p:strVal val="visible"/>
                                      </p:to>
                                    </p:set>
                                    <p:anim calcmode="lin" valueType="num">
                                      <p:cBhvr additive="base">
                                        <p:cTn id="32" dur="500" fill="hold"/>
                                        <p:tgtEl>
                                          <p:spTgt spid="215089"/>
                                        </p:tgtEl>
                                        <p:attrNameLst>
                                          <p:attrName>ppt_x</p:attrName>
                                        </p:attrNameLst>
                                      </p:cBhvr>
                                      <p:tavLst>
                                        <p:tav tm="0">
                                          <p:val>
                                            <p:strVal val="#ppt_x"/>
                                          </p:val>
                                        </p:tav>
                                        <p:tav tm="100000">
                                          <p:val>
                                            <p:strVal val="#ppt_x"/>
                                          </p:val>
                                        </p:tav>
                                      </p:tavLst>
                                    </p:anim>
                                    <p:anim calcmode="lin" valueType="num">
                                      <p:cBhvr additive="base">
                                        <p:cTn id="33" dur="500" fill="hold"/>
                                        <p:tgtEl>
                                          <p:spTgt spid="215089"/>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nodePh="1">
                                  <p:stCondLst>
                                    <p:cond delay="0"/>
                                  </p:stCondLst>
                                  <p:endCondLst>
                                    <p:cond evt="begin" delay="0">
                                      <p:tn val="35"/>
                                    </p:cond>
                                  </p:endCondLst>
                                  <p:childTnLst>
                                    <p:set>
                                      <p:cBhvr>
                                        <p:cTn id="36" dur="1" fill="hold">
                                          <p:stCondLst>
                                            <p:cond delay="0"/>
                                          </p:stCondLst>
                                        </p:cTn>
                                        <p:tgtEl>
                                          <p:spTgt spid="215058"/>
                                        </p:tgtEl>
                                        <p:attrNameLst>
                                          <p:attrName>style.visibility</p:attrName>
                                        </p:attrNameLst>
                                      </p:cBhvr>
                                      <p:to>
                                        <p:strVal val="visible"/>
                                      </p:to>
                                    </p:set>
                                    <p:anim calcmode="lin" valueType="num">
                                      <p:cBhvr additive="base">
                                        <p:cTn id="37" dur="500" fill="hold"/>
                                        <p:tgtEl>
                                          <p:spTgt spid="215058"/>
                                        </p:tgtEl>
                                        <p:attrNameLst>
                                          <p:attrName>ppt_x</p:attrName>
                                        </p:attrNameLst>
                                      </p:cBhvr>
                                      <p:tavLst>
                                        <p:tav tm="0">
                                          <p:val>
                                            <p:strVal val="#ppt_x"/>
                                          </p:val>
                                        </p:tav>
                                        <p:tav tm="100000">
                                          <p:val>
                                            <p:strVal val="#ppt_x"/>
                                          </p:val>
                                        </p:tav>
                                      </p:tavLst>
                                    </p:anim>
                                    <p:anim calcmode="lin" valueType="num">
                                      <p:cBhvr additive="base">
                                        <p:cTn id="38" dur="500" fill="hold"/>
                                        <p:tgtEl>
                                          <p:spTgt spid="21505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15091"/>
                                        </p:tgtEl>
                                        <p:attrNameLst>
                                          <p:attrName>style.visibility</p:attrName>
                                        </p:attrNameLst>
                                      </p:cBhvr>
                                      <p:to>
                                        <p:strVal val="visible"/>
                                      </p:to>
                                    </p:set>
                                    <p:anim calcmode="lin" valueType="num">
                                      <p:cBhvr additive="base">
                                        <p:cTn id="41" dur="500" fill="hold"/>
                                        <p:tgtEl>
                                          <p:spTgt spid="215091"/>
                                        </p:tgtEl>
                                        <p:attrNameLst>
                                          <p:attrName>ppt_x</p:attrName>
                                        </p:attrNameLst>
                                      </p:cBhvr>
                                      <p:tavLst>
                                        <p:tav tm="0">
                                          <p:val>
                                            <p:strVal val="#ppt_x"/>
                                          </p:val>
                                        </p:tav>
                                        <p:tav tm="100000">
                                          <p:val>
                                            <p:strVal val="#ppt_x"/>
                                          </p:val>
                                        </p:tav>
                                      </p:tavLst>
                                    </p:anim>
                                    <p:anim calcmode="lin" valueType="num">
                                      <p:cBhvr additive="base">
                                        <p:cTn id="42" dur="500" fill="hold"/>
                                        <p:tgtEl>
                                          <p:spTgt spid="21509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15092"/>
                                        </p:tgtEl>
                                        <p:attrNameLst>
                                          <p:attrName>style.visibility</p:attrName>
                                        </p:attrNameLst>
                                      </p:cBhvr>
                                      <p:to>
                                        <p:strVal val="visible"/>
                                      </p:to>
                                    </p:set>
                                    <p:anim calcmode="lin" valueType="num">
                                      <p:cBhvr additive="base">
                                        <p:cTn id="45" dur="500" fill="hold"/>
                                        <p:tgtEl>
                                          <p:spTgt spid="215092"/>
                                        </p:tgtEl>
                                        <p:attrNameLst>
                                          <p:attrName>ppt_x</p:attrName>
                                        </p:attrNameLst>
                                      </p:cBhvr>
                                      <p:tavLst>
                                        <p:tav tm="0">
                                          <p:val>
                                            <p:strVal val="#ppt_x"/>
                                          </p:val>
                                        </p:tav>
                                        <p:tav tm="100000">
                                          <p:val>
                                            <p:strVal val="#ppt_x"/>
                                          </p:val>
                                        </p:tav>
                                      </p:tavLst>
                                    </p:anim>
                                    <p:anim calcmode="lin" valueType="num">
                                      <p:cBhvr additive="base">
                                        <p:cTn id="46" dur="500" fill="hold"/>
                                        <p:tgtEl>
                                          <p:spTgt spid="21509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15093"/>
                                        </p:tgtEl>
                                        <p:attrNameLst>
                                          <p:attrName>style.visibility</p:attrName>
                                        </p:attrNameLst>
                                      </p:cBhvr>
                                      <p:to>
                                        <p:strVal val="visible"/>
                                      </p:to>
                                    </p:set>
                                    <p:anim calcmode="lin" valueType="num">
                                      <p:cBhvr additive="base">
                                        <p:cTn id="49" dur="500" fill="hold"/>
                                        <p:tgtEl>
                                          <p:spTgt spid="215093"/>
                                        </p:tgtEl>
                                        <p:attrNameLst>
                                          <p:attrName>ppt_x</p:attrName>
                                        </p:attrNameLst>
                                      </p:cBhvr>
                                      <p:tavLst>
                                        <p:tav tm="0">
                                          <p:val>
                                            <p:strVal val="#ppt_x"/>
                                          </p:val>
                                        </p:tav>
                                        <p:tav tm="100000">
                                          <p:val>
                                            <p:strVal val="#ppt_x"/>
                                          </p:val>
                                        </p:tav>
                                      </p:tavLst>
                                    </p:anim>
                                    <p:anim calcmode="lin" valueType="num">
                                      <p:cBhvr additive="base">
                                        <p:cTn id="50" dur="500" fill="hold"/>
                                        <p:tgtEl>
                                          <p:spTgt spid="215093"/>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15094"/>
                                        </p:tgtEl>
                                        <p:attrNameLst>
                                          <p:attrName>style.visibility</p:attrName>
                                        </p:attrNameLst>
                                      </p:cBhvr>
                                      <p:to>
                                        <p:strVal val="visible"/>
                                      </p:to>
                                    </p:set>
                                    <p:anim calcmode="lin" valueType="num">
                                      <p:cBhvr additive="base">
                                        <p:cTn id="53" dur="500" fill="hold"/>
                                        <p:tgtEl>
                                          <p:spTgt spid="215094"/>
                                        </p:tgtEl>
                                        <p:attrNameLst>
                                          <p:attrName>ppt_x</p:attrName>
                                        </p:attrNameLst>
                                      </p:cBhvr>
                                      <p:tavLst>
                                        <p:tav tm="0">
                                          <p:val>
                                            <p:strVal val="#ppt_x"/>
                                          </p:val>
                                        </p:tav>
                                        <p:tav tm="100000">
                                          <p:val>
                                            <p:strVal val="#ppt_x"/>
                                          </p:val>
                                        </p:tav>
                                      </p:tavLst>
                                    </p:anim>
                                    <p:anim calcmode="lin" valueType="num">
                                      <p:cBhvr additive="base">
                                        <p:cTn id="54" dur="500" fill="hold"/>
                                        <p:tgtEl>
                                          <p:spTgt spid="215094"/>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15095"/>
                                        </p:tgtEl>
                                        <p:attrNameLst>
                                          <p:attrName>style.visibility</p:attrName>
                                        </p:attrNameLst>
                                      </p:cBhvr>
                                      <p:to>
                                        <p:strVal val="visible"/>
                                      </p:to>
                                    </p:set>
                                    <p:anim calcmode="lin" valueType="num">
                                      <p:cBhvr additive="base">
                                        <p:cTn id="57" dur="500" fill="hold"/>
                                        <p:tgtEl>
                                          <p:spTgt spid="215095"/>
                                        </p:tgtEl>
                                        <p:attrNameLst>
                                          <p:attrName>ppt_x</p:attrName>
                                        </p:attrNameLst>
                                      </p:cBhvr>
                                      <p:tavLst>
                                        <p:tav tm="0">
                                          <p:val>
                                            <p:strVal val="#ppt_x"/>
                                          </p:val>
                                        </p:tav>
                                        <p:tav tm="100000">
                                          <p:val>
                                            <p:strVal val="#ppt_x"/>
                                          </p:val>
                                        </p:tav>
                                      </p:tavLst>
                                    </p:anim>
                                    <p:anim calcmode="lin" valueType="num">
                                      <p:cBhvr additive="base">
                                        <p:cTn id="58" dur="500" fill="hold"/>
                                        <p:tgtEl>
                                          <p:spTgt spid="215095"/>
                                        </p:tgtEl>
                                        <p:attrNameLst>
                                          <p:attrName>ppt_y</p:attrName>
                                        </p:attrNameLst>
                                      </p:cBhvr>
                                      <p:tavLst>
                                        <p:tav tm="0">
                                          <p:val>
                                            <p:strVal val="1+#ppt_h/2"/>
                                          </p:val>
                                        </p:tav>
                                        <p:tav tm="100000">
                                          <p:val>
                                            <p:strVal val="#ppt_y"/>
                                          </p:val>
                                        </p:tav>
                                      </p:tavLst>
                                    </p:anim>
                                  </p:childTnLst>
                                </p:cTn>
                              </p:par>
                              <p:par>
                                <p:cTn id="59" presetID="1" presetClass="emph" presetSubtype="2" fill="hold" nodeType="withEffect">
                                  <p:stCondLst>
                                    <p:cond delay="0"/>
                                  </p:stCondLst>
                                  <p:childTnLst>
                                    <p:animClr clrSpc="rgb" dir="cw">
                                      <p:cBhvr>
                                        <p:cTn id="60" dur="2000" fill="hold"/>
                                        <p:tgtEl>
                                          <p:spTgt spid="215092"/>
                                        </p:tgtEl>
                                        <p:attrNameLst>
                                          <p:attrName>fillcolor</p:attrName>
                                        </p:attrNameLst>
                                      </p:cBhvr>
                                      <p:to>
                                        <a:schemeClr val="accent2"/>
                                      </p:to>
                                    </p:animClr>
                                    <p:set>
                                      <p:cBhvr>
                                        <p:cTn id="61" dur="2000" fill="hold"/>
                                        <p:tgtEl>
                                          <p:spTgt spid="215092"/>
                                        </p:tgtEl>
                                        <p:attrNameLst>
                                          <p:attrName>fill.type</p:attrName>
                                        </p:attrNameLst>
                                      </p:cBhvr>
                                      <p:to>
                                        <p:strVal val="solid"/>
                                      </p:to>
                                    </p:set>
                                    <p:set>
                                      <p:cBhvr>
                                        <p:cTn id="62" dur="2000" fill="hold"/>
                                        <p:tgtEl>
                                          <p:spTgt spid="215092"/>
                                        </p:tgtEl>
                                        <p:attrNameLst>
                                          <p:attrName>fill.on</p:attrName>
                                        </p:attrNameLst>
                                      </p:cBhvr>
                                      <p:to>
                                        <p:strVal val="true"/>
                                      </p:to>
                                    </p:set>
                                  </p:childTnLst>
                                </p:cTn>
                              </p:par>
                              <p:par>
                                <p:cTn id="63" presetID="35" presetClass="emph" presetSubtype="0" repeatCount="3000" fill="hold" nodeType="withEffect">
                                  <p:stCondLst>
                                    <p:cond delay="0"/>
                                  </p:stCondLst>
                                  <p:childTnLst>
                                    <p:anim calcmode="discrete" valueType="str">
                                      <p:cBhvr>
                                        <p:cTn id="64" dur="1000" fill="hold"/>
                                        <p:tgtEl>
                                          <p:spTgt spid="215094"/>
                                        </p:tgtEl>
                                        <p:attrNameLst>
                                          <p:attrName>style.visibility</p:attrName>
                                        </p:attrNameLst>
                                      </p:cBhvr>
                                      <p:tavLst>
                                        <p:tav tm="0">
                                          <p:val>
                                            <p:strVal val="hidden"/>
                                          </p:val>
                                        </p:tav>
                                        <p:tav tm="50000">
                                          <p:val>
                                            <p:strVal val="visible"/>
                                          </p:val>
                                        </p:tav>
                                      </p:tavLst>
                                    </p:anim>
                                  </p:childTnLst>
                                </p:cTn>
                              </p:par>
                              <p:par>
                                <p:cTn id="65" presetID="35" presetClass="emph" presetSubtype="0" repeatCount="3000" fill="hold" nodeType="withEffect">
                                  <p:stCondLst>
                                    <p:cond delay="0"/>
                                  </p:stCondLst>
                                  <p:childTnLst>
                                    <p:anim calcmode="discrete" valueType="str">
                                      <p:cBhvr>
                                        <p:cTn id="66" dur="1000" fill="hold"/>
                                        <p:tgtEl>
                                          <p:spTgt spid="21509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8" grpId="0"/>
      <p:bldP spid="215084" grpId="0"/>
      <p:bldP spid="215088" grpId="0"/>
      <p:bldP spid="215089" grpId="0"/>
      <p:bldP spid="215091" grpId="0" bldLvl="0" animBg="1"/>
      <p:bldP spid="215092" grpId="0" bldLvl="0" animBg="1"/>
      <p:bldP spid="215093" grpId="0" bldLvl="0" animBg="1"/>
      <p:bldP spid="215096" grpId="0"/>
      <p:bldP spid="215097" grpId="0" bldLvl="0" animBg="1"/>
      <p:bldP spid="21509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71" name="文本框 216070"/>
          <p:cNvSpPr txBox="1"/>
          <p:nvPr/>
        </p:nvSpPr>
        <p:spPr>
          <a:xfrm>
            <a:off x="6168256" y="2427802"/>
            <a:ext cx="936625" cy="392113"/>
          </a:xfrm>
          <a:prstGeom prst="rect">
            <a:avLst/>
          </a:prstGeom>
          <a:noFill/>
          <a:ln w="9525">
            <a:noFill/>
          </a:ln>
        </p:spPr>
        <p:txBody>
          <a:bodyPr/>
          <a:lstStyle/>
          <a:p>
            <a:pPr algn="just"/>
            <a:endParaRPr lang="zh-CN" altLang="en-US" b="0" dirty="0">
              <a:latin typeface="Tahoma" panose="020B0604030504040204" pitchFamily="34" charset="0"/>
            </a:endParaRPr>
          </a:p>
        </p:txBody>
      </p:sp>
      <p:sp>
        <p:nvSpPr>
          <p:cNvPr id="216072" name="文本框 216071"/>
          <p:cNvSpPr txBox="1"/>
          <p:nvPr/>
        </p:nvSpPr>
        <p:spPr>
          <a:xfrm>
            <a:off x="1991544" y="2446852"/>
            <a:ext cx="8928992" cy="3580130"/>
          </a:xfrm>
          <a:prstGeom prst="rect">
            <a:avLst/>
          </a:prstGeom>
          <a:noFill/>
          <a:ln w="9525">
            <a:noFill/>
          </a:ln>
        </p:spPr>
        <p:txBody>
          <a:bodyPr wrap="square">
            <a:spAutoFit/>
          </a:bodyPr>
          <a:lstStyle/>
          <a:p>
            <a:pPr>
              <a:buClr>
                <a:srgbClr val="FF66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设备控制器的功能</a:t>
            </a:r>
            <a:endParaRPr lang="zh-CN" altLang="en-US" sz="2800" b="0" dirty="0">
              <a:latin typeface="Tahoma" panose="020B0604030504040204" pitchFamily="34" charset="0"/>
            </a:endParaRPr>
          </a:p>
          <a:p>
            <a:pPr lvl="1">
              <a:spcBef>
                <a:spcPct val="30000"/>
              </a:spcBef>
              <a:buClr>
                <a:srgbClr val="660066"/>
              </a:buClr>
              <a:buFont typeface="Wingdings" panose="05000000000000000000" pitchFamily="2" charset="2"/>
              <a:buChar char="Ø"/>
            </a:pPr>
            <a:r>
              <a:rPr lang="zh-CN" altLang="en-US" sz="2800" b="1" dirty="0">
                <a:latin typeface="Tahoma" panose="020B0604030504040204" pitchFamily="34" charset="0"/>
              </a:rPr>
              <a:t> </a:t>
            </a:r>
            <a:r>
              <a:rPr lang="zh-CN" altLang="en-US" b="1" dirty="0">
                <a:latin typeface="Tahoma" panose="020B0604030504040204" pitchFamily="34" charset="0"/>
              </a:rPr>
              <a:t>接收命令并进行译码（</a:t>
            </a:r>
            <a:r>
              <a:rPr lang="zh-CN" altLang="en-US" b="1" dirty="0">
                <a:solidFill>
                  <a:srgbClr val="CC0099"/>
                </a:solidFill>
                <a:latin typeface="Tahoma" panose="020B0604030504040204" pitchFamily="34" charset="0"/>
              </a:rPr>
              <a:t>控制寄存器</a:t>
            </a:r>
            <a:r>
              <a:rPr lang="zh-CN" altLang="en-US" b="1" dirty="0">
                <a:latin typeface="Tahoma" panose="020B0604030504040204" pitchFamily="34" charset="0"/>
              </a:rPr>
              <a:t>）</a:t>
            </a:r>
            <a:r>
              <a:rPr lang="en-US" altLang="zh-CN" b="1" dirty="0">
                <a:latin typeface="宋体" panose="02010600030101010101" pitchFamily="2" charset="-122"/>
              </a:rPr>
              <a:t>—</a:t>
            </a:r>
            <a:r>
              <a:rPr lang="zh-CN" altLang="en-US" b="1" dirty="0">
                <a:latin typeface="Tahoma" panose="020B0604030504040204" pitchFamily="34" charset="0"/>
              </a:rPr>
              <a:t>接收来自主机的命令，译成驱动设备的操作码；同时将地址译码以对应多个设备中的一个。 </a:t>
            </a:r>
          </a:p>
          <a:p>
            <a:pPr lvl="1">
              <a:spcBef>
                <a:spcPct val="30000"/>
              </a:spcBef>
              <a:buClr>
                <a:srgbClr val="660066"/>
              </a:buClr>
              <a:buFont typeface="Wingdings" panose="05000000000000000000" pitchFamily="2" charset="2"/>
              <a:buChar char="Ø"/>
            </a:pPr>
            <a:r>
              <a:rPr lang="zh-CN" altLang="en-US" b="1" dirty="0">
                <a:latin typeface="Tahoma" panose="020B0604030504040204" pitchFamily="34" charset="0"/>
              </a:rPr>
              <a:t> 进行数据交换（</a:t>
            </a:r>
            <a:r>
              <a:rPr lang="zh-CN" altLang="en-US" b="1" dirty="0">
                <a:solidFill>
                  <a:srgbClr val="CC0099"/>
                </a:solidFill>
                <a:latin typeface="Tahoma" panose="020B0604030504040204" pitchFamily="34" charset="0"/>
              </a:rPr>
              <a:t>数据寄存器</a:t>
            </a:r>
            <a:r>
              <a:rPr lang="zh-CN" altLang="en-US" b="1" dirty="0">
                <a:latin typeface="Tahoma" panose="020B0604030504040204" pitchFamily="34" charset="0"/>
              </a:rPr>
              <a:t>）</a:t>
            </a:r>
            <a:r>
              <a:rPr lang="en-US" altLang="zh-CN" b="1" dirty="0">
                <a:latin typeface="宋体" panose="02010600030101010101" pitchFamily="2" charset="-122"/>
              </a:rPr>
              <a:t>—</a:t>
            </a:r>
            <a:r>
              <a:rPr lang="zh-CN" altLang="en-US" b="1" dirty="0">
                <a:latin typeface="Tahoma" panose="020B0604030504040204" pitchFamily="34" charset="0"/>
              </a:rPr>
              <a:t>根据主机</a:t>
            </a:r>
            <a:r>
              <a:rPr lang="en-US" altLang="zh-CN" b="1" dirty="0">
                <a:latin typeface="Tahoma" panose="020B0604030504040204" pitchFamily="34" charset="0"/>
              </a:rPr>
              <a:t>I/O</a:t>
            </a:r>
            <a:r>
              <a:rPr lang="zh-CN" altLang="en-US" b="1" dirty="0">
                <a:latin typeface="Tahoma" panose="020B0604030504040204" pitchFamily="34" charset="0"/>
              </a:rPr>
              <a:t>命令实现</a:t>
            </a:r>
            <a:r>
              <a:rPr lang="en-US" altLang="zh-CN" b="1" dirty="0">
                <a:latin typeface="Tahoma" panose="020B0604030504040204" pitchFamily="34" charset="0"/>
              </a:rPr>
              <a:t>CPU</a:t>
            </a:r>
            <a:r>
              <a:rPr lang="zh-CN" altLang="en-US" b="1" dirty="0">
                <a:latin typeface="Tahoma" panose="020B0604030504040204" pitchFamily="34" charset="0"/>
              </a:rPr>
              <a:t>与控制器、控制器与设备间数据交换。</a:t>
            </a:r>
          </a:p>
          <a:p>
            <a:pPr lvl="1">
              <a:spcBef>
                <a:spcPct val="30000"/>
              </a:spcBef>
              <a:buClr>
                <a:srgbClr val="660066"/>
              </a:buClr>
              <a:buFont typeface="Wingdings" panose="05000000000000000000" pitchFamily="2" charset="2"/>
              <a:buChar char="Ø"/>
            </a:pPr>
            <a:r>
              <a:rPr lang="zh-CN" altLang="en-US" b="1" dirty="0">
                <a:latin typeface="Tahoma" panose="020B0604030504040204" pitchFamily="34" charset="0"/>
              </a:rPr>
              <a:t> 记录和报告设备状态（</a:t>
            </a:r>
            <a:r>
              <a:rPr lang="zh-CN" altLang="en-US" b="1" dirty="0">
                <a:solidFill>
                  <a:srgbClr val="CC0099"/>
                </a:solidFill>
                <a:latin typeface="Tahoma" panose="020B0604030504040204" pitchFamily="34" charset="0"/>
              </a:rPr>
              <a:t>状态寄存器</a:t>
            </a:r>
            <a:r>
              <a:rPr lang="zh-CN" altLang="en-US" b="1" dirty="0">
                <a:latin typeface="Tahoma" panose="020B0604030504040204" pitchFamily="34" charset="0"/>
              </a:rPr>
              <a:t>）</a:t>
            </a:r>
            <a:r>
              <a:rPr lang="en-US" altLang="zh-CN" b="1" dirty="0">
                <a:latin typeface="宋体" panose="02010600030101010101" pitchFamily="2" charset="-122"/>
              </a:rPr>
              <a:t>—</a:t>
            </a:r>
            <a:r>
              <a:rPr lang="zh-CN" altLang="en-US" b="1" dirty="0">
                <a:latin typeface="Tahoma" panose="020B0604030504040204" pitchFamily="34" charset="0"/>
              </a:rPr>
              <a:t>记录控制设备当前状态，用于</a:t>
            </a:r>
            <a:r>
              <a:rPr lang="en-US" altLang="zh-CN" b="1" dirty="0">
                <a:latin typeface="Tahoma" panose="020B0604030504040204" pitchFamily="34" charset="0"/>
              </a:rPr>
              <a:t>CPU</a:t>
            </a:r>
            <a:r>
              <a:rPr lang="zh-CN" altLang="en-US" b="1" dirty="0">
                <a:latin typeface="Tahoma" panose="020B0604030504040204" pitchFamily="34" charset="0"/>
              </a:rPr>
              <a:t>进行</a:t>
            </a:r>
            <a:r>
              <a:rPr lang="en-US" altLang="zh-CN" b="1" dirty="0">
                <a:latin typeface="Tahoma" panose="020B0604030504040204" pitchFamily="34" charset="0"/>
              </a:rPr>
              <a:t>I/O</a:t>
            </a:r>
            <a:r>
              <a:rPr lang="zh-CN" altLang="en-US" b="1" dirty="0">
                <a:latin typeface="Tahoma" panose="020B0604030504040204" pitchFamily="34" charset="0"/>
              </a:rPr>
              <a:t>时的查询条件。</a:t>
            </a:r>
            <a:r>
              <a:rPr lang="zh-CN" altLang="en-US" sz="2800" b="0" dirty="0">
                <a:latin typeface="Tahoma" panose="020B0604030504040204" pitchFamily="34" charset="0"/>
              </a:rPr>
              <a:t>  </a:t>
            </a:r>
          </a:p>
        </p:txBody>
      </p:sp>
      <p:sp>
        <p:nvSpPr>
          <p:cNvPr id="216076" name="文本框 216075"/>
          <p:cNvSpPr txBox="1"/>
          <p:nvPr/>
        </p:nvSpPr>
        <p:spPr>
          <a:xfrm>
            <a:off x="1198315" y="1844899"/>
            <a:ext cx="4465637" cy="521970"/>
          </a:xfrm>
          <a:prstGeom prst="rect">
            <a:avLst/>
          </a:prstGeom>
          <a:noFill/>
          <a:ln w="9525">
            <a:noFill/>
          </a:ln>
        </p:spPr>
        <p:txBody>
          <a:bodyPr>
            <a:spAutoFit/>
          </a:bodyPr>
          <a:lstStyle/>
          <a:p>
            <a:pPr>
              <a:spcBef>
                <a:spcPct val="20000"/>
              </a:spcBef>
              <a:buSzPct val="80000"/>
            </a:pPr>
            <a:r>
              <a:rPr lang="zh-CN" altLang="en-US" sz="2800" dirty="0">
                <a:solidFill>
                  <a:srgbClr val="800000"/>
                </a:solidFill>
                <a:effectLst>
                  <a:outerShdw blurRad="38100" dist="38100" dir="2700000">
                    <a:srgbClr val="C0C0C0"/>
                  </a:outerShdw>
                </a:effectLst>
                <a:latin typeface="Tahoma" panose="020B0604030504040204" pitchFamily="34" charset="0"/>
              </a:rPr>
              <a:t>  </a:t>
            </a:r>
            <a:r>
              <a:rPr lang="en-US" altLang="zh-CN" sz="280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、设备控制器 </a:t>
            </a:r>
          </a:p>
        </p:txBody>
      </p:sp>
      <p:sp>
        <p:nvSpPr>
          <p:cNvPr id="216077" name="AutoShape 5"/>
          <p:cNvSpPr/>
          <p:nvPr/>
        </p:nvSpPr>
        <p:spPr>
          <a:xfrm>
            <a:off x="923677" y="1025749"/>
            <a:ext cx="40195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16078" name="Text Box 38"/>
          <p:cNvSpPr txBox="1"/>
          <p:nvPr/>
        </p:nvSpPr>
        <p:spPr>
          <a:xfrm>
            <a:off x="1055440" y="1052736"/>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a:t>
            </a:r>
            <a:r>
              <a:rPr lang="en-US" altLang="zh-CN" sz="2800">
                <a:solidFill>
                  <a:srgbClr val="FF0000"/>
                </a:solidFill>
                <a:effectLst>
                  <a:outerShdw blurRad="38100" dist="38100" dir="2700000">
                    <a:srgbClr val="C0C0C0"/>
                  </a:outerShdw>
                </a:effectLst>
                <a:latin typeface="Times New Roman" panose="02020603050405020304" pitchFamily="18" charset="0"/>
              </a:rPr>
              <a:t>I/O</a:t>
            </a:r>
            <a:r>
              <a:rPr lang="zh-CN" altLang="en-US" sz="2800" dirty="0">
                <a:solidFill>
                  <a:srgbClr val="FF0000"/>
                </a:solidFill>
                <a:effectLst>
                  <a:outerShdw blurRad="38100" dist="38100" dir="2700000">
                    <a:srgbClr val="C0C0C0"/>
                  </a:outerShdw>
                </a:effectLst>
                <a:latin typeface="Times New Roman" panose="02020603050405020304" pitchFamily="18" charset="0"/>
              </a:rPr>
              <a:t>系统的结构</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0" name="矩形 9">
            <a:extLst>
              <a:ext uri="{FF2B5EF4-FFF2-40B4-BE49-F238E27FC236}">
                <a16:creationId xmlns:a16="http://schemas.microsoft.com/office/drawing/2014/main" id="{38B8BBE6-4F6D-4546-89DA-E33E41FEBF81}"/>
              </a:ext>
            </a:extLst>
          </p:cNvPr>
          <p:cNvSpPr/>
          <p:nvPr/>
        </p:nvSpPr>
        <p:spPr>
          <a:xfrm>
            <a:off x="551384" y="188640"/>
            <a:ext cx="2376488" cy="419100"/>
          </a:xfrm>
          <a:prstGeom prst="rect">
            <a:avLst/>
          </a:prstGeom>
        </p:spPr>
        <p:txBody>
          <a:bodyPr wrap="none" fromWordArt="1">
            <a:prstTxWarp prst="textPlain">
              <a:avLst>
                <a:gd name="adj" fmla="val 49560"/>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5.1 I/O系统</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6077"/>
                                        </p:tgtEl>
                                        <p:attrNameLst>
                                          <p:attrName>style.visibility</p:attrName>
                                        </p:attrNameLst>
                                      </p:cBhvr>
                                      <p:to>
                                        <p:strVal val="visible"/>
                                      </p:to>
                                    </p:set>
                                    <p:anim calcmode="lin" valueType="num">
                                      <p:cBhvr additive="base">
                                        <p:cTn id="7" dur="500" fill="hold"/>
                                        <p:tgtEl>
                                          <p:spTgt spid="216077"/>
                                        </p:tgtEl>
                                        <p:attrNameLst>
                                          <p:attrName>ppt_x</p:attrName>
                                        </p:attrNameLst>
                                      </p:cBhvr>
                                      <p:tavLst>
                                        <p:tav tm="0">
                                          <p:val>
                                            <p:strVal val="#ppt_x"/>
                                          </p:val>
                                        </p:tav>
                                        <p:tav tm="100000">
                                          <p:val>
                                            <p:strVal val="#ppt_x"/>
                                          </p:val>
                                        </p:tav>
                                      </p:tavLst>
                                    </p:anim>
                                    <p:anim calcmode="lin" valueType="num">
                                      <p:cBhvr additive="base">
                                        <p:cTn id="8" dur="500" fill="hold"/>
                                        <p:tgtEl>
                                          <p:spTgt spid="21607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6078"/>
                                        </p:tgtEl>
                                        <p:attrNameLst>
                                          <p:attrName>style.visibility</p:attrName>
                                        </p:attrNameLst>
                                      </p:cBhvr>
                                      <p:to>
                                        <p:strVal val="visible"/>
                                      </p:to>
                                    </p:set>
                                    <p:anim calcmode="lin" valueType="num">
                                      <p:cBhvr additive="base">
                                        <p:cTn id="12" dur="500" fill="hold"/>
                                        <p:tgtEl>
                                          <p:spTgt spid="216078"/>
                                        </p:tgtEl>
                                        <p:attrNameLst>
                                          <p:attrName>ppt_x</p:attrName>
                                        </p:attrNameLst>
                                      </p:cBhvr>
                                      <p:tavLst>
                                        <p:tav tm="0">
                                          <p:val>
                                            <p:strVal val="#ppt_x"/>
                                          </p:val>
                                        </p:tav>
                                        <p:tav tm="100000">
                                          <p:val>
                                            <p:strVal val="#ppt_x"/>
                                          </p:val>
                                        </p:tav>
                                      </p:tavLst>
                                    </p:anim>
                                    <p:anim calcmode="lin" valueType="num">
                                      <p:cBhvr additive="base">
                                        <p:cTn id="13" dur="500" fill="hold"/>
                                        <p:tgtEl>
                                          <p:spTgt spid="21607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16076"/>
                                        </p:tgtEl>
                                        <p:attrNameLst>
                                          <p:attrName>style.visibility</p:attrName>
                                        </p:attrNameLst>
                                      </p:cBhvr>
                                      <p:to>
                                        <p:strVal val="visible"/>
                                      </p:to>
                                    </p:set>
                                    <p:anim calcmode="lin" valueType="num">
                                      <p:cBhvr additive="base">
                                        <p:cTn id="17" dur="500" fill="hold"/>
                                        <p:tgtEl>
                                          <p:spTgt spid="216076"/>
                                        </p:tgtEl>
                                        <p:attrNameLst>
                                          <p:attrName>ppt_x</p:attrName>
                                        </p:attrNameLst>
                                      </p:cBhvr>
                                      <p:tavLst>
                                        <p:tav tm="0">
                                          <p:val>
                                            <p:strVal val="1+#ppt_w/2"/>
                                          </p:val>
                                        </p:tav>
                                        <p:tav tm="100000">
                                          <p:val>
                                            <p:strVal val="#ppt_x"/>
                                          </p:val>
                                        </p:tav>
                                      </p:tavLst>
                                    </p:anim>
                                    <p:anim calcmode="lin" valueType="num">
                                      <p:cBhvr additive="base">
                                        <p:cTn id="18" dur="500" fill="hold"/>
                                        <p:tgtEl>
                                          <p:spTgt spid="216076"/>
                                        </p:tgtEl>
                                        <p:attrNameLst>
                                          <p:attrName>ppt_y</p:attrName>
                                        </p:attrNameLst>
                                      </p:cBhvr>
                                      <p:tavLst>
                                        <p:tav tm="0">
                                          <p:val>
                                            <p:strVal val="#ppt_y"/>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6072"/>
                                        </p:tgtEl>
                                        <p:attrNameLst>
                                          <p:attrName>style.visibility</p:attrName>
                                        </p:attrNameLst>
                                      </p:cBhvr>
                                      <p:to>
                                        <p:strVal val="visible"/>
                                      </p:to>
                                    </p:set>
                                    <p:anim calcmode="lin" valueType="num">
                                      <p:cBhvr additive="base">
                                        <p:cTn id="21" dur="500" fill="hold"/>
                                        <p:tgtEl>
                                          <p:spTgt spid="216072"/>
                                        </p:tgtEl>
                                        <p:attrNameLst>
                                          <p:attrName>ppt_x</p:attrName>
                                        </p:attrNameLst>
                                      </p:cBhvr>
                                      <p:tavLst>
                                        <p:tav tm="0">
                                          <p:val>
                                            <p:strVal val="#ppt_x"/>
                                          </p:val>
                                        </p:tav>
                                        <p:tav tm="100000">
                                          <p:val>
                                            <p:strVal val="#ppt_x"/>
                                          </p:val>
                                        </p:tav>
                                      </p:tavLst>
                                    </p:anim>
                                    <p:anim calcmode="lin" valueType="num">
                                      <p:cBhvr additive="base">
                                        <p:cTn id="22" dur="500" fill="hold"/>
                                        <p:tgtEl>
                                          <p:spTgt spid="216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2" grpId="0"/>
      <p:bldP spid="216076" grpId="0"/>
      <p:bldP spid="216077" grpId="0" bldLvl="0" animBg="1"/>
      <p:bldP spid="21607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AutoShape 2"/>
          <p:cNvSpPr/>
          <p:nvPr/>
        </p:nvSpPr>
        <p:spPr>
          <a:xfrm>
            <a:off x="3736975" y="5408613"/>
            <a:ext cx="4610100" cy="534987"/>
          </a:xfrm>
          <a:prstGeom prst="roundRect">
            <a:avLst>
              <a:gd name="adj" fmla="val 0"/>
            </a:avLst>
          </a:prstGeom>
          <a:solidFill>
            <a:srgbClr val="0070C0"/>
          </a:solidFill>
          <a:ln w="19050">
            <a:solidFill>
              <a:srgbClr val="669900"/>
            </a:solidFill>
          </a:ln>
        </p:spPr>
        <p:txBody>
          <a:bodyPr wrap="none" anchor="ctr"/>
          <a:lstStyle/>
          <a:p>
            <a:endParaRPr lang="zh-CN" altLang="en-US" sz="1800" b="0" dirty="0">
              <a:solidFill>
                <a:srgbClr val="0000CC"/>
              </a:solidFill>
              <a:latin typeface="Arial" panose="020B0604020202020204" pitchFamily="34" charset="0"/>
            </a:endParaRPr>
          </a:p>
        </p:txBody>
      </p:sp>
      <p:cxnSp>
        <p:nvCxnSpPr>
          <p:cNvPr id="537603" name="AutoShape 3"/>
          <p:cNvCxnSpPr>
            <a:cxnSpLocks/>
            <a:endCxn id="537602" idx="1"/>
          </p:cNvCxnSpPr>
          <p:nvPr/>
        </p:nvCxnSpPr>
        <p:spPr>
          <a:xfrm>
            <a:off x="1683820" y="4327525"/>
            <a:ext cx="2053155" cy="1348582"/>
          </a:xfrm>
          <a:prstGeom prst="bentConnector3">
            <a:avLst>
              <a:gd name="adj1" fmla="val -30269"/>
            </a:avLst>
          </a:prstGeom>
          <a:ln w="28575" cap="rnd" cmpd="sng">
            <a:solidFill>
              <a:srgbClr val="336699"/>
            </a:solidFill>
            <a:prstDash val="sysDot"/>
            <a:miter/>
            <a:headEnd type="none" w="med" len="med"/>
            <a:tailEnd type="none" w="med" len="med"/>
          </a:ln>
        </p:spPr>
      </p:cxnSp>
      <p:cxnSp>
        <p:nvCxnSpPr>
          <p:cNvPr id="537604" name="AutoShape 4"/>
          <p:cNvCxnSpPr>
            <a:cxnSpLocks/>
            <a:endCxn id="537602" idx="3"/>
          </p:cNvCxnSpPr>
          <p:nvPr/>
        </p:nvCxnSpPr>
        <p:spPr>
          <a:xfrm rot="10800000" flipV="1">
            <a:off x="8347075" y="4310063"/>
            <a:ext cx="2103956" cy="1366044"/>
          </a:xfrm>
          <a:prstGeom prst="bentConnector3">
            <a:avLst>
              <a:gd name="adj1" fmla="val -21256"/>
            </a:avLst>
          </a:prstGeom>
          <a:ln w="28575" cap="rnd" cmpd="sng">
            <a:solidFill>
              <a:srgbClr val="336699"/>
            </a:solidFill>
            <a:prstDash val="sysDot"/>
            <a:miter/>
            <a:headEnd type="none" w="med" len="med"/>
            <a:tailEnd type="none" w="med" len="med"/>
          </a:ln>
        </p:spPr>
      </p:cxnSp>
      <p:sp>
        <p:nvSpPr>
          <p:cNvPr id="537605"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dirty="0">
                <a:ln>
                  <a:solidFill>
                    <a:srgbClr val="FF0000"/>
                  </a:solidFill>
                </a:ln>
                <a:solidFill>
                  <a:srgbClr val="FF0000"/>
                </a:solidFill>
                <a:effectLst>
                  <a:outerShdw blurRad="38100" dist="38100" dir="2700000">
                    <a:srgbClr val="C0C0C0"/>
                  </a:outerShdw>
                </a:effectLst>
                <a:latin typeface="Arial" panose="020B0604020202020204" pitchFamily="34" charset="0"/>
              </a:rPr>
              <a:t>本节小结</a:t>
            </a:r>
          </a:p>
        </p:txBody>
      </p:sp>
      <p:sp>
        <p:nvSpPr>
          <p:cNvPr id="537606" name="AutoShape 6"/>
          <p:cNvSpPr/>
          <p:nvPr/>
        </p:nvSpPr>
        <p:spPr>
          <a:xfrm>
            <a:off x="1683820" y="3811588"/>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537607" name="Oval 7"/>
          <p:cNvSpPr/>
          <p:nvPr/>
        </p:nvSpPr>
        <p:spPr>
          <a:xfrm>
            <a:off x="1683820" y="3835400"/>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37608" name="Oval 8"/>
          <p:cNvSpPr/>
          <p:nvPr/>
        </p:nvSpPr>
        <p:spPr>
          <a:xfrm>
            <a:off x="1777482" y="3840163"/>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37609" name="Rectangle 9"/>
          <p:cNvSpPr/>
          <p:nvPr/>
        </p:nvSpPr>
        <p:spPr>
          <a:xfrm>
            <a:off x="1787007" y="1514475"/>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537610" name="Rectangle 10"/>
          <p:cNvSpPr/>
          <p:nvPr/>
        </p:nvSpPr>
        <p:spPr>
          <a:xfrm>
            <a:off x="1847528" y="2190234"/>
            <a:ext cx="1873250" cy="181483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002060"/>
                </a:solidFill>
                <a:effectLst>
                  <a:outerShdw blurRad="38100" dist="38100" dir="2700000">
                    <a:srgbClr val="C0C0C0"/>
                  </a:outerShdw>
                </a:effectLst>
                <a:latin typeface="Arial" panose="020B0604020202020204" pitchFamily="34" charset="0"/>
              </a:rPr>
              <a:t>按使用特性来分。</a:t>
            </a:r>
          </a:p>
          <a:p>
            <a:pPr marL="116205" indent="-116205">
              <a:lnSpc>
                <a:spcPct val="80000"/>
              </a:lnSpc>
              <a:buAutoNum type="arabicPeriod"/>
            </a:pPr>
            <a:endParaRPr lang="zh-CN" altLang="en-US" sz="2000" dirty="0">
              <a:solidFill>
                <a:srgbClr val="00206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002060"/>
                </a:solidFill>
                <a:effectLst>
                  <a:outerShdw blurRad="38100" dist="38100" dir="2700000">
                    <a:srgbClr val="C0C0C0"/>
                  </a:outerShdw>
                </a:effectLst>
                <a:latin typeface="Arial" panose="020B0604020202020204" pitchFamily="34" charset="0"/>
              </a:rPr>
              <a:t>按系统观点来分。</a:t>
            </a:r>
          </a:p>
          <a:p>
            <a:pPr marL="116205" indent="-116205">
              <a:lnSpc>
                <a:spcPct val="80000"/>
              </a:lnSpc>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pPr>
            <a:endParaRPr lang="zh-CN" altLang="en-US" sz="2000" dirty="0">
              <a:solidFill>
                <a:srgbClr val="660066"/>
              </a:solidFill>
              <a:effectLst>
                <a:outerShdw blurRad="38100" dist="38100" dir="2700000">
                  <a:srgbClr val="C0C0C0"/>
                </a:outerShdw>
              </a:effectLst>
              <a:latin typeface="Arial" panose="020B0604020202020204" pitchFamily="34" charset="0"/>
            </a:endParaRPr>
          </a:p>
        </p:txBody>
      </p:sp>
      <p:sp>
        <p:nvSpPr>
          <p:cNvPr id="537611"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endParaRPr lang="zh-CN" altLang="en-US" sz="1800" b="0" dirty="0">
              <a:latin typeface="Arial" panose="020B0604020202020204" pitchFamily="34" charset="0"/>
            </a:endParaRPr>
          </a:p>
        </p:txBody>
      </p:sp>
      <p:grpSp>
        <p:nvGrpSpPr>
          <p:cNvPr id="537612" name="Group 12"/>
          <p:cNvGrpSpPr/>
          <p:nvPr/>
        </p:nvGrpSpPr>
        <p:grpSpPr>
          <a:xfrm>
            <a:off x="4927600" y="3835400"/>
            <a:ext cx="2303463" cy="412750"/>
            <a:chOff x="2029" y="2178"/>
            <a:chExt cx="1600" cy="474"/>
          </a:xfrm>
        </p:grpSpPr>
        <p:sp>
          <p:nvSpPr>
            <p:cNvPr id="537613"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37614"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sp>
        <p:nvSpPr>
          <p:cNvPr id="537615"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537616" name="Rectangle 16"/>
          <p:cNvSpPr/>
          <p:nvPr/>
        </p:nvSpPr>
        <p:spPr>
          <a:xfrm>
            <a:off x="5159375" y="2157413"/>
            <a:ext cx="1922463" cy="156845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设备标识的原因。</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设备标识的方法。</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p:txBody>
      </p:sp>
      <p:sp>
        <p:nvSpPr>
          <p:cNvPr id="537617" name="AutoShape 17"/>
          <p:cNvSpPr/>
          <p:nvPr/>
        </p:nvSpPr>
        <p:spPr>
          <a:xfrm>
            <a:off x="8217418" y="3811588"/>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537618" name="Oval 18"/>
          <p:cNvSpPr/>
          <p:nvPr/>
        </p:nvSpPr>
        <p:spPr>
          <a:xfrm>
            <a:off x="8217418" y="3848101"/>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nvGrpSpPr>
          <p:cNvPr id="537619" name="Group 19"/>
          <p:cNvGrpSpPr/>
          <p:nvPr/>
        </p:nvGrpSpPr>
        <p:grpSpPr>
          <a:xfrm>
            <a:off x="8369818" y="1466851"/>
            <a:ext cx="1952625" cy="2765425"/>
            <a:chOff x="3017" y="856"/>
            <a:chExt cx="1052" cy="1906"/>
          </a:xfrm>
        </p:grpSpPr>
        <p:sp>
          <p:nvSpPr>
            <p:cNvPr id="537620"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37621"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grpSp>
      <p:sp>
        <p:nvSpPr>
          <p:cNvPr id="537622" name="Rectangle 22"/>
          <p:cNvSpPr/>
          <p:nvPr/>
        </p:nvSpPr>
        <p:spPr>
          <a:xfrm>
            <a:off x="8449193" y="2232026"/>
            <a:ext cx="1835150" cy="1076325"/>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总线结构</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设备控制器</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p:txBody>
      </p:sp>
      <p:sp>
        <p:nvSpPr>
          <p:cNvPr id="537623" name="Text Box 29"/>
          <p:cNvSpPr txBox="1"/>
          <p:nvPr/>
        </p:nvSpPr>
        <p:spPr>
          <a:xfrm>
            <a:off x="1783832" y="4365625"/>
            <a:ext cx="2087563"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设备分类</a:t>
            </a:r>
          </a:p>
        </p:txBody>
      </p:sp>
      <p:sp>
        <p:nvSpPr>
          <p:cNvPr id="537624" name="Text Box 30"/>
          <p:cNvSpPr txBox="1"/>
          <p:nvPr/>
        </p:nvSpPr>
        <p:spPr>
          <a:xfrm>
            <a:off x="4627563" y="4422775"/>
            <a:ext cx="2736850"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设备标识</a:t>
            </a:r>
          </a:p>
        </p:txBody>
      </p:sp>
      <p:sp>
        <p:nvSpPr>
          <p:cNvPr id="537625" name="Text Box 31"/>
          <p:cNvSpPr txBox="1"/>
          <p:nvPr/>
        </p:nvSpPr>
        <p:spPr>
          <a:xfrm>
            <a:off x="8103118" y="4476751"/>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en-US" altLang="zh-CN" sz="2000">
                <a:solidFill>
                  <a:srgbClr val="000099"/>
                </a:solidFill>
                <a:effectLst>
                  <a:outerShdw blurRad="38100" dist="38100" dir="2700000">
                    <a:srgbClr val="C0C0C0"/>
                  </a:outerShdw>
                </a:effectLst>
                <a:latin typeface="Arial" panose="020B0604020202020204" pitchFamily="34" charset="0"/>
              </a:rPr>
              <a:t>I/O</a:t>
            </a:r>
            <a:r>
              <a:rPr lang="zh-CN" altLang="en-US" sz="2000" dirty="0">
                <a:solidFill>
                  <a:srgbClr val="000099"/>
                </a:solidFill>
                <a:effectLst>
                  <a:outerShdw blurRad="38100" dist="38100" dir="2700000">
                    <a:srgbClr val="C0C0C0"/>
                  </a:outerShdw>
                </a:effectLst>
                <a:latin typeface="Arial" panose="020B0604020202020204" pitchFamily="34" charset="0"/>
              </a:rPr>
              <a:t>系统结构</a:t>
            </a:r>
          </a:p>
        </p:txBody>
      </p:sp>
      <p:sp>
        <p:nvSpPr>
          <p:cNvPr id="27" name="矩形 26">
            <a:extLst>
              <a:ext uri="{FF2B5EF4-FFF2-40B4-BE49-F238E27FC236}">
                <a16:creationId xmlns:a16="http://schemas.microsoft.com/office/drawing/2014/main" id="{D1C29509-6BB1-44A5-B5D9-EB5AFE1159B2}"/>
              </a:ext>
            </a:extLst>
          </p:cNvPr>
          <p:cNvSpPr/>
          <p:nvPr/>
        </p:nvSpPr>
        <p:spPr>
          <a:xfrm>
            <a:off x="551384" y="188640"/>
            <a:ext cx="2376488" cy="419100"/>
          </a:xfrm>
          <a:prstGeom prst="rect">
            <a:avLst/>
          </a:prstGeom>
        </p:spPr>
        <p:txBody>
          <a:bodyPr wrap="none" fromWordArt="1">
            <a:prstTxWarp prst="textPlain">
              <a:avLst>
                <a:gd name="adj" fmla="val 49560"/>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5.1 I/O系统</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37604"/>
                                        </p:tgtEl>
                                        <p:attrNameLst>
                                          <p:attrName>style.visibility</p:attrName>
                                        </p:attrNameLst>
                                      </p:cBhvr>
                                      <p:to>
                                        <p:strVal val="visible"/>
                                      </p:to>
                                    </p:set>
                                    <p:anim calcmode="lin" valueType="num">
                                      <p:cBhvr additive="base">
                                        <p:cTn id="7" dur="500" fill="hold"/>
                                        <p:tgtEl>
                                          <p:spTgt spid="537604"/>
                                        </p:tgtEl>
                                        <p:attrNameLst>
                                          <p:attrName>ppt_x</p:attrName>
                                        </p:attrNameLst>
                                      </p:cBhvr>
                                      <p:tavLst>
                                        <p:tav tm="0">
                                          <p:val>
                                            <p:strVal val="#ppt_x"/>
                                          </p:val>
                                        </p:tav>
                                        <p:tav tm="100000">
                                          <p:val>
                                            <p:strVal val="#ppt_x"/>
                                          </p:val>
                                        </p:tav>
                                      </p:tavLst>
                                    </p:anim>
                                    <p:anim calcmode="lin" valueType="num">
                                      <p:cBhvr additive="base">
                                        <p:cTn id="8" dur="500" fill="hold"/>
                                        <p:tgtEl>
                                          <p:spTgt spid="53760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37602"/>
                                        </p:tgtEl>
                                        <p:attrNameLst>
                                          <p:attrName>style.visibility</p:attrName>
                                        </p:attrNameLst>
                                      </p:cBhvr>
                                      <p:to>
                                        <p:strVal val="visible"/>
                                      </p:to>
                                    </p:set>
                                    <p:anim calcmode="lin" valueType="num">
                                      <p:cBhvr additive="base">
                                        <p:cTn id="12" dur="500" fill="hold"/>
                                        <p:tgtEl>
                                          <p:spTgt spid="537602"/>
                                        </p:tgtEl>
                                        <p:attrNameLst>
                                          <p:attrName>ppt_x</p:attrName>
                                        </p:attrNameLst>
                                      </p:cBhvr>
                                      <p:tavLst>
                                        <p:tav tm="0">
                                          <p:val>
                                            <p:strVal val="#ppt_x"/>
                                          </p:val>
                                        </p:tav>
                                        <p:tav tm="100000">
                                          <p:val>
                                            <p:strVal val="#ppt_x"/>
                                          </p:val>
                                        </p:tav>
                                      </p:tavLst>
                                    </p:anim>
                                    <p:anim calcmode="lin" valueType="num">
                                      <p:cBhvr additive="base">
                                        <p:cTn id="13" dur="500" fill="hold"/>
                                        <p:tgtEl>
                                          <p:spTgt spid="53760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37603"/>
                                        </p:tgtEl>
                                        <p:attrNameLst>
                                          <p:attrName>style.visibility</p:attrName>
                                        </p:attrNameLst>
                                      </p:cBhvr>
                                      <p:to>
                                        <p:strVal val="visible"/>
                                      </p:to>
                                    </p:set>
                                    <p:anim calcmode="lin" valueType="num">
                                      <p:cBhvr additive="base">
                                        <p:cTn id="17" dur="500" fill="hold"/>
                                        <p:tgtEl>
                                          <p:spTgt spid="537603"/>
                                        </p:tgtEl>
                                        <p:attrNameLst>
                                          <p:attrName>ppt_x</p:attrName>
                                        </p:attrNameLst>
                                      </p:cBhvr>
                                      <p:tavLst>
                                        <p:tav tm="0">
                                          <p:val>
                                            <p:strVal val="#ppt_x"/>
                                          </p:val>
                                        </p:tav>
                                        <p:tav tm="100000">
                                          <p:val>
                                            <p:strVal val="#ppt_x"/>
                                          </p:val>
                                        </p:tav>
                                      </p:tavLst>
                                    </p:anim>
                                    <p:anim calcmode="lin" valueType="num">
                                      <p:cBhvr additive="base">
                                        <p:cTn id="18" dur="500" fill="hold"/>
                                        <p:tgtEl>
                                          <p:spTgt spid="53760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37605"/>
                                        </p:tgtEl>
                                        <p:attrNameLst>
                                          <p:attrName>style.visibility</p:attrName>
                                        </p:attrNameLst>
                                      </p:cBhvr>
                                      <p:to>
                                        <p:strVal val="visible"/>
                                      </p:to>
                                    </p:set>
                                    <p:anim calcmode="lin" valueType="num">
                                      <p:cBhvr additive="base">
                                        <p:cTn id="22" dur="500" fill="hold"/>
                                        <p:tgtEl>
                                          <p:spTgt spid="537605"/>
                                        </p:tgtEl>
                                        <p:attrNameLst>
                                          <p:attrName>ppt_x</p:attrName>
                                        </p:attrNameLst>
                                      </p:cBhvr>
                                      <p:tavLst>
                                        <p:tav tm="0">
                                          <p:val>
                                            <p:strVal val="#ppt_x"/>
                                          </p:val>
                                        </p:tav>
                                        <p:tav tm="100000">
                                          <p:val>
                                            <p:strVal val="#ppt_x"/>
                                          </p:val>
                                        </p:tav>
                                      </p:tavLst>
                                    </p:anim>
                                    <p:anim calcmode="lin" valueType="num">
                                      <p:cBhvr additive="base">
                                        <p:cTn id="23" dur="500" fill="hold"/>
                                        <p:tgtEl>
                                          <p:spTgt spid="53760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37606"/>
                                        </p:tgtEl>
                                        <p:attrNameLst>
                                          <p:attrName>style.visibility</p:attrName>
                                        </p:attrNameLst>
                                      </p:cBhvr>
                                      <p:to>
                                        <p:strVal val="visible"/>
                                      </p:to>
                                    </p:set>
                                    <p:anim calcmode="lin" valueType="num">
                                      <p:cBhvr additive="base">
                                        <p:cTn id="27" dur="500" fill="hold"/>
                                        <p:tgtEl>
                                          <p:spTgt spid="537606"/>
                                        </p:tgtEl>
                                        <p:attrNameLst>
                                          <p:attrName>ppt_x</p:attrName>
                                        </p:attrNameLst>
                                      </p:cBhvr>
                                      <p:tavLst>
                                        <p:tav tm="0">
                                          <p:val>
                                            <p:strVal val="#ppt_x"/>
                                          </p:val>
                                        </p:tav>
                                        <p:tav tm="100000">
                                          <p:val>
                                            <p:strVal val="#ppt_x"/>
                                          </p:val>
                                        </p:tav>
                                      </p:tavLst>
                                    </p:anim>
                                    <p:anim calcmode="lin" valueType="num">
                                      <p:cBhvr additive="base">
                                        <p:cTn id="28" dur="500" fill="hold"/>
                                        <p:tgtEl>
                                          <p:spTgt spid="53760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37623"/>
                                        </p:tgtEl>
                                        <p:attrNameLst>
                                          <p:attrName>style.visibility</p:attrName>
                                        </p:attrNameLst>
                                      </p:cBhvr>
                                      <p:to>
                                        <p:strVal val="visible"/>
                                      </p:to>
                                    </p:set>
                                    <p:anim calcmode="lin" valueType="num">
                                      <p:cBhvr additive="base">
                                        <p:cTn id="32" dur="500" fill="hold"/>
                                        <p:tgtEl>
                                          <p:spTgt spid="537623"/>
                                        </p:tgtEl>
                                        <p:attrNameLst>
                                          <p:attrName>ppt_x</p:attrName>
                                        </p:attrNameLst>
                                      </p:cBhvr>
                                      <p:tavLst>
                                        <p:tav tm="0">
                                          <p:val>
                                            <p:strVal val="#ppt_x"/>
                                          </p:val>
                                        </p:tav>
                                        <p:tav tm="100000">
                                          <p:val>
                                            <p:strVal val="#ppt_x"/>
                                          </p:val>
                                        </p:tav>
                                      </p:tavLst>
                                    </p:anim>
                                    <p:anim calcmode="lin" valueType="num">
                                      <p:cBhvr additive="base">
                                        <p:cTn id="33" dur="500" fill="hold"/>
                                        <p:tgtEl>
                                          <p:spTgt spid="5376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37607"/>
                                        </p:tgtEl>
                                        <p:attrNameLst>
                                          <p:attrName>style.visibility</p:attrName>
                                        </p:attrNameLst>
                                      </p:cBhvr>
                                      <p:to>
                                        <p:strVal val="visible"/>
                                      </p:to>
                                    </p:set>
                                    <p:anim calcmode="lin" valueType="num">
                                      <p:cBhvr additive="base">
                                        <p:cTn id="37" dur="500" fill="hold"/>
                                        <p:tgtEl>
                                          <p:spTgt spid="537607"/>
                                        </p:tgtEl>
                                        <p:attrNameLst>
                                          <p:attrName>ppt_x</p:attrName>
                                        </p:attrNameLst>
                                      </p:cBhvr>
                                      <p:tavLst>
                                        <p:tav tm="0">
                                          <p:val>
                                            <p:strVal val="#ppt_x"/>
                                          </p:val>
                                        </p:tav>
                                        <p:tav tm="100000">
                                          <p:val>
                                            <p:strVal val="#ppt_x"/>
                                          </p:val>
                                        </p:tav>
                                      </p:tavLst>
                                    </p:anim>
                                    <p:anim calcmode="lin" valueType="num">
                                      <p:cBhvr additive="base">
                                        <p:cTn id="38" dur="500" fill="hold"/>
                                        <p:tgtEl>
                                          <p:spTgt spid="537607"/>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37608"/>
                                        </p:tgtEl>
                                        <p:attrNameLst>
                                          <p:attrName>style.visibility</p:attrName>
                                        </p:attrNameLst>
                                      </p:cBhvr>
                                      <p:to>
                                        <p:strVal val="visible"/>
                                      </p:to>
                                    </p:set>
                                    <p:anim calcmode="lin" valueType="num">
                                      <p:cBhvr additive="base">
                                        <p:cTn id="42" dur="500" fill="hold"/>
                                        <p:tgtEl>
                                          <p:spTgt spid="537608"/>
                                        </p:tgtEl>
                                        <p:attrNameLst>
                                          <p:attrName>ppt_x</p:attrName>
                                        </p:attrNameLst>
                                      </p:cBhvr>
                                      <p:tavLst>
                                        <p:tav tm="0">
                                          <p:val>
                                            <p:strVal val="#ppt_x"/>
                                          </p:val>
                                        </p:tav>
                                        <p:tav tm="100000">
                                          <p:val>
                                            <p:strVal val="#ppt_x"/>
                                          </p:val>
                                        </p:tav>
                                      </p:tavLst>
                                    </p:anim>
                                    <p:anim calcmode="lin" valueType="num">
                                      <p:cBhvr additive="base">
                                        <p:cTn id="43" dur="500" fill="hold"/>
                                        <p:tgtEl>
                                          <p:spTgt spid="537608"/>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537609"/>
                                        </p:tgtEl>
                                        <p:attrNameLst>
                                          <p:attrName>style.visibility</p:attrName>
                                        </p:attrNameLst>
                                      </p:cBhvr>
                                      <p:to>
                                        <p:strVal val="visible"/>
                                      </p:to>
                                    </p:set>
                                    <p:anim calcmode="lin" valueType="num">
                                      <p:cBhvr additive="base">
                                        <p:cTn id="47" dur="500" fill="hold"/>
                                        <p:tgtEl>
                                          <p:spTgt spid="537609"/>
                                        </p:tgtEl>
                                        <p:attrNameLst>
                                          <p:attrName>ppt_x</p:attrName>
                                        </p:attrNameLst>
                                      </p:cBhvr>
                                      <p:tavLst>
                                        <p:tav tm="0">
                                          <p:val>
                                            <p:strVal val="#ppt_x"/>
                                          </p:val>
                                        </p:tav>
                                        <p:tav tm="100000">
                                          <p:val>
                                            <p:strVal val="#ppt_x"/>
                                          </p:val>
                                        </p:tav>
                                      </p:tavLst>
                                    </p:anim>
                                    <p:anim calcmode="lin" valueType="num">
                                      <p:cBhvr additive="base">
                                        <p:cTn id="48" dur="500" fill="hold"/>
                                        <p:tgtEl>
                                          <p:spTgt spid="537609"/>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537610"/>
                                        </p:tgtEl>
                                        <p:attrNameLst>
                                          <p:attrName>style.visibility</p:attrName>
                                        </p:attrNameLst>
                                      </p:cBhvr>
                                      <p:to>
                                        <p:strVal val="visible"/>
                                      </p:to>
                                    </p:set>
                                    <p:anim calcmode="lin" valueType="num">
                                      <p:cBhvr additive="base">
                                        <p:cTn id="52" dur="500" fill="hold"/>
                                        <p:tgtEl>
                                          <p:spTgt spid="537610"/>
                                        </p:tgtEl>
                                        <p:attrNameLst>
                                          <p:attrName>ppt_x</p:attrName>
                                        </p:attrNameLst>
                                      </p:cBhvr>
                                      <p:tavLst>
                                        <p:tav tm="0">
                                          <p:val>
                                            <p:strVal val="#ppt_x"/>
                                          </p:val>
                                        </p:tav>
                                        <p:tav tm="100000">
                                          <p:val>
                                            <p:strVal val="#ppt_x"/>
                                          </p:val>
                                        </p:tav>
                                      </p:tavLst>
                                    </p:anim>
                                    <p:anim calcmode="lin" valueType="num">
                                      <p:cBhvr additive="base">
                                        <p:cTn id="53" dur="500" fill="hold"/>
                                        <p:tgtEl>
                                          <p:spTgt spid="537610"/>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537611"/>
                                        </p:tgtEl>
                                        <p:attrNameLst>
                                          <p:attrName>style.visibility</p:attrName>
                                        </p:attrNameLst>
                                      </p:cBhvr>
                                      <p:to>
                                        <p:strVal val="visible"/>
                                      </p:to>
                                    </p:set>
                                    <p:anim calcmode="lin" valueType="num">
                                      <p:cBhvr additive="base">
                                        <p:cTn id="57" dur="500" fill="hold"/>
                                        <p:tgtEl>
                                          <p:spTgt spid="537611"/>
                                        </p:tgtEl>
                                        <p:attrNameLst>
                                          <p:attrName>ppt_x</p:attrName>
                                        </p:attrNameLst>
                                      </p:cBhvr>
                                      <p:tavLst>
                                        <p:tav tm="0">
                                          <p:val>
                                            <p:strVal val="#ppt_x"/>
                                          </p:val>
                                        </p:tav>
                                        <p:tav tm="100000">
                                          <p:val>
                                            <p:strVal val="#ppt_x"/>
                                          </p:val>
                                        </p:tav>
                                      </p:tavLst>
                                    </p:anim>
                                    <p:anim calcmode="lin" valueType="num">
                                      <p:cBhvr additive="base">
                                        <p:cTn id="58" dur="500" fill="hold"/>
                                        <p:tgtEl>
                                          <p:spTgt spid="537611"/>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537624"/>
                                        </p:tgtEl>
                                        <p:attrNameLst>
                                          <p:attrName>style.visibility</p:attrName>
                                        </p:attrNameLst>
                                      </p:cBhvr>
                                      <p:to>
                                        <p:strVal val="visible"/>
                                      </p:to>
                                    </p:set>
                                    <p:anim calcmode="lin" valueType="num">
                                      <p:cBhvr additive="base">
                                        <p:cTn id="62" dur="500" fill="hold"/>
                                        <p:tgtEl>
                                          <p:spTgt spid="537624"/>
                                        </p:tgtEl>
                                        <p:attrNameLst>
                                          <p:attrName>ppt_x</p:attrName>
                                        </p:attrNameLst>
                                      </p:cBhvr>
                                      <p:tavLst>
                                        <p:tav tm="0">
                                          <p:val>
                                            <p:strVal val="#ppt_x"/>
                                          </p:val>
                                        </p:tav>
                                        <p:tav tm="100000">
                                          <p:val>
                                            <p:strVal val="#ppt_x"/>
                                          </p:val>
                                        </p:tav>
                                      </p:tavLst>
                                    </p:anim>
                                    <p:anim calcmode="lin" valueType="num">
                                      <p:cBhvr additive="base">
                                        <p:cTn id="63" dur="500" fill="hold"/>
                                        <p:tgtEl>
                                          <p:spTgt spid="537624"/>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537612"/>
                                        </p:tgtEl>
                                        <p:attrNameLst>
                                          <p:attrName>style.visibility</p:attrName>
                                        </p:attrNameLst>
                                      </p:cBhvr>
                                      <p:to>
                                        <p:strVal val="visible"/>
                                      </p:to>
                                    </p:set>
                                    <p:anim calcmode="lin" valueType="num">
                                      <p:cBhvr additive="base">
                                        <p:cTn id="67" dur="500" fill="hold"/>
                                        <p:tgtEl>
                                          <p:spTgt spid="537612"/>
                                        </p:tgtEl>
                                        <p:attrNameLst>
                                          <p:attrName>ppt_x</p:attrName>
                                        </p:attrNameLst>
                                      </p:cBhvr>
                                      <p:tavLst>
                                        <p:tav tm="0">
                                          <p:val>
                                            <p:strVal val="#ppt_x"/>
                                          </p:val>
                                        </p:tav>
                                        <p:tav tm="100000">
                                          <p:val>
                                            <p:strVal val="#ppt_x"/>
                                          </p:val>
                                        </p:tav>
                                      </p:tavLst>
                                    </p:anim>
                                    <p:anim calcmode="lin" valueType="num">
                                      <p:cBhvr additive="base">
                                        <p:cTn id="68" dur="500" fill="hold"/>
                                        <p:tgtEl>
                                          <p:spTgt spid="537612"/>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537615"/>
                                        </p:tgtEl>
                                        <p:attrNameLst>
                                          <p:attrName>style.visibility</p:attrName>
                                        </p:attrNameLst>
                                      </p:cBhvr>
                                      <p:to>
                                        <p:strVal val="visible"/>
                                      </p:to>
                                    </p:set>
                                    <p:anim calcmode="lin" valueType="num">
                                      <p:cBhvr additive="base">
                                        <p:cTn id="72" dur="500" fill="hold"/>
                                        <p:tgtEl>
                                          <p:spTgt spid="537615"/>
                                        </p:tgtEl>
                                        <p:attrNameLst>
                                          <p:attrName>ppt_x</p:attrName>
                                        </p:attrNameLst>
                                      </p:cBhvr>
                                      <p:tavLst>
                                        <p:tav tm="0">
                                          <p:val>
                                            <p:strVal val="#ppt_x"/>
                                          </p:val>
                                        </p:tav>
                                        <p:tav tm="100000">
                                          <p:val>
                                            <p:strVal val="#ppt_x"/>
                                          </p:val>
                                        </p:tav>
                                      </p:tavLst>
                                    </p:anim>
                                    <p:anim calcmode="lin" valueType="num">
                                      <p:cBhvr additive="base">
                                        <p:cTn id="73" dur="500" fill="hold"/>
                                        <p:tgtEl>
                                          <p:spTgt spid="537615"/>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537616"/>
                                        </p:tgtEl>
                                        <p:attrNameLst>
                                          <p:attrName>style.visibility</p:attrName>
                                        </p:attrNameLst>
                                      </p:cBhvr>
                                      <p:to>
                                        <p:strVal val="visible"/>
                                      </p:to>
                                    </p:set>
                                    <p:anim calcmode="lin" valueType="num">
                                      <p:cBhvr additive="base">
                                        <p:cTn id="77" dur="500" fill="hold"/>
                                        <p:tgtEl>
                                          <p:spTgt spid="537616"/>
                                        </p:tgtEl>
                                        <p:attrNameLst>
                                          <p:attrName>ppt_x</p:attrName>
                                        </p:attrNameLst>
                                      </p:cBhvr>
                                      <p:tavLst>
                                        <p:tav tm="0">
                                          <p:val>
                                            <p:strVal val="#ppt_x"/>
                                          </p:val>
                                        </p:tav>
                                        <p:tav tm="100000">
                                          <p:val>
                                            <p:strVal val="#ppt_x"/>
                                          </p:val>
                                        </p:tav>
                                      </p:tavLst>
                                    </p:anim>
                                    <p:anim calcmode="lin" valueType="num">
                                      <p:cBhvr additive="base">
                                        <p:cTn id="78" dur="500" fill="hold"/>
                                        <p:tgtEl>
                                          <p:spTgt spid="537616"/>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537617"/>
                                        </p:tgtEl>
                                        <p:attrNameLst>
                                          <p:attrName>style.visibility</p:attrName>
                                        </p:attrNameLst>
                                      </p:cBhvr>
                                      <p:to>
                                        <p:strVal val="visible"/>
                                      </p:to>
                                    </p:set>
                                    <p:anim calcmode="lin" valueType="num">
                                      <p:cBhvr additive="base">
                                        <p:cTn id="82" dur="500" fill="hold"/>
                                        <p:tgtEl>
                                          <p:spTgt spid="537617"/>
                                        </p:tgtEl>
                                        <p:attrNameLst>
                                          <p:attrName>ppt_x</p:attrName>
                                        </p:attrNameLst>
                                      </p:cBhvr>
                                      <p:tavLst>
                                        <p:tav tm="0">
                                          <p:val>
                                            <p:strVal val="#ppt_x"/>
                                          </p:val>
                                        </p:tav>
                                        <p:tav tm="100000">
                                          <p:val>
                                            <p:strVal val="#ppt_x"/>
                                          </p:val>
                                        </p:tav>
                                      </p:tavLst>
                                    </p:anim>
                                    <p:anim calcmode="lin" valueType="num">
                                      <p:cBhvr additive="base">
                                        <p:cTn id="83" dur="500" fill="hold"/>
                                        <p:tgtEl>
                                          <p:spTgt spid="537617"/>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537625"/>
                                        </p:tgtEl>
                                        <p:attrNameLst>
                                          <p:attrName>style.visibility</p:attrName>
                                        </p:attrNameLst>
                                      </p:cBhvr>
                                      <p:to>
                                        <p:strVal val="visible"/>
                                      </p:to>
                                    </p:set>
                                    <p:anim calcmode="lin" valueType="num">
                                      <p:cBhvr additive="base">
                                        <p:cTn id="87" dur="500" fill="hold"/>
                                        <p:tgtEl>
                                          <p:spTgt spid="537625"/>
                                        </p:tgtEl>
                                        <p:attrNameLst>
                                          <p:attrName>ppt_x</p:attrName>
                                        </p:attrNameLst>
                                      </p:cBhvr>
                                      <p:tavLst>
                                        <p:tav tm="0">
                                          <p:val>
                                            <p:strVal val="#ppt_x"/>
                                          </p:val>
                                        </p:tav>
                                        <p:tav tm="100000">
                                          <p:val>
                                            <p:strVal val="#ppt_x"/>
                                          </p:val>
                                        </p:tav>
                                      </p:tavLst>
                                    </p:anim>
                                    <p:anim calcmode="lin" valueType="num">
                                      <p:cBhvr additive="base">
                                        <p:cTn id="88" dur="500" fill="hold"/>
                                        <p:tgtEl>
                                          <p:spTgt spid="537625"/>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537618"/>
                                        </p:tgtEl>
                                        <p:attrNameLst>
                                          <p:attrName>style.visibility</p:attrName>
                                        </p:attrNameLst>
                                      </p:cBhvr>
                                      <p:to>
                                        <p:strVal val="visible"/>
                                      </p:to>
                                    </p:set>
                                    <p:anim calcmode="lin" valueType="num">
                                      <p:cBhvr additive="base">
                                        <p:cTn id="92" dur="500" fill="hold"/>
                                        <p:tgtEl>
                                          <p:spTgt spid="537618"/>
                                        </p:tgtEl>
                                        <p:attrNameLst>
                                          <p:attrName>ppt_x</p:attrName>
                                        </p:attrNameLst>
                                      </p:cBhvr>
                                      <p:tavLst>
                                        <p:tav tm="0">
                                          <p:val>
                                            <p:strVal val="#ppt_x"/>
                                          </p:val>
                                        </p:tav>
                                        <p:tav tm="100000">
                                          <p:val>
                                            <p:strVal val="#ppt_x"/>
                                          </p:val>
                                        </p:tav>
                                      </p:tavLst>
                                    </p:anim>
                                    <p:anim calcmode="lin" valueType="num">
                                      <p:cBhvr additive="base">
                                        <p:cTn id="93" dur="500" fill="hold"/>
                                        <p:tgtEl>
                                          <p:spTgt spid="537618"/>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537619"/>
                                        </p:tgtEl>
                                        <p:attrNameLst>
                                          <p:attrName>style.visibility</p:attrName>
                                        </p:attrNameLst>
                                      </p:cBhvr>
                                      <p:to>
                                        <p:strVal val="visible"/>
                                      </p:to>
                                    </p:set>
                                    <p:anim calcmode="lin" valueType="num">
                                      <p:cBhvr additive="base">
                                        <p:cTn id="97" dur="500" fill="hold"/>
                                        <p:tgtEl>
                                          <p:spTgt spid="537619"/>
                                        </p:tgtEl>
                                        <p:attrNameLst>
                                          <p:attrName>ppt_x</p:attrName>
                                        </p:attrNameLst>
                                      </p:cBhvr>
                                      <p:tavLst>
                                        <p:tav tm="0">
                                          <p:val>
                                            <p:strVal val="#ppt_x"/>
                                          </p:val>
                                        </p:tav>
                                        <p:tav tm="100000">
                                          <p:val>
                                            <p:strVal val="#ppt_x"/>
                                          </p:val>
                                        </p:tav>
                                      </p:tavLst>
                                    </p:anim>
                                    <p:anim calcmode="lin" valueType="num">
                                      <p:cBhvr additive="base">
                                        <p:cTn id="98" dur="500" fill="hold"/>
                                        <p:tgtEl>
                                          <p:spTgt spid="537619"/>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537622"/>
                                        </p:tgtEl>
                                        <p:attrNameLst>
                                          <p:attrName>style.visibility</p:attrName>
                                        </p:attrNameLst>
                                      </p:cBhvr>
                                      <p:to>
                                        <p:strVal val="visible"/>
                                      </p:to>
                                    </p:set>
                                    <p:anim calcmode="lin" valueType="num">
                                      <p:cBhvr additive="base">
                                        <p:cTn id="102" dur="500" fill="hold"/>
                                        <p:tgtEl>
                                          <p:spTgt spid="537622"/>
                                        </p:tgtEl>
                                        <p:attrNameLst>
                                          <p:attrName>ppt_x</p:attrName>
                                        </p:attrNameLst>
                                      </p:cBhvr>
                                      <p:tavLst>
                                        <p:tav tm="0">
                                          <p:val>
                                            <p:strVal val="#ppt_x"/>
                                          </p:val>
                                        </p:tav>
                                        <p:tav tm="100000">
                                          <p:val>
                                            <p:strVal val="#ppt_x"/>
                                          </p:val>
                                        </p:tav>
                                      </p:tavLst>
                                    </p:anim>
                                    <p:anim calcmode="lin" valueType="num">
                                      <p:cBhvr additive="base">
                                        <p:cTn id="103" dur="500" fill="hold"/>
                                        <p:tgtEl>
                                          <p:spTgt spid="5376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2" grpId="0" bldLvl="0" animBg="1"/>
      <p:bldP spid="537605" grpId="0"/>
      <p:bldP spid="537606" grpId="0" bldLvl="0" animBg="1"/>
      <p:bldP spid="537607" grpId="0" bldLvl="0" animBg="1"/>
      <p:bldP spid="537608" grpId="0" bldLvl="0" animBg="1"/>
      <p:bldP spid="537609" grpId="0" bldLvl="0" animBg="1"/>
      <p:bldP spid="537610" grpId="0"/>
      <p:bldP spid="537611" grpId="0" bldLvl="0" animBg="1"/>
      <p:bldP spid="537615" grpId="0" bldLvl="0" animBg="1"/>
      <p:bldP spid="537616" grpId="0"/>
      <p:bldP spid="537617" grpId="0" bldLvl="0" animBg="1"/>
      <p:bldP spid="537618" grpId="0" bldLvl="0" animBg="1"/>
      <p:bldP spid="537622" grpId="0"/>
      <p:bldP spid="537623" grpId="0"/>
      <p:bldP spid="537624" grpId="0"/>
      <p:bldP spid="5376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任意多边形 393217"/>
          <p:cNvSpPr/>
          <p:nvPr/>
        </p:nvSpPr>
        <p:spPr>
          <a:xfrm rot="5400000">
            <a:off x="-2413000" y="1172395"/>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grpSp>
        <p:nvGrpSpPr>
          <p:cNvPr id="393219" name="组合 393218"/>
          <p:cNvGrpSpPr/>
          <p:nvPr/>
        </p:nvGrpSpPr>
        <p:grpSpPr>
          <a:xfrm>
            <a:off x="2124075" y="3737795"/>
            <a:ext cx="3979863" cy="385763"/>
            <a:chOff x="1338" y="2387"/>
            <a:chExt cx="2790" cy="320"/>
          </a:xfrm>
        </p:grpSpPr>
        <p:sp>
          <p:nvSpPr>
            <p:cNvPr id="393220" name="圆角矩形 393219">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008000"/>
                  </a:solidFill>
                  <a:effectLst>
                    <a:outerShdw blurRad="38100" dist="38100" dir="2700000">
                      <a:srgbClr val="C0C0C0"/>
                    </a:outerShdw>
                  </a:effectLst>
                  <a:latin typeface="Arial" panose="020B0604020202020204" pitchFamily="34" charset="0"/>
                  <a:ea typeface="华文新魏" pitchFamily="2" charset="-122"/>
                </a:rPr>
                <a:t>三、</a:t>
              </a:r>
              <a:r>
                <a:rPr lang="en-US" altLang="zh-CN">
                  <a:solidFill>
                    <a:srgbClr val="008000"/>
                  </a:solidFill>
                  <a:effectLst>
                    <a:outerShdw blurRad="38100" dist="38100" dir="2700000">
                      <a:srgbClr val="C0C0C0"/>
                    </a:outerShdw>
                  </a:effectLst>
                  <a:latin typeface="Arial" panose="020B0604020202020204" pitchFamily="34" charset="0"/>
                  <a:ea typeface="华文新魏" pitchFamily="2" charset="-122"/>
                </a:rPr>
                <a:t>DMA</a:t>
              </a:r>
              <a:r>
                <a:rPr lang="zh-CN" altLang="en-US" dirty="0">
                  <a:solidFill>
                    <a:srgbClr val="008000"/>
                  </a:solidFill>
                  <a:effectLst>
                    <a:outerShdw blurRad="38100" dist="38100" dir="2700000">
                      <a:srgbClr val="C0C0C0"/>
                    </a:outerShdw>
                  </a:effectLst>
                  <a:latin typeface="Arial" panose="020B0604020202020204" pitchFamily="34" charset="0"/>
                  <a:ea typeface="华文新魏" pitchFamily="2" charset="-122"/>
                </a:rPr>
                <a:t>控制方式</a:t>
              </a:r>
              <a:endParaRPr lang="zh-CN" altLang="en-US" dirty="0">
                <a:solidFill>
                  <a:schemeClr val="accent1"/>
                </a:solidFill>
                <a:effectLst>
                  <a:outerShdw blurRad="38100" dist="38100" dir="2700000">
                    <a:srgbClr val="C0C0C0"/>
                  </a:outerShdw>
                </a:effectLst>
                <a:latin typeface="Arial" panose="020B0604020202020204" pitchFamily="34" charset="0"/>
                <a:ea typeface="华文新魏" pitchFamily="2" charset="-122"/>
              </a:endParaRPr>
            </a:p>
          </p:txBody>
        </p:sp>
        <p:grpSp>
          <p:nvGrpSpPr>
            <p:cNvPr id="393221" name="组合 393220"/>
            <p:cNvGrpSpPr/>
            <p:nvPr/>
          </p:nvGrpSpPr>
          <p:grpSpPr>
            <a:xfrm>
              <a:off x="1338" y="2432"/>
              <a:ext cx="240" cy="240"/>
              <a:chOff x="2078" y="1680"/>
              <a:chExt cx="1615" cy="1615"/>
            </a:xfrm>
          </p:grpSpPr>
          <p:sp>
            <p:nvSpPr>
              <p:cNvPr id="393222" name="椭圆 393221"/>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393223" name="椭圆 393222"/>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393224" name="椭圆 393223"/>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393225" name="椭圆 393224"/>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393226" name="椭圆 393225"/>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393227" name="椭圆 393226"/>
              <p:cNvSpPr/>
              <p:nvPr/>
            </p:nvSpPr>
            <p:spPr>
              <a:xfrm>
                <a:off x="2337" y="1939"/>
                <a:ext cx="1096" cy="1098"/>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grpSp>
      </p:grpSp>
      <p:grpSp>
        <p:nvGrpSpPr>
          <p:cNvPr id="393228" name="组合 393227"/>
          <p:cNvGrpSpPr/>
          <p:nvPr/>
        </p:nvGrpSpPr>
        <p:grpSpPr>
          <a:xfrm>
            <a:off x="1763713" y="4674420"/>
            <a:ext cx="4051300" cy="390525"/>
            <a:chOff x="1092" y="3168"/>
            <a:chExt cx="3084" cy="320"/>
          </a:xfrm>
        </p:grpSpPr>
        <p:sp>
          <p:nvSpPr>
            <p:cNvPr id="393229" name="圆角矩形 393228">
              <a:hlinkClick r:id="rId4"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四、通道控制方式</a:t>
              </a:r>
              <a:r>
                <a:rPr lang="zh-CN" altLang="en-US" dirty="0">
                  <a:solidFill>
                    <a:srgbClr val="FF0000"/>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393230" name="组合 393229"/>
            <p:cNvGrpSpPr/>
            <p:nvPr/>
          </p:nvGrpSpPr>
          <p:grpSpPr>
            <a:xfrm>
              <a:off x="1092" y="3232"/>
              <a:ext cx="240" cy="240"/>
              <a:chOff x="2078" y="1680"/>
              <a:chExt cx="1615" cy="1615"/>
            </a:xfrm>
          </p:grpSpPr>
          <p:sp>
            <p:nvSpPr>
              <p:cNvPr id="393231" name="椭圆 393230"/>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393232" name="椭圆 393231"/>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393233" name="椭圆 393232"/>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393234" name="椭圆 393233"/>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393235" name="椭圆 393234"/>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393236" name="椭圆 393235"/>
              <p:cNvSpPr/>
              <p:nvPr/>
            </p:nvSpPr>
            <p:spPr>
              <a:xfrm>
                <a:off x="2337" y="1939"/>
                <a:ext cx="1096" cy="1098"/>
              </a:xfrm>
              <a:prstGeom prst="ellipse">
                <a:avLst/>
              </a:prstGeom>
              <a:gradFill rotWithShape="1">
                <a:gsLst>
                  <a:gs pos="0">
                    <a:srgbClr val="FF33CC"/>
                  </a:gs>
                  <a:gs pos="100000">
                    <a:srgbClr val="FF33CC">
                      <a:gamma/>
                      <a:shade val="48627"/>
                      <a:invGamma/>
                    </a:srgbClr>
                  </a:gs>
                </a:gsLst>
                <a:lin ang="2700000" scaled="1"/>
                <a:tileRect/>
              </a:gradFill>
              <a:ln w="38100">
                <a:noFill/>
              </a:ln>
            </p:spPr>
            <p:txBody>
              <a:bodyPr/>
              <a:lstStyle/>
              <a:p>
                <a:endParaRPr lang="zh-CN" altLang="en-US"/>
              </a:p>
            </p:txBody>
          </p:sp>
        </p:grpSp>
      </p:grpSp>
      <p:sp>
        <p:nvSpPr>
          <p:cNvPr id="393237" name="任意多边形 393236"/>
          <p:cNvSpPr/>
          <p:nvPr/>
        </p:nvSpPr>
        <p:spPr>
          <a:xfrm rot="-16200000" flipH="1">
            <a:off x="-2016125" y="1680395"/>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393247" name="组合 393246"/>
          <p:cNvGrpSpPr/>
          <p:nvPr/>
        </p:nvGrpSpPr>
        <p:grpSpPr>
          <a:xfrm>
            <a:off x="1763713" y="1937570"/>
            <a:ext cx="3979862" cy="385763"/>
            <a:chOff x="1338" y="2387"/>
            <a:chExt cx="2790" cy="320"/>
          </a:xfrm>
        </p:grpSpPr>
        <p:sp>
          <p:nvSpPr>
            <p:cNvPr id="393248" name="圆角矩形 393247">
              <a:hlinkClick r:id="rId5"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一、程序直接控制方式</a:t>
              </a:r>
              <a:r>
                <a:rPr lang="en-US" altLang="zh-CN">
                  <a:solidFill>
                    <a:srgbClr val="000099"/>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393249" name="组合 393248"/>
            <p:cNvGrpSpPr/>
            <p:nvPr/>
          </p:nvGrpSpPr>
          <p:grpSpPr>
            <a:xfrm>
              <a:off x="1338" y="2432"/>
              <a:ext cx="240" cy="240"/>
              <a:chOff x="2078" y="1680"/>
              <a:chExt cx="1615" cy="1615"/>
            </a:xfrm>
          </p:grpSpPr>
          <p:sp>
            <p:nvSpPr>
              <p:cNvPr id="393250" name="椭圆 393249"/>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393251" name="椭圆 393250"/>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393252" name="椭圆 393251"/>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393253" name="椭圆 393252"/>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393254" name="椭圆 393253"/>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393255" name="椭圆 393254"/>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grpSp>
        <p:nvGrpSpPr>
          <p:cNvPr id="393256" name="组合 393255"/>
          <p:cNvGrpSpPr/>
          <p:nvPr/>
        </p:nvGrpSpPr>
        <p:grpSpPr>
          <a:xfrm>
            <a:off x="2124075" y="2801170"/>
            <a:ext cx="4051300" cy="390525"/>
            <a:chOff x="1092" y="3168"/>
            <a:chExt cx="3084" cy="320"/>
          </a:xfrm>
        </p:grpSpPr>
        <p:sp>
          <p:nvSpPr>
            <p:cNvPr id="393257" name="圆角矩形 393256">
              <a:hlinkClick r:id="rId6"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二、中断控制方式</a:t>
              </a:r>
            </a:p>
          </p:txBody>
        </p:sp>
        <p:grpSp>
          <p:nvGrpSpPr>
            <p:cNvPr id="393258" name="组合 393257"/>
            <p:cNvGrpSpPr/>
            <p:nvPr/>
          </p:nvGrpSpPr>
          <p:grpSpPr>
            <a:xfrm>
              <a:off x="1092" y="3232"/>
              <a:ext cx="240" cy="240"/>
              <a:chOff x="2078" y="1680"/>
              <a:chExt cx="1615" cy="1615"/>
            </a:xfrm>
          </p:grpSpPr>
          <p:sp>
            <p:nvSpPr>
              <p:cNvPr id="393259" name="椭圆 393258"/>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393260" name="椭圆 393259"/>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393261" name="椭圆 393260"/>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393262" name="椭圆 393261"/>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393263" name="椭圆 393262"/>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393264" name="椭圆 393263"/>
              <p:cNvSpPr/>
              <p:nvPr/>
            </p:nvSpPr>
            <p:spPr>
              <a:xfrm>
                <a:off x="2337" y="1939"/>
                <a:ext cx="1096" cy="1098"/>
              </a:xfrm>
              <a:prstGeom prst="ellipse">
                <a:avLst/>
              </a:prstGeom>
              <a:gradFill rotWithShape="1">
                <a:gsLst>
                  <a:gs pos="0">
                    <a:srgbClr val="8D67E1"/>
                  </a:gs>
                  <a:gs pos="100000">
                    <a:srgbClr val="8D67E1">
                      <a:gamma/>
                      <a:shade val="48627"/>
                      <a:invGamma/>
                    </a:srgbClr>
                  </a:gs>
                </a:gsLst>
                <a:lin ang="2700000" scaled="1"/>
                <a:tileRect/>
              </a:gradFill>
              <a:ln w="38100">
                <a:noFill/>
              </a:ln>
            </p:spPr>
            <p:txBody>
              <a:bodyPr/>
              <a:lstStyle/>
              <a:p>
                <a:endParaRPr lang="zh-CN" altLang="en-US"/>
              </a:p>
            </p:txBody>
          </p:sp>
        </p:grpSp>
      </p:grpSp>
      <p:sp>
        <p:nvSpPr>
          <p:cNvPr id="393266" name="矩形 393265"/>
          <p:cNvSpPr/>
          <p:nvPr/>
        </p:nvSpPr>
        <p:spPr>
          <a:xfrm>
            <a:off x="493296" y="175812"/>
            <a:ext cx="5903913"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5.2 I/O设备数据传输控制方式 </a:t>
            </a:r>
          </a:p>
        </p:txBody>
      </p:sp>
    </p:spTree>
  </p:cSld>
  <p:clrMapOvr>
    <a:masterClrMapping/>
  </p:clrMapOvr>
  <p:transition>
    <p:diamon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矩形 217089"/>
          <p:cNvSpPr/>
          <p:nvPr/>
        </p:nvSpPr>
        <p:spPr>
          <a:xfrm>
            <a:off x="587127" y="3257774"/>
            <a:ext cx="9144000" cy="0"/>
          </a:xfrm>
          <a:prstGeom prst="rect">
            <a:avLst/>
          </a:prstGeom>
          <a:noFill/>
          <a:ln w="9525">
            <a:noFill/>
          </a:ln>
        </p:spPr>
        <p:txBody>
          <a:bodyPr/>
          <a:lstStyle/>
          <a:p>
            <a:endParaRPr lang="zh-CN" altLang="en-US"/>
          </a:p>
        </p:txBody>
      </p:sp>
      <p:sp>
        <p:nvSpPr>
          <p:cNvPr id="217098" name="文本框 217097"/>
          <p:cNvSpPr txBox="1"/>
          <p:nvPr/>
        </p:nvSpPr>
        <p:spPr>
          <a:xfrm>
            <a:off x="1774577" y="1988840"/>
            <a:ext cx="7632700" cy="3668697"/>
          </a:xfrm>
          <a:prstGeom prst="rect">
            <a:avLst/>
          </a:prstGeom>
          <a:noFill/>
          <a:ln w="9525">
            <a:noFill/>
          </a:ln>
        </p:spPr>
        <p:txBody>
          <a:bodyPr>
            <a:spAutoFit/>
          </a:bodyPr>
          <a:lstStyle/>
          <a:p>
            <a:r>
              <a:rPr lang="zh-CN" altLang="en-US" sz="2800" dirty="0">
                <a:solidFill>
                  <a:srgbClr val="0000CC"/>
                </a:solidFill>
                <a:latin typeface="Tahoma" panose="020B0604030504040204" pitchFamily="34" charset="0"/>
              </a:rPr>
              <a:t>早期进行</a:t>
            </a:r>
            <a:r>
              <a:rPr lang="en-US" altLang="zh-CN" sz="2800" dirty="0">
                <a:solidFill>
                  <a:srgbClr val="0000CC"/>
                </a:solidFill>
                <a:latin typeface="Tahoma" panose="020B0604030504040204" pitchFamily="34" charset="0"/>
              </a:rPr>
              <a:t>I/O</a:t>
            </a:r>
            <a:r>
              <a:rPr lang="zh-CN" altLang="en-US" sz="2800" dirty="0">
                <a:solidFill>
                  <a:srgbClr val="0000CC"/>
                </a:solidFill>
                <a:latin typeface="Tahoma" panose="020B0604030504040204" pitchFamily="34" charset="0"/>
              </a:rPr>
              <a:t>的一种方式；</a:t>
            </a:r>
          </a:p>
          <a:p>
            <a:endParaRPr lang="zh-CN" altLang="en-US" sz="2800" dirty="0">
              <a:solidFill>
                <a:srgbClr val="0000FF"/>
              </a:solidFill>
              <a:latin typeface="Tahoma" panose="020B0604030504040204" pitchFamily="34" charset="0"/>
            </a:endParaRPr>
          </a:p>
          <a:p>
            <a:pPr>
              <a:lnSpc>
                <a:spcPct val="110000"/>
              </a:lnSpc>
              <a:spcBef>
                <a:spcPct val="30000"/>
              </a:spcBef>
              <a:buClr>
                <a:srgbClr val="FF6600"/>
              </a:buClr>
              <a:buFont typeface="Wingdings" panose="05000000000000000000" pitchFamily="2" charset="2"/>
              <a:buChar char="n"/>
            </a:pPr>
            <a:r>
              <a:rPr lang="zh-CN" altLang="en-US" sz="2800" dirty="0">
                <a:latin typeface="Tahoma" panose="020B0604030504040204" pitchFamily="34" charset="0"/>
              </a:rPr>
              <a:t> 用户直接编写</a:t>
            </a:r>
            <a:r>
              <a:rPr lang="en-US" altLang="zh-CN" sz="2800" dirty="0">
                <a:latin typeface="Tahoma" panose="020B0604030504040204" pitchFamily="34" charset="0"/>
              </a:rPr>
              <a:t>I/O</a:t>
            </a:r>
            <a:r>
              <a:rPr lang="zh-CN" altLang="en-US" sz="2800" dirty="0">
                <a:latin typeface="Tahoma" panose="020B0604030504040204" pitchFamily="34" charset="0"/>
              </a:rPr>
              <a:t>指令程序控制输入输出。</a:t>
            </a:r>
          </a:p>
          <a:p>
            <a:pPr>
              <a:lnSpc>
                <a:spcPct val="110000"/>
              </a:lnSpc>
              <a:spcBef>
                <a:spcPct val="30000"/>
              </a:spcBef>
              <a:buClr>
                <a:srgbClr val="FF6600"/>
              </a:buClr>
              <a:buFont typeface="Wingdings" panose="05000000000000000000" pitchFamily="2" charset="2"/>
              <a:buChar char="n"/>
            </a:pPr>
            <a:r>
              <a:rPr lang="zh-CN" altLang="en-US" sz="2800" dirty="0">
                <a:latin typeface="Tahoma" panose="020B0604030504040204" pitchFamily="34" charset="0"/>
              </a:rPr>
              <a:t> 要保持</a:t>
            </a:r>
            <a:r>
              <a:rPr lang="en-US" altLang="zh-CN" sz="2800" dirty="0">
                <a:latin typeface="Tahoma" panose="020B0604030504040204" pitchFamily="34" charset="0"/>
              </a:rPr>
              <a:t>CPU</a:t>
            </a:r>
            <a:r>
              <a:rPr lang="zh-CN" altLang="en-US" sz="2800" dirty="0">
                <a:latin typeface="Tahoma" panose="020B0604030504040204" pitchFamily="34" charset="0"/>
              </a:rPr>
              <a:t>与外设同步（由于速度差距），</a:t>
            </a:r>
            <a:r>
              <a:rPr lang="zh-CN" altLang="en-US" sz="2800" b="0" dirty="0">
                <a:latin typeface="Tahoma" panose="020B0604030504040204" pitchFamily="34" charset="0"/>
              </a:rPr>
              <a:t> </a:t>
            </a:r>
          </a:p>
          <a:p>
            <a:pPr>
              <a:lnSpc>
                <a:spcPct val="150000"/>
              </a:lnSpc>
              <a:buClr>
                <a:srgbClr val="0000FF"/>
              </a:buClr>
              <a:buFont typeface="Arial" panose="020B0604020202020204" pitchFamily="34" charset="0"/>
            </a:pPr>
            <a:r>
              <a:rPr lang="zh-CN" altLang="en-US" sz="2800" b="0" dirty="0">
                <a:latin typeface="Tahoma" panose="020B0604030504040204" pitchFamily="34" charset="0"/>
              </a:rPr>
              <a:t>    </a:t>
            </a:r>
            <a:endParaRPr lang="zh-CN" altLang="en-US" sz="2800" dirty="0">
              <a:solidFill>
                <a:srgbClr val="CC3300"/>
              </a:solidFill>
              <a:latin typeface="Tahoma" panose="020B0604030504040204" pitchFamily="34" charset="0"/>
            </a:endParaRPr>
          </a:p>
          <a:p>
            <a:pPr>
              <a:buClr>
                <a:srgbClr val="0000FF"/>
              </a:buClr>
              <a:buFont typeface="Arial" panose="020B0604020202020204" pitchFamily="34" charset="0"/>
            </a:pPr>
            <a:endParaRPr lang="zh-CN" altLang="en-US" sz="2800" b="0" dirty="0">
              <a:latin typeface="Tahoma" panose="020B0604030504040204" pitchFamily="34" charset="0"/>
            </a:endParaRPr>
          </a:p>
          <a:p>
            <a:r>
              <a:rPr lang="en-US" altLang="zh-CN" sz="2800" dirty="0">
                <a:solidFill>
                  <a:srgbClr val="0000CC"/>
                </a:solidFill>
                <a:effectLst>
                  <a:outerShdw blurRad="38100" dist="38100" dir="2700000">
                    <a:srgbClr val="C0C0C0"/>
                  </a:outerShdw>
                </a:effectLst>
                <a:latin typeface="Tahoma" panose="020B0604030504040204" pitchFamily="34" charset="0"/>
              </a:rPr>
              <a:t>       CPU</a:t>
            </a:r>
            <a:r>
              <a:rPr lang="zh-CN" altLang="en-US" sz="2800" dirty="0">
                <a:solidFill>
                  <a:srgbClr val="0000CC"/>
                </a:solidFill>
                <a:effectLst>
                  <a:outerShdw blurRad="38100" dist="38100" dir="2700000">
                    <a:srgbClr val="C0C0C0"/>
                  </a:outerShdw>
                </a:effectLst>
                <a:latin typeface="Tahoma" panose="020B0604030504040204" pitchFamily="34" charset="0"/>
              </a:rPr>
              <a:t>向设备输出数据大致过程如下：</a:t>
            </a:r>
          </a:p>
        </p:txBody>
      </p:sp>
      <p:sp>
        <p:nvSpPr>
          <p:cNvPr id="217099" name="文本框 217098"/>
          <p:cNvSpPr txBox="1"/>
          <p:nvPr/>
        </p:nvSpPr>
        <p:spPr>
          <a:xfrm>
            <a:off x="2493715" y="4278015"/>
            <a:ext cx="5329237" cy="521970"/>
          </a:xfrm>
          <a:prstGeom prst="rect">
            <a:avLst/>
          </a:prstGeom>
          <a:noFill/>
          <a:ln w="9525">
            <a:noFill/>
          </a:ln>
        </p:spPr>
        <p:txBody>
          <a:bodyPr>
            <a:spAutoFit/>
          </a:bodyPr>
          <a:lstStyle/>
          <a:p>
            <a:r>
              <a:rPr lang="en-US" altLang="zh-CN" sz="2800">
                <a:solidFill>
                  <a:srgbClr val="CC0099"/>
                </a:solidFill>
                <a:effectLst>
                  <a:outerShdw blurRad="38100" dist="38100" dir="2700000">
                    <a:srgbClr val="C0C0C0"/>
                  </a:outerShdw>
                </a:effectLst>
                <a:latin typeface="Tahoma" panose="020B0604030504040204" pitchFamily="34" charset="0"/>
              </a:rPr>
              <a:t>CPU</a:t>
            </a:r>
            <a:r>
              <a:rPr lang="zh-CN" altLang="en-US" sz="2800" dirty="0">
                <a:solidFill>
                  <a:srgbClr val="CC0099"/>
                </a:solidFill>
                <a:effectLst>
                  <a:outerShdw blurRad="38100" dist="38100" dir="2700000">
                    <a:srgbClr val="C0C0C0"/>
                  </a:outerShdw>
                </a:effectLst>
                <a:latin typeface="Tahoma" panose="020B0604030504040204" pitchFamily="34" charset="0"/>
              </a:rPr>
              <a:t>不断地测试设备状态信息；</a:t>
            </a:r>
          </a:p>
        </p:txBody>
      </p:sp>
      <p:sp>
        <p:nvSpPr>
          <p:cNvPr id="217101" name="AutoShape 5"/>
          <p:cNvSpPr/>
          <p:nvPr/>
        </p:nvSpPr>
        <p:spPr>
          <a:xfrm>
            <a:off x="923677" y="1025749"/>
            <a:ext cx="42354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17102" name="Text Box 38"/>
          <p:cNvSpPr txBox="1"/>
          <p:nvPr/>
        </p:nvSpPr>
        <p:spPr>
          <a:xfrm>
            <a:off x="1055440" y="1052736"/>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一、程序直接控制方式</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9" name="矩形 8">
            <a:extLst>
              <a:ext uri="{FF2B5EF4-FFF2-40B4-BE49-F238E27FC236}">
                <a16:creationId xmlns:a16="http://schemas.microsoft.com/office/drawing/2014/main" id="{A2B5D80C-6A91-4BE7-B191-7F1688C43981}"/>
              </a:ext>
            </a:extLst>
          </p:cNvPr>
          <p:cNvSpPr/>
          <p:nvPr/>
        </p:nvSpPr>
        <p:spPr>
          <a:xfrm>
            <a:off x="493296" y="175812"/>
            <a:ext cx="5903913"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5.2 I/O设备数据传输控制方式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7101"/>
                                        </p:tgtEl>
                                        <p:attrNameLst>
                                          <p:attrName>style.visibility</p:attrName>
                                        </p:attrNameLst>
                                      </p:cBhvr>
                                      <p:to>
                                        <p:strVal val="visible"/>
                                      </p:to>
                                    </p:set>
                                    <p:anim calcmode="lin" valueType="num">
                                      <p:cBhvr additive="base">
                                        <p:cTn id="7" dur="500" fill="hold"/>
                                        <p:tgtEl>
                                          <p:spTgt spid="217101"/>
                                        </p:tgtEl>
                                        <p:attrNameLst>
                                          <p:attrName>ppt_x</p:attrName>
                                        </p:attrNameLst>
                                      </p:cBhvr>
                                      <p:tavLst>
                                        <p:tav tm="0">
                                          <p:val>
                                            <p:strVal val="#ppt_x"/>
                                          </p:val>
                                        </p:tav>
                                        <p:tav tm="100000">
                                          <p:val>
                                            <p:strVal val="#ppt_x"/>
                                          </p:val>
                                        </p:tav>
                                      </p:tavLst>
                                    </p:anim>
                                    <p:anim calcmode="lin" valueType="num">
                                      <p:cBhvr additive="base">
                                        <p:cTn id="8" dur="500" fill="hold"/>
                                        <p:tgtEl>
                                          <p:spTgt spid="21710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7102"/>
                                        </p:tgtEl>
                                        <p:attrNameLst>
                                          <p:attrName>style.visibility</p:attrName>
                                        </p:attrNameLst>
                                      </p:cBhvr>
                                      <p:to>
                                        <p:strVal val="visible"/>
                                      </p:to>
                                    </p:set>
                                    <p:anim calcmode="lin" valueType="num">
                                      <p:cBhvr additive="base">
                                        <p:cTn id="12" dur="500" fill="hold"/>
                                        <p:tgtEl>
                                          <p:spTgt spid="217102"/>
                                        </p:tgtEl>
                                        <p:attrNameLst>
                                          <p:attrName>ppt_x</p:attrName>
                                        </p:attrNameLst>
                                      </p:cBhvr>
                                      <p:tavLst>
                                        <p:tav tm="0">
                                          <p:val>
                                            <p:strVal val="#ppt_x"/>
                                          </p:val>
                                        </p:tav>
                                        <p:tav tm="100000">
                                          <p:val>
                                            <p:strVal val="#ppt_x"/>
                                          </p:val>
                                        </p:tav>
                                      </p:tavLst>
                                    </p:anim>
                                    <p:anim calcmode="lin" valueType="num">
                                      <p:cBhvr additive="base">
                                        <p:cTn id="13" dur="500" fill="hold"/>
                                        <p:tgtEl>
                                          <p:spTgt spid="21710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17098"/>
                                        </p:tgtEl>
                                        <p:attrNameLst>
                                          <p:attrName>style.visibility</p:attrName>
                                        </p:attrNameLst>
                                      </p:cBhvr>
                                      <p:to>
                                        <p:strVal val="visible"/>
                                      </p:to>
                                    </p:set>
                                    <p:anim calcmode="lin" valueType="num">
                                      <p:cBhvr additive="base">
                                        <p:cTn id="17" dur="500" fill="hold"/>
                                        <p:tgtEl>
                                          <p:spTgt spid="217098"/>
                                        </p:tgtEl>
                                        <p:attrNameLst>
                                          <p:attrName>ppt_x</p:attrName>
                                        </p:attrNameLst>
                                      </p:cBhvr>
                                      <p:tavLst>
                                        <p:tav tm="0">
                                          <p:val>
                                            <p:strVal val="#ppt_x"/>
                                          </p:val>
                                        </p:tav>
                                        <p:tav tm="100000">
                                          <p:val>
                                            <p:strVal val="#ppt_x"/>
                                          </p:val>
                                        </p:tav>
                                      </p:tavLst>
                                    </p:anim>
                                    <p:anim calcmode="lin" valueType="num">
                                      <p:cBhvr additive="base">
                                        <p:cTn id="18" dur="500" fill="hold"/>
                                        <p:tgtEl>
                                          <p:spTgt spid="21709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7" presetClass="entr" presetSubtype="0" repeatCount="3000" fill="hold" grpId="0" nodeType="afterEffect">
                                  <p:stCondLst>
                                    <p:cond delay="0"/>
                                  </p:stCondLst>
                                  <p:iterate type="lt">
                                    <p:tmPct val="50000"/>
                                  </p:iterate>
                                  <p:childTnLst>
                                    <p:set>
                                      <p:cBhvr>
                                        <p:cTn id="21" dur="1" fill="hold">
                                          <p:stCondLst>
                                            <p:cond delay="0"/>
                                          </p:stCondLst>
                                        </p:cTn>
                                        <p:tgtEl>
                                          <p:spTgt spid="217099"/>
                                        </p:tgtEl>
                                        <p:attrNameLst>
                                          <p:attrName>style.visibility</p:attrName>
                                        </p:attrNameLst>
                                      </p:cBhvr>
                                      <p:to>
                                        <p:strVal val="visible"/>
                                      </p:to>
                                    </p:set>
                                    <p:anim calcmode="discrete" valueType="clr">
                                      <p:cBhvr override="childStyle">
                                        <p:cTn id="22" dur="500"/>
                                        <p:tgtEl>
                                          <p:spTgt spid="217099"/>
                                        </p:tgtEl>
                                        <p:attrNameLst>
                                          <p:attrName>style.color</p:attrName>
                                        </p:attrNameLst>
                                      </p:cBhvr>
                                      <p:tavLst>
                                        <p:tav tm="0">
                                          <p:val>
                                            <p:clrVal>
                                              <a:schemeClr val="accent2"/>
                                            </p:clrVal>
                                          </p:val>
                                        </p:tav>
                                        <p:tav tm="50000">
                                          <p:val>
                                            <p:clrVal>
                                              <a:schemeClr val="hlink"/>
                                            </p:clrVal>
                                          </p:val>
                                        </p:tav>
                                      </p:tavLst>
                                    </p:anim>
                                    <p:anim calcmode="discrete" valueType="clr">
                                      <p:cBhvr>
                                        <p:cTn id="23" dur="500"/>
                                        <p:tgtEl>
                                          <p:spTgt spid="217099"/>
                                        </p:tgtEl>
                                        <p:attrNameLst>
                                          <p:attrName>fillcolor</p:attrName>
                                        </p:attrNameLst>
                                      </p:cBhvr>
                                      <p:tavLst>
                                        <p:tav tm="0">
                                          <p:val>
                                            <p:clrVal>
                                              <a:schemeClr val="accent2"/>
                                            </p:clrVal>
                                          </p:val>
                                        </p:tav>
                                        <p:tav tm="50000">
                                          <p:val>
                                            <p:clrVal>
                                              <a:schemeClr val="hlink"/>
                                            </p:clrVal>
                                          </p:val>
                                        </p:tav>
                                      </p:tavLst>
                                    </p:anim>
                                    <p:set>
                                      <p:cBhvr>
                                        <p:cTn id="24" dur="500"/>
                                        <p:tgtEl>
                                          <p:spTgt spid="217099"/>
                                        </p:tgtEl>
                                        <p:attrNameLst>
                                          <p:attrName>fill.type</p:attrName>
                                        </p:attrNameLst>
                                      </p:cBhvr>
                                      <p:to>
                                        <p:strVal val="solid"/>
                                      </p:to>
                                    </p:se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8" grpId="0"/>
      <p:bldP spid="217099" grpId="0"/>
      <p:bldP spid="217101" grpId="0" bldLvl="0" animBg="1"/>
      <p:bldP spid="21710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247" name="Group 3"/>
          <p:cNvGrpSpPr/>
          <p:nvPr/>
        </p:nvGrpSpPr>
        <p:grpSpPr>
          <a:xfrm>
            <a:off x="4367213" y="3386138"/>
            <a:ext cx="4619625" cy="403225"/>
            <a:chOff x="720" y="1392"/>
            <a:chExt cx="4058" cy="480"/>
          </a:xfrm>
        </p:grpSpPr>
        <p:sp>
          <p:nvSpPr>
            <p:cNvPr id="389248" name="AutoShape 4"/>
            <p:cNvSpPr/>
            <p:nvPr/>
          </p:nvSpPr>
          <p:spPr>
            <a:xfrm>
              <a:off x="720" y="1392"/>
              <a:ext cx="4058" cy="480"/>
            </a:xfrm>
            <a:prstGeom prst="roundRect">
              <a:avLst>
                <a:gd name="adj" fmla="val 17509"/>
              </a:avLst>
            </a:prstGeom>
            <a:gradFill rotWithShape="1">
              <a:gsLst>
                <a:gs pos="0">
                  <a:srgbClr val="6699FF"/>
                </a:gs>
                <a:gs pos="100000">
                  <a:srgbClr val="4B81C2"/>
                </a:gs>
              </a:gsLst>
              <a:lin ang="5400000" scaled="1"/>
              <a:tileRect/>
            </a:gradFill>
            <a:ln w="9525">
              <a:noFill/>
            </a:ln>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nvGrpSpPr>
            <p:cNvPr id="389249" name="Group 5"/>
            <p:cNvGrpSpPr/>
            <p:nvPr/>
          </p:nvGrpSpPr>
          <p:grpSpPr>
            <a:xfrm>
              <a:off x="730" y="1407"/>
              <a:ext cx="4043" cy="444"/>
              <a:chOff x="744" y="1407"/>
              <a:chExt cx="3988" cy="444"/>
            </a:xfrm>
          </p:grpSpPr>
          <p:sp>
            <p:nvSpPr>
              <p:cNvPr id="389250" name="AutoShape 6"/>
              <p:cNvSpPr/>
              <p:nvPr/>
            </p:nvSpPr>
            <p:spPr>
              <a:xfrm>
                <a:off x="744" y="1736"/>
                <a:ext cx="3988" cy="115"/>
              </a:xfrm>
              <a:prstGeom prst="roundRect">
                <a:avLst>
                  <a:gd name="adj" fmla="val 50000"/>
                </a:avLst>
              </a:prstGeom>
              <a:gradFill rotWithShape="1">
                <a:gsLst>
                  <a:gs pos="0">
                    <a:srgbClr val="6699FF">
                      <a:alpha val="0"/>
                    </a:srgbClr>
                  </a:gs>
                  <a:gs pos="100000">
                    <a:srgbClr val="FFFFFF"/>
                  </a:gs>
                </a:gsLst>
                <a:lin ang="5400000" scaled="1"/>
                <a:tileRect/>
              </a:gradFill>
              <a:ln w="9525">
                <a:noFill/>
              </a:ln>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sp>
            <p:nvSpPr>
              <p:cNvPr id="389251" name="AutoShape 7"/>
              <p:cNvSpPr/>
              <p:nvPr/>
            </p:nvSpPr>
            <p:spPr>
              <a:xfrm>
                <a:off x="744" y="1407"/>
                <a:ext cx="3988" cy="115"/>
              </a:xfrm>
              <a:prstGeom prst="roundRect">
                <a:avLst>
                  <a:gd name="adj" fmla="val 50000"/>
                </a:avLst>
              </a:prstGeom>
              <a:gradFill rotWithShape="1">
                <a:gsLst>
                  <a:gs pos="0">
                    <a:srgbClr val="6699FF"/>
                  </a:gs>
                  <a:gs pos="100000">
                    <a:schemeClr val="accent2">
                      <a:alpha val="0"/>
                    </a:schemeClr>
                  </a:gs>
                </a:gsLst>
                <a:lin ang="5400000" scaled="1"/>
                <a:tileRect/>
              </a:gradFill>
              <a:ln w="9525">
                <a:noFill/>
              </a:ln>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grpSp>
      <p:grpSp>
        <p:nvGrpSpPr>
          <p:cNvPr id="389232" name="Group 18"/>
          <p:cNvGrpSpPr/>
          <p:nvPr/>
        </p:nvGrpSpPr>
        <p:grpSpPr>
          <a:xfrm>
            <a:off x="4367213" y="2795588"/>
            <a:ext cx="4619625" cy="403225"/>
            <a:chOff x="720" y="1392"/>
            <a:chExt cx="4058" cy="480"/>
          </a:xfrm>
        </p:grpSpPr>
        <p:sp>
          <p:nvSpPr>
            <p:cNvPr id="7187"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nvGrpSpPr>
            <p:cNvPr id="389234" name="Group 20"/>
            <p:cNvGrpSpPr/>
            <p:nvPr/>
          </p:nvGrpSpPr>
          <p:grpSpPr>
            <a:xfrm>
              <a:off x="730" y="1407"/>
              <a:ext cx="4043" cy="444"/>
              <a:chOff x="744" y="1407"/>
              <a:chExt cx="3988" cy="444"/>
            </a:xfrm>
          </p:grpSpPr>
          <p:sp>
            <p:nvSpPr>
              <p:cNvPr id="718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sp>
            <p:nvSpPr>
              <p:cNvPr id="719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grpSp>
      <p:grpSp>
        <p:nvGrpSpPr>
          <p:cNvPr id="389237" name="Group 3"/>
          <p:cNvGrpSpPr/>
          <p:nvPr/>
        </p:nvGrpSpPr>
        <p:grpSpPr>
          <a:xfrm>
            <a:off x="4367213" y="2233613"/>
            <a:ext cx="4619625" cy="403225"/>
            <a:chOff x="720" y="1392"/>
            <a:chExt cx="4058" cy="480"/>
          </a:xfrm>
        </p:grpSpPr>
        <p:sp>
          <p:nvSpPr>
            <p:cNvPr id="389238" name="AutoShape 4"/>
            <p:cNvSpPr/>
            <p:nvPr/>
          </p:nvSpPr>
          <p:spPr>
            <a:xfrm>
              <a:off x="720" y="1392"/>
              <a:ext cx="4058" cy="480"/>
            </a:xfrm>
            <a:prstGeom prst="roundRect">
              <a:avLst>
                <a:gd name="adj" fmla="val 17509"/>
              </a:avLst>
            </a:prstGeom>
            <a:gradFill rotWithShape="1">
              <a:gsLst>
                <a:gs pos="0">
                  <a:srgbClr val="6699FF"/>
                </a:gs>
                <a:gs pos="100000">
                  <a:srgbClr val="4B81C2"/>
                </a:gs>
              </a:gsLst>
              <a:lin ang="5400000" scaled="1"/>
              <a:tileRect/>
            </a:gradFill>
            <a:ln w="9525">
              <a:noFill/>
            </a:ln>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nvGrpSpPr>
            <p:cNvPr id="389239" name="Group 5"/>
            <p:cNvGrpSpPr/>
            <p:nvPr/>
          </p:nvGrpSpPr>
          <p:grpSpPr>
            <a:xfrm>
              <a:off x="730" y="1407"/>
              <a:ext cx="4043" cy="444"/>
              <a:chOff x="744" y="1407"/>
              <a:chExt cx="3988" cy="444"/>
            </a:xfrm>
          </p:grpSpPr>
          <p:sp>
            <p:nvSpPr>
              <p:cNvPr id="389240" name="AutoShape 6"/>
              <p:cNvSpPr/>
              <p:nvPr/>
            </p:nvSpPr>
            <p:spPr>
              <a:xfrm>
                <a:off x="744" y="1736"/>
                <a:ext cx="3988" cy="115"/>
              </a:xfrm>
              <a:prstGeom prst="roundRect">
                <a:avLst>
                  <a:gd name="adj" fmla="val 50000"/>
                </a:avLst>
              </a:prstGeom>
              <a:gradFill rotWithShape="1">
                <a:gsLst>
                  <a:gs pos="0">
                    <a:srgbClr val="6699FF">
                      <a:alpha val="0"/>
                    </a:srgbClr>
                  </a:gs>
                  <a:gs pos="100000">
                    <a:srgbClr val="FFFFFF"/>
                  </a:gs>
                </a:gsLst>
                <a:lin ang="5400000" scaled="1"/>
                <a:tileRect/>
              </a:gradFill>
              <a:ln w="9525">
                <a:noFill/>
              </a:ln>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sp>
            <p:nvSpPr>
              <p:cNvPr id="389241" name="AutoShape 7"/>
              <p:cNvSpPr/>
              <p:nvPr/>
            </p:nvSpPr>
            <p:spPr>
              <a:xfrm>
                <a:off x="744" y="1407"/>
                <a:ext cx="3988" cy="115"/>
              </a:xfrm>
              <a:prstGeom prst="roundRect">
                <a:avLst>
                  <a:gd name="adj" fmla="val 50000"/>
                </a:avLst>
              </a:prstGeom>
              <a:gradFill rotWithShape="1">
                <a:gsLst>
                  <a:gs pos="0">
                    <a:srgbClr val="6699FF"/>
                  </a:gs>
                  <a:gs pos="100000">
                    <a:schemeClr val="accent2">
                      <a:alpha val="0"/>
                    </a:schemeClr>
                  </a:gs>
                </a:gsLst>
                <a:lin ang="5400000" scaled="1"/>
                <a:tileRect/>
              </a:gradFill>
              <a:ln w="9525">
                <a:noFill/>
              </a:ln>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grpSp>
      <p:grpSp>
        <p:nvGrpSpPr>
          <p:cNvPr id="389242" name="Group 18"/>
          <p:cNvGrpSpPr/>
          <p:nvPr/>
        </p:nvGrpSpPr>
        <p:grpSpPr>
          <a:xfrm>
            <a:off x="4367213" y="1657350"/>
            <a:ext cx="4619625" cy="403225"/>
            <a:chOff x="720" y="1392"/>
            <a:chExt cx="4058" cy="480"/>
          </a:xfrm>
        </p:grpSpPr>
        <p:sp>
          <p:nvSpPr>
            <p:cNvPr id="2"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p>
              <a:endParaRPr lang="zh-CN" altLang="en-US" dirty="0">
                <a:ln>
                  <a:solidFill>
                    <a:schemeClr val="accent3"/>
                  </a:solidFill>
                </a:ln>
                <a:solidFill>
                  <a:srgbClr val="660066"/>
                </a:solidFill>
                <a:effectLst>
                  <a:outerShdw blurRad="38100" dist="38100" dir="2700000">
                    <a:srgbClr val="C0C0C0"/>
                  </a:outerShdw>
                </a:effectLst>
                <a:latin typeface="Arial" panose="020B0604020202020204" pitchFamily="34" charset="0"/>
              </a:endParaRPr>
            </a:p>
          </p:txBody>
        </p:sp>
        <p:grpSp>
          <p:nvGrpSpPr>
            <p:cNvPr id="389244" name="Group 20"/>
            <p:cNvGrpSpPr/>
            <p:nvPr/>
          </p:nvGrpSpPr>
          <p:grpSpPr>
            <a:xfrm>
              <a:off x="730" y="1407"/>
              <a:ext cx="4043" cy="444"/>
              <a:chOff x="744" y="1407"/>
              <a:chExt cx="3988" cy="444"/>
            </a:xfrm>
          </p:grpSpPr>
          <p:sp>
            <p:nvSpPr>
              <p:cNvPr id="3"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p>
                <a:endParaRPr lang="zh-CN" altLang="en-US" dirty="0">
                  <a:ln>
                    <a:solidFill>
                      <a:schemeClr val="accent3"/>
                    </a:solidFill>
                  </a:ln>
                  <a:solidFill>
                    <a:srgbClr val="660066"/>
                  </a:solidFill>
                  <a:effectLst>
                    <a:outerShdw blurRad="38100" dist="38100" dir="2700000">
                      <a:srgbClr val="C0C0C0"/>
                    </a:outerShdw>
                  </a:effectLst>
                  <a:latin typeface="Arial" panose="020B0604020202020204" pitchFamily="34" charset="0"/>
                </a:endParaRPr>
              </a:p>
            </p:txBody>
          </p:sp>
          <p:sp>
            <p:nvSpPr>
              <p:cNvPr id="4"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p>
                <a:endParaRPr lang="zh-CN" altLang="en-US" dirty="0">
                  <a:ln>
                    <a:solidFill>
                      <a:schemeClr val="accent3"/>
                    </a:solidFill>
                  </a:ln>
                  <a:solidFill>
                    <a:srgbClr val="660066"/>
                  </a:solidFill>
                  <a:effectLst>
                    <a:outerShdw blurRad="38100" dist="38100" dir="2700000">
                      <a:srgbClr val="C0C0C0"/>
                    </a:outerShdw>
                  </a:effectLst>
                  <a:latin typeface="Arial" panose="020B0604020202020204" pitchFamily="34" charset="0"/>
                </a:endParaRPr>
              </a:p>
            </p:txBody>
          </p:sp>
        </p:grpSp>
      </p:grpSp>
      <p:grpSp>
        <p:nvGrpSpPr>
          <p:cNvPr id="389252" name="Group 18"/>
          <p:cNvGrpSpPr/>
          <p:nvPr/>
        </p:nvGrpSpPr>
        <p:grpSpPr>
          <a:xfrm>
            <a:off x="4365625" y="5099050"/>
            <a:ext cx="4619625" cy="403225"/>
            <a:chOff x="720" y="1392"/>
            <a:chExt cx="4058" cy="480"/>
          </a:xfrm>
        </p:grpSpPr>
        <p:sp>
          <p:nvSpPr>
            <p:cNvPr id="5"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nvGrpSpPr>
            <p:cNvPr id="389254" name="Group 20"/>
            <p:cNvGrpSpPr/>
            <p:nvPr/>
          </p:nvGrpSpPr>
          <p:grpSpPr>
            <a:xfrm>
              <a:off x="730" y="1407"/>
              <a:ext cx="4043" cy="444"/>
              <a:chOff x="744" y="1407"/>
              <a:chExt cx="3988" cy="444"/>
            </a:xfrm>
          </p:grpSpPr>
          <p:sp>
            <p:nvSpPr>
              <p:cNvPr id="6"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sp>
            <p:nvSpPr>
              <p:cNvPr id="7"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grpSp>
      <p:grpSp>
        <p:nvGrpSpPr>
          <p:cNvPr id="389257" name="Group 3"/>
          <p:cNvGrpSpPr/>
          <p:nvPr/>
        </p:nvGrpSpPr>
        <p:grpSpPr>
          <a:xfrm>
            <a:off x="4367213" y="4508500"/>
            <a:ext cx="4619625" cy="403225"/>
            <a:chOff x="720" y="1392"/>
            <a:chExt cx="4058" cy="480"/>
          </a:xfrm>
        </p:grpSpPr>
        <p:sp>
          <p:nvSpPr>
            <p:cNvPr id="389258" name="AutoShape 4"/>
            <p:cNvSpPr/>
            <p:nvPr/>
          </p:nvSpPr>
          <p:spPr>
            <a:xfrm>
              <a:off x="720" y="1392"/>
              <a:ext cx="4058" cy="480"/>
            </a:xfrm>
            <a:prstGeom prst="roundRect">
              <a:avLst>
                <a:gd name="adj" fmla="val 17509"/>
              </a:avLst>
            </a:prstGeom>
            <a:gradFill rotWithShape="1">
              <a:gsLst>
                <a:gs pos="0">
                  <a:srgbClr val="6699FF"/>
                </a:gs>
                <a:gs pos="100000">
                  <a:srgbClr val="4B81C2"/>
                </a:gs>
              </a:gsLst>
              <a:lin ang="5400000" scaled="1"/>
              <a:tileRect/>
            </a:gradFill>
            <a:ln w="9525">
              <a:noFill/>
            </a:ln>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nvGrpSpPr>
            <p:cNvPr id="389259" name="Group 5"/>
            <p:cNvGrpSpPr/>
            <p:nvPr/>
          </p:nvGrpSpPr>
          <p:grpSpPr>
            <a:xfrm>
              <a:off x="730" y="1407"/>
              <a:ext cx="4043" cy="444"/>
              <a:chOff x="744" y="1407"/>
              <a:chExt cx="3988" cy="444"/>
            </a:xfrm>
          </p:grpSpPr>
          <p:sp>
            <p:nvSpPr>
              <p:cNvPr id="389260" name="AutoShape 6"/>
              <p:cNvSpPr/>
              <p:nvPr/>
            </p:nvSpPr>
            <p:spPr>
              <a:xfrm>
                <a:off x="744" y="1736"/>
                <a:ext cx="3988" cy="115"/>
              </a:xfrm>
              <a:prstGeom prst="roundRect">
                <a:avLst>
                  <a:gd name="adj" fmla="val 50000"/>
                </a:avLst>
              </a:prstGeom>
              <a:gradFill rotWithShape="1">
                <a:gsLst>
                  <a:gs pos="0">
                    <a:srgbClr val="6699FF">
                      <a:alpha val="0"/>
                    </a:srgbClr>
                  </a:gs>
                  <a:gs pos="100000">
                    <a:srgbClr val="FFFFFF"/>
                  </a:gs>
                </a:gsLst>
                <a:lin ang="5400000" scaled="1"/>
                <a:tileRect/>
              </a:gradFill>
              <a:ln w="9525">
                <a:noFill/>
              </a:ln>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sp>
            <p:nvSpPr>
              <p:cNvPr id="389261" name="AutoShape 7"/>
              <p:cNvSpPr/>
              <p:nvPr/>
            </p:nvSpPr>
            <p:spPr>
              <a:xfrm>
                <a:off x="744" y="1407"/>
                <a:ext cx="3988" cy="115"/>
              </a:xfrm>
              <a:prstGeom prst="roundRect">
                <a:avLst>
                  <a:gd name="adj" fmla="val 50000"/>
                </a:avLst>
              </a:prstGeom>
              <a:gradFill rotWithShape="1">
                <a:gsLst>
                  <a:gs pos="0">
                    <a:srgbClr val="6699FF"/>
                  </a:gs>
                  <a:gs pos="100000">
                    <a:schemeClr val="accent2">
                      <a:alpha val="0"/>
                    </a:schemeClr>
                  </a:gs>
                </a:gsLst>
                <a:lin ang="5400000" scaled="1"/>
                <a:tileRect/>
              </a:gradFill>
              <a:ln w="9525">
                <a:noFill/>
              </a:ln>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grpSp>
      <p:grpSp>
        <p:nvGrpSpPr>
          <p:cNvPr id="389262" name="Group 18"/>
          <p:cNvGrpSpPr/>
          <p:nvPr/>
        </p:nvGrpSpPr>
        <p:grpSpPr>
          <a:xfrm>
            <a:off x="4367213" y="3933825"/>
            <a:ext cx="4619625" cy="403225"/>
            <a:chOff x="720" y="1392"/>
            <a:chExt cx="4058" cy="480"/>
          </a:xfrm>
        </p:grpSpPr>
        <p:sp>
          <p:nvSpPr>
            <p:cNvPr id="8"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nvGrpSpPr>
            <p:cNvPr id="389264" name="Group 20"/>
            <p:cNvGrpSpPr/>
            <p:nvPr/>
          </p:nvGrpSpPr>
          <p:grpSpPr>
            <a:xfrm>
              <a:off x="730" y="1407"/>
              <a:ext cx="4043" cy="444"/>
              <a:chOff x="744" y="1407"/>
              <a:chExt cx="3988" cy="444"/>
            </a:xfrm>
          </p:grpSpPr>
          <p:sp>
            <p:nvSpPr>
              <p:cNvPr id="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sp>
            <p:nvSpPr>
              <p:cNvPr id="1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grpSp>
      <p:grpSp>
        <p:nvGrpSpPr>
          <p:cNvPr id="389267" name="Group 3"/>
          <p:cNvGrpSpPr/>
          <p:nvPr/>
        </p:nvGrpSpPr>
        <p:grpSpPr>
          <a:xfrm>
            <a:off x="4370388" y="5689600"/>
            <a:ext cx="4619625" cy="403225"/>
            <a:chOff x="720" y="1392"/>
            <a:chExt cx="4058" cy="480"/>
          </a:xfrm>
        </p:grpSpPr>
        <p:sp>
          <p:nvSpPr>
            <p:cNvPr id="389268" name="AutoShape 4"/>
            <p:cNvSpPr/>
            <p:nvPr/>
          </p:nvSpPr>
          <p:spPr>
            <a:xfrm>
              <a:off x="720" y="1392"/>
              <a:ext cx="4058" cy="480"/>
            </a:xfrm>
            <a:prstGeom prst="roundRect">
              <a:avLst>
                <a:gd name="adj" fmla="val 17509"/>
              </a:avLst>
            </a:prstGeom>
            <a:gradFill rotWithShape="1">
              <a:gsLst>
                <a:gs pos="0">
                  <a:srgbClr val="6699FF"/>
                </a:gs>
                <a:gs pos="100000">
                  <a:srgbClr val="4B81C2"/>
                </a:gs>
              </a:gsLst>
              <a:lin ang="5400000" scaled="1"/>
              <a:tileRect/>
            </a:gradFill>
            <a:ln w="9525">
              <a:noFill/>
            </a:ln>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nvGrpSpPr>
            <p:cNvPr id="389269" name="Group 5"/>
            <p:cNvGrpSpPr/>
            <p:nvPr/>
          </p:nvGrpSpPr>
          <p:grpSpPr>
            <a:xfrm>
              <a:off x="730" y="1407"/>
              <a:ext cx="4043" cy="444"/>
              <a:chOff x="744" y="1407"/>
              <a:chExt cx="3988" cy="444"/>
            </a:xfrm>
          </p:grpSpPr>
          <p:sp>
            <p:nvSpPr>
              <p:cNvPr id="389270" name="AutoShape 6"/>
              <p:cNvSpPr/>
              <p:nvPr/>
            </p:nvSpPr>
            <p:spPr>
              <a:xfrm>
                <a:off x="744" y="1736"/>
                <a:ext cx="3988" cy="115"/>
              </a:xfrm>
              <a:prstGeom prst="roundRect">
                <a:avLst>
                  <a:gd name="adj" fmla="val 50000"/>
                </a:avLst>
              </a:prstGeom>
              <a:gradFill rotWithShape="1">
                <a:gsLst>
                  <a:gs pos="0">
                    <a:srgbClr val="6699FF">
                      <a:alpha val="0"/>
                    </a:srgbClr>
                  </a:gs>
                  <a:gs pos="100000">
                    <a:srgbClr val="FFFFFF"/>
                  </a:gs>
                </a:gsLst>
                <a:lin ang="5400000" scaled="1"/>
                <a:tileRect/>
              </a:gradFill>
              <a:ln w="9525">
                <a:noFill/>
              </a:ln>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sp>
            <p:nvSpPr>
              <p:cNvPr id="389271" name="AutoShape 7"/>
              <p:cNvSpPr/>
              <p:nvPr/>
            </p:nvSpPr>
            <p:spPr>
              <a:xfrm>
                <a:off x="744" y="1407"/>
                <a:ext cx="3988" cy="115"/>
              </a:xfrm>
              <a:prstGeom prst="roundRect">
                <a:avLst>
                  <a:gd name="adj" fmla="val 50000"/>
                </a:avLst>
              </a:prstGeom>
              <a:gradFill rotWithShape="1">
                <a:gsLst>
                  <a:gs pos="0">
                    <a:srgbClr val="6699FF"/>
                  </a:gs>
                  <a:gs pos="100000">
                    <a:schemeClr val="accent2">
                      <a:alpha val="0"/>
                    </a:schemeClr>
                  </a:gs>
                </a:gsLst>
                <a:lin ang="5400000" scaled="1"/>
                <a:tileRect/>
              </a:gradFill>
              <a:ln w="9525">
                <a:noFill/>
              </a:ln>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grpSp>
      <p:sp>
        <p:nvSpPr>
          <p:cNvPr id="389142" name="Text Box 23">
            <a:hlinkClick r:id="rId4" action="ppaction://hlinksldjump"/>
          </p:cNvPr>
          <p:cNvSpPr txBox="1"/>
          <p:nvPr/>
        </p:nvSpPr>
        <p:spPr>
          <a:xfrm>
            <a:off x="4665663" y="1633538"/>
            <a:ext cx="3910012" cy="429895"/>
          </a:xfrm>
          <a:prstGeom prst="rect">
            <a:avLst/>
          </a:prstGeom>
          <a:noFill/>
          <a:ln w="9525">
            <a:noFill/>
          </a:ln>
        </p:spPr>
        <p:txBody>
          <a:bodyPr>
            <a:spAutoFit/>
          </a:bodyPr>
          <a:lstStyle/>
          <a:p>
            <a:pPr marL="457200" indent="-457200" algn="ctr">
              <a:spcBef>
                <a:spcPct val="50000"/>
              </a:spcBef>
              <a:buClr>
                <a:schemeClr val="tx1"/>
              </a:buClr>
            </a:pPr>
            <a:r>
              <a:rPr lang="en-US" altLang="zh-CN" sz="2200">
                <a:ln>
                  <a:solidFill>
                    <a:srgbClr val="0000CC"/>
                  </a:solidFill>
                </a:ln>
                <a:solidFill>
                  <a:srgbClr val="0000CC"/>
                </a:solidFill>
                <a:effectLst>
                  <a:outerShdw blurRad="38100" dist="38100" dir="2700000">
                    <a:srgbClr val="C0C0C0"/>
                  </a:outerShdw>
                </a:effectLst>
                <a:latin typeface="Arial" panose="020B0604020202020204" pitchFamily="34" charset="0"/>
                <a:cs typeface="Arial" panose="020B0604020202020204" pitchFamily="34" charset="0"/>
              </a:rPr>
              <a:t>I/O</a:t>
            </a:r>
            <a:r>
              <a:rPr lang="zh-CN" altLang="en-US" sz="2200" dirty="0">
                <a:ln>
                  <a:solidFill>
                    <a:srgbClr val="0000CC"/>
                  </a:solidFill>
                </a:ln>
                <a:solidFill>
                  <a:srgbClr val="0000CC"/>
                </a:solidFill>
                <a:effectLst>
                  <a:outerShdw blurRad="38100" dist="38100" dir="2700000">
                    <a:srgbClr val="C0C0C0"/>
                  </a:outerShdw>
                </a:effectLst>
                <a:latin typeface="Arial" panose="020B0604020202020204" pitchFamily="34" charset="0"/>
                <a:cs typeface="Arial" panose="020B0604020202020204" pitchFamily="34" charset="0"/>
              </a:rPr>
              <a:t>系统</a:t>
            </a:r>
            <a:r>
              <a:rPr lang="zh-CN" altLang="en-US" sz="2200" dirty="0">
                <a:ln>
                  <a:solidFill>
                    <a:srgbClr val="0000CC"/>
                  </a:solidFill>
                </a:ln>
                <a:solidFill>
                  <a:srgbClr val="0000CC"/>
                </a:solidFill>
                <a:effectLst>
                  <a:outerShdw blurRad="38100" dist="38100" dir="2700000">
                    <a:srgbClr val="C0C0C0"/>
                  </a:outerShdw>
                </a:effectLst>
                <a:latin typeface="Tahoma" panose="020B0604030504040204" pitchFamily="34" charset="0"/>
              </a:rPr>
              <a:t> </a:t>
            </a:r>
          </a:p>
        </p:txBody>
      </p:sp>
      <p:sp>
        <p:nvSpPr>
          <p:cNvPr id="389143" name="Text Box 24">
            <a:hlinkClick r:id="rId5" action="ppaction://hlinksldjump"/>
          </p:cNvPr>
          <p:cNvSpPr txBox="1"/>
          <p:nvPr/>
        </p:nvSpPr>
        <p:spPr>
          <a:xfrm>
            <a:off x="4778375" y="2208213"/>
            <a:ext cx="3910013" cy="429895"/>
          </a:xfrm>
          <a:prstGeom prst="rect">
            <a:avLst/>
          </a:prstGeom>
          <a:noFill/>
          <a:ln w="9525">
            <a:noFill/>
          </a:ln>
        </p:spPr>
        <p:txBody>
          <a:bodyPr>
            <a:spAutoFit/>
          </a:bodyPr>
          <a:lstStyle/>
          <a:p>
            <a:pPr marL="457200" indent="-457200" algn="ctr">
              <a:spcBef>
                <a:spcPct val="50000"/>
              </a:spcBef>
              <a:buClr>
                <a:schemeClr val="tx1"/>
              </a:buClr>
            </a:pPr>
            <a:r>
              <a:rPr lang="en-US" altLang="zh-CN" sz="2200">
                <a:ln>
                  <a:solidFill>
                    <a:srgbClr val="FF0000"/>
                  </a:solidFill>
                </a:ln>
                <a:solidFill>
                  <a:srgbClr val="FF0000"/>
                </a:solidFill>
                <a:effectLst>
                  <a:outerShdw blurRad="38100" dist="38100" dir="2700000">
                    <a:srgbClr val="C0C0C0"/>
                  </a:outerShdw>
                </a:effectLst>
                <a:latin typeface="Arial" panose="020B0604020202020204" pitchFamily="34" charset="0"/>
                <a:cs typeface="Arial" panose="020B0604020202020204" pitchFamily="34" charset="0"/>
              </a:rPr>
              <a:t>I/O</a:t>
            </a:r>
            <a:r>
              <a:rPr lang="zh-CN" altLang="en-US" sz="2200" dirty="0">
                <a:ln>
                  <a:solidFill>
                    <a:srgbClr val="FF0000"/>
                  </a:solidFill>
                </a:ln>
                <a:solidFill>
                  <a:srgbClr val="FF0000"/>
                </a:solidFill>
                <a:effectLst>
                  <a:outerShdw blurRad="38100" dist="38100" dir="2700000">
                    <a:srgbClr val="C0C0C0"/>
                  </a:outerShdw>
                </a:effectLst>
                <a:latin typeface="Arial" panose="020B0604020202020204" pitchFamily="34" charset="0"/>
                <a:cs typeface="Arial" panose="020B0604020202020204" pitchFamily="34" charset="0"/>
              </a:rPr>
              <a:t>设备数据传输控制方式</a:t>
            </a:r>
            <a:r>
              <a:rPr lang="zh-CN" altLang="en-US" sz="2200" dirty="0">
                <a:ln>
                  <a:solidFill>
                    <a:srgbClr val="FF0000"/>
                  </a:solidFill>
                </a:ln>
                <a:solidFill>
                  <a:srgbClr val="660066"/>
                </a:solidFill>
                <a:effectLst>
                  <a:outerShdw blurRad="38100" dist="38100" dir="2700000">
                    <a:srgbClr val="C0C0C0"/>
                  </a:outerShdw>
                </a:effectLst>
                <a:latin typeface="Arial" panose="020B0604020202020204" pitchFamily="34" charset="0"/>
                <a:cs typeface="Arial" panose="020B0604020202020204" pitchFamily="34" charset="0"/>
              </a:rPr>
              <a:t> </a:t>
            </a:r>
            <a:endParaRPr lang="zh-CN" altLang="en-US" sz="2200">
              <a:ln>
                <a:solidFill>
                  <a:srgbClr val="FF0000"/>
                </a:solidFill>
              </a:ln>
              <a:solidFill>
                <a:srgbClr val="660066"/>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389144" name="Text Box 25">
            <a:hlinkClick r:id="rId6" action="ppaction://hlinksldjump"/>
          </p:cNvPr>
          <p:cNvSpPr txBox="1"/>
          <p:nvPr/>
        </p:nvSpPr>
        <p:spPr>
          <a:xfrm>
            <a:off x="4656138" y="3298825"/>
            <a:ext cx="3910012" cy="429895"/>
          </a:xfrm>
          <a:prstGeom prst="rect">
            <a:avLst/>
          </a:prstGeom>
          <a:noFill/>
          <a:ln w="9525">
            <a:noFill/>
          </a:ln>
        </p:spPr>
        <p:txBody>
          <a:bodyPr>
            <a:spAutoFit/>
          </a:bodyPr>
          <a:lstStyle/>
          <a:p>
            <a:pPr marL="457200" indent="-457200" algn="ctr">
              <a:spcBef>
                <a:spcPct val="50000"/>
              </a:spcBef>
              <a:buClr>
                <a:schemeClr val="tx1"/>
              </a:buClr>
            </a:pPr>
            <a:r>
              <a:rPr lang="zh-CN" altLang="en-US" sz="2200" dirty="0">
                <a:ln>
                  <a:solidFill>
                    <a:srgbClr val="FF0000"/>
                  </a:solidFill>
                </a:ln>
                <a:solidFill>
                  <a:srgbClr val="FF0000"/>
                </a:solidFill>
                <a:effectLst>
                  <a:outerShdw blurRad="38100" dist="38100" dir="2700000">
                    <a:srgbClr val="C0C0C0"/>
                  </a:outerShdw>
                </a:effectLst>
                <a:latin typeface="Arial" panose="020B0604020202020204" pitchFamily="34" charset="0"/>
                <a:cs typeface="Arial" panose="020B0604020202020204" pitchFamily="34" charset="0"/>
              </a:rPr>
              <a:t>设备分配</a:t>
            </a:r>
            <a:endParaRPr lang="zh-CN" altLang="en-US" sz="2200" dirty="0">
              <a:ln>
                <a:solidFill>
                  <a:srgbClr val="FF0000"/>
                </a:solidFill>
              </a:ln>
              <a:solidFill>
                <a:srgbClr val="FF0000"/>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389145" name="Text Box 26">
            <a:hlinkClick r:id="rId7" action="ppaction://hlinksldjump"/>
          </p:cNvPr>
          <p:cNvSpPr txBox="1"/>
          <p:nvPr/>
        </p:nvSpPr>
        <p:spPr>
          <a:xfrm>
            <a:off x="4656138" y="3908425"/>
            <a:ext cx="3910012" cy="429895"/>
          </a:xfrm>
          <a:prstGeom prst="rect">
            <a:avLst/>
          </a:prstGeom>
          <a:noFill/>
          <a:ln w="9525">
            <a:noFill/>
          </a:ln>
        </p:spPr>
        <p:txBody>
          <a:bodyPr>
            <a:spAutoFit/>
          </a:bodyPr>
          <a:lstStyle/>
          <a:p>
            <a:pPr marL="457200" indent="-457200" algn="ctr">
              <a:spcBef>
                <a:spcPct val="50000"/>
              </a:spcBef>
              <a:buClr>
                <a:schemeClr val="tx1"/>
              </a:buClr>
            </a:pPr>
            <a:r>
              <a:rPr lang="zh-CN" altLang="en-US" sz="2200" dirty="0">
                <a:ln>
                  <a:solidFill>
                    <a:srgbClr val="0000CC"/>
                  </a:solidFill>
                </a:ln>
                <a:solidFill>
                  <a:srgbClr val="800080"/>
                </a:solidFill>
                <a:effectLst>
                  <a:outerShdw blurRad="38100" dist="38100" dir="2700000">
                    <a:srgbClr val="C0C0C0"/>
                  </a:outerShdw>
                </a:effectLst>
                <a:latin typeface="Arial" panose="020B0604020202020204" pitchFamily="34" charset="0"/>
                <a:cs typeface="Arial" panose="020B0604020202020204" pitchFamily="34" charset="0"/>
              </a:rPr>
              <a:t>缓冲技术</a:t>
            </a:r>
            <a:r>
              <a:rPr lang="zh-CN" altLang="en-US" sz="2200" dirty="0">
                <a:ln>
                  <a:solidFill>
                    <a:srgbClr val="0000CC"/>
                  </a:solidFill>
                </a:ln>
                <a:solidFill>
                  <a:srgbClr val="660066"/>
                </a:solidFill>
                <a:effectLst>
                  <a:outerShdw blurRad="38100" dist="38100" dir="2700000">
                    <a:srgbClr val="C0C0C0"/>
                  </a:outerShdw>
                </a:effectLst>
                <a:latin typeface="Tahoma" panose="020B0604030504040204" pitchFamily="34" charset="0"/>
              </a:rPr>
              <a:t> </a:t>
            </a:r>
          </a:p>
        </p:txBody>
      </p:sp>
      <p:pic>
        <p:nvPicPr>
          <p:cNvPr id="389146" name="Picture 27" descr="1"/>
          <p:cNvPicPr>
            <a:picLocks noChangeAspect="1"/>
          </p:cNvPicPr>
          <p:nvPr/>
        </p:nvPicPr>
        <p:blipFill>
          <a:blip r:embed="rId8">
            <a:lum bright="-6000" contrast="24000"/>
          </a:blip>
          <a:srcRect l="42606" t="64474" r="19473"/>
          <a:stretch>
            <a:fillRect/>
          </a:stretch>
        </p:blipFill>
        <p:spPr>
          <a:xfrm>
            <a:off x="3360738" y="3951288"/>
            <a:ext cx="688975" cy="557212"/>
          </a:xfrm>
          <a:prstGeom prst="rect">
            <a:avLst/>
          </a:prstGeom>
          <a:noFill/>
          <a:ln w="9525">
            <a:noFill/>
          </a:ln>
        </p:spPr>
      </p:pic>
      <p:pic>
        <p:nvPicPr>
          <p:cNvPr id="389147" name="Picture 28" descr="1"/>
          <p:cNvPicPr>
            <a:picLocks noChangeAspect="1"/>
          </p:cNvPicPr>
          <p:nvPr/>
        </p:nvPicPr>
        <p:blipFill>
          <a:blip r:embed="rId8">
            <a:lum bright="-6000" contrast="24000"/>
          </a:blip>
          <a:srcRect l="42606" t="64474" r="19473"/>
          <a:stretch>
            <a:fillRect/>
          </a:stretch>
        </p:blipFill>
        <p:spPr>
          <a:xfrm>
            <a:off x="3376613" y="3376613"/>
            <a:ext cx="688975" cy="557212"/>
          </a:xfrm>
          <a:prstGeom prst="rect">
            <a:avLst/>
          </a:prstGeom>
          <a:noFill/>
          <a:ln w="9525">
            <a:noFill/>
          </a:ln>
        </p:spPr>
      </p:pic>
      <p:pic>
        <p:nvPicPr>
          <p:cNvPr id="389148" name="Picture 29" descr="1"/>
          <p:cNvPicPr>
            <a:picLocks noChangeAspect="1"/>
          </p:cNvPicPr>
          <p:nvPr/>
        </p:nvPicPr>
        <p:blipFill>
          <a:blip r:embed="rId8">
            <a:lum bright="-6000" contrast="24000"/>
          </a:blip>
          <a:srcRect l="42606" t="64474" r="19473"/>
          <a:stretch>
            <a:fillRect/>
          </a:stretch>
        </p:blipFill>
        <p:spPr>
          <a:xfrm>
            <a:off x="3370263" y="2197100"/>
            <a:ext cx="688975" cy="557213"/>
          </a:xfrm>
          <a:prstGeom prst="rect">
            <a:avLst/>
          </a:prstGeom>
          <a:noFill/>
          <a:ln w="9525">
            <a:noFill/>
          </a:ln>
        </p:spPr>
      </p:pic>
      <p:pic>
        <p:nvPicPr>
          <p:cNvPr id="389149" name="Picture 30" descr="1"/>
          <p:cNvPicPr>
            <a:picLocks noChangeAspect="1"/>
          </p:cNvPicPr>
          <p:nvPr/>
        </p:nvPicPr>
        <p:blipFill>
          <a:blip r:embed="rId8">
            <a:lum bright="-6000" contrast="24000"/>
          </a:blip>
          <a:srcRect l="42606" t="64474" r="19473"/>
          <a:stretch>
            <a:fillRect/>
          </a:stretch>
        </p:blipFill>
        <p:spPr>
          <a:xfrm>
            <a:off x="3359150" y="1652588"/>
            <a:ext cx="688975" cy="557212"/>
          </a:xfrm>
          <a:prstGeom prst="rect">
            <a:avLst/>
          </a:prstGeom>
          <a:noFill/>
          <a:ln w="9525">
            <a:noFill/>
          </a:ln>
        </p:spPr>
      </p:pic>
      <p:sp>
        <p:nvSpPr>
          <p:cNvPr id="389150" name="Text Box 31"/>
          <p:cNvSpPr txBox="1"/>
          <p:nvPr/>
        </p:nvSpPr>
        <p:spPr>
          <a:xfrm>
            <a:off x="3652838" y="3940175"/>
            <a:ext cx="331787" cy="460375"/>
          </a:xfrm>
          <a:prstGeom prst="rect">
            <a:avLst/>
          </a:prstGeom>
          <a:noFill/>
          <a:ln w="9525">
            <a:noFill/>
          </a:ln>
        </p:spPr>
        <p:txBody>
          <a:bodyPr>
            <a:spAutoFit/>
          </a:bodyPr>
          <a:lstStyle/>
          <a:p>
            <a:pPr algn="ctr">
              <a:spcBef>
                <a:spcPct val="50000"/>
              </a:spcBef>
            </a:pPr>
            <a:r>
              <a:rPr lang="en-US" altLang="zh-CN">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5</a:t>
            </a:r>
            <a:endParaRPr lang="en-US" altLang="zh-CN">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389151" name="Text Box 32"/>
          <p:cNvSpPr txBox="1"/>
          <p:nvPr/>
        </p:nvSpPr>
        <p:spPr>
          <a:xfrm>
            <a:off x="3625850" y="1600200"/>
            <a:ext cx="331788" cy="460375"/>
          </a:xfrm>
          <a:prstGeom prst="rect">
            <a:avLst/>
          </a:prstGeom>
          <a:noFill/>
          <a:ln w="9525">
            <a:noFill/>
          </a:ln>
        </p:spPr>
        <p:txBody>
          <a:bodyPr>
            <a:spAutoFit/>
          </a:bodyPr>
          <a:lstStyle/>
          <a:p>
            <a:pPr algn="ctr">
              <a:spcBef>
                <a:spcPct val="50000"/>
              </a:spcBef>
            </a:pPr>
            <a:r>
              <a:rPr lang="en-US" altLang="zh-CN">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1</a:t>
            </a:r>
            <a:endParaRPr lang="en-US" altLang="zh-CN">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389152" name="Text Box 33"/>
          <p:cNvSpPr txBox="1"/>
          <p:nvPr/>
        </p:nvSpPr>
        <p:spPr>
          <a:xfrm>
            <a:off x="3638550" y="2208213"/>
            <a:ext cx="331788" cy="460375"/>
          </a:xfrm>
          <a:prstGeom prst="rect">
            <a:avLst/>
          </a:prstGeom>
          <a:noFill/>
          <a:ln w="9525">
            <a:noFill/>
          </a:ln>
        </p:spPr>
        <p:txBody>
          <a:bodyPr>
            <a:spAutoFit/>
          </a:bodyPr>
          <a:lstStyle/>
          <a:p>
            <a:pPr algn="ctr">
              <a:spcBef>
                <a:spcPct val="50000"/>
              </a:spcBef>
            </a:pPr>
            <a:r>
              <a:rPr lang="en-US" altLang="zh-CN">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2</a:t>
            </a:r>
            <a:endParaRPr lang="en-US" altLang="zh-CN">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389153" name="Text Box 34"/>
          <p:cNvSpPr txBox="1"/>
          <p:nvPr/>
        </p:nvSpPr>
        <p:spPr>
          <a:xfrm>
            <a:off x="3659188" y="3371850"/>
            <a:ext cx="331787" cy="460375"/>
          </a:xfrm>
          <a:prstGeom prst="rect">
            <a:avLst/>
          </a:prstGeom>
          <a:noFill/>
          <a:ln w="9525">
            <a:noFill/>
          </a:ln>
        </p:spPr>
        <p:txBody>
          <a:bodyPr>
            <a:spAutoFit/>
          </a:bodyPr>
          <a:lstStyle/>
          <a:p>
            <a:pPr algn="ctr">
              <a:spcBef>
                <a:spcPct val="50000"/>
              </a:spcBef>
            </a:pPr>
            <a:r>
              <a:rPr lang="en-US" altLang="zh-CN">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4</a:t>
            </a:r>
            <a:endParaRPr lang="en-US" altLang="zh-CN">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389154" name="矩形 389153"/>
          <p:cNvSpPr/>
          <p:nvPr/>
        </p:nvSpPr>
        <p:spPr>
          <a:xfrm>
            <a:off x="5519738" y="1009650"/>
            <a:ext cx="1728787" cy="403225"/>
          </a:xfrm>
          <a:prstGeom prst="rect">
            <a:avLst/>
          </a:prstGeom>
        </p:spPr>
        <p:txBody>
          <a:bodyPr wrap="none" fromWordArt="1">
            <a:prstTxWarp prst="textPlain">
              <a:avLst>
                <a:gd name="adj" fmla="val 50000"/>
              </a:avLst>
            </a:prstTxWarp>
            <a:normAutofit fontScale="65000" lnSpcReduction="20000"/>
          </a:bodyPr>
          <a:lstStyle/>
          <a:p>
            <a:pPr algn="ctr"/>
            <a:r>
              <a:rPr lang="zh-CN" altLang="en-US" sz="3600">
                <a:gradFill rotWithShape="1">
                  <a:gsLst>
                    <a:gs pos="0">
                      <a:srgbClr val="FF0000">
                        <a:gamma/>
                        <a:shade val="46275"/>
                        <a:invGamma/>
                      </a:srgbClr>
                    </a:gs>
                    <a:gs pos="100000">
                      <a:srgbClr val="FF0000"/>
                    </a:gs>
                  </a:gsLst>
                  <a:lin ang="5400000" scaled="1"/>
                  <a:tileRect/>
                </a:gradFill>
                <a:effectLst>
                  <a:outerShdw dist="35921" dir="2699999" algn="ctr" rotWithShape="0">
                    <a:srgbClr val="C0C0C0">
                      <a:alpha val="80000"/>
                    </a:srgbClr>
                  </a:outerShdw>
                </a:effectLst>
                <a:latin typeface="宋体" panose="02010600030101010101" pitchFamily="2" charset="-122"/>
                <a:ea typeface="宋体" panose="02010600030101010101" pitchFamily="2" charset="-122"/>
              </a:rPr>
              <a:t>内容提要</a:t>
            </a:r>
          </a:p>
        </p:txBody>
      </p:sp>
      <p:sp>
        <p:nvSpPr>
          <p:cNvPr id="389160" name="Text Box 26">
            <a:hlinkClick r:id="rId9" action="ppaction://hlinksldjump"/>
          </p:cNvPr>
          <p:cNvSpPr txBox="1"/>
          <p:nvPr/>
        </p:nvSpPr>
        <p:spPr>
          <a:xfrm>
            <a:off x="4727575" y="2767013"/>
            <a:ext cx="3910013" cy="429895"/>
          </a:xfrm>
          <a:prstGeom prst="rect">
            <a:avLst/>
          </a:prstGeom>
          <a:noFill/>
          <a:ln w="9525">
            <a:noFill/>
          </a:ln>
        </p:spPr>
        <p:txBody>
          <a:bodyPr>
            <a:spAutoFit/>
          </a:bodyPr>
          <a:lstStyle/>
          <a:p>
            <a:pPr marL="457200" indent="-457200" algn="ctr">
              <a:spcBef>
                <a:spcPct val="50000"/>
              </a:spcBef>
              <a:buClr>
                <a:schemeClr val="tx1"/>
              </a:buClr>
            </a:pPr>
            <a:r>
              <a:rPr lang="zh-CN" altLang="en-US" sz="2200" dirty="0">
                <a:ln>
                  <a:solidFill>
                    <a:srgbClr val="0000CC"/>
                  </a:solidFill>
                </a:ln>
                <a:solidFill>
                  <a:srgbClr val="800080"/>
                </a:solidFill>
                <a:effectLst>
                  <a:outerShdw blurRad="38100" dist="38100" dir="2700000">
                    <a:srgbClr val="C0C0C0"/>
                  </a:outerShdw>
                </a:effectLst>
                <a:latin typeface="Arial" panose="020B0604020202020204" pitchFamily="34" charset="0"/>
                <a:cs typeface="Arial" panose="020B0604020202020204" pitchFamily="34" charset="0"/>
              </a:rPr>
              <a:t>设备管理与功能</a:t>
            </a:r>
            <a:endParaRPr lang="zh-CN" altLang="en-US" sz="2200" dirty="0">
              <a:ln>
                <a:solidFill>
                  <a:srgbClr val="0000CC"/>
                </a:solidFill>
              </a:ln>
              <a:solidFill>
                <a:srgbClr val="800080"/>
              </a:solidFill>
              <a:effectLst>
                <a:outerShdw blurRad="38100" dist="38100" dir="2700000">
                  <a:srgbClr val="C0C0C0"/>
                </a:outerShdw>
              </a:effectLst>
              <a:latin typeface="Arial" panose="020B0604020202020204" pitchFamily="34" charset="0"/>
              <a:ea typeface="Arial" panose="020B0604020202020204" pitchFamily="34" charset="0"/>
            </a:endParaRPr>
          </a:p>
        </p:txBody>
      </p:sp>
      <p:pic>
        <p:nvPicPr>
          <p:cNvPr id="389161" name="Picture 27" descr="1"/>
          <p:cNvPicPr>
            <a:picLocks noChangeAspect="1"/>
          </p:cNvPicPr>
          <p:nvPr/>
        </p:nvPicPr>
        <p:blipFill>
          <a:blip r:embed="rId8">
            <a:lum bright="-6000" contrast="24000"/>
          </a:blip>
          <a:srcRect l="42606" t="64474" r="19473"/>
          <a:stretch>
            <a:fillRect/>
          </a:stretch>
        </p:blipFill>
        <p:spPr>
          <a:xfrm>
            <a:off x="3362325" y="2800350"/>
            <a:ext cx="688975" cy="557213"/>
          </a:xfrm>
          <a:prstGeom prst="rect">
            <a:avLst/>
          </a:prstGeom>
          <a:noFill/>
          <a:ln w="9525">
            <a:noFill/>
          </a:ln>
        </p:spPr>
      </p:pic>
      <p:sp>
        <p:nvSpPr>
          <p:cNvPr id="389162" name="Text Box 31"/>
          <p:cNvSpPr txBox="1"/>
          <p:nvPr/>
        </p:nvSpPr>
        <p:spPr>
          <a:xfrm>
            <a:off x="3654425" y="2784475"/>
            <a:ext cx="331788" cy="460375"/>
          </a:xfrm>
          <a:prstGeom prst="rect">
            <a:avLst/>
          </a:prstGeom>
          <a:noFill/>
          <a:ln w="9525">
            <a:noFill/>
          </a:ln>
        </p:spPr>
        <p:txBody>
          <a:bodyPr>
            <a:spAutoFit/>
          </a:bodyPr>
          <a:lstStyle/>
          <a:p>
            <a:pPr algn="ctr">
              <a:spcBef>
                <a:spcPct val="50000"/>
              </a:spcBef>
            </a:pPr>
            <a:r>
              <a:rPr lang="en-US" altLang="zh-CN">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3</a:t>
            </a:r>
            <a:endParaRPr lang="en-US" altLang="zh-CN">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389168" name="Text Box 24">
            <a:hlinkClick r:id="rId10" action="ppaction://hlinksldjump"/>
          </p:cNvPr>
          <p:cNvSpPr txBox="1"/>
          <p:nvPr/>
        </p:nvSpPr>
        <p:spPr>
          <a:xfrm>
            <a:off x="4656138" y="4437063"/>
            <a:ext cx="3910012" cy="429895"/>
          </a:xfrm>
          <a:prstGeom prst="rect">
            <a:avLst/>
          </a:prstGeom>
          <a:noFill/>
          <a:ln w="9525">
            <a:noFill/>
          </a:ln>
        </p:spPr>
        <p:txBody>
          <a:bodyPr>
            <a:spAutoFit/>
          </a:bodyPr>
          <a:lstStyle/>
          <a:p>
            <a:pPr marL="457200" indent="-457200" algn="ctr">
              <a:spcBef>
                <a:spcPct val="50000"/>
              </a:spcBef>
              <a:buClr>
                <a:schemeClr val="tx1"/>
              </a:buClr>
            </a:pPr>
            <a:r>
              <a:rPr lang="zh-CN" altLang="en-US" sz="2200" dirty="0">
                <a:ln>
                  <a:solidFill>
                    <a:srgbClr val="FF0000"/>
                  </a:solidFill>
                </a:ln>
                <a:solidFill>
                  <a:srgbClr val="FF0000"/>
                </a:solidFill>
                <a:effectLst>
                  <a:outerShdw blurRad="38100" dist="38100" dir="2700000">
                    <a:srgbClr val="C0C0C0"/>
                  </a:outerShdw>
                </a:effectLst>
                <a:latin typeface="Arial" panose="020B0604020202020204" pitchFamily="34" charset="0"/>
                <a:cs typeface="Arial" panose="020B0604020202020204" pitchFamily="34" charset="0"/>
              </a:rPr>
              <a:t>设备驱动程序</a:t>
            </a:r>
            <a:endParaRPr lang="zh-CN" altLang="en-US" sz="2200" dirty="0">
              <a:ln>
                <a:solidFill>
                  <a:srgbClr val="FF0000"/>
                </a:solidFill>
              </a:ln>
              <a:solidFill>
                <a:srgbClr val="FF0000"/>
              </a:solidFill>
              <a:effectLst>
                <a:outerShdw blurRad="38100" dist="38100" dir="2700000">
                  <a:srgbClr val="C0C0C0"/>
                </a:outerShdw>
              </a:effectLst>
              <a:latin typeface="Arial" panose="020B0604020202020204" pitchFamily="34" charset="0"/>
              <a:ea typeface="Arial" panose="020B0604020202020204" pitchFamily="34" charset="0"/>
            </a:endParaRPr>
          </a:p>
        </p:txBody>
      </p:sp>
      <p:pic>
        <p:nvPicPr>
          <p:cNvPr id="389169" name="Picture 29" descr="1"/>
          <p:cNvPicPr>
            <a:picLocks noChangeAspect="1"/>
          </p:cNvPicPr>
          <p:nvPr/>
        </p:nvPicPr>
        <p:blipFill>
          <a:blip r:embed="rId8">
            <a:lum bright="-6000" contrast="24000"/>
          </a:blip>
          <a:srcRect l="42606" t="64474" r="19473"/>
          <a:stretch>
            <a:fillRect/>
          </a:stretch>
        </p:blipFill>
        <p:spPr>
          <a:xfrm>
            <a:off x="3368675" y="4527550"/>
            <a:ext cx="688975" cy="557213"/>
          </a:xfrm>
          <a:prstGeom prst="rect">
            <a:avLst/>
          </a:prstGeom>
          <a:noFill/>
          <a:ln w="9525">
            <a:noFill/>
          </a:ln>
        </p:spPr>
      </p:pic>
      <p:sp>
        <p:nvSpPr>
          <p:cNvPr id="389170" name="Text Box 33"/>
          <p:cNvSpPr txBox="1"/>
          <p:nvPr/>
        </p:nvSpPr>
        <p:spPr>
          <a:xfrm>
            <a:off x="3636963" y="4503738"/>
            <a:ext cx="331787" cy="460375"/>
          </a:xfrm>
          <a:prstGeom prst="rect">
            <a:avLst/>
          </a:prstGeom>
          <a:noFill/>
          <a:ln w="9525">
            <a:noFill/>
          </a:ln>
        </p:spPr>
        <p:txBody>
          <a:bodyPr>
            <a:spAutoFit/>
          </a:bodyPr>
          <a:lstStyle/>
          <a:p>
            <a:pPr algn="ctr">
              <a:spcBef>
                <a:spcPct val="50000"/>
              </a:spcBef>
            </a:pPr>
            <a:r>
              <a:rPr lang="en-US" altLang="zh-CN">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6</a:t>
            </a:r>
            <a:endParaRPr lang="en-US" altLang="zh-CN">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389181" name="Text Box 23">
            <a:hlinkClick r:id="rId11" action="ppaction://hlinksldjump"/>
          </p:cNvPr>
          <p:cNvSpPr txBox="1"/>
          <p:nvPr/>
        </p:nvSpPr>
        <p:spPr>
          <a:xfrm>
            <a:off x="4656138" y="5059363"/>
            <a:ext cx="3910012" cy="429895"/>
          </a:xfrm>
          <a:prstGeom prst="rect">
            <a:avLst/>
          </a:prstGeom>
          <a:noFill/>
          <a:ln w="9525">
            <a:noFill/>
          </a:ln>
        </p:spPr>
        <p:txBody>
          <a:bodyPr>
            <a:spAutoFit/>
          </a:bodyPr>
          <a:lstStyle/>
          <a:p>
            <a:pPr marL="457200" indent="-457200" algn="ctr">
              <a:spcBef>
                <a:spcPct val="50000"/>
              </a:spcBef>
              <a:buClr>
                <a:schemeClr val="tx1"/>
              </a:buClr>
            </a:pPr>
            <a:r>
              <a:rPr lang="zh-CN" altLang="en-US" sz="2200" dirty="0">
                <a:ln>
                  <a:solidFill>
                    <a:srgbClr val="0000CC"/>
                  </a:solidFill>
                </a:ln>
                <a:solidFill>
                  <a:srgbClr val="800080"/>
                </a:solidFill>
                <a:effectLst>
                  <a:outerShdw blurRad="38100" dist="38100" dir="2700000">
                    <a:srgbClr val="C0C0C0"/>
                  </a:outerShdw>
                </a:effectLst>
                <a:latin typeface="Arial" panose="020B0604020202020204" pitchFamily="34" charset="0"/>
                <a:cs typeface="Arial" panose="020B0604020202020204" pitchFamily="34" charset="0"/>
              </a:rPr>
              <a:t>磁盘存储器管理</a:t>
            </a:r>
            <a:r>
              <a:rPr lang="zh-CN" altLang="en-US" sz="2200" dirty="0">
                <a:ln>
                  <a:solidFill>
                    <a:srgbClr val="0000CC"/>
                  </a:solidFill>
                </a:ln>
                <a:solidFill>
                  <a:srgbClr val="660066"/>
                </a:solidFill>
                <a:effectLst>
                  <a:outerShdw blurRad="38100" dist="38100" dir="2700000">
                    <a:srgbClr val="C0C0C0"/>
                  </a:outerShdw>
                </a:effectLst>
                <a:latin typeface="Tahoma" panose="020B0604030504040204" pitchFamily="34" charset="0"/>
              </a:rPr>
              <a:t> </a:t>
            </a:r>
          </a:p>
        </p:txBody>
      </p:sp>
      <p:sp>
        <p:nvSpPr>
          <p:cNvPr id="389182" name="Text Box 24">
            <a:hlinkClick r:id="rId12" action="ppaction://hlinksldjump"/>
          </p:cNvPr>
          <p:cNvSpPr txBox="1"/>
          <p:nvPr/>
        </p:nvSpPr>
        <p:spPr>
          <a:xfrm>
            <a:off x="4721225" y="5635625"/>
            <a:ext cx="3910013" cy="429895"/>
          </a:xfrm>
          <a:prstGeom prst="rect">
            <a:avLst/>
          </a:prstGeom>
          <a:noFill/>
          <a:ln w="9525">
            <a:noFill/>
          </a:ln>
        </p:spPr>
        <p:txBody>
          <a:bodyPr>
            <a:spAutoFit/>
          </a:bodyPr>
          <a:lstStyle/>
          <a:p>
            <a:pPr marL="457200" indent="-457200" algn="ctr">
              <a:spcBef>
                <a:spcPct val="50000"/>
              </a:spcBef>
              <a:buClr>
                <a:schemeClr val="tx1"/>
              </a:buClr>
            </a:pPr>
            <a:r>
              <a:rPr lang="en-US" altLang="zh-CN" sz="2200" dirty="0">
                <a:ln>
                  <a:solidFill>
                    <a:srgbClr val="FF0000"/>
                  </a:solidFill>
                </a:ln>
                <a:solidFill>
                  <a:srgbClr val="FF0000"/>
                </a:solidFill>
                <a:effectLst>
                  <a:outerShdw blurRad="38100" dist="38100" dir="2700000">
                    <a:srgbClr val="C0C0C0"/>
                  </a:outerShdw>
                </a:effectLst>
                <a:latin typeface="Arial" panose="020B0604020202020204" pitchFamily="34" charset="0"/>
                <a:cs typeface="Arial" panose="020B0604020202020204" pitchFamily="34" charset="0"/>
              </a:rPr>
              <a:t>RAID</a:t>
            </a:r>
            <a:r>
              <a:rPr lang="zh-CN" altLang="en-US" sz="2200" dirty="0">
                <a:ln>
                  <a:solidFill>
                    <a:srgbClr val="FF0000"/>
                  </a:solidFill>
                </a:ln>
                <a:solidFill>
                  <a:srgbClr val="FF0000"/>
                </a:solidFill>
                <a:effectLst>
                  <a:outerShdw blurRad="38100" dist="38100" dir="2700000">
                    <a:srgbClr val="C0C0C0"/>
                  </a:outerShdw>
                </a:effectLst>
                <a:latin typeface="Arial" panose="020B0604020202020204" pitchFamily="34" charset="0"/>
                <a:cs typeface="Arial" panose="020B0604020202020204" pitchFamily="34" charset="0"/>
              </a:rPr>
              <a:t>技术</a:t>
            </a:r>
            <a:endParaRPr lang="zh-CN" altLang="en-US" sz="2200" dirty="0">
              <a:ln>
                <a:solidFill>
                  <a:srgbClr val="FF0000"/>
                </a:solidFill>
              </a:ln>
              <a:solidFill>
                <a:srgbClr val="FF0000"/>
              </a:solidFill>
              <a:effectLst>
                <a:outerShdw blurRad="38100" dist="38100" dir="2700000">
                  <a:srgbClr val="C0C0C0"/>
                </a:outerShdw>
              </a:effectLst>
              <a:latin typeface="Arial" panose="020B0604020202020204" pitchFamily="34" charset="0"/>
              <a:ea typeface="Arial" panose="020B0604020202020204" pitchFamily="34" charset="0"/>
            </a:endParaRPr>
          </a:p>
        </p:txBody>
      </p:sp>
      <p:pic>
        <p:nvPicPr>
          <p:cNvPr id="389183" name="Picture 29" descr="1"/>
          <p:cNvPicPr>
            <a:picLocks noChangeAspect="1"/>
          </p:cNvPicPr>
          <p:nvPr/>
        </p:nvPicPr>
        <p:blipFill>
          <a:blip r:embed="rId8">
            <a:lum bright="-6000" contrast="24000"/>
          </a:blip>
          <a:srcRect l="42606" t="64474" r="19473"/>
          <a:stretch>
            <a:fillRect/>
          </a:stretch>
        </p:blipFill>
        <p:spPr>
          <a:xfrm>
            <a:off x="3375025" y="5680075"/>
            <a:ext cx="688975" cy="557213"/>
          </a:xfrm>
          <a:prstGeom prst="rect">
            <a:avLst/>
          </a:prstGeom>
          <a:noFill/>
          <a:ln w="9525">
            <a:noFill/>
          </a:ln>
        </p:spPr>
      </p:pic>
      <p:pic>
        <p:nvPicPr>
          <p:cNvPr id="389184" name="Picture 30" descr="1"/>
          <p:cNvPicPr>
            <a:picLocks noChangeAspect="1"/>
          </p:cNvPicPr>
          <p:nvPr/>
        </p:nvPicPr>
        <p:blipFill>
          <a:blip r:embed="rId8">
            <a:lum bright="-6000" contrast="24000"/>
          </a:blip>
          <a:srcRect l="42606" t="64474" r="19473"/>
          <a:stretch>
            <a:fillRect/>
          </a:stretch>
        </p:blipFill>
        <p:spPr>
          <a:xfrm>
            <a:off x="3363913" y="5094288"/>
            <a:ext cx="688975" cy="557212"/>
          </a:xfrm>
          <a:prstGeom prst="rect">
            <a:avLst/>
          </a:prstGeom>
          <a:noFill/>
          <a:ln w="9525">
            <a:noFill/>
          </a:ln>
        </p:spPr>
      </p:pic>
      <p:sp>
        <p:nvSpPr>
          <p:cNvPr id="389185" name="Text Box 32"/>
          <p:cNvSpPr txBox="1"/>
          <p:nvPr/>
        </p:nvSpPr>
        <p:spPr>
          <a:xfrm>
            <a:off x="3633788" y="5073650"/>
            <a:ext cx="331787" cy="460375"/>
          </a:xfrm>
          <a:prstGeom prst="rect">
            <a:avLst/>
          </a:prstGeom>
          <a:noFill/>
          <a:ln w="9525">
            <a:noFill/>
          </a:ln>
        </p:spPr>
        <p:txBody>
          <a:bodyPr>
            <a:spAutoFit/>
          </a:bodyPr>
          <a:lstStyle/>
          <a:p>
            <a:pPr algn="ctr">
              <a:spcBef>
                <a:spcPct val="50000"/>
              </a:spcBef>
            </a:pPr>
            <a:r>
              <a:rPr lang="en-US" altLang="zh-CN">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7</a:t>
            </a:r>
            <a:endParaRPr lang="en-US" altLang="zh-CN">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389186" name="Text Box 33"/>
          <p:cNvSpPr txBox="1"/>
          <p:nvPr/>
        </p:nvSpPr>
        <p:spPr>
          <a:xfrm>
            <a:off x="3643313" y="5661025"/>
            <a:ext cx="331787" cy="460375"/>
          </a:xfrm>
          <a:prstGeom prst="rect">
            <a:avLst/>
          </a:prstGeom>
          <a:noFill/>
          <a:ln w="9525">
            <a:noFill/>
          </a:ln>
        </p:spPr>
        <p:txBody>
          <a:bodyPr>
            <a:spAutoFit/>
          </a:bodyPr>
          <a:lstStyle/>
          <a:p>
            <a:pPr algn="ctr">
              <a:spcBef>
                <a:spcPct val="50000"/>
              </a:spcBef>
            </a:pPr>
            <a:r>
              <a:rPr lang="en-US" altLang="zh-CN">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8</a:t>
            </a:r>
            <a:endParaRPr lang="en-US" altLang="zh-CN">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68" name="矩形 67">
            <a:extLst>
              <a:ext uri="{FF2B5EF4-FFF2-40B4-BE49-F238E27FC236}">
                <a16:creationId xmlns:a16="http://schemas.microsoft.com/office/drawing/2014/main" id="{E8435159-572F-4BAD-9A0D-410EE0514E44}"/>
              </a:ext>
            </a:extLst>
          </p:cNvPr>
          <p:cNvSpPr/>
          <p:nvPr/>
        </p:nvSpPr>
        <p:spPr>
          <a:xfrm>
            <a:off x="434975" y="115863"/>
            <a:ext cx="4752975" cy="504825"/>
          </a:xfrm>
          <a:prstGeom prst="rect">
            <a:avLst/>
          </a:prstGeom>
        </p:spPr>
        <p:txBody>
          <a:bodyPr wrap="none" fromWordArt="1">
            <a:prstTxWarp prst="textPlain">
              <a:avLst>
                <a:gd name="adj" fmla="val 50000"/>
              </a:avLst>
            </a:prstTxWarp>
            <a:normAutofit fontScale="85000" lnSpcReduction="20000"/>
          </a:bodyPr>
          <a:lstStyle/>
          <a:p>
            <a:pPr algn="ctr"/>
            <a:r>
              <a:rPr lang="zh-CN" altLang="en-US" sz="3600" b="0" dirty="0">
                <a:ln w="19050" cap="flat" cmpd="sng">
                  <a:solidFill>
                    <a:schemeClr val="accent3"/>
                  </a:solidFill>
                  <a:prstDash val="solid"/>
                  <a:headEnd type="none" w="med" len="med"/>
                  <a:tailEnd type="none" w="med" len="med"/>
                </a:ln>
                <a:solidFill>
                  <a:schemeClr val="accent3"/>
                </a:solidFill>
                <a:effectLst>
                  <a:outerShdw dist="35921" dir="2699999" algn="ctr" rotWithShape="0">
                    <a:srgbClr val="990000"/>
                  </a:outerShdw>
                </a:effectLst>
                <a:latin typeface="宋体" panose="02010600030101010101" pitchFamily="2" charset="-122"/>
                <a:ea typeface="宋体" panose="02010600030101010101" pitchFamily="2" charset="-122"/>
              </a:rPr>
              <a:t>第5章 设备与I/O管理</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矩形 218113"/>
          <p:cNvSpPr/>
          <p:nvPr/>
        </p:nvSpPr>
        <p:spPr>
          <a:xfrm>
            <a:off x="1693069" y="2864643"/>
            <a:ext cx="8969375" cy="69850"/>
          </a:xfrm>
          <a:prstGeom prst="rect">
            <a:avLst/>
          </a:prstGeom>
          <a:noFill/>
          <a:ln w="9525">
            <a:noFill/>
          </a:ln>
        </p:spPr>
        <p:txBody>
          <a:bodyPr/>
          <a:lstStyle/>
          <a:p>
            <a:endParaRPr lang="zh-CN" altLang="en-US"/>
          </a:p>
        </p:txBody>
      </p:sp>
      <p:sp>
        <p:nvSpPr>
          <p:cNvPr id="218119" name="文本框 218118"/>
          <p:cNvSpPr txBox="1"/>
          <p:nvPr/>
        </p:nvSpPr>
        <p:spPr>
          <a:xfrm>
            <a:off x="6323807" y="2286793"/>
            <a:ext cx="919162" cy="274638"/>
          </a:xfrm>
          <a:prstGeom prst="rect">
            <a:avLst/>
          </a:prstGeom>
          <a:noFill/>
          <a:ln w="9525">
            <a:noFill/>
          </a:ln>
        </p:spPr>
        <p:txBody>
          <a:bodyPr/>
          <a:lstStyle/>
          <a:p>
            <a:pPr algn="just"/>
            <a:endParaRPr lang="zh-CN" altLang="en-US" sz="2000" dirty="0">
              <a:effectLst>
                <a:outerShdw blurRad="38100" dist="38100" dir="2700000">
                  <a:srgbClr val="C0C0C0"/>
                </a:outerShdw>
              </a:effectLst>
              <a:latin typeface="Tahoma" panose="020B0604030504040204" pitchFamily="34" charset="0"/>
            </a:endParaRPr>
          </a:p>
        </p:txBody>
      </p:sp>
      <p:sp>
        <p:nvSpPr>
          <p:cNvPr id="218121" name="文本框 218120"/>
          <p:cNvSpPr txBox="1"/>
          <p:nvPr/>
        </p:nvSpPr>
        <p:spPr>
          <a:xfrm>
            <a:off x="2202657" y="4853781"/>
            <a:ext cx="3527425" cy="706755"/>
          </a:xfrm>
          <a:prstGeom prst="rect">
            <a:avLst/>
          </a:prstGeom>
          <a:solidFill>
            <a:srgbClr val="CCFF99"/>
          </a:solidFill>
          <a:ln w="19050" cap="flat" cmpd="sng">
            <a:solidFill>
              <a:srgbClr val="006600"/>
            </a:solidFill>
            <a:prstDash val="solid"/>
            <a:miter/>
            <a:headEnd type="none" w="med" len="med"/>
            <a:tailEnd type="none" w="med" len="med"/>
          </a:ln>
        </p:spPr>
        <p:txBody>
          <a:bodyPr>
            <a:spAutoFit/>
          </a:bodyPr>
          <a:lstStyle/>
          <a:p>
            <a:pPr algn="ctr">
              <a:spcBef>
                <a:spcPct val="50000"/>
              </a:spcBef>
              <a:buClr>
                <a:srgbClr val="0000FF"/>
              </a:buClr>
              <a:buSzPct val="70000"/>
              <a:buFont typeface="Wingdings" panose="05000000000000000000" pitchFamily="2" charset="2"/>
            </a:pPr>
            <a:r>
              <a:rPr lang="zh-CN" altLang="en-US" sz="2000" dirty="0">
                <a:latin typeface="Tahoma" panose="020B0604030504040204" pitchFamily="34" charset="0"/>
              </a:rPr>
              <a:t>控制器得到“命令就绪”置“</a:t>
            </a:r>
            <a:r>
              <a:rPr lang="en-US" altLang="zh-CN" sz="2000">
                <a:latin typeface="Tahoma" panose="020B0604030504040204" pitchFamily="34" charset="0"/>
              </a:rPr>
              <a:t>busy”</a:t>
            </a:r>
            <a:r>
              <a:rPr lang="zh-CN" altLang="en-US" sz="2000" dirty="0">
                <a:latin typeface="Tahoma" panose="020B0604030504040204" pitchFamily="34" charset="0"/>
              </a:rPr>
              <a:t>位 </a:t>
            </a:r>
          </a:p>
        </p:txBody>
      </p:sp>
      <p:sp>
        <p:nvSpPr>
          <p:cNvPr id="218123" name="文本框 218122"/>
          <p:cNvSpPr txBox="1"/>
          <p:nvPr/>
        </p:nvSpPr>
        <p:spPr>
          <a:xfrm>
            <a:off x="6450807" y="3790156"/>
            <a:ext cx="3598862" cy="706755"/>
          </a:xfrm>
          <a:prstGeom prst="rect">
            <a:avLst/>
          </a:prstGeom>
          <a:solidFill>
            <a:srgbClr val="CCFF99"/>
          </a:solidFill>
          <a:ln w="19050" cap="flat" cmpd="sng">
            <a:solidFill>
              <a:srgbClr val="006600"/>
            </a:solidFill>
            <a:prstDash val="solid"/>
            <a:miter/>
            <a:headEnd type="none" w="med" len="med"/>
            <a:tailEnd type="none" w="med" len="med"/>
          </a:ln>
        </p:spPr>
        <p:txBody>
          <a:bodyPr>
            <a:spAutoFit/>
          </a:bodyPr>
          <a:lstStyle/>
          <a:p>
            <a:pPr algn="ctr">
              <a:spcBef>
                <a:spcPct val="50000"/>
              </a:spcBef>
              <a:buClr>
                <a:srgbClr val="0000FF"/>
              </a:buClr>
              <a:buSzPct val="70000"/>
              <a:buFont typeface="Wingdings" panose="05000000000000000000" pitchFamily="2" charset="2"/>
            </a:pPr>
            <a:r>
              <a:rPr lang="zh-CN" altLang="en-US" sz="2000" dirty="0">
                <a:latin typeface="Tahoma" panose="020B0604030504040204" pitchFamily="34" charset="0"/>
              </a:rPr>
              <a:t>控制器清除“命令就绪”位与“</a:t>
            </a:r>
            <a:r>
              <a:rPr lang="en-US" altLang="zh-CN" sz="2000">
                <a:latin typeface="Tahoma" panose="020B0604030504040204" pitchFamily="34" charset="0"/>
              </a:rPr>
              <a:t>busy”</a:t>
            </a:r>
            <a:r>
              <a:rPr lang="zh-CN" altLang="en-US" sz="2000" dirty="0">
                <a:latin typeface="Tahoma" panose="020B0604030504040204" pitchFamily="34" charset="0"/>
              </a:rPr>
              <a:t>位。 </a:t>
            </a:r>
          </a:p>
        </p:txBody>
      </p:sp>
      <p:sp>
        <p:nvSpPr>
          <p:cNvPr id="218124" name="文本框 218123"/>
          <p:cNvSpPr txBox="1"/>
          <p:nvPr/>
        </p:nvSpPr>
        <p:spPr>
          <a:xfrm>
            <a:off x="6595269" y="4761706"/>
            <a:ext cx="3178175" cy="1198880"/>
          </a:xfrm>
          <a:prstGeom prst="rect">
            <a:avLst/>
          </a:prstGeom>
          <a:solidFill>
            <a:srgbClr val="F7FACA"/>
          </a:solidFill>
          <a:ln w="38100" cap="flat" cmpd="dbl">
            <a:solidFill>
              <a:srgbClr val="CC3300"/>
            </a:solidFill>
            <a:prstDash val="dash"/>
            <a:miter/>
            <a:headEnd type="none" w="med" len="med"/>
            <a:tailEnd type="none" w="med" len="med"/>
          </a:ln>
        </p:spPr>
        <p:txBody>
          <a:bodyPr>
            <a:spAutoFit/>
          </a:bodyPr>
          <a:lstStyle/>
          <a:p>
            <a:pPr>
              <a:spcBef>
                <a:spcPct val="50000"/>
              </a:spcBef>
              <a:buClr>
                <a:srgbClr val="0000FF"/>
              </a:buClr>
              <a:buSzPct val="70000"/>
              <a:buFont typeface="Wingdings" panose="05000000000000000000" pitchFamily="2" charset="2"/>
            </a:pPr>
            <a:r>
              <a:rPr lang="zh-CN" altLang="en-US" dirty="0">
                <a:solidFill>
                  <a:srgbClr val="0000FF"/>
                </a:solidFill>
                <a:effectLst>
                  <a:outerShdw blurRad="38100" dist="38100" dir="2700000">
                    <a:srgbClr val="000000"/>
                  </a:outerShdw>
                </a:effectLst>
                <a:latin typeface="Tahoma" panose="020B0604030504040204" pitchFamily="34" charset="0"/>
              </a:rPr>
              <a:t>至此完成一个字节输出，循环上述的过程完成多个字节</a:t>
            </a:r>
          </a:p>
        </p:txBody>
      </p:sp>
      <p:sp>
        <p:nvSpPr>
          <p:cNvPr id="218127" name="文本框 218126"/>
          <p:cNvSpPr txBox="1"/>
          <p:nvPr/>
        </p:nvSpPr>
        <p:spPr>
          <a:xfrm>
            <a:off x="2202657" y="2256631"/>
            <a:ext cx="3455987" cy="398780"/>
          </a:xfrm>
          <a:prstGeom prst="rect">
            <a:avLst/>
          </a:prstGeom>
          <a:solidFill>
            <a:srgbClr val="CCFF99"/>
          </a:solidFill>
          <a:ln w="19050" cap="flat" cmpd="sng">
            <a:solidFill>
              <a:srgbClr val="006600"/>
            </a:solidFill>
            <a:prstDash val="solid"/>
            <a:miter/>
            <a:headEnd type="none" w="med" len="med"/>
            <a:tailEnd type="none" w="med" len="med"/>
          </a:ln>
        </p:spPr>
        <p:txBody>
          <a:bodyPr>
            <a:spAutoFit/>
          </a:bodyPr>
          <a:lstStyle/>
          <a:p>
            <a:pPr algn="ctr">
              <a:spcBef>
                <a:spcPct val="50000"/>
              </a:spcBef>
            </a:pPr>
            <a:r>
              <a:rPr lang="en-US" altLang="zh-CN" sz="2000" dirty="0">
                <a:latin typeface="Tahoma" panose="020B0604030504040204" pitchFamily="34" charset="0"/>
              </a:rPr>
              <a:t>CPU</a:t>
            </a:r>
            <a:r>
              <a:rPr lang="zh-CN" altLang="en-US" sz="2000" dirty="0">
                <a:latin typeface="Tahoma" panose="020B0604030504040204" pitchFamily="34" charset="0"/>
              </a:rPr>
              <a:t>置控制器“启动”位</a:t>
            </a:r>
          </a:p>
        </p:txBody>
      </p:sp>
      <p:sp>
        <p:nvSpPr>
          <p:cNvPr id="218131" name="圆角矩形 218130"/>
          <p:cNvSpPr/>
          <p:nvPr/>
        </p:nvSpPr>
        <p:spPr>
          <a:xfrm>
            <a:off x="2339182" y="2959893"/>
            <a:ext cx="3108325" cy="401638"/>
          </a:xfrm>
          <a:prstGeom prst="roundRect">
            <a:avLst>
              <a:gd name="adj" fmla="val 16667"/>
            </a:avLst>
          </a:prstGeom>
          <a:solidFill>
            <a:srgbClr val="CCFF99"/>
          </a:solidFill>
          <a:ln w="19050" cap="flat" cmpd="sng">
            <a:solidFill>
              <a:srgbClr val="006600"/>
            </a:solidFill>
            <a:prstDash val="solid"/>
            <a:miter/>
            <a:headEnd type="none" w="med" len="med"/>
            <a:tailEnd type="none" w="med" len="med"/>
          </a:ln>
        </p:spPr>
        <p:txBody>
          <a:bodyPr wrap="none" anchor="ctr"/>
          <a:lstStyle/>
          <a:p>
            <a:pPr algn="ctr"/>
            <a:r>
              <a:rPr lang="zh-CN" altLang="en-US" sz="2000" dirty="0">
                <a:latin typeface="Tahoma" panose="020B0604030504040204" pitchFamily="34" charset="0"/>
              </a:rPr>
              <a:t>测状态寄存器“忙”？</a:t>
            </a:r>
          </a:p>
        </p:txBody>
      </p:sp>
      <p:sp>
        <p:nvSpPr>
          <p:cNvPr id="218132" name="文本框 218131"/>
          <p:cNvSpPr txBox="1"/>
          <p:nvPr/>
        </p:nvSpPr>
        <p:spPr>
          <a:xfrm>
            <a:off x="2202657" y="3610768"/>
            <a:ext cx="3527425" cy="1014730"/>
          </a:xfrm>
          <a:prstGeom prst="rect">
            <a:avLst/>
          </a:prstGeom>
          <a:solidFill>
            <a:srgbClr val="CCFF99"/>
          </a:solidFill>
          <a:ln w="19050" cap="flat" cmpd="sng">
            <a:solidFill>
              <a:srgbClr val="006600"/>
            </a:solidFill>
            <a:prstDash val="solid"/>
            <a:miter/>
            <a:headEnd type="none" w="med" len="med"/>
            <a:tailEnd type="none" w="med" len="med"/>
          </a:ln>
        </p:spPr>
        <p:txBody>
          <a:bodyPr>
            <a:spAutoFit/>
          </a:bodyPr>
          <a:lstStyle/>
          <a:p>
            <a:pPr algn="ctr"/>
            <a:r>
              <a:rPr lang="en-US" altLang="zh-CN" sz="2000">
                <a:latin typeface="Tahoma" panose="020B0604030504040204" pitchFamily="34" charset="0"/>
              </a:rPr>
              <a:t>CPU</a:t>
            </a:r>
            <a:r>
              <a:rPr lang="zh-CN" altLang="en-US" sz="2000" dirty="0">
                <a:latin typeface="Tahoma" panose="020B0604030504040204" pitchFamily="34" charset="0"/>
              </a:rPr>
              <a:t>置控制器“写”位；</a:t>
            </a:r>
          </a:p>
          <a:p>
            <a:pPr algn="ctr"/>
            <a:r>
              <a:rPr lang="zh-CN" altLang="en-US" sz="2000" dirty="0">
                <a:latin typeface="Tahoma" panose="020B0604030504040204" pitchFamily="34" charset="0"/>
              </a:rPr>
              <a:t>写入一个字节数据；</a:t>
            </a:r>
          </a:p>
          <a:p>
            <a:pPr algn="ctr"/>
            <a:r>
              <a:rPr lang="en-US" altLang="zh-CN" sz="2000">
                <a:latin typeface="Tahoma" panose="020B0604030504040204" pitchFamily="34" charset="0"/>
              </a:rPr>
              <a:t>CPU</a:t>
            </a:r>
            <a:r>
              <a:rPr lang="zh-CN" altLang="en-US" sz="2000" dirty="0">
                <a:latin typeface="Tahoma" panose="020B0604030504040204" pitchFamily="34" charset="0"/>
              </a:rPr>
              <a:t>置上“命令就绪”位；</a:t>
            </a:r>
          </a:p>
        </p:txBody>
      </p:sp>
      <p:sp>
        <p:nvSpPr>
          <p:cNvPr id="218133" name="圆角矩形 218132"/>
          <p:cNvSpPr/>
          <p:nvPr/>
        </p:nvSpPr>
        <p:spPr>
          <a:xfrm>
            <a:off x="6666707" y="1956593"/>
            <a:ext cx="3108325" cy="401638"/>
          </a:xfrm>
          <a:prstGeom prst="roundRect">
            <a:avLst>
              <a:gd name="adj" fmla="val 16667"/>
            </a:avLst>
          </a:prstGeom>
          <a:solidFill>
            <a:srgbClr val="CCFF99"/>
          </a:solidFill>
          <a:ln w="19050" cap="flat" cmpd="sng">
            <a:solidFill>
              <a:srgbClr val="006600"/>
            </a:solidFill>
            <a:prstDash val="solid"/>
            <a:miter/>
            <a:headEnd type="none" w="med" len="med"/>
            <a:tailEnd type="none" w="med" len="med"/>
          </a:ln>
        </p:spPr>
        <p:txBody>
          <a:bodyPr wrap="none" anchor="ctr"/>
          <a:lstStyle/>
          <a:p>
            <a:pPr algn="ctr"/>
            <a:r>
              <a:rPr lang="zh-CN" altLang="en-US" sz="2000" dirty="0">
                <a:latin typeface="Tahoma" panose="020B0604030504040204" pitchFamily="34" charset="0"/>
              </a:rPr>
              <a:t>控制器是“写命令”？</a:t>
            </a:r>
          </a:p>
        </p:txBody>
      </p:sp>
      <p:sp>
        <p:nvSpPr>
          <p:cNvPr id="218134" name="文本框 218133"/>
          <p:cNvSpPr txBox="1"/>
          <p:nvPr/>
        </p:nvSpPr>
        <p:spPr>
          <a:xfrm>
            <a:off x="6522244" y="2851943"/>
            <a:ext cx="3455988" cy="706755"/>
          </a:xfrm>
          <a:prstGeom prst="rect">
            <a:avLst/>
          </a:prstGeom>
          <a:solidFill>
            <a:srgbClr val="CCFF99"/>
          </a:solidFill>
          <a:ln w="19050" cap="flat" cmpd="sng">
            <a:solidFill>
              <a:srgbClr val="006600"/>
            </a:solidFill>
            <a:prstDash val="solid"/>
            <a:miter/>
            <a:headEnd type="none" w="med" len="med"/>
            <a:tailEnd type="none" w="med" len="med"/>
          </a:ln>
        </p:spPr>
        <p:txBody>
          <a:bodyPr>
            <a:spAutoFit/>
          </a:bodyPr>
          <a:lstStyle/>
          <a:p>
            <a:pPr algn="ctr">
              <a:spcBef>
                <a:spcPct val="50000"/>
              </a:spcBef>
            </a:pPr>
            <a:r>
              <a:rPr lang="zh-CN" altLang="en-US" sz="2000" dirty="0">
                <a:latin typeface="Tahoma" panose="020B0604030504040204" pitchFamily="34" charset="0"/>
              </a:rPr>
              <a:t>从数据输出寄存器读出一个字节，送设备输出</a:t>
            </a:r>
          </a:p>
        </p:txBody>
      </p:sp>
      <p:sp>
        <p:nvSpPr>
          <p:cNvPr id="218135" name="直接连接符 218134"/>
          <p:cNvSpPr/>
          <p:nvPr/>
        </p:nvSpPr>
        <p:spPr>
          <a:xfrm>
            <a:off x="3815557" y="2672556"/>
            <a:ext cx="1587" cy="304800"/>
          </a:xfrm>
          <a:prstGeom prst="line">
            <a:avLst/>
          </a:prstGeom>
          <a:ln w="28575" cap="flat" cmpd="sng">
            <a:solidFill>
              <a:schemeClr val="tx1"/>
            </a:solidFill>
            <a:prstDash val="solid"/>
            <a:miter/>
            <a:headEnd type="none" w="med" len="med"/>
            <a:tailEnd type="triangle" w="med" len="med"/>
          </a:ln>
        </p:spPr>
      </p:sp>
      <p:sp>
        <p:nvSpPr>
          <p:cNvPr id="218136" name="任意多边形 218135"/>
          <p:cNvSpPr/>
          <p:nvPr/>
        </p:nvSpPr>
        <p:spPr>
          <a:xfrm>
            <a:off x="1837532" y="2772568"/>
            <a:ext cx="1978025" cy="352425"/>
          </a:xfrm>
          <a:custGeom>
            <a:avLst/>
            <a:gdLst/>
            <a:ahLst/>
            <a:cxnLst/>
            <a:rect l="0" t="0" r="0" b="0"/>
            <a:pathLst>
              <a:path w="1270" h="317">
                <a:moveTo>
                  <a:pt x="318" y="317"/>
                </a:moveTo>
                <a:lnTo>
                  <a:pt x="0" y="317"/>
                </a:lnTo>
                <a:lnTo>
                  <a:pt x="0" y="0"/>
                </a:lnTo>
                <a:lnTo>
                  <a:pt x="1270" y="0"/>
                </a:lnTo>
              </a:path>
            </a:pathLst>
          </a:custGeom>
          <a:noFill/>
          <a:ln w="28575" cap="flat" cmpd="sng">
            <a:solidFill>
              <a:schemeClr val="tx1">
                <a:alpha val="100000"/>
              </a:schemeClr>
            </a:solidFill>
            <a:prstDash val="solid"/>
            <a:miter lim="800000"/>
            <a:headEnd type="none" w="med" len="med"/>
            <a:tailEnd type="triangle" w="med" len="med"/>
          </a:ln>
        </p:spPr>
        <p:txBody>
          <a:bodyPr/>
          <a:lstStyle/>
          <a:p>
            <a:endParaRPr lang="zh-CN" altLang="en-US"/>
          </a:p>
        </p:txBody>
      </p:sp>
      <p:sp>
        <p:nvSpPr>
          <p:cNvPr id="218137" name="文本框 218136"/>
          <p:cNvSpPr txBox="1"/>
          <p:nvPr/>
        </p:nvSpPr>
        <p:spPr>
          <a:xfrm>
            <a:off x="1810544" y="2740818"/>
            <a:ext cx="565150" cy="398780"/>
          </a:xfrm>
          <a:prstGeom prst="rect">
            <a:avLst/>
          </a:prstGeom>
          <a:noFill/>
          <a:ln w="9525">
            <a:noFill/>
          </a:ln>
        </p:spPr>
        <p:txBody>
          <a:bodyPr>
            <a:spAutoFit/>
          </a:bodyPr>
          <a:lstStyle/>
          <a:p>
            <a:pPr>
              <a:spcBef>
                <a:spcPct val="50000"/>
              </a:spcBef>
            </a:pPr>
            <a:r>
              <a:rPr lang="zh-CN" altLang="en-US" sz="2000" dirty="0">
                <a:solidFill>
                  <a:srgbClr val="CC0099"/>
                </a:solidFill>
                <a:effectLst>
                  <a:outerShdw blurRad="38100" dist="38100" dir="2700000">
                    <a:srgbClr val="C0C0C0"/>
                  </a:outerShdw>
                </a:effectLst>
                <a:latin typeface="Tahoma" panose="020B0604030504040204" pitchFamily="34" charset="0"/>
              </a:rPr>
              <a:t>忙</a:t>
            </a:r>
          </a:p>
        </p:txBody>
      </p:sp>
      <p:sp>
        <p:nvSpPr>
          <p:cNvPr id="218138" name="直接连接符 218137"/>
          <p:cNvSpPr/>
          <p:nvPr/>
        </p:nvSpPr>
        <p:spPr>
          <a:xfrm>
            <a:off x="3790157" y="3369468"/>
            <a:ext cx="1587" cy="252413"/>
          </a:xfrm>
          <a:prstGeom prst="line">
            <a:avLst/>
          </a:prstGeom>
          <a:ln w="28575" cap="flat" cmpd="sng">
            <a:solidFill>
              <a:schemeClr val="tx1"/>
            </a:solidFill>
            <a:prstDash val="solid"/>
            <a:miter/>
            <a:headEnd type="none" w="med" len="med"/>
            <a:tailEnd type="triangle" w="med" len="med"/>
          </a:ln>
        </p:spPr>
      </p:sp>
      <p:sp>
        <p:nvSpPr>
          <p:cNvPr id="218139" name="直接连接符 218138"/>
          <p:cNvSpPr/>
          <p:nvPr/>
        </p:nvSpPr>
        <p:spPr>
          <a:xfrm>
            <a:off x="3794919" y="4631531"/>
            <a:ext cx="1588" cy="252412"/>
          </a:xfrm>
          <a:prstGeom prst="line">
            <a:avLst/>
          </a:prstGeom>
          <a:ln w="28575" cap="flat" cmpd="sng">
            <a:solidFill>
              <a:schemeClr val="tx1"/>
            </a:solidFill>
            <a:prstDash val="solid"/>
            <a:miter/>
            <a:headEnd type="none" w="med" len="med"/>
            <a:tailEnd type="triangle" w="med" len="med"/>
          </a:ln>
        </p:spPr>
      </p:sp>
      <p:sp>
        <p:nvSpPr>
          <p:cNvPr id="218141" name="任意多边形 218140"/>
          <p:cNvSpPr/>
          <p:nvPr/>
        </p:nvSpPr>
        <p:spPr>
          <a:xfrm>
            <a:off x="3791744" y="2672556"/>
            <a:ext cx="4459288" cy="3240087"/>
          </a:xfrm>
          <a:custGeom>
            <a:avLst/>
            <a:gdLst/>
            <a:ahLst/>
            <a:cxnLst/>
            <a:rect l="0" t="0" r="0" b="0"/>
            <a:pathLst>
              <a:path w="2586" h="3039">
                <a:moveTo>
                  <a:pt x="0" y="2722"/>
                </a:moveTo>
                <a:lnTo>
                  <a:pt x="0" y="3039"/>
                </a:lnTo>
                <a:lnTo>
                  <a:pt x="1406" y="3039"/>
                </a:lnTo>
                <a:lnTo>
                  <a:pt x="1406" y="0"/>
                </a:lnTo>
                <a:lnTo>
                  <a:pt x="2586" y="0"/>
                </a:lnTo>
                <a:lnTo>
                  <a:pt x="2586" y="182"/>
                </a:lnTo>
              </a:path>
            </a:pathLst>
          </a:custGeom>
          <a:noFill/>
          <a:ln w="28575" cap="flat" cmpd="sng">
            <a:solidFill>
              <a:schemeClr val="tx1">
                <a:alpha val="100000"/>
              </a:schemeClr>
            </a:solidFill>
            <a:prstDash val="solid"/>
            <a:miter lim="800000"/>
            <a:headEnd type="none" w="med" len="med"/>
            <a:tailEnd type="triangle" w="med" len="med"/>
          </a:ln>
        </p:spPr>
        <p:txBody>
          <a:bodyPr/>
          <a:lstStyle/>
          <a:p>
            <a:endParaRPr lang="zh-CN" altLang="en-US"/>
          </a:p>
        </p:txBody>
      </p:sp>
      <p:sp>
        <p:nvSpPr>
          <p:cNvPr id="218142" name="直接连接符 218141"/>
          <p:cNvSpPr/>
          <p:nvPr/>
        </p:nvSpPr>
        <p:spPr>
          <a:xfrm>
            <a:off x="8251032" y="2385218"/>
            <a:ext cx="0" cy="217488"/>
          </a:xfrm>
          <a:prstGeom prst="line">
            <a:avLst/>
          </a:prstGeom>
          <a:ln w="28575" cap="flat" cmpd="sng">
            <a:solidFill>
              <a:schemeClr val="tx1"/>
            </a:solidFill>
            <a:prstDash val="solid"/>
            <a:miter/>
            <a:headEnd type="none" w="med" len="med"/>
            <a:tailEnd type="triangle" w="med" len="med"/>
          </a:ln>
        </p:spPr>
      </p:sp>
      <p:sp>
        <p:nvSpPr>
          <p:cNvPr id="218143" name="直接连接符 218142"/>
          <p:cNvSpPr/>
          <p:nvPr/>
        </p:nvSpPr>
        <p:spPr>
          <a:xfrm>
            <a:off x="8249444" y="3559968"/>
            <a:ext cx="1588" cy="252413"/>
          </a:xfrm>
          <a:prstGeom prst="line">
            <a:avLst/>
          </a:prstGeom>
          <a:ln w="28575" cap="flat" cmpd="sng">
            <a:solidFill>
              <a:schemeClr val="tx1"/>
            </a:solidFill>
            <a:prstDash val="solid"/>
            <a:miter/>
            <a:headEnd type="none" w="med" len="med"/>
            <a:tailEnd type="triangle" w="med" len="med"/>
          </a:ln>
        </p:spPr>
      </p:sp>
      <p:sp>
        <p:nvSpPr>
          <p:cNvPr id="218144" name="文本框 218143"/>
          <p:cNvSpPr txBox="1"/>
          <p:nvPr/>
        </p:nvSpPr>
        <p:spPr>
          <a:xfrm>
            <a:off x="7623969" y="2296318"/>
            <a:ext cx="565150" cy="398780"/>
          </a:xfrm>
          <a:prstGeom prst="rect">
            <a:avLst/>
          </a:prstGeom>
          <a:noFill/>
          <a:ln w="9525">
            <a:noFill/>
          </a:ln>
        </p:spPr>
        <p:txBody>
          <a:bodyPr>
            <a:spAutoFit/>
          </a:bodyPr>
          <a:lstStyle/>
          <a:p>
            <a:pPr>
              <a:spcBef>
                <a:spcPct val="50000"/>
              </a:spcBef>
            </a:pPr>
            <a:r>
              <a:rPr lang="zh-CN" altLang="en-US" sz="2000" dirty="0">
                <a:solidFill>
                  <a:srgbClr val="CC0099"/>
                </a:solidFill>
                <a:effectLst>
                  <a:outerShdw blurRad="38100" dist="38100" dir="2700000">
                    <a:srgbClr val="C0C0C0"/>
                  </a:outerShdw>
                </a:effectLst>
                <a:latin typeface="Tahoma" panose="020B0604030504040204" pitchFamily="34" charset="0"/>
              </a:rPr>
              <a:t>写</a:t>
            </a:r>
          </a:p>
        </p:txBody>
      </p:sp>
      <p:sp>
        <p:nvSpPr>
          <p:cNvPr id="218145" name="直接连接符 218144"/>
          <p:cNvSpPr/>
          <p:nvPr/>
        </p:nvSpPr>
        <p:spPr>
          <a:xfrm>
            <a:off x="9789319" y="2070893"/>
            <a:ext cx="549275" cy="0"/>
          </a:xfrm>
          <a:prstGeom prst="line">
            <a:avLst/>
          </a:prstGeom>
          <a:ln w="28575" cap="flat" cmpd="sng">
            <a:solidFill>
              <a:schemeClr val="tx1"/>
            </a:solidFill>
            <a:prstDash val="solid"/>
            <a:miter/>
            <a:headEnd type="none" w="med" len="med"/>
            <a:tailEnd type="triangle" w="med" len="med"/>
          </a:ln>
        </p:spPr>
      </p:sp>
      <p:sp>
        <p:nvSpPr>
          <p:cNvPr id="218146" name="文本框 218145"/>
          <p:cNvSpPr txBox="1"/>
          <p:nvPr/>
        </p:nvSpPr>
        <p:spPr>
          <a:xfrm>
            <a:off x="9840913" y="1844675"/>
            <a:ext cx="493712" cy="398780"/>
          </a:xfrm>
          <a:prstGeom prst="rect">
            <a:avLst/>
          </a:prstGeom>
          <a:noFill/>
          <a:ln w="9525">
            <a:noFill/>
          </a:ln>
        </p:spPr>
        <p:txBody>
          <a:bodyPr>
            <a:spAutoFit/>
          </a:bodyPr>
          <a:lstStyle/>
          <a:p>
            <a:pPr>
              <a:spcBef>
                <a:spcPct val="50000"/>
              </a:spcBef>
            </a:pPr>
            <a:r>
              <a:rPr lang="zh-CN" altLang="en-US" sz="2000" dirty="0">
                <a:solidFill>
                  <a:srgbClr val="CC0099"/>
                </a:solidFill>
                <a:effectLst>
                  <a:outerShdw blurRad="38100" dist="38100" dir="2700000">
                    <a:srgbClr val="C0C0C0"/>
                  </a:outerShdw>
                </a:effectLst>
                <a:latin typeface="Tahoma" panose="020B0604030504040204" pitchFamily="34" charset="0"/>
              </a:rPr>
              <a:t>读</a:t>
            </a:r>
          </a:p>
        </p:txBody>
      </p:sp>
      <p:sp>
        <p:nvSpPr>
          <p:cNvPr id="218167" name="AutoShape 5"/>
          <p:cNvSpPr/>
          <p:nvPr/>
        </p:nvSpPr>
        <p:spPr>
          <a:xfrm>
            <a:off x="940428" y="1032193"/>
            <a:ext cx="42354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18168" name="Text Box 38"/>
          <p:cNvSpPr txBox="1"/>
          <p:nvPr/>
        </p:nvSpPr>
        <p:spPr>
          <a:xfrm>
            <a:off x="1072191" y="1059180"/>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一、程序直接控制方式</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218170" name="动作按钮: 自定义 218169"/>
          <p:cNvSpPr/>
          <p:nvPr/>
        </p:nvSpPr>
        <p:spPr>
          <a:xfrm>
            <a:off x="10776520" y="5912643"/>
            <a:ext cx="900112" cy="360363"/>
          </a:xfrm>
          <a:prstGeom prst="actionButtonBlank">
            <a:avLst/>
          </a:prstGeom>
          <a:solidFill>
            <a:srgbClr val="006600"/>
          </a:solidFill>
          <a:ln w="9525">
            <a:noFill/>
          </a:ln>
        </p:spPr>
        <p:txBody>
          <a:bodyPr wrap="none" anchor="ctr"/>
          <a:lstStyle/>
          <a:p>
            <a:pPr algn="ctr"/>
            <a:r>
              <a:rPr lang="zh-CN" altLang="en-US" sz="1400" dirty="0">
                <a:solidFill>
                  <a:schemeClr val="hlink"/>
                </a:solidFill>
                <a:effectLst>
                  <a:outerShdw blurRad="38100" dist="38100" dir="2700000">
                    <a:srgbClr val="000000"/>
                  </a:outerShdw>
                </a:effectLst>
                <a:latin typeface="Tahoma" panose="020B0604030504040204" pitchFamily="34" charset="0"/>
              </a:rPr>
              <a:t>动画演示</a:t>
            </a:r>
          </a:p>
        </p:txBody>
      </p:sp>
      <p:sp>
        <p:nvSpPr>
          <p:cNvPr id="27" name="矩形 26">
            <a:extLst>
              <a:ext uri="{FF2B5EF4-FFF2-40B4-BE49-F238E27FC236}">
                <a16:creationId xmlns:a16="http://schemas.microsoft.com/office/drawing/2014/main" id="{F3E40141-5073-4D78-B276-B6C574F784EC}"/>
              </a:ext>
            </a:extLst>
          </p:cNvPr>
          <p:cNvSpPr/>
          <p:nvPr/>
        </p:nvSpPr>
        <p:spPr>
          <a:xfrm>
            <a:off x="493296" y="175812"/>
            <a:ext cx="5903913"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5.2 I/O设备数据传输控制方式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8167"/>
                                        </p:tgtEl>
                                        <p:attrNameLst>
                                          <p:attrName>style.visibility</p:attrName>
                                        </p:attrNameLst>
                                      </p:cBhvr>
                                      <p:to>
                                        <p:strVal val="visible"/>
                                      </p:to>
                                    </p:set>
                                    <p:anim calcmode="lin" valueType="num">
                                      <p:cBhvr additive="base">
                                        <p:cTn id="7" dur="500" fill="hold"/>
                                        <p:tgtEl>
                                          <p:spTgt spid="218167"/>
                                        </p:tgtEl>
                                        <p:attrNameLst>
                                          <p:attrName>ppt_x</p:attrName>
                                        </p:attrNameLst>
                                      </p:cBhvr>
                                      <p:tavLst>
                                        <p:tav tm="0">
                                          <p:val>
                                            <p:strVal val="#ppt_x"/>
                                          </p:val>
                                        </p:tav>
                                        <p:tav tm="100000">
                                          <p:val>
                                            <p:strVal val="#ppt_x"/>
                                          </p:val>
                                        </p:tav>
                                      </p:tavLst>
                                    </p:anim>
                                    <p:anim calcmode="lin" valueType="num">
                                      <p:cBhvr additive="base">
                                        <p:cTn id="8" dur="500" fill="hold"/>
                                        <p:tgtEl>
                                          <p:spTgt spid="21816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8168"/>
                                        </p:tgtEl>
                                        <p:attrNameLst>
                                          <p:attrName>style.visibility</p:attrName>
                                        </p:attrNameLst>
                                      </p:cBhvr>
                                      <p:to>
                                        <p:strVal val="visible"/>
                                      </p:to>
                                    </p:set>
                                    <p:anim calcmode="lin" valueType="num">
                                      <p:cBhvr additive="base">
                                        <p:cTn id="12" dur="500" fill="hold"/>
                                        <p:tgtEl>
                                          <p:spTgt spid="218168"/>
                                        </p:tgtEl>
                                        <p:attrNameLst>
                                          <p:attrName>ppt_x</p:attrName>
                                        </p:attrNameLst>
                                      </p:cBhvr>
                                      <p:tavLst>
                                        <p:tav tm="0">
                                          <p:val>
                                            <p:strVal val="#ppt_x"/>
                                          </p:val>
                                        </p:tav>
                                        <p:tav tm="100000">
                                          <p:val>
                                            <p:strVal val="#ppt_x"/>
                                          </p:val>
                                        </p:tav>
                                      </p:tavLst>
                                    </p:anim>
                                    <p:anim calcmode="lin" valueType="num">
                                      <p:cBhvr additive="base">
                                        <p:cTn id="13" dur="500" fill="hold"/>
                                        <p:tgtEl>
                                          <p:spTgt spid="21816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18170"/>
                                        </p:tgtEl>
                                        <p:attrNameLst>
                                          <p:attrName>style.visibility</p:attrName>
                                        </p:attrNameLst>
                                      </p:cBhvr>
                                      <p:to>
                                        <p:strVal val="visible"/>
                                      </p:to>
                                    </p:set>
                                    <p:anim calcmode="lin" valueType="num">
                                      <p:cBhvr>
                                        <p:cTn id="17" dur="1000" fill="hold"/>
                                        <p:tgtEl>
                                          <p:spTgt spid="218170"/>
                                        </p:tgtEl>
                                        <p:attrNameLst>
                                          <p:attrName>ppt_w</p:attrName>
                                        </p:attrNameLst>
                                      </p:cBhvr>
                                      <p:tavLst>
                                        <p:tav tm="0">
                                          <p:val>
                                            <p:strVal val="#ppt_w*0.70"/>
                                          </p:val>
                                        </p:tav>
                                        <p:tav tm="100000">
                                          <p:val>
                                            <p:strVal val="#ppt_w"/>
                                          </p:val>
                                        </p:tav>
                                      </p:tavLst>
                                    </p:anim>
                                    <p:anim calcmode="lin" valueType="num">
                                      <p:cBhvr>
                                        <p:cTn id="18" dur="1000" fill="hold"/>
                                        <p:tgtEl>
                                          <p:spTgt spid="218170"/>
                                        </p:tgtEl>
                                        <p:attrNameLst>
                                          <p:attrName>ppt_h</p:attrName>
                                        </p:attrNameLst>
                                      </p:cBhvr>
                                      <p:tavLst>
                                        <p:tav tm="0">
                                          <p:val>
                                            <p:strVal val="#ppt_h"/>
                                          </p:val>
                                        </p:tav>
                                        <p:tav tm="100000">
                                          <p:val>
                                            <p:strVal val="#ppt_h"/>
                                          </p:val>
                                        </p:tav>
                                      </p:tavLst>
                                    </p:anim>
                                    <p:animEffect transition="in" filter="fade">
                                      <p:cBhvr>
                                        <p:cTn id="19" dur="1000"/>
                                        <p:tgtEl>
                                          <p:spTgt spid="21817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0" restart="whenNotActive" fill="hold" evtFilter="cancelBubble" nodeType="interactiveSeq">
                <p:stCondLst>
                  <p:cond evt="onClick" delay="0">
                    <p:tgtEl>
                      <p:spTgt spid="218170"/>
                    </p:tgtEl>
                  </p:cond>
                </p:stCondLst>
                <p:endSync evt="end" delay="0">
                  <p:rtn val="all"/>
                </p:endSync>
                <p:childTnLst>
                  <p:par>
                    <p:cTn id="21" fill="hold">
                      <p:stCondLst>
                        <p:cond delay="0"/>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18127"/>
                                        </p:tgtEl>
                                        <p:attrNameLst>
                                          <p:attrName>style.visibility</p:attrName>
                                        </p:attrNameLst>
                                      </p:cBhvr>
                                      <p:to>
                                        <p:strVal val="visible"/>
                                      </p:to>
                                    </p:set>
                                    <p:animEffect transition="in" filter="wipe(up)">
                                      <p:cBhvr>
                                        <p:cTn id="25" dur="500"/>
                                        <p:tgtEl>
                                          <p:spTgt spid="218127"/>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218135"/>
                                        </p:tgtEl>
                                        <p:attrNameLst>
                                          <p:attrName>style.visibility</p:attrName>
                                        </p:attrNameLst>
                                      </p:cBhvr>
                                      <p:to>
                                        <p:strVal val="visible"/>
                                      </p:to>
                                    </p:set>
                                    <p:animEffect transition="in" filter="wipe(up)">
                                      <p:cBhvr>
                                        <p:cTn id="29" dur="2000"/>
                                        <p:tgtEl>
                                          <p:spTgt spid="218135"/>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218131"/>
                                        </p:tgtEl>
                                        <p:attrNameLst>
                                          <p:attrName>style.visibility</p:attrName>
                                        </p:attrNameLst>
                                      </p:cBhvr>
                                      <p:to>
                                        <p:strVal val="visible"/>
                                      </p:to>
                                    </p:set>
                                    <p:animEffect transition="in" filter="wipe(up)">
                                      <p:cBhvr>
                                        <p:cTn id="33" dur="500"/>
                                        <p:tgtEl>
                                          <p:spTgt spid="218131"/>
                                        </p:tgtEl>
                                      </p:cBhvr>
                                    </p:animEffect>
                                  </p:childTnLst>
                                </p:cTn>
                              </p:par>
                            </p:childTnLst>
                          </p:cTn>
                        </p:par>
                        <p:par>
                          <p:cTn id="34" fill="hold">
                            <p:stCondLst>
                              <p:cond delay="3000"/>
                            </p:stCondLst>
                            <p:childTnLst>
                              <p:par>
                                <p:cTn id="35" presetID="22" presetClass="entr" presetSubtype="8" repeatCount="3000" fill="hold" nodeType="afterEffect">
                                  <p:stCondLst>
                                    <p:cond delay="0"/>
                                  </p:stCondLst>
                                  <p:childTnLst>
                                    <p:set>
                                      <p:cBhvr>
                                        <p:cTn id="36" dur="1" fill="hold">
                                          <p:stCondLst>
                                            <p:cond delay="0"/>
                                          </p:stCondLst>
                                        </p:cTn>
                                        <p:tgtEl>
                                          <p:spTgt spid="218136"/>
                                        </p:tgtEl>
                                        <p:attrNameLst>
                                          <p:attrName>style.visibility</p:attrName>
                                        </p:attrNameLst>
                                      </p:cBhvr>
                                      <p:to>
                                        <p:strVal val="visible"/>
                                      </p:to>
                                    </p:set>
                                    <p:animEffect transition="in" filter="wipe(left)">
                                      <p:cBhvr>
                                        <p:cTn id="37" dur="500"/>
                                        <p:tgtEl>
                                          <p:spTgt spid="218136"/>
                                        </p:tgtEl>
                                      </p:cBhvr>
                                    </p:animEffect>
                                  </p:childTnLst>
                                </p:cTn>
                              </p:par>
                              <p:par>
                                <p:cTn id="38" presetID="53" presetClass="entr" presetSubtype="16" repeatCount="3000" fill="hold" grpId="0" nodeType="withEffect">
                                  <p:stCondLst>
                                    <p:cond delay="0"/>
                                  </p:stCondLst>
                                  <p:childTnLst>
                                    <p:set>
                                      <p:cBhvr>
                                        <p:cTn id="39" dur="1" fill="hold">
                                          <p:stCondLst>
                                            <p:cond delay="0"/>
                                          </p:stCondLst>
                                        </p:cTn>
                                        <p:tgtEl>
                                          <p:spTgt spid="218137"/>
                                        </p:tgtEl>
                                        <p:attrNameLst>
                                          <p:attrName>style.visibility</p:attrName>
                                        </p:attrNameLst>
                                      </p:cBhvr>
                                      <p:to>
                                        <p:strVal val="visible"/>
                                      </p:to>
                                    </p:set>
                                    <p:anim calcmode="lin" valueType="num">
                                      <p:cBhvr>
                                        <p:cTn id="40" dur="500" fill="hold"/>
                                        <p:tgtEl>
                                          <p:spTgt spid="218137"/>
                                        </p:tgtEl>
                                        <p:attrNameLst>
                                          <p:attrName>ppt_w</p:attrName>
                                        </p:attrNameLst>
                                      </p:cBhvr>
                                      <p:tavLst>
                                        <p:tav tm="0">
                                          <p:val>
                                            <p:fltVal val="0"/>
                                          </p:val>
                                        </p:tav>
                                        <p:tav tm="100000">
                                          <p:val>
                                            <p:strVal val="#ppt_w"/>
                                          </p:val>
                                        </p:tav>
                                      </p:tavLst>
                                    </p:anim>
                                    <p:anim calcmode="lin" valueType="num">
                                      <p:cBhvr>
                                        <p:cTn id="41" dur="500" fill="hold"/>
                                        <p:tgtEl>
                                          <p:spTgt spid="218137"/>
                                        </p:tgtEl>
                                        <p:attrNameLst>
                                          <p:attrName>ppt_h</p:attrName>
                                        </p:attrNameLst>
                                      </p:cBhvr>
                                      <p:tavLst>
                                        <p:tav tm="0">
                                          <p:val>
                                            <p:fltVal val="0"/>
                                          </p:val>
                                        </p:tav>
                                        <p:tav tm="100000">
                                          <p:val>
                                            <p:strVal val="#ppt_h"/>
                                          </p:val>
                                        </p:tav>
                                      </p:tavLst>
                                    </p:anim>
                                    <p:animEffect transition="in" filter="fade">
                                      <p:cBhvr>
                                        <p:cTn id="42" dur="500"/>
                                        <p:tgtEl>
                                          <p:spTgt spid="218137"/>
                                        </p:tgtEl>
                                      </p:cBhvr>
                                    </p:animEffect>
                                  </p:childTnLst>
                                </p:cTn>
                              </p:par>
                            </p:childTnLst>
                          </p:cTn>
                        </p:par>
                        <p:par>
                          <p:cTn id="43" fill="hold">
                            <p:stCondLst>
                              <p:cond delay="3500"/>
                            </p:stCondLst>
                            <p:childTnLst>
                              <p:par>
                                <p:cTn id="44" presetID="22" presetClass="entr" presetSubtype="1" fill="hold" nodeType="afterEffect">
                                  <p:stCondLst>
                                    <p:cond delay="0"/>
                                  </p:stCondLst>
                                  <p:childTnLst>
                                    <p:set>
                                      <p:cBhvr>
                                        <p:cTn id="45" dur="1" fill="hold">
                                          <p:stCondLst>
                                            <p:cond delay="0"/>
                                          </p:stCondLst>
                                        </p:cTn>
                                        <p:tgtEl>
                                          <p:spTgt spid="218138"/>
                                        </p:tgtEl>
                                        <p:attrNameLst>
                                          <p:attrName>style.visibility</p:attrName>
                                        </p:attrNameLst>
                                      </p:cBhvr>
                                      <p:to>
                                        <p:strVal val="visible"/>
                                      </p:to>
                                    </p:set>
                                    <p:animEffect transition="in" filter="wipe(up)">
                                      <p:cBhvr>
                                        <p:cTn id="46" dur="2000"/>
                                        <p:tgtEl>
                                          <p:spTgt spid="218138"/>
                                        </p:tgtEl>
                                      </p:cBhvr>
                                    </p:animEffect>
                                  </p:childTnLst>
                                </p:cTn>
                              </p:par>
                            </p:childTnLst>
                          </p:cTn>
                        </p:par>
                        <p:par>
                          <p:cTn id="47" fill="hold">
                            <p:stCondLst>
                              <p:cond delay="5500"/>
                            </p:stCondLst>
                            <p:childTnLst>
                              <p:par>
                                <p:cTn id="48" presetID="22" presetClass="entr" presetSubtype="1" fill="hold" grpId="0" nodeType="afterEffect">
                                  <p:stCondLst>
                                    <p:cond delay="0"/>
                                  </p:stCondLst>
                                  <p:childTnLst>
                                    <p:set>
                                      <p:cBhvr>
                                        <p:cTn id="49" dur="1" fill="hold">
                                          <p:stCondLst>
                                            <p:cond delay="0"/>
                                          </p:stCondLst>
                                        </p:cTn>
                                        <p:tgtEl>
                                          <p:spTgt spid="218132"/>
                                        </p:tgtEl>
                                        <p:attrNameLst>
                                          <p:attrName>style.visibility</p:attrName>
                                        </p:attrNameLst>
                                      </p:cBhvr>
                                      <p:to>
                                        <p:strVal val="visible"/>
                                      </p:to>
                                    </p:set>
                                    <p:animEffect transition="in" filter="wipe(up)">
                                      <p:cBhvr>
                                        <p:cTn id="50" dur="500"/>
                                        <p:tgtEl>
                                          <p:spTgt spid="218132"/>
                                        </p:tgtEl>
                                      </p:cBhvr>
                                    </p:animEffect>
                                  </p:childTnLst>
                                </p:cTn>
                              </p:par>
                            </p:childTnLst>
                          </p:cTn>
                        </p:par>
                        <p:par>
                          <p:cTn id="51" fill="hold">
                            <p:stCondLst>
                              <p:cond delay="6000"/>
                            </p:stCondLst>
                            <p:childTnLst>
                              <p:par>
                                <p:cTn id="52" presetID="22" presetClass="entr" presetSubtype="1" fill="hold" nodeType="afterEffect">
                                  <p:stCondLst>
                                    <p:cond delay="0"/>
                                  </p:stCondLst>
                                  <p:childTnLst>
                                    <p:set>
                                      <p:cBhvr>
                                        <p:cTn id="53" dur="1" fill="hold">
                                          <p:stCondLst>
                                            <p:cond delay="0"/>
                                          </p:stCondLst>
                                        </p:cTn>
                                        <p:tgtEl>
                                          <p:spTgt spid="218139"/>
                                        </p:tgtEl>
                                        <p:attrNameLst>
                                          <p:attrName>style.visibility</p:attrName>
                                        </p:attrNameLst>
                                      </p:cBhvr>
                                      <p:to>
                                        <p:strVal val="visible"/>
                                      </p:to>
                                    </p:set>
                                    <p:animEffect transition="in" filter="wipe(up)">
                                      <p:cBhvr>
                                        <p:cTn id="54" dur="2000"/>
                                        <p:tgtEl>
                                          <p:spTgt spid="218139"/>
                                        </p:tgtEl>
                                      </p:cBhvr>
                                    </p:animEffect>
                                  </p:childTnLst>
                                </p:cTn>
                              </p:par>
                            </p:childTnLst>
                          </p:cTn>
                        </p:par>
                        <p:par>
                          <p:cTn id="55" fill="hold">
                            <p:stCondLst>
                              <p:cond delay="8000"/>
                            </p:stCondLst>
                            <p:childTnLst>
                              <p:par>
                                <p:cTn id="56" presetID="22" presetClass="entr" presetSubtype="1" fill="hold" grpId="0" nodeType="afterEffect">
                                  <p:stCondLst>
                                    <p:cond delay="0"/>
                                  </p:stCondLst>
                                  <p:childTnLst>
                                    <p:set>
                                      <p:cBhvr>
                                        <p:cTn id="57" dur="1" fill="hold">
                                          <p:stCondLst>
                                            <p:cond delay="0"/>
                                          </p:stCondLst>
                                        </p:cTn>
                                        <p:tgtEl>
                                          <p:spTgt spid="218121"/>
                                        </p:tgtEl>
                                        <p:attrNameLst>
                                          <p:attrName>style.visibility</p:attrName>
                                        </p:attrNameLst>
                                      </p:cBhvr>
                                      <p:to>
                                        <p:strVal val="visible"/>
                                      </p:to>
                                    </p:set>
                                    <p:animEffect transition="in" filter="wipe(up)">
                                      <p:cBhvr>
                                        <p:cTn id="58" dur="500"/>
                                        <p:tgtEl>
                                          <p:spTgt spid="218121"/>
                                        </p:tgtEl>
                                      </p:cBhvr>
                                    </p:animEffect>
                                  </p:childTnLst>
                                </p:cTn>
                              </p:par>
                            </p:childTnLst>
                          </p:cTn>
                        </p:par>
                        <p:par>
                          <p:cTn id="59" fill="hold">
                            <p:stCondLst>
                              <p:cond delay="8500"/>
                            </p:stCondLst>
                            <p:childTnLst>
                              <p:par>
                                <p:cTn id="60" presetID="22" presetClass="entr" presetSubtype="4" fill="hold" nodeType="afterEffect">
                                  <p:stCondLst>
                                    <p:cond delay="0"/>
                                  </p:stCondLst>
                                  <p:childTnLst>
                                    <p:set>
                                      <p:cBhvr>
                                        <p:cTn id="61" dur="1" fill="hold">
                                          <p:stCondLst>
                                            <p:cond delay="0"/>
                                          </p:stCondLst>
                                        </p:cTn>
                                        <p:tgtEl>
                                          <p:spTgt spid="218141"/>
                                        </p:tgtEl>
                                        <p:attrNameLst>
                                          <p:attrName>style.visibility</p:attrName>
                                        </p:attrNameLst>
                                      </p:cBhvr>
                                      <p:to>
                                        <p:strVal val="visible"/>
                                      </p:to>
                                    </p:set>
                                    <p:animEffect transition="in" filter="wipe(down)">
                                      <p:cBhvr>
                                        <p:cTn id="62" dur="1000"/>
                                        <p:tgtEl>
                                          <p:spTgt spid="218141"/>
                                        </p:tgtEl>
                                      </p:cBhvr>
                                    </p:animEffect>
                                  </p:childTnLst>
                                </p:cTn>
                              </p:par>
                            </p:childTnLst>
                          </p:cTn>
                        </p:par>
                        <p:par>
                          <p:cTn id="63" fill="hold">
                            <p:stCondLst>
                              <p:cond delay="9500"/>
                            </p:stCondLst>
                            <p:childTnLst>
                              <p:par>
                                <p:cTn id="64" presetID="22" presetClass="entr" presetSubtype="1" fill="hold" grpId="0" nodeType="afterEffect">
                                  <p:stCondLst>
                                    <p:cond delay="0"/>
                                  </p:stCondLst>
                                  <p:childTnLst>
                                    <p:set>
                                      <p:cBhvr>
                                        <p:cTn id="65" dur="1" fill="hold">
                                          <p:stCondLst>
                                            <p:cond delay="0"/>
                                          </p:stCondLst>
                                        </p:cTn>
                                        <p:tgtEl>
                                          <p:spTgt spid="218133"/>
                                        </p:tgtEl>
                                        <p:attrNameLst>
                                          <p:attrName>style.visibility</p:attrName>
                                        </p:attrNameLst>
                                      </p:cBhvr>
                                      <p:to>
                                        <p:strVal val="visible"/>
                                      </p:to>
                                    </p:set>
                                    <p:animEffect transition="in" filter="wipe(up)">
                                      <p:cBhvr>
                                        <p:cTn id="66" dur="500"/>
                                        <p:tgtEl>
                                          <p:spTgt spid="218133"/>
                                        </p:tgtEl>
                                      </p:cBhvr>
                                    </p:animEffect>
                                  </p:childTnLst>
                                </p:cTn>
                              </p:par>
                            </p:childTnLst>
                          </p:cTn>
                        </p:par>
                        <p:par>
                          <p:cTn id="67" fill="hold">
                            <p:stCondLst>
                              <p:cond delay="10000"/>
                            </p:stCondLst>
                            <p:childTnLst>
                              <p:par>
                                <p:cTn id="68" presetID="22" presetClass="entr" presetSubtype="8" repeatCount="3000" fill="hold" nodeType="afterEffect">
                                  <p:stCondLst>
                                    <p:cond delay="0"/>
                                  </p:stCondLst>
                                  <p:childTnLst>
                                    <p:set>
                                      <p:cBhvr>
                                        <p:cTn id="69" dur="1" fill="hold">
                                          <p:stCondLst>
                                            <p:cond delay="0"/>
                                          </p:stCondLst>
                                        </p:cTn>
                                        <p:tgtEl>
                                          <p:spTgt spid="218145"/>
                                        </p:tgtEl>
                                        <p:attrNameLst>
                                          <p:attrName>style.visibility</p:attrName>
                                        </p:attrNameLst>
                                      </p:cBhvr>
                                      <p:to>
                                        <p:strVal val="visible"/>
                                      </p:to>
                                    </p:set>
                                    <p:animEffect transition="in" filter="wipe(left)">
                                      <p:cBhvr>
                                        <p:cTn id="70" dur="500"/>
                                        <p:tgtEl>
                                          <p:spTgt spid="218145"/>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18146"/>
                                        </p:tgtEl>
                                        <p:attrNameLst>
                                          <p:attrName>style.visibility</p:attrName>
                                        </p:attrNameLst>
                                      </p:cBhvr>
                                      <p:to>
                                        <p:strVal val="visible"/>
                                      </p:to>
                                    </p:set>
                                    <p:anim calcmode="lin" valueType="num">
                                      <p:cBhvr>
                                        <p:cTn id="73" dur="500" fill="hold"/>
                                        <p:tgtEl>
                                          <p:spTgt spid="218146"/>
                                        </p:tgtEl>
                                        <p:attrNameLst>
                                          <p:attrName>ppt_w</p:attrName>
                                        </p:attrNameLst>
                                      </p:cBhvr>
                                      <p:tavLst>
                                        <p:tav tm="0">
                                          <p:val>
                                            <p:fltVal val="0"/>
                                          </p:val>
                                        </p:tav>
                                        <p:tav tm="100000">
                                          <p:val>
                                            <p:strVal val="#ppt_w"/>
                                          </p:val>
                                        </p:tav>
                                      </p:tavLst>
                                    </p:anim>
                                    <p:anim calcmode="lin" valueType="num">
                                      <p:cBhvr>
                                        <p:cTn id="74" dur="500" fill="hold"/>
                                        <p:tgtEl>
                                          <p:spTgt spid="218146"/>
                                        </p:tgtEl>
                                        <p:attrNameLst>
                                          <p:attrName>ppt_h</p:attrName>
                                        </p:attrNameLst>
                                      </p:cBhvr>
                                      <p:tavLst>
                                        <p:tav tm="0">
                                          <p:val>
                                            <p:fltVal val="0"/>
                                          </p:val>
                                        </p:tav>
                                        <p:tav tm="100000">
                                          <p:val>
                                            <p:strVal val="#ppt_h"/>
                                          </p:val>
                                        </p:tav>
                                      </p:tavLst>
                                    </p:anim>
                                    <p:animEffect transition="in" filter="fade">
                                      <p:cBhvr>
                                        <p:cTn id="75" dur="500"/>
                                        <p:tgtEl>
                                          <p:spTgt spid="218146"/>
                                        </p:tgtEl>
                                      </p:cBhvr>
                                    </p:animEffect>
                                  </p:childTnLst>
                                </p:cTn>
                              </p:par>
                            </p:childTnLst>
                          </p:cTn>
                        </p:par>
                        <p:par>
                          <p:cTn id="76" fill="hold">
                            <p:stCondLst>
                              <p:cond delay="10500"/>
                            </p:stCondLst>
                            <p:childTnLst>
                              <p:par>
                                <p:cTn id="77" presetID="22" presetClass="entr" presetSubtype="1" fill="hold" nodeType="afterEffect">
                                  <p:stCondLst>
                                    <p:cond delay="0"/>
                                  </p:stCondLst>
                                  <p:childTnLst>
                                    <p:set>
                                      <p:cBhvr>
                                        <p:cTn id="78" dur="1" fill="hold">
                                          <p:stCondLst>
                                            <p:cond delay="0"/>
                                          </p:stCondLst>
                                        </p:cTn>
                                        <p:tgtEl>
                                          <p:spTgt spid="218142"/>
                                        </p:tgtEl>
                                        <p:attrNameLst>
                                          <p:attrName>style.visibility</p:attrName>
                                        </p:attrNameLst>
                                      </p:cBhvr>
                                      <p:to>
                                        <p:strVal val="visible"/>
                                      </p:to>
                                    </p:set>
                                    <p:animEffect transition="in" filter="wipe(up)">
                                      <p:cBhvr>
                                        <p:cTn id="79" dur="2000"/>
                                        <p:tgtEl>
                                          <p:spTgt spid="218142"/>
                                        </p:tgtEl>
                                      </p:cBhvr>
                                    </p:animEffect>
                                  </p:childTnLst>
                                </p:cTn>
                              </p:par>
                            </p:childTnLst>
                          </p:cTn>
                        </p:par>
                        <p:par>
                          <p:cTn id="80" fill="hold">
                            <p:stCondLst>
                              <p:cond delay="12500"/>
                            </p:stCondLst>
                            <p:childTnLst>
                              <p:par>
                                <p:cTn id="81" presetID="53" presetClass="entr" presetSubtype="16" fill="hold" grpId="0" nodeType="afterEffect">
                                  <p:stCondLst>
                                    <p:cond delay="0"/>
                                  </p:stCondLst>
                                  <p:childTnLst>
                                    <p:set>
                                      <p:cBhvr>
                                        <p:cTn id="82" dur="1" fill="hold">
                                          <p:stCondLst>
                                            <p:cond delay="0"/>
                                          </p:stCondLst>
                                        </p:cTn>
                                        <p:tgtEl>
                                          <p:spTgt spid="218144"/>
                                        </p:tgtEl>
                                        <p:attrNameLst>
                                          <p:attrName>style.visibility</p:attrName>
                                        </p:attrNameLst>
                                      </p:cBhvr>
                                      <p:to>
                                        <p:strVal val="visible"/>
                                      </p:to>
                                    </p:set>
                                    <p:anim calcmode="lin" valueType="num">
                                      <p:cBhvr>
                                        <p:cTn id="83" dur="500" fill="hold"/>
                                        <p:tgtEl>
                                          <p:spTgt spid="218144"/>
                                        </p:tgtEl>
                                        <p:attrNameLst>
                                          <p:attrName>ppt_w</p:attrName>
                                        </p:attrNameLst>
                                      </p:cBhvr>
                                      <p:tavLst>
                                        <p:tav tm="0">
                                          <p:val>
                                            <p:fltVal val="0"/>
                                          </p:val>
                                        </p:tav>
                                        <p:tav tm="100000">
                                          <p:val>
                                            <p:strVal val="#ppt_w"/>
                                          </p:val>
                                        </p:tav>
                                      </p:tavLst>
                                    </p:anim>
                                    <p:anim calcmode="lin" valueType="num">
                                      <p:cBhvr>
                                        <p:cTn id="84" dur="500" fill="hold"/>
                                        <p:tgtEl>
                                          <p:spTgt spid="218144"/>
                                        </p:tgtEl>
                                        <p:attrNameLst>
                                          <p:attrName>ppt_h</p:attrName>
                                        </p:attrNameLst>
                                      </p:cBhvr>
                                      <p:tavLst>
                                        <p:tav tm="0">
                                          <p:val>
                                            <p:fltVal val="0"/>
                                          </p:val>
                                        </p:tav>
                                        <p:tav tm="100000">
                                          <p:val>
                                            <p:strVal val="#ppt_h"/>
                                          </p:val>
                                        </p:tav>
                                      </p:tavLst>
                                    </p:anim>
                                    <p:animEffect transition="in" filter="fade">
                                      <p:cBhvr>
                                        <p:cTn id="85" dur="500"/>
                                        <p:tgtEl>
                                          <p:spTgt spid="218144"/>
                                        </p:tgtEl>
                                      </p:cBhvr>
                                    </p:animEffect>
                                  </p:childTnLst>
                                </p:cTn>
                              </p:par>
                            </p:childTnLst>
                          </p:cTn>
                        </p:par>
                        <p:par>
                          <p:cTn id="86" fill="hold">
                            <p:stCondLst>
                              <p:cond delay="13000"/>
                            </p:stCondLst>
                            <p:childTnLst>
                              <p:par>
                                <p:cTn id="87" presetID="22" presetClass="entr" presetSubtype="1" fill="hold" grpId="0" nodeType="afterEffect">
                                  <p:stCondLst>
                                    <p:cond delay="0"/>
                                  </p:stCondLst>
                                  <p:childTnLst>
                                    <p:set>
                                      <p:cBhvr>
                                        <p:cTn id="88" dur="1" fill="hold">
                                          <p:stCondLst>
                                            <p:cond delay="0"/>
                                          </p:stCondLst>
                                        </p:cTn>
                                        <p:tgtEl>
                                          <p:spTgt spid="218134"/>
                                        </p:tgtEl>
                                        <p:attrNameLst>
                                          <p:attrName>style.visibility</p:attrName>
                                        </p:attrNameLst>
                                      </p:cBhvr>
                                      <p:to>
                                        <p:strVal val="visible"/>
                                      </p:to>
                                    </p:set>
                                    <p:animEffect transition="in" filter="wipe(up)">
                                      <p:cBhvr>
                                        <p:cTn id="89" dur="500"/>
                                        <p:tgtEl>
                                          <p:spTgt spid="218134"/>
                                        </p:tgtEl>
                                      </p:cBhvr>
                                    </p:animEffect>
                                  </p:childTnLst>
                                </p:cTn>
                              </p:par>
                            </p:childTnLst>
                          </p:cTn>
                        </p:par>
                        <p:par>
                          <p:cTn id="90" fill="hold">
                            <p:stCondLst>
                              <p:cond delay="13500"/>
                            </p:stCondLst>
                            <p:childTnLst>
                              <p:par>
                                <p:cTn id="91" presetID="22" presetClass="entr" presetSubtype="1" fill="hold" nodeType="afterEffect">
                                  <p:stCondLst>
                                    <p:cond delay="0"/>
                                  </p:stCondLst>
                                  <p:childTnLst>
                                    <p:set>
                                      <p:cBhvr>
                                        <p:cTn id="92" dur="1" fill="hold">
                                          <p:stCondLst>
                                            <p:cond delay="0"/>
                                          </p:stCondLst>
                                        </p:cTn>
                                        <p:tgtEl>
                                          <p:spTgt spid="218143"/>
                                        </p:tgtEl>
                                        <p:attrNameLst>
                                          <p:attrName>style.visibility</p:attrName>
                                        </p:attrNameLst>
                                      </p:cBhvr>
                                      <p:to>
                                        <p:strVal val="visible"/>
                                      </p:to>
                                    </p:set>
                                    <p:animEffect transition="in" filter="wipe(up)">
                                      <p:cBhvr>
                                        <p:cTn id="93" dur="500"/>
                                        <p:tgtEl>
                                          <p:spTgt spid="218143"/>
                                        </p:tgtEl>
                                      </p:cBhvr>
                                    </p:animEffect>
                                  </p:childTnLst>
                                </p:cTn>
                              </p:par>
                            </p:childTnLst>
                          </p:cTn>
                        </p:par>
                        <p:par>
                          <p:cTn id="94" fill="hold">
                            <p:stCondLst>
                              <p:cond delay="14000"/>
                            </p:stCondLst>
                            <p:childTnLst>
                              <p:par>
                                <p:cTn id="95" presetID="22" presetClass="entr" presetSubtype="1" fill="hold" grpId="0" nodeType="afterEffect">
                                  <p:stCondLst>
                                    <p:cond delay="0"/>
                                  </p:stCondLst>
                                  <p:childTnLst>
                                    <p:set>
                                      <p:cBhvr>
                                        <p:cTn id="96" dur="1" fill="hold">
                                          <p:stCondLst>
                                            <p:cond delay="0"/>
                                          </p:stCondLst>
                                        </p:cTn>
                                        <p:tgtEl>
                                          <p:spTgt spid="218123"/>
                                        </p:tgtEl>
                                        <p:attrNameLst>
                                          <p:attrName>style.visibility</p:attrName>
                                        </p:attrNameLst>
                                      </p:cBhvr>
                                      <p:to>
                                        <p:strVal val="visible"/>
                                      </p:to>
                                    </p:set>
                                    <p:animEffect transition="in" filter="wipe(up)">
                                      <p:cBhvr>
                                        <p:cTn id="97" dur="500"/>
                                        <p:tgtEl>
                                          <p:spTgt spid="218123"/>
                                        </p:tgtEl>
                                      </p:cBhvr>
                                    </p:animEffect>
                                  </p:childTnLst>
                                </p:cTn>
                              </p:par>
                            </p:childTnLst>
                          </p:cTn>
                        </p:par>
                        <p:par>
                          <p:cTn id="98" fill="hold">
                            <p:stCondLst>
                              <p:cond delay="14500"/>
                            </p:stCondLst>
                            <p:childTnLst>
                              <p:par>
                                <p:cTn id="99" presetID="7" presetClass="entr" presetSubtype="2" fill="hold" grpId="0" nodeType="afterEffect">
                                  <p:stCondLst>
                                    <p:cond delay="0"/>
                                  </p:stCondLst>
                                  <p:childTnLst>
                                    <p:set>
                                      <p:cBhvr>
                                        <p:cTn id="100" dur="1" fill="hold">
                                          <p:stCondLst>
                                            <p:cond delay="0"/>
                                          </p:stCondLst>
                                        </p:cTn>
                                        <p:tgtEl>
                                          <p:spTgt spid="218124"/>
                                        </p:tgtEl>
                                        <p:attrNameLst>
                                          <p:attrName>style.visibility</p:attrName>
                                        </p:attrNameLst>
                                      </p:cBhvr>
                                      <p:to>
                                        <p:strVal val="visible"/>
                                      </p:to>
                                    </p:set>
                                    <p:anim calcmode="lin" valueType="num">
                                      <p:cBhvr additive="base">
                                        <p:cTn id="101" dur="2000" fill="hold"/>
                                        <p:tgtEl>
                                          <p:spTgt spid="218124"/>
                                        </p:tgtEl>
                                        <p:attrNameLst>
                                          <p:attrName>ppt_x</p:attrName>
                                        </p:attrNameLst>
                                      </p:cBhvr>
                                      <p:tavLst>
                                        <p:tav tm="0">
                                          <p:val>
                                            <p:strVal val="1+#ppt_w/2"/>
                                          </p:val>
                                        </p:tav>
                                        <p:tav tm="100000">
                                          <p:val>
                                            <p:strVal val="#ppt_x"/>
                                          </p:val>
                                        </p:tav>
                                      </p:tavLst>
                                    </p:anim>
                                    <p:anim calcmode="lin" valueType="num">
                                      <p:cBhvr additive="base">
                                        <p:cTn id="102" dur="2000" fill="hold"/>
                                        <p:tgtEl>
                                          <p:spTgt spid="218124"/>
                                        </p:tgtEl>
                                        <p:attrNameLst>
                                          <p:attrName>ppt_y</p:attrName>
                                        </p:attrNameLst>
                                      </p:cBhvr>
                                      <p:tavLst>
                                        <p:tav tm="0">
                                          <p:val>
                                            <p:strVal val="#ppt_y"/>
                                          </p:val>
                                        </p:tav>
                                        <p:tav tm="100000">
                                          <p:val>
                                            <p:strVal val="#ppt_y"/>
                                          </p:val>
                                        </p:tav>
                                      </p:tavLst>
                                    </p:anim>
                                  </p:childTnLst>
                                </p:cTn>
                              </p:par>
                            </p:childTnLst>
                          </p:cTn>
                        </p:par>
                      </p:childTnLst>
                    </p:cTn>
                  </p:par>
                </p:childTnLst>
              </p:cTn>
              <p:nextCondLst>
                <p:cond evt="onClick" delay="0">
                  <p:tgtEl>
                    <p:spTgt spid="218170"/>
                  </p:tgtEl>
                </p:cond>
              </p:nextCondLst>
            </p:seq>
          </p:childTnLst>
        </p:cTn>
      </p:par>
    </p:tnLst>
    <p:bldLst>
      <p:bldP spid="218121" grpId="0" bldLvl="0" animBg="1"/>
      <p:bldP spid="218123" grpId="0" bldLvl="0" animBg="1"/>
      <p:bldP spid="218124" grpId="0" bldLvl="0" animBg="1"/>
      <p:bldP spid="218127" grpId="0" bldLvl="0" animBg="1"/>
      <p:bldP spid="218131" grpId="0" bldLvl="0" animBg="1"/>
      <p:bldP spid="218132" grpId="0" bldLvl="0" animBg="1"/>
      <p:bldP spid="218133" grpId="0" bldLvl="0" animBg="1"/>
      <p:bldP spid="218134" grpId="0" bldLvl="0" animBg="1"/>
      <p:bldP spid="218137" grpId="0"/>
      <p:bldP spid="218144" grpId="0"/>
      <p:bldP spid="218146" grpId="0"/>
      <p:bldP spid="218167" grpId="0" bldLvl="0" animBg="1"/>
      <p:bldP spid="218168" grpId="0"/>
      <p:bldP spid="218170"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3" name="文本框 219142"/>
          <p:cNvSpPr txBox="1"/>
          <p:nvPr/>
        </p:nvSpPr>
        <p:spPr>
          <a:xfrm>
            <a:off x="1847528" y="1888514"/>
            <a:ext cx="9315866" cy="829945"/>
          </a:xfrm>
          <a:prstGeom prst="rect">
            <a:avLst/>
          </a:prstGeom>
          <a:noFill/>
          <a:ln w="9525">
            <a:noFill/>
          </a:ln>
        </p:spPr>
        <p:txBody>
          <a:bodyPr wrap="square">
            <a:spAutoFit/>
          </a:bodyPr>
          <a:lstStyle/>
          <a:p>
            <a:r>
              <a:rPr lang="zh-CN" altLang="en-US" dirty="0">
                <a:solidFill>
                  <a:srgbClr val="CC0099"/>
                </a:solidFill>
                <a:effectLst>
                  <a:outerShdw blurRad="38100" dist="38100" dir="2700000">
                    <a:srgbClr val="C0C0C0"/>
                  </a:outerShdw>
                </a:effectLst>
                <a:latin typeface="Tahoma" panose="020B0604030504040204" pitchFamily="34" charset="0"/>
              </a:rPr>
              <a:t>优点：</a:t>
            </a:r>
            <a:r>
              <a:rPr lang="en-US" altLang="zh-CN">
                <a:solidFill>
                  <a:srgbClr val="0000CC"/>
                </a:solidFill>
                <a:effectLst>
                  <a:outerShdw blurRad="38100" dist="38100" dir="2700000">
                    <a:srgbClr val="C0C0C0"/>
                  </a:outerShdw>
                </a:effectLst>
                <a:latin typeface="Tahoma" panose="020B0604030504040204" pitchFamily="34" charset="0"/>
              </a:rPr>
              <a:t>CPU</a:t>
            </a:r>
            <a:r>
              <a:rPr lang="zh-CN" altLang="en-US" dirty="0">
                <a:solidFill>
                  <a:srgbClr val="0000CC"/>
                </a:solidFill>
                <a:effectLst>
                  <a:outerShdw blurRad="38100" dist="38100" dir="2700000">
                    <a:srgbClr val="C0C0C0"/>
                  </a:outerShdw>
                </a:effectLst>
                <a:latin typeface="Tahoma" panose="020B0604030504040204" pitchFamily="34" charset="0"/>
              </a:rPr>
              <a:t>与外设通过状态信息得到同步，而且硬件结构比较简单。缺点是非常明显的： </a:t>
            </a:r>
          </a:p>
        </p:txBody>
      </p:sp>
      <p:sp>
        <p:nvSpPr>
          <p:cNvPr id="219145" name="文本框 219144"/>
          <p:cNvSpPr txBox="1"/>
          <p:nvPr/>
        </p:nvSpPr>
        <p:spPr>
          <a:xfrm>
            <a:off x="2206303" y="2895043"/>
            <a:ext cx="9146281" cy="829945"/>
          </a:xfrm>
          <a:prstGeom prst="rect">
            <a:avLst/>
          </a:prstGeom>
          <a:noFill/>
          <a:ln w="9525">
            <a:noFill/>
          </a:ln>
        </p:spPr>
        <p:txBody>
          <a:bodyPr wrap="square">
            <a:spAutoFit/>
          </a:bodyPr>
          <a:lstStyle/>
          <a:p>
            <a:pPr>
              <a:spcBef>
                <a:spcPct val="50000"/>
              </a:spcBef>
              <a:buClr>
                <a:srgbClr val="FF6600"/>
              </a:buClr>
              <a:buFont typeface="Wingdings" panose="05000000000000000000" pitchFamily="2" charset="2"/>
              <a:buChar char="n"/>
            </a:pPr>
            <a:r>
              <a:rPr lang="zh-CN" altLang="en-US" dirty="0">
                <a:latin typeface="Tahoma" panose="020B0604030504040204" pitchFamily="34" charset="0"/>
              </a:rPr>
              <a:t> </a:t>
            </a:r>
            <a:r>
              <a:rPr lang="en-US" altLang="zh-CN" dirty="0">
                <a:latin typeface="Tahoma" panose="020B0604030504040204" pitchFamily="34" charset="0"/>
              </a:rPr>
              <a:t>CPU</a:t>
            </a:r>
            <a:r>
              <a:rPr lang="zh-CN" altLang="en-US" dirty="0">
                <a:latin typeface="Tahoma" panose="020B0604030504040204" pitchFamily="34" charset="0"/>
              </a:rPr>
              <a:t>不断读取状态寄存器信息，造成了“忙等待”；这在多进程并发环境下是</a:t>
            </a:r>
            <a:r>
              <a:rPr lang="zh-CN" altLang="en-US" dirty="0">
                <a:solidFill>
                  <a:srgbClr val="CC0099"/>
                </a:solidFill>
                <a:latin typeface="Tahoma" panose="020B0604030504040204" pitchFamily="34" charset="0"/>
              </a:rPr>
              <a:t>不能想象的！</a:t>
            </a:r>
            <a:r>
              <a:rPr lang="en-US" altLang="zh-CN" dirty="0">
                <a:latin typeface="Tahoma" panose="020B0604030504040204" pitchFamily="34" charset="0"/>
              </a:rPr>
              <a:t> </a:t>
            </a:r>
          </a:p>
        </p:txBody>
      </p:sp>
      <p:sp>
        <p:nvSpPr>
          <p:cNvPr id="219148" name="文本框 219147"/>
          <p:cNvSpPr txBox="1"/>
          <p:nvPr/>
        </p:nvSpPr>
        <p:spPr>
          <a:xfrm>
            <a:off x="2206303" y="4085447"/>
            <a:ext cx="9146281" cy="829945"/>
          </a:xfrm>
          <a:prstGeom prst="rect">
            <a:avLst/>
          </a:prstGeom>
          <a:noFill/>
          <a:ln w="9525">
            <a:noFill/>
          </a:ln>
        </p:spPr>
        <p:txBody>
          <a:bodyPr wrap="square">
            <a:spAutoFit/>
          </a:bodyPr>
          <a:lstStyle/>
          <a:p>
            <a:pPr>
              <a:spcBef>
                <a:spcPct val="50000"/>
              </a:spcBef>
              <a:buClr>
                <a:srgbClr val="FF6600"/>
              </a:buClr>
              <a:buFont typeface="Wingdings" panose="05000000000000000000" pitchFamily="2" charset="2"/>
              <a:buChar char="n"/>
            </a:pPr>
            <a:r>
              <a:rPr lang="zh-CN" altLang="en-US" dirty="0">
                <a:latin typeface="Tahoma" panose="020B0604030504040204" pitchFamily="34" charset="0"/>
              </a:rPr>
              <a:t> </a:t>
            </a:r>
            <a:r>
              <a:rPr lang="en-US" altLang="zh-CN" dirty="0">
                <a:latin typeface="Tahoma" panose="020B0604030504040204" pitchFamily="34" charset="0"/>
              </a:rPr>
              <a:t>CPU</a:t>
            </a:r>
            <a:r>
              <a:rPr lang="zh-CN" altLang="en-US" dirty="0">
                <a:latin typeface="Tahoma" panose="020B0604030504040204" pitchFamily="34" charset="0"/>
              </a:rPr>
              <a:t>在一段时间内只能和一台外围设备交换数据信息，从而不能实现设备之间的并行工作。 </a:t>
            </a:r>
          </a:p>
        </p:txBody>
      </p:sp>
      <p:sp>
        <p:nvSpPr>
          <p:cNvPr id="219149" name="文本框 219148"/>
          <p:cNvSpPr txBox="1"/>
          <p:nvPr/>
        </p:nvSpPr>
        <p:spPr>
          <a:xfrm>
            <a:off x="2187629" y="5301208"/>
            <a:ext cx="9146281" cy="830997"/>
          </a:xfrm>
          <a:prstGeom prst="rect">
            <a:avLst/>
          </a:prstGeom>
          <a:noFill/>
          <a:ln w="9525">
            <a:noFill/>
          </a:ln>
        </p:spPr>
        <p:txBody>
          <a:bodyPr wrap="square">
            <a:spAutoFit/>
          </a:bodyPr>
          <a:lstStyle/>
          <a:p>
            <a:pPr>
              <a:buClr>
                <a:srgbClr val="FF6600"/>
              </a:buClr>
              <a:buFont typeface="Wingdings" panose="05000000000000000000" pitchFamily="2" charset="2"/>
              <a:buChar char="n"/>
            </a:pPr>
            <a:r>
              <a:rPr lang="zh-CN" altLang="en-US" dirty="0">
                <a:latin typeface="Tahoma" panose="020B0604030504040204" pitchFamily="34" charset="0"/>
              </a:rPr>
              <a:t> 传输完全在</a:t>
            </a:r>
            <a:r>
              <a:rPr lang="en-US" altLang="zh-CN" dirty="0">
                <a:latin typeface="Tahoma" panose="020B0604030504040204" pitchFamily="34" charset="0"/>
              </a:rPr>
              <a:t>CPU</a:t>
            </a:r>
            <a:r>
              <a:rPr lang="zh-CN" altLang="en-US" dirty="0">
                <a:latin typeface="Tahoma" panose="020B0604030504040204" pitchFamily="34" charset="0"/>
              </a:rPr>
              <a:t>控制之下，对外部出现异常事件无实时响应能力。</a:t>
            </a:r>
          </a:p>
          <a:p>
            <a:pPr>
              <a:buClr>
                <a:srgbClr val="FF6600"/>
              </a:buClr>
              <a:buFont typeface="Wingdings" panose="05000000000000000000" pitchFamily="2" charset="2"/>
            </a:pPr>
            <a:r>
              <a:rPr lang="zh-CN" altLang="en-US" dirty="0">
                <a:latin typeface="Tahoma" panose="020B0604030504040204" pitchFamily="34" charset="0"/>
              </a:rPr>
              <a:t>      </a:t>
            </a:r>
            <a:r>
              <a:rPr lang="zh-CN" altLang="en-US" dirty="0">
                <a:solidFill>
                  <a:srgbClr val="CC0099"/>
                </a:solidFill>
                <a:effectLst>
                  <a:outerShdw blurRad="38100" dist="38100" dir="2700000">
                    <a:srgbClr val="C0C0C0"/>
                  </a:outerShdw>
                </a:effectLst>
                <a:latin typeface="Tahoma" panose="020B0604030504040204" pitchFamily="34" charset="0"/>
              </a:rPr>
              <a:t>只适用于较简单的单片机系统</a:t>
            </a:r>
            <a:r>
              <a:rPr lang="zh-CN" altLang="en-US" dirty="0">
                <a:latin typeface="Tahoma" panose="020B0604030504040204" pitchFamily="34" charset="0"/>
              </a:rPr>
              <a:t>。 </a:t>
            </a:r>
          </a:p>
        </p:txBody>
      </p:sp>
      <p:sp>
        <p:nvSpPr>
          <p:cNvPr id="219152" name="AutoShape 5"/>
          <p:cNvSpPr/>
          <p:nvPr/>
        </p:nvSpPr>
        <p:spPr>
          <a:xfrm>
            <a:off x="995685" y="953741"/>
            <a:ext cx="42354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19153" name="Text Box 38"/>
          <p:cNvSpPr txBox="1"/>
          <p:nvPr/>
        </p:nvSpPr>
        <p:spPr>
          <a:xfrm>
            <a:off x="1127448" y="980728"/>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一、程序直接控制方式</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9" name="矩形 8">
            <a:extLst>
              <a:ext uri="{FF2B5EF4-FFF2-40B4-BE49-F238E27FC236}">
                <a16:creationId xmlns:a16="http://schemas.microsoft.com/office/drawing/2014/main" id="{E82A9192-B956-4C6C-BB85-FEBB197BCBAF}"/>
              </a:ext>
            </a:extLst>
          </p:cNvPr>
          <p:cNvSpPr/>
          <p:nvPr/>
        </p:nvSpPr>
        <p:spPr>
          <a:xfrm>
            <a:off x="493296" y="175812"/>
            <a:ext cx="5903913"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5.2 I/O设备数据传输控制方式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9152"/>
                                        </p:tgtEl>
                                        <p:attrNameLst>
                                          <p:attrName>style.visibility</p:attrName>
                                        </p:attrNameLst>
                                      </p:cBhvr>
                                      <p:to>
                                        <p:strVal val="visible"/>
                                      </p:to>
                                    </p:set>
                                    <p:anim calcmode="lin" valueType="num">
                                      <p:cBhvr additive="base">
                                        <p:cTn id="7" dur="500" fill="hold"/>
                                        <p:tgtEl>
                                          <p:spTgt spid="219152"/>
                                        </p:tgtEl>
                                        <p:attrNameLst>
                                          <p:attrName>ppt_x</p:attrName>
                                        </p:attrNameLst>
                                      </p:cBhvr>
                                      <p:tavLst>
                                        <p:tav tm="0">
                                          <p:val>
                                            <p:strVal val="#ppt_x"/>
                                          </p:val>
                                        </p:tav>
                                        <p:tav tm="100000">
                                          <p:val>
                                            <p:strVal val="#ppt_x"/>
                                          </p:val>
                                        </p:tav>
                                      </p:tavLst>
                                    </p:anim>
                                    <p:anim calcmode="lin" valueType="num">
                                      <p:cBhvr additive="base">
                                        <p:cTn id="8" dur="500" fill="hold"/>
                                        <p:tgtEl>
                                          <p:spTgt spid="21915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9153"/>
                                        </p:tgtEl>
                                        <p:attrNameLst>
                                          <p:attrName>style.visibility</p:attrName>
                                        </p:attrNameLst>
                                      </p:cBhvr>
                                      <p:to>
                                        <p:strVal val="visible"/>
                                      </p:to>
                                    </p:set>
                                    <p:anim calcmode="lin" valueType="num">
                                      <p:cBhvr additive="base">
                                        <p:cTn id="12" dur="500" fill="hold"/>
                                        <p:tgtEl>
                                          <p:spTgt spid="219153"/>
                                        </p:tgtEl>
                                        <p:attrNameLst>
                                          <p:attrName>ppt_x</p:attrName>
                                        </p:attrNameLst>
                                      </p:cBhvr>
                                      <p:tavLst>
                                        <p:tav tm="0">
                                          <p:val>
                                            <p:strVal val="#ppt_x"/>
                                          </p:val>
                                        </p:tav>
                                        <p:tav tm="100000">
                                          <p:val>
                                            <p:strVal val="#ppt_x"/>
                                          </p:val>
                                        </p:tav>
                                      </p:tavLst>
                                    </p:anim>
                                    <p:anim calcmode="lin" valueType="num">
                                      <p:cBhvr additive="base">
                                        <p:cTn id="13" dur="500" fill="hold"/>
                                        <p:tgtEl>
                                          <p:spTgt spid="21915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19143"/>
                                        </p:tgtEl>
                                        <p:attrNameLst>
                                          <p:attrName>style.visibility</p:attrName>
                                        </p:attrNameLst>
                                      </p:cBhvr>
                                      <p:to>
                                        <p:strVal val="visible"/>
                                      </p:to>
                                    </p:set>
                                    <p:anim calcmode="lin" valueType="num">
                                      <p:cBhvr additive="base">
                                        <p:cTn id="17" dur="500" fill="hold"/>
                                        <p:tgtEl>
                                          <p:spTgt spid="219143"/>
                                        </p:tgtEl>
                                        <p:attrNameLst>
                                          <p:attrName>ppt_x</p:attrName>
                                        </p:attrNameLst>
                                      </p:cBhvr>
                                      <p:tavLst>
                                        <p:tav tm="0">
                                          <p:val>
                                            <p:strVal val="0-#ppt_w/2"/>
                                          </p:val>
                                        </p:tav>
                                        <p:tav tm="100000">
                                          <p:val>
                                            <p:strVal val="#ppt_x"/>
                                          </p:val>
                                        </p:tav>
                                      </p:tavLst>
                                    </p:anim>
                                    <p:anim calcmode="lin" valueType="num">
                                      <p:cBhvr additive="base">
                                        <p:cTn id="18" dur="500" fill="hold"/>
                                        <p:tgtEl>
                                          <p:spTgt spid="21914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19145"/>
                                        </p:tgtEl>
                                        <p:attrNameLst>
                                          <p:attrName>style.visibility</p:attrName>
                                        </p:attrNameLst>
                                      </p:cBhvr>
                                      <p:to>
                                        <p:strVal val="visible"/>
                                      </p:to>
                                    </p:set>
                                    <p:anim calcmode="lin" valueType="num">
                                      <p:cBhvr additive="base">
                                        <p:cTn id="22" dur="500" fill="hold"/>
                                        <p:tgtEl>
                                          <p:spTgt spid="219145"/>
                                        </p:tgtEl>
                                        <p:attrNameLst>
                                          <p:attrName>ppt_x</p:attrName>
                                        </p:attrNameLst>
                                      </p:cBhvr>
                                      <p:tavLst>
                                        <p:tav tm="0">
                                          <p:val>
                                            <p:strVal val="0-#ppt_w/2"/>
                                          </p:val>
                                        </p:tav>
                                        <p:tav tm="100000">
                                          <p:val>
                                            <p:strVal val="#ppt_x"/>
                                          </p:val>
                                        </p:tav>
                                      </p:tavLst>
                                    </p:anim>
                                    <p:anim calcmode="lin" valueType="num">
                                      <p:cBhvr additive="base">
                                        <p:cTn id="23" dur="500" fill="hold"/>
                                        <p:tgtEl>
                                          <p:spTgt spid="21914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19148"/>
                                        </p:tgtEl>
                                        <p:attrNameLst>
                                          <p:attrName>style.visibility</p:attrName>
                                        </p:attrNameLst>
                                      </p:cBhvr>
                                      <p:to>
                                        <p:strVal val="visible"/>
                                      </p:to>
                                    </p:set>
                                    <p:anim calcmode="lin" valueType="num">
                                      <p:cBhvr additive="base">
                                        <p:cTn id="27" dur="500" fill="hold"/>
                                        <p:tgtEl>
                                          <p:spTgt spid="219148"/>
                                        </p:tgtEl>
                                        <p:attrNameLst>
                                          <p:attrName>ppt_x</p:attrName>
                                        </p:attrNameLst>
                                      </p:cBhvr>
                                      <p:tavLst>
                                        <p:tav tm="0">
                                          <p:val>
                                            <p:strVal val="0-#ppt_w/2"/>
                                          </p:val>
                                        </p:tav>
                                        <p:tav tm="100000">
                                          <p:val>
                                            <p:strVal val="#ppt_x"/>
                                          </p:val>
                                        </p:tav>
                                      </p:tavLst>
                                    </p:anim>
                                    <p:anim calcmode="lin" valueType="num">
                                      <p:cBhvr additive="base">
                                        <p:cTn id="28" dur="500" fill="hold"/>
                                        <p:tgtEl>
                                          <p:spTgt spid="219148"/>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19149"/>
                                        </p:tgtEl>
                                        <p:attrNameLst>
                                          <p:attrName>style.visibility</p:attrName>
                                        </p:attrNameLst>
                                      </p:cBhvr>
                                      <p:to>
                                        <p:strVal val="visible"/>
                                      </p:to>
                                    </p:set>
                                    <p:anim calcmode="lin" valueType="num">
                                      <p:cBhvr additive="base">
                                        <p:cTn id="32" dur="500" fill="hold"/>
                                        <p:tgtEl>
                                          <p:spTgt spid="219149"/>
                                        </p:tgtEl>
                                        <p:attrNameLst>
                                          <p:attrName>ppt_x</p:attrName>
                                        </p:attrNameLst>
                                      </p:cBhvr>
                                      <p:tavLst>
                                        <p:tav tm="0">
                                          <p:val>
                                            <p:strVal val="#ppt_x"/>
                                          </p:val>
                                        </p:tav>
                                        <p:tav tm="100000">
                                          <p:val>
                                            <p:strVal val="#ppt_x"/>
                                          </p:val>
                                        </p:tav>
                                      </p:tavLst>
                                    </p:anim>
                                    <p:anim calcmode="lin" valueType="num">
                                      <p:cBhvr additive="base">
                                        <p:cTn id="33" dur="500" fill="hold"/>
                                        <p:tgtEl>
                                          <p:spTgt spid="219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3" grpId="0"/>
      <p:bldP spid="219145" grpId="0"/>
      <p:bldP spid="219148" grpId="0"/>
      <p:bldP spid="219149" grpId="0"/>
      <p:bldP spid="219152" grpId="0" bldLvl="0" animBg="1"/>
      <p:bldP spid="21915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6" name="文本框 220165"/>
          <p:cNvSpPr txBox="1"/>
          <p:nvPr/>
        </p:nvSpPr>
        <p:spPr>
          <a:xfrm>
            <a:off x="5590927" y="2566194"/>
            <a:ext cx="1134237" cy="392113"/>
          </a:xfrm>
          <a:prstGeom prst="rect">
            <a:avLst/>
          </a:prstGeom>
          <a:noFill/>
          <a:ln w="9525">
            <a:noFill/>
          </a:ln>
        </p:spPr>
        <p:txBody>
          <a:bodyPr/>
          <a:lstStyle/>
          <a:p>
            <a:pPr algn="just"/>
            <a:endParaRPr lang="zh-CN" altLang="en-US" b="0" dirty="0">
              <a:latin typeface="Tahoma" panose="020B0604030504040204" pitchFamily="34" charset="0"/>
            </a:endParaRPr>
          </a:p>
        </p:txBody>
      </p:sp>
      <p:sp>
        <p:nvSpPr>
          <p:cNvPr id="220167" name="文本框 220166"/>
          <p:cNvSpPr txBox="1"/>
          <p:nvPr/>
        </p:nvSpPr>
        <p:spPr>
          <a:xfrm>
            <a:off x="1645908" y="1885792"/>
            <a:ext cx="9502601" cy="953135"/>
          </a:xfrm>
          <a:prstGeom prst="rect">
            <a:avLst/>
          </a:prstGeom>
          <a:noFill/>
          <a:ln w="9525">
            <a:noFill/>
          </a:ln>
        </p:spPr>
        <p:txBody>
          <a:bodyPr wrap="square">
            <a:spAutoFit/>
          </a:bodyPr>
          <a:lstStyle/>
          <a:p>
            <a:r>
              <a:rPr lang="zh-CN" altLang="en-US" sz="2800" dirty="0">
                <a:solidFill>
                  <a:srgbClr val="0000CC"/>
                </a:solidFill>
                <a:effectLst>
                  <a:outerShdw blurRad="38100" dist="38100" dir="2700000">
                    <a:srgbClr val="C0C0C0"/>
                  </a:outerShdw>
                </a:effectLst>
                <a:latin typeface="Tahoma" panose="020B0604030504040204" pitchFamily="34" charset="0"/>
              </a:rPr>
              <a:t>减少</a:t>
            </a:r>
            <a:r>
              <a:rPr lang="en-US" altLang="zh-CN" sz="2800" dirty="0">
                <a:solidFill>
                  <a:srgbClr val="0000CC"/>
                </a:solidFill>
                <a:effectLst>
                  <a:outerShdw blurRad="38100" dist="38100" dir="2700000">
                    <a:srgbClr val="C0C0C0"/>
                  </a:outerShdw>
                </a:effectLst>
                <a:latin typeface="Tahoma" panose="020B0604030504040204" pitchFamily="34" charset="0"/>
              </a:rPr>
              <a:t>CPU</a:t>
            </a:r>
            <a:r>
              <a:rPr lang="zh-CN" altLang="en-US" sz="2800" dirty="0">
                <a:solidFill>
                  <a:srgbClr val="0000CC"/>
                </a:solidFill>
                <a:effectLst>
                  <a:outerShdw blurRad="38100" dist="38100" dir="2700000">
                    <a:srgbClr val="C0C0C0"/>
                  </a:outerShdw>
                </a:effectLst>
                <a:latin typeface="Tahoma" panose="020B0604030504040204" pitchFamily="34" charset="0"/>
              </a:rPr>
              <a:t>等待慢速外设，追求系统并发与事件并行，现广泛采用中断驱动方式；基本工作过程： </a:t>
            </a:r>
          </a:p>
        </p:txBody>
      </p:sp>
      <p:sp>
        <p:nvSpPr>
          <p:cNvPr id="220169" name="文本框 220168"/>
          <p:cNvSpPr txBox="1"/>
          <p:nvPr/>
        </p:nvSpPr>
        <p:spPr>
          <a:xfrm>
            <a:off x="2056528" y="2847817"/>
            <a:ext cx="9337271" cy="460375"/>
          </a:xfrm>
          <a:prstGeom prst="rect">
            <a:avLst/>
          </a:prstGeom>
          <a:noFill/>
          <a:ln w="9525">
            <a:noFill/>
          </a:ln>
        </p:spPr>
        <p:txBody>
          <a:bodyPr wrap="square">
            <a:spAutoFit/>
          </a:bodyPr>
          <a:lstStyle/>
          <a:p>
            <a:pPr>
              <a:spcBef>
                <a:spcPct val="50000"/>
              </a:spcBef>
              <a:buClr>
                <a:srgbClr val="FF6600"/>
              </a:buClr>
              <a:buFont typeface="Wingdings" panose="05000000000000000000" pitchFamily="2" charset="2"/>
              <a:buChar char="n"/>
            </a:pPr>
            <a:r>
              <a:rPr lang="zh-CN" altLang="en-US" dirty="0">
                <a:latin typeface="Tahoma" panose="020B0604030504040204" pitchFamily="34" charset="0"/>
              </a:rPr>
              <a:t> </a:t>
            </a:r>
            <a:r>
              <a:rPr lang="en-US" altLang="zh-CN">
                <a:latin typeface="Tahoma" panose="020B0604030504040204" pitchFamily="34" charset="0"/>
              </a:rPr>
              <a:t>CPU</a:t>
            </a:r>
            <a:r>
              <a:rPr lang="zh-CN" altLang="en-US" dirty="0">
                <a:latin typeface="Tahoma" panose="020B0604030504040204" pitchFamily="34" charset="0"/>
              </a:rPr>
              <a:t>执行设备驱动程序，向控制器发启动指令。</a:t>
            </a:r>
          </a:p>
        </p:txBody>
      </p:sp>
      <p:sp>
        <p:nvSpPr>
          <p:cNvPr id="220170" name="文本框 220169"/>
          <p:cNvSpPr txBox="1"/>
          <p:nvPr/>
        </p:nvSpPr>
        <p:spPr>
          <a:xfrm>
            <a:off x="2059703" y="3370104"/>
            <a:ext cx="9506445" cy="829945"/>
          </a:xfrm>
          <a:prstGeom prst="rect">
            <a:avLst/>
          </a:prstGeom>
          <a:noFill/>
          <a:ln w="9525">
            <a:noFill/>
          </a:ln>
        </p:spPr>
        <p:txBody>
          <a:bodyPr wrap="square">
            <a:spAutoFit/>
          </a:bodyPr>
          <a:lstStyle/>
          <a:p>
            <a:pPr>
              <a:buClr>
                <a:srgbClr val="FF6600"/>
              </a:buClr>
              <a:buFont typeface="Wingdings" panose="05000000000000000000" pitchFamily="2" charset="2"/>
              <a:buChar char="n"/>
            </a:pPr>
            <a:r>
              <a:rPr lang="zh-CN" altLang="en-US" dirty="0">
                <a:latin typeface="Tahoma" panose="020B0604030504040204" pitchFamily="34" charset="0"/>
              </a:rPr>
              <a:t> 控制器按照</a:t>
            </a:r>
            <a:r>
              <a:rPr lang="en-US" altLang="zh-CN">
                <a:latin typeface="Tahoma" panose="020B0604030504040204" pitchFamily="34" charset="0"/>
              </a:rPr>
              <a:t>I/O</a:t>
            </a:r>
            <a:r>
              <a:rPr lang="zh-CN" altLang="en-US" dirty="0">
                <a:latin typeface="Tahoma" panose="020B0604030504040204" pitchFamily="34" charset="0"/>
              </a:rPr>
              <a:t>指令要求，启动并控制</a:t>
            </a:r>
            <a:r>
              <a:rPr lang="en-US" altLang="zh-CN">
                <a:latin typeface="Tahoma" panose="020B0604030504040204" pitchFamily="34" charset="0"/>
              </a:rPr>
              <a:t>I/O</a:t>
            </a:r>
            <a:r>
              <a:rPr lang="zh-CN" altLang="en-US" dirty="0">
                <a:latin typeface="Tahoma" panose="020B0604030504040204" pitchFamily="34" charset="0"/>
              </a:rPr>
              <a:t>设备工作。</a:t>
            </a:r>
            <a:r>
              <a:rPr lang="en-US" altLang="zh-CN">
                <a:solidFill>
                  <a:srgbClr val="CC0099"/>
                </a:solidFill>
                <a:latin typeface="Tahoma" panose="020B0604030504040204" pitchFamily="34" charset="0"/>
              </a:rPr>
              <a:t>CPU</a:t>
            </a:r>
            <a:r>
              <a:rPr lang="zh-CN" altLang="en-US" dirty="0">
                <a:solidFill>
                  <a:srgbClr val="CC0099"/>
                </a:solidFill>
                <a:latin typeface="Tahoma" panose="020B0604030504040204" pitchFamily="34" charset="0"/>
              </a:rPr>
              <a:t>与外设是并行操作的。 </a:t>
            </a:r>
          </a:p>
        </p:txBody>
      </p:sp>
      <p:sp>
        <p:nvSpPr>
          <p:cNvPr id="220171" name="文本框 220170"/>
          <p:cNvSpPr txBox="1"/>
          <p:nvPr/>
        </p:nvSpPr>
        <p:spPr>
          <a:xfrm>
            <a:off x="2059703" y="4287679"/>
            <a:ext cx="9506445" cy="460375"/>
          </a:xfrm>
          <a:prstGeom prst="rect">
            <a:avLst/>
          </a:prstGeom>
          <a:noFill/>
          <a:ln w="9525">
            <a:noFill/>
          </a:ln>
        </p:spPr>
        <p:txBody>
          <a:bodyPr wrap="square">
            <a:spAutoFit/>
          </a:bodyPr>
          <a:lstStyle/>
          <a:p>
            <a:pPr>
              <a:buClr>
                <a:srgbClr val="FF6600"/>
              </a:buClr>
              <a:buFont typeface="Wingdings" panose="05000000000000000000" pitchFamily="2" charset="2"/>
              <a:buChar char="n"/>
            </a:pPr>
            <a:r>
              <a:rPr lang="zh-CN" altLang="en-US" dirty="0">
                <a:latin typeface="Tahoma" panose="020B0604030504040204" pitchFamily="34" charset="0"/>
              </a:rPr>
              <a:t> 输入就绪</a:t>
            </a:r>
            <a:r>
              <a:rPr lang="en-US" altLang="zh-CN">
                <a:latin typeface="Tahoma" panose="020B0604030504040204" pitchFamily="34" charset="0"/>
              </a:rPr>
              <a:t>/</a:t>
            </a:r>
            <a:r>
              <a:rPr lang="zh-CN" altLang="en-US" dirty="0">
                <a:latin typeface="Tahoma" panose="020B0604030504040204" pitchFamily="34" charset="0"/>
              </a:rPr>
              <a:t>输出完成，</a:t>
            </a:r>
            <a:r>
              <a:rPr lang="zh-CN" altLang="en-US" dirty="0">
                <a:solidFill>
                  <a:srgbClr val="CC0099"/>
                </a:solidFill>
                <a:latin typeface="Tahoma" panose="020B0604030504040204" pitchFamily="34" charset="0"/>
              </a:rPr>
              <a:t>控制器向</a:t>
            </a:r>
            <a:r>
              <a:rPr lang="en-US" altLang="zh-CN">
                <a:solidFill>
                  <a:srgbClr val="CC0099"/>
                </a:solidFill>
                <a:latin typeface="Tahoma" panose="020B0604030504040204" pitchFamily="34" charset="0"/>
              </a:rPr>
              <a:t>CPU</a:t>
            </a:r>
            <a:r>
              <a:rPr lang="zh-CN" altLang="en-US" dirty="0">
                <a:solidFill>
                  <a:srgbClr val="CC0099"/>
                </a:solidFill>
                <a:latin typeface="Tahoma" panose="020B0604030504040204" pitchFamily="34" charset="0"/>
              </a:rPr>
              <a:t>发中断信号。</a:t>
            </a:r>
            <a:r>
              <a:rPr lang="zh-CN" altLang="en-US" dirty="0">
                <a:latin typeface="Tahoma" panose="020B0604030504040204" pitchFamily="34" charset="0"/>
              </a:rPr>
              <a:t> </a:t>
            </a:r>
          </a:p>
        </p:txBody>
      </p:sp>
      <p:sp>
        <p:nvSpPr>
          <p:cNvPr id="220172" name="文本框 220171"/>
          <p:cNvSpPr txBox="1"/>
          <p:nvPr/>
        </p:nvSpPr>
        <p:spPr>
          <a:xfrm>
            <a:off x="2053353" y="4806792"/>
            <a:ext cx="9254607" cy="460375"/>
          </a:xfrm>
          <a:prstGeom prst="rect">
            <a:avLst/>
          </a:prstGeom>
          <a:noFill/>
          <a:ln w="9525">
            <a:noFill/>
          </a:ln>
        </p:spPr>
        <p:txBody>
          <a:bodyPr wrap="square">
            <a:spAutoFit/>
          </a:bodyPr>
          <a:lstStyle/>
          <a:p>
            <a:pPr>
              <a:buClr>
                <a:srgbClr val="FF6600"/>
              </a:buClr>
              <a:buFont typeface="Wingdings" panose="05000000000000000000" pitchFamily="2" charset="2"/>
              <a:buChar char="n"/>
            </a:pPr>
            <a:r>
              <a:rPr lang="zh-CN" altLang="en-US" dirty="0">
                <a:latin typeface="Tahoma" panose="020B0604030504040204" pitchFamily="34" charset="0"/>
              </a:rPr>
              <a:t> </a:t>
            </a:r>
            <a:r>
              <a:rPr lang="en-US" altLang="zh-CN">
                <a:latin typeface="Tahoma" panose="020B0604030504040204" pitchFamily="34" charset="0"/>
              </a:rPr>
              <a:t>CPU</a:t>
            </a:r>
            <a:r>
              <a:rPr lang="zh-CN" altLang="en-US" dirty="0">
                <a:latin typeface="Tahoma" panose="020B0604030504040204" pitchFamily="34" charset="0"/>
              </a:rPr>
              <a:t>接中断信号，保护现场，转中断处理程序。 </a:t>
            </a:r>
          </a:p>
        </p:txBody>
      </p:sp>
      <p:sp>
        <p:nvSpPr>
          <p:cNvPr id="220173" name="文本框 220172"/>
          <p:cNvSpPr txBox="1"/>
          <p:nvPr/>
        </p:nvSpPr>
        <p:spPr>
          <a:xfrm>
            <a:off x="2059703" y="5251292"/>
            <a:ext cx="9506445" cy="829945"/>
          </a:xfrm>
          <a:prstGeom prst="rect">
            <a:avLst/>
          </a:prstGeom>
          <a:noFill/>
          <a:ln w="9525">
            <a:noFill/>
          </a:ln>
        </p:spPr>
        <p:txBody>
          <a:bodyPr wrap="square">
            <a:spAutoFit/>
          </a:bodyPr>
          <a:lstStyle/>
          <a:p>
            <a:pPr>
              <a:buClr>
                <a:srgbClr val="FF6600"/>
              </a:buClr>
              <a:buFont typeface="Wingdings" panose="05000000000000000000" pitchFamily="2" charset="2"/>
              <a:buChar char="n"/>
            </a:pPr>
            <a:r>
              <a:rPr lang="zh-CN" altLang="en-US" dirty="0">
                <a:latin typeface="Tahoma" panose="020B0604030504040204" pitchFamily="34" charset="0"/>
              </a:rPr>
              <a:t> 中断处理程序完成后退出中断，恢复现场，将控制转回被打断的执行位置。 </a:t>
            </a:r>
          </a:p>
        </p:txBody>
      </p:sp>
      <p:sp>
        <p:nvSpPr>
          <p:cNvPr id="220175" name="AutoShape 5"/>
          <p:cNvSpPr/>
          <p:nvPr/>
        </p:nvSpPr>
        <p:spPr>
          <a:xfrm>
            <a:off x="923677" y="1097757"/>
            <a:ext cx="42354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20176" name="Text Box 38"/>
          <p:cNvSpPr txBox="1"/>
          <p:nvPr/>
        </p:nvSpPr>
        <p:spPr>
          <a:xfrm>
            <a:off x="1055440" y="1124744"/>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二、中断控制方式</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3" name="矩形 12">
            <a:extLst>
              <a:ext uri="{FF2B5EF4-FFF2-40B4-BE49-F238E27FC236}">
                <a16:creationId xmlns:a16="http://schemas.microsoft.com/office/drawing/2014/main" id="{F53FC03B-9939-44B5-A1A6-D9924AFCE7FA}"/>
              </a:ext>
            </a:extLst>
          </p:cNvPr>
          <p:cNvSpPr/>
          <p:nvPr/>
        </p:nvSpPr>
        <p:spPr>
          <a:xfrm>
            <a:off x="493296" y="175812"/>
            <a:ext cx="5903913"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5.2 I/O设备数据传输控制方式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20175"/>
                                        </p:tgtEl>
                                        <p:attrNameLst>
                                          <p:attrName>style.visibility</p:attrName>
                                        </p:attrNameLst>
                                      </p:cBhvr>
                                      <p:to>
                                        <p:strVal val="visible"/>
                                      </p:to>
                                    </p:set>
                                    <p:anim calcmode="lin" valueType="num">
                                      <p:cBhvr additive="base">
                                        <p:cTn id="7" dur="500" fill="hold"/>
                                        <p:tgtEl>
                                          <p:spTgt spid="220175"/>
                                        </p:tgtEl>
                                        <p:attrNameLst>
                                          <p:attrName>ppt_x</p:attrName>
                                        </p:attrNameLst>
                                      </p:cBhvr>
                                      <p:tavLst>
                                        <p:tav tm="0">
                                          <p:val>
                                            <p:strVal val="#ppt_x"/>
                                          </p:val>
                                        </p:tav>
                                        <p:tav tm="100000">
                                          <p:val>
                                            <p:strVal val="#ppt_x"/>
                                          </p:val>
                                        </p:tav>
                                      </p:tavLst>
                                    </p:anim>
                                    <p:anim calcmode="lin" valueType="num">
                                      <p:cBhvr additive="base">
                                        <p:cTn id="8" dur="500" fill="hold"/>
                                        <p:tgtEl>
                                          <p:spTgt spid="22017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20176"/>
                                        </p:tgtEl>
                                        <p:attrNameLst>
                                          <p:attrName>style.visibility</p:attrName>
                                        </p:attrNameLst>
                                      </p:cBhvr>
                                      <p:to>
                                        <p:strVal val="visible"/>
                                      </p:to>
                                    </p:set>
                                    <p:anim calcmode="lin" valueType="num">
                                      <p:cBhvr additive="base">
                                        <p:cTn id="12" dur="500" fill="hold"/>
                                        <p:tgtEl>
                                          <p:spTgt spid="220176"/>
                                        </p:tgtEl>
                                        <p:attrNameLst>
                                          <p:attrName>ppt_x</p:attrName>
                                        </p:attrNameLst>
                                      </p:cBhvr>
                                      <p:tavLst>
                                        <p:tav tm="0">
                                          <p:val>
                                            <p:strVal val="#ppt_x"/>
                                          </p:val>
                                        </p:tav>
                                        <p:tav tm="100000">
                                          <p:val>
                                            <p:strVal val="#ppt_x"/>
                                          </p:val>
                                        </p:tav>
                                      </p:tavLst>
                                    </p:anim>
                                    <p:anim calcmode="lin" valueType="num">
                                      <p:cBhvr additive="base">
                                        <p:cTn id="13" dur="500" fill="hold"/>
                                        <p:tgtEl>
                                          <p:spTgt spid="22017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20167"/>
                                        </p:tgtEl>
                                        <p:attrNameLst>
                                          <p:attrName>style.visibility</p:attrName>
                                        </p:attrNameLst>
                                      </p:cBhvr>
                                      <p:to>
                                        <p:strVal val="visible"/>
                                      </p:to>
                                    </p:set>
                                    <p:anim calcmode="lin" valueType="num">
                                      <p:cBhvr additive="base">
                                        <p:cTn id="17" dur="500" fill="hold"/>
                                        <p:tgtEl>
                                          <p:spTgt spid="220167"/>
                                        </p:tgtEl>
                                        <p:attrNameLst>
                                          <p:attrName>ppt_x</p:attrName>
                                        </p:attrNameLst>
                                      </p:cBhvr>
                                      <p:tavLst>
                                        <p:tav tm="0">
                                          <p:val>
                                            <p:strVal val="1+#ppt_w/2"/>
                                          </p:val>
                                        </p:tav>
                                        <p:tav tm="100000">
                                          <p:val>
                                            <p:strVal val="#ppt_x"/>
                                          </p:val>
                                        </p:tav>
                                      </p:tavLst>
                                    </p:anim>
                                    <p:anim calcmode="lin" valueType="num">
                                      <p:cBhvr additive="base">
                                        <p:cTn id="18" dur="500" fill="hold"/>
                                        <p:tgtEl>
                                          <p:spTgt spid="22016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20169"/>
                                        </p:tgtEl>
                                        <p:attrNameLst>
                                          <p:attrName>style.visibility</p:attrName>
                                        </p:attrNameLst>
                                      </p:cBhvr>
                                      <p:to>
                                        <p:strVal val="visible"/>
                                      </p:to>
                                    </p:set>
                                    <p:anim calcmode="lin" valueType="num">
                                      <p:cBhvr additive="base">
                                        <p:cTn id="22" dur="500" fill="hold"/>
                                        <p:tgtEl>
                                          <p:spTgt spid="220169"/>
                                        </p:tgtEl>
                                        <p:attrNameLst>
                                          <p:attrName>ppt_x</p:attrName>
                                        </p:attrNameLst>
                                      </p:cBhvr>
                                      <p:tavLst>
                                        <p:tav tm="0">
                                          <p:val>
                                            <p:strVal val="0-#ppt_w/2"/>
                                          </p:val>
                                        </p:tav>
                                        <p:tav tm="100000">
                                          <p:val>
                                            <p:strVal val="#ppt_x"/>
                                          </p:val>
                                        </p:tav>
                                      </p:tavLst>
                                    </p:anim>
                                    <p:anim calcmode="lin" valueType="num">
                                      <p:cBhvr additive="base">
                                        <p:cTn id="23" dur="500" fill="hold"/>
                                        <p:tgtEl>
                                          <p:spTgt spid="22016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20170"/>
                                        </p:tgtEl>
                                        <p:attrNameLst>
                                          <p:attrName>style.visibility</p:attrName>
                                        </p:attrNameLst>
                                      </p:cBhvr>
                                      <p:to>
                                        <p:strVal val="visible"/>
                                      </p:to>
                                    </p:set>
                                    <p:anim calcmode="lin" valueType="num">
                                      <p:cBhvr additive="base">
                                        <p:cTn id="27" dur="500" fill="hold"/>
                                        <p:tgtEl>
                                          <p:spTgt spid="220170"/>
                                        </p:tgtEl>
                                        <p:attrNameLst>
                                          <p:attrName>ppt_x</p:attrName>
                                        </p:attrNameLst>
                                      </p:cBhvr>
                                      <p:tavLst>
                                        <p:tav tm="0">
                                          <p:val>
                                            <p:strVal val="#ppt_x"/>
                                          </p:val>
                                        </p:tav>
                                        <p:tav tm="100000">
                                          <p:val>
                                            <p:strVal val="#ppt_x"/>
                                          </p:val>
                                        </p:tav>
                                      </p:tavLst>
                                    </p:anim>
                                    <p:anim calcmode="lin" valueType="num">
                                      <p:cBhvr additive="base">
                                        <p:cTn id="28" dur="500" fill="hold"/>
                                        <p:tgtEl>
                                          <p:spTgt spid="22017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20171"/>
                                        </p:tgtEl>
                                        <p:attrNameLst>
                                          <p:attrName>style.visibility</p:attrName>
                                        </p:attrNameLst>
                                      </p:cBhvr>
                                      <p:to>
                                        <p:strVal val="visible"/>
                                      </p:to>
                                    </p:set>
                                    <p:anim calcmode="lin" valueType="num">
                                      <p:cBhvr additive="base">
                                        <p:cTn id="32" dur="500" fill="hold"/>
                                        <p:tgtEl>
                                          <p:spTgt spid="220171"/>
                                        </p:tgtEl>
                                        <p:attrNameLst>
                                          <p:attrName>ppt_x</p:attrName>
                                        </p:attrNameLst>
                                      </p:cBhvr>
                                      <p:tavLst>
                                        <p:tav tm="0">
                                          <p:val>
                                            <p:strVal val="#ppt_x"/>
                                          </p:val>
                                        </p:tav>
                                        <p:tav tm="100000">
                                          <p:val>
                                            <p:strVal val="#ppt_x"/>
                                          </p:val>
                                        </p:tav>
                                      </p:tavLst>
                                    </p:anim>
                                    <p:anim calcmode="lin" valueType="num">
                                      <p:cBhvr additive="base">
                                        <p:cTn id="33" dur="500" fill="hold"/>
                                        <p:tgtEl>
                                          <p:spTgt spid="22017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220172"/>
                                        </p:tgtEl>
                                        <p:attrNameLst>
                                          <p:attrName>style.visibility</p:attrName>
                                        </p:attrNameLst>
                                      </p:cBhvr>
                                      <p:to>
                                        <p:strVal val="visible"/>
                                      </p:to>
                                    </p:set>
                                    <p:anim calcmode="lin" valueType="num">
                                      <p:cBhvr additive="base">
                                        <p:cTn id="37" dur="500" fill="hold"/>
                                        <p:tgtEl>
                                          <p:spTgt spid="220172"/>
                                        </p:tgtEl>
                                        <p:attrNameLst>
                                          <p:attrName>ppt_x</p:attrName>
                                        </p:attrNameLst>
                                      </p:cBhvr>
                                      <p:tavLst>
                                        <p:tav tm="0">
                                          <p:val>
                                            <p:strVal val="#ppt_x"/>
                                          </p:val>
                                        </p:tav>
                                        <p:tav tm="100000">
                                          <p:val>
                                            <p:strVal val="#ppt_x"/>
                                          </p:val>
                                        </p:tav>
                                      </p:tavLst>
                                    </p:anim>
                                    <p:anim calcmode="lin" valueType="num">
                                      <p:cBhvr additive="base">
                                        <p:cTn id="38" dur="500" fill="hold"/>
                                        <p:tgtEl>
                                          <p:spTgt spid="220172"/>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20173"/>
                                        </p:tgtEl>
                                        <p:attrNameLst>
                                          <p:attrName>style.visibility</p:attrName>
                                        </p:attrNameLst>
                                      </p:cBhvr>
                                      <p:to>
                                        <p:strVal val="visible"/>
                                      </p:to>
                                    </p:set>
                                    <p:anim calcmode="lin" valueType="num">
                                      <p:cBhvr additive="base">
                                        <p:cTn id="42" dur="500" fill="hold"/>
                                        <p:tgtEl>
                                          <p:spTgt spid="220173"/>
                                        </p:tgtEl>
                                        <p:attrNameLst>
                                          <p:attrName>ppt_x</p:attrName>
                                        </p:attrNameLst>
                                      </p:cBhvr>
                                      <p:tavLst>
                                        <p:tav tm="0">
                                          <p:val>
                                            <p:strVal val="#ppt_x"/>
                                          </p:val>
                                        </p:tav>
                                        <p:tav tm="100000">
                                          <p:val>
                                            <p:strVal val="#ppt_x"/>
                                          </p:val>
                                        </p:tav>
                                      </p:tavLst>
                                    </p:anim>
                                    <p:anim calcmode="lin" valueType="num">
                                      <p:cBhvr additive="base">
                                        <p:cTn id="43" dur="500" fill="hold"/>
                                        <p:tgtEl>
                                          <p:spTgt spid="220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7" grpId="0"/>
      <p:bldP spid="220169" grpId="0"/>
      <p:bldP spid="220170" grpId="0"/>
      <p:bldP spid="220171" grpId="0"/>
      <p:bldP spid="220172" grpId="0"/>
      <p:bldP spid="220173" grpId="0"/>
      <p:bldP spid="220175" grpId="0" bldLvl="0" animBg="1"/>
      <p:bldP spid="22017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矩形 385025"/>
          <p:cNvSpPr/>
          <p:nvPr/>
        </p:nvSpPr>
        <p:spPr>
          <a:xfrm>
            <a:off x="1920875" y="3554413"/>
            <a:ext cx="9144000" cy="0"/>
          </a:xfrm>
          <a:prstGeom prst="rect">
            <a:avLst/>
          </a:prstGeom>
          <a:noFill/>
          <a:ln w="9525">
            <a:noFill/>
          </a:ln>
        </p:spPr>
        <p:txBody>
          <a:bodyPr/>
          <a:lstStyle/>
          <a:p>
            <a:endParaRPr lang="zh-CN" altLang="en-US"/>
          </a:p>
        </p:txBody>
      </p:sp>
      <p:sp>
        <p:nvSpPr>
          <p:cNvPr id="385027" name="矩形 385026"/>
          <p:cNvSpPr/>
          <p:nvPr/>
        </p:nvSpPr>
        <p:spPr>
          <a:xfrm>
            <a:off x="1920875" y="3544888"/>
            <a:ext cx="9144000" cy="0"/>
          </a:xfrm>
          <a:prstGeom prst="rect">
            <a:avLst/>
          </a:prstGeom>
          <a:noFill/>
          <a:ln w="9525">
            <a:noFill/>
          </a:ln>
        </p:spPr>
        <p:txBody>
          <a:bodyPr/>
          <a:lstStyle/>
          <a:p>
            <a:endParaRPr lang="zh-CN" altLang="en-US"/>
          </a:p>
        </p:txBody>
      </p:sp>
      <p:sp>
        <p:nvSpPr>
          <p:cNvPr id="385029" name="文本框 385028"/>
          <p:cNvSpPr txBox="1"/>
          <p:nvPr/>
        </p:nvSpPr>
        <p:spPr>
          <a:xfrm>
            <a:off x="5413375" y="2286000"/>
            <a:ext cx="2592388" cy="1152525"/>
          </a:xfrm>
          <a:prstGeom prst="rect">
            <a:avLst/>
          </a:prstGeom>
          <a:solidFill>
            <a:srgbClr val="CCFF99"/>
          </a:solidFill>
          <a:ln w="28575" cap="flat" cmpd="sng">
            <a:solidFill>
              <a:srgbClr val="0000FF"/>
            </a:solidFill>
            <a:prstDash val="dash"/>
            <a:miter/>
            <a:headEnd type="none" w="med" len="med"/>
            <a:tailEnd type="none" w="med" len="med"/>
          </a:ln>
        </p:spPr>
        <p:txBody>
          <a:bodyPr/>
          <a:lstStyle/>
          <a:p>
            <a:pPr algn="just"/>
            <a:r>
              <a:rPr lang="en-US" altLang="zh-CN">
                <a:latin typeface="Tahoma" panose="020B0604030504040204" pitchFamily="34" charset="0"/>
              </a:rPr>
              <a:t>CPU </a:t>
            </a:r>
            <a:r>
              <a:rPr lang="zh-CN" altLang="en-US" dirty="0">
                <a:latin typeface="Tahoma" panose="020B0604030504040204" pitchFamily="34" charset="0"/>
              </a:rPr>
              <a:t>执行设备驱动程序向控制器发出</a:t>
            </a:r>
            <a:r>
              <a:rPr lang="zh-CN" altLang="en-US" dirty="0">
                <a:solidFill>
                  <a:srgbClr val="CC3300"/>
                </a:solidFill>
                <a:latin typeface="Tahoma" panose="020B0604030504040204" pitchFamily="34" charset="0"/>
              </a:rPr>
              <a:t>启动命令</a:t>
            </a:r>
          </a:p>
        </p:txBody>
      </p:sp>
      <p:grpSp>
        <p:nvGrpSpPr>
          <p:cNvPr id="385039" name="组合 385038"/>
          <p:cNvGrpSpPr/>
          <p:nvPr/>
        </p:nvGrpSpPr>
        <p:grpSpPr>
          <a:xfrm>
            <a:off x="9444038" y="4292600"/>
            <a:ext cx="1044575" cy="719138"/>
            <a:chOff x="4694" y="1888"/>
            <a:chExt cx="771" cy="453"/>
          </a:xfrm>
        </p:grpSpPr>
        <p:sp>
          <p:nvSpPr>
            <p:cNvPr id="385037" name="流程图: 文档 385036"/>
            <p:cNvSpPr/>
            <p:nvPr/>
          </p:nvSpPr>
          <p:spPr>
            <a:xfrm>
              <a:off x="4694" y="1888"/>
              <a:ext cx="771" cy="453"/>
            </a:xfrm>
            <a:prstGeom prst="flowChartDocument">
              <a:avLst/>
            </a:prstGeom>
            <a:solidFill>
              <a:schemeClr val="folHlink">
                <a:alpha val="55000"/>
              </a:schemeClr>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endParaRPr lang="zh-CN" altLang="en-US"/>
            </a:p>
          </p:txBody>
        </p:sp>
        <p:sp>
          <p:nvSpPr>
            <p:cNvPr id="385038" name="文本框 385037"/>
            <p:cNvSpPr txBox="1"/>
            <p:nvPr/>
          </p:nvSpPr>
          <p:spPr>
            <a:xfrm>
              <a:off x="4785" y="1933"/>
              <a:ext cx="635" cy="290"/>
            </a:xfrm>
            <a:prstGeom prst="rect">
              <a:avLst/>
            </a:prstGeom>
            <a:noFill/>
            <a:ln w="9525">
              <a:noFill/>
            </a:ln>
          </p:spPr>
          <p:txBody>
            <a:bodyPr>
              <a:spAutoFit/>
            </a:bodyPr>
            <a:lstStyle/>
            <a:p>
              <a:pPr>
                <a:spcBef>
                  <a:spcPct val="50000"/>
                </a:spcBef>
              </a:pPr>
              <a:r>
                <a:rPr lang="zh-CN" altLang="en-US" dirty="0">
                  <a:latin typeface="Tahoma" panose="020B0604030504040204" pitchFamily="34" charset="0"/>
                </a:rPr>
                <a:t>外设</a:t>
              </a:r>
            </a:p>
          </p:txBody>
        </p:sp>
      </p:grpSp>
      <p:sp>
        <p:nvSpPr>
          <p:cNvPr id="385041" name="左右箭头 385040"/>
          <p:cNvSpPr/>
          <p:nvPr/>
        </p:nvSpPr>
        <p:spPr>
          <a:xfrm>
            <a:off x="8870950" y="4445000"/>
            <a:ext cx="576263" cy="288925"/>
          </a:xfrm>
          <a:prstGeom prst="leftRightArrow">
            <a:avLst>
              <a:gd name="adj1" fmla="val 50000"/>
              <a:gd name="adj2" fmla="val 39890"/>
            </a:avLst>
          </a:prstGeom>
          <a:solidFill>
            <a:srgbClr val="3366FF"/>
          </a:solidFill>
          <a:ln w="9525" cap="flat" cmpd="sng">
            <a:solidFill>
              <a:schemeClr val="tx1"/>
            </a:solidFill>
            <a:prstDash val="solid"/>
            <a:miter/>
            <a:headEnd type="none" w="med" len="med"/>
            <a:tailEnd type="none" w="med" len="med"/>
          </a:ln>
        </p:spPr>
        <p:txBody>
          <a:bodyPr/>
          <a:lstStyle/>
          <a:p>
            <a:endParaRPr lang="zh-CN" altLang="en-US"/>
          </a:p>
        </p:txBody>
      </p:sp>
      <p:grpSp>
        <p:nvGrpSpPr>
          <p:cNvPr id="385047" name="组合 385046"/>
          <p:cNvGrpSpPr/>
          <p:nvPr/>
        </p:nvGrpSpPr>
        <p:grpSpPr>
          <a:xfrm>
            <a:off x="8040688" y="4005263"/>
            <a:ext cx="800100" cy="1174750"/>
            <a:chOff x="3833" y="1783"/>
            <a:chExt cx="590" cy="740"/>
          </a:xfrm>
        </p:grpSpPr>
        <p:sp>
          <p:nvSpPr>
            <p:cNvPr id="385040" name="流程图: 预定义过程 385039"/>
            <p:cNvSpPr/>
            <p:nvPr/>
          </p:nvSpPr>
          <p:spPr>
            <a:xfrm>
              <a:off x="3833" y="1797"/>
              <a:ext cx="590" cy="726"/>
            </a:xfrm>
            <a:prstGeom prst="flowChartPredefinedProcess">
              <a:avLst/>
            </a:prstGeom>
            <a:solidFill>
              <a:srgbClr val="FF9900"/>
            </a:solidFill>
            <a:ln w="38100" cap="flat" cmpd="sng">
              <a:solidFill>
                <a:srgbClr val="006600"/>
              </a:solidFill>
              <a:prstDash val="solid"/>
              <a:miter/>
              <a:headEnd type="none" w="med" len="med"/>
              <a:tailEnd type="none" w="med" len="med"/>
            </a:ln>
          </p:spPr>
          <p:txBody>
            <a:bodyPr/>
            <a:lstStyle/>
            <a:p>
              <a:endParaRPr lang="zh-CN" altLang="en-US"/>
            </a:p>
          </p:txBody>
        </p:sp>
        <p:sp>
          <p:nvSpPr>
            <p:cNvPr id="385042" name="文本框 385041"/>
            <p:cNvSpPr txBox="1"/>
            <p:nvPr/>
          </p:nvSpPr>
          <p:spPr>
            <a:xfrm>
              <a:off x="3969" y="1783"/>
              <a:ext cx="318" cy="639"/>
            </a:xfrm>
            <a:prstGeom prst="rect">
              <a:avLst/>
            </a:prstGeom>
            <a:noFill/>
            <a:ln w="38100">
              <a:noFill/>
            </a:ln>
          </p:spPr>
          <p:txBody>
            <a:bodyPr>
              <a:spAutoFit/>
            </a:bodyPr>
            <a:lstStyle/>
            <a:p>
              <a:pPr>
                <a:spcBef>
                  <a:spcPct val="50000"/>
                </a:spcBef>
              </a:pPr>
              <a:r>
                <a:rPr lang="zh-CN" altLang="en-US" sz="2000" dirty="0">
                  <a:latin typeface="Tahoma" panose="020B0604030504040204" pitchFamily="34" charset="0"/>
                </a:rPr>
                <a:t>控制器</a:t>
              </a:r>
            </a:p>
          </p:txBody>
        </p:sp>
      </p:grpSp>
      <p:sp>
        <p:nvSpPr>
          <p:cNvPr id="385046" name="任意多边形 385045"/>
          <p:cNvSpPr/>
          <p:nvPr/>
        </p:nvSpPr>
        <p:spPr>
          <a:xfrm rot="2910317">
            <a:off x="7248525" y="3619500"/>
            <a:ext cx="936625" cy="142875"/>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93366"/>
          </a:solidFill>
          <a:ln w="12700" cap="flat" cmpd="sng">
            <a:solidFill>
              <a:schemeClr val="tx1"/>
            </a:solidFill>
            <a:prstDash val="solid"/>
            <a:miter/>
            <a:headEnd type="none" w="med" len="med"/>
            <a:tailEnd type="none" w="med" len="med"/>
          </a:ln>
        </p:spPr>
        <p:txBody>
          <a:bodyPr/>
          <a:lstStyle/>
          <a:p>
            <a:endParaRPr lang="zh-CN" altLang="en-US"/>
          </a:p>
        </p:txBody>
      </p:sp>
      <p:sp>
        <p:nvSpPr>
          <p:cNvPr id="385049" name="直接连接符 385048"/>
          <p:cNvSpPr/>
          <p:nvPr/>
        </p:nvSpPr>
        <p:spPr>
          <a:xfrm flipH="1">
            <a:off x="3036888" y="4302125"/>
            <a:ext cx="4968875" cy="288925"/>
          </a:xfrm>
          <a:prstGeom prst="line">
            <a:avLst/>
          </a:prstGeom>
          <a:ln w="28575" cap="flat" cmpd="sng">
            <a:solidFill>
              <a:schemeClr val="hlink"/>
            </a:solidFill>
            <a:prstDash val="solid"/>
            <a:miter/>
            <a:headEnd type="none" w="med" len="med"/>
            <a:tailEnd type="triangle" w="med" len="med"/>
          </a:ln>
        </p:spPr>
      </p:sp>
      <p:sp>
        <p:nvSpPr>
          <p:cNvPr id="385050" name="文本框 385049"/>
          <p:cNvSpPr txBox="1"/>
          <p:nvPr/>
        </p:nvSpPr>
        <p:spPr>
          <a:xfrm>
            <a:off x="5411788" y="3917950"/>
            <a:ext cx="2017712" cy="460375"/>
          </a:xfrm>
          <a:prstGeom prst="rect">
            <a:avLst/>
          </a:prstGeom>
          <a:noFill/>
          <a:ln w="9525">
            <a:noFill/>
          </a:ln>
        </p:spPr>
        <p:txBody>
          <a:bodyPr>
            <a:spAutoFit/>
          </a:bodyPr>
          <a:lstStyle/>
          <a:p>
            <a:pPr>
              <a:spcBef>
                <a:spcPct val="50000"/>
              </a:spcBef>
            </a:pPr>
            <a:r>
              <a:rPr lang="en-US" altLang="zh-CN">
                <a:solidFill>
                  <a:srgbClr val="CC0099"/>
                </a:solidFill>
                <a:effectLst>
                  <a:outerShdw blurRad="38100" dist="38100" dir="2700000">
                    <a:srgbClr val="C0C0C0"/>
                  </a:outerShdw>
                </a:effectLst>
                <a:latin typeface="Tahoma" panose="020B0604030504040204" pitchFamily="34" charset="0"/>
              </a:rPr>
              <a:t>I/O</a:t>
            </a:r>
            <a:r>
              <a:rPr lang="zh-CN" altLang="en-US" dirty="0">
                <a:solidFill>
                  <a:srgbClr val="CC0099"/>
                </a:solidFill>
                <a:effectLst>
                  <a:outerShdw blurRad="38100" dist="38100" dir="2700000">
                    <a:srgbClr val="C0C0C0"/>
                  </a:outerShdw>
                </a:effectLst>
                <a:latin typeface="Tahoma" panose="020B0604030504040204" pitchFamily="34" charset="0"/>
              </a:rPr>
              <a:t>完成中断</a:t>
            </a:r>
          </a:p>
        </p:txBody>
      </p:sp>
      <p:sp>
        <p:nvSpPr>
          <p:cNvPr id="385052" name="直接连接符 385051"/>
          <p:cNvSpPr/>
          <p:nvPr/>
        </p:nvSpPr>
        <p:spPr>
          <a:xfrm flipV="1">
            <a:off x="4044950" y="2286000"/>
            <a:ext cx="1368425" cy="936625"/>
          </a:xfrm>
          <a:prstGeom prst="line">
            <a:avLst/>
          </a:prstGeom>
          <a:ln w="28575" cap="flat" cmpd="sng">
            <a:solidFill>
              <a:schemeClr val="hlink"/>
            </a:solidFill>
            <a:prstDash val="solid"/>
            <a:miter/>
            <a:headEnd type="none" w="med" len="med"/>
            <a:tailEnd type="triangle" w="med" len="med"/>
          </a:ln>
        </p:spPr>
      </p:sp>
      <p:sp>
        <p:nvSpPr>
          <p:cNvPr id="385053" name="任意多边形 385052"/>
          <p:cNvSpPr/>
          <p:nvPr/>
        </p:nvSpPr>
        <p:spPr>
          <a:xfrm>
            <a:off x="4189413" y="3409950"/>
            <a:ext cx="3038475" cy="280988"/>
          </a:xfrm>
          <a:custGeom>
            <a:avLst/>
            <a:gdLst/>
            <a:ahLst/>
            <a:cxnLst/>
            <a:rect l="0" t="0" r="0" b="0"/>
            <a:pathLst>
              <a:path w="1914" h="177">
                <a:moveTo>
                  <a:pt x="1914" y="0"/>
                </a:moveTo>
                <a:cubicBezTo>
                  <a:pt x="1805" y="29"/>
                  <a:pt x="1586" y="155"/>
                  <a:pt x="1267" y="175"/>
                </a:cubicBezTo>
                <a:cubicBezTo>
                  <a:pt x="950" y="177"/>
                  <a:pt x="264" y="132"/>
                  <a:pt x="0" y="120"/>
                </a:cubicBezTo>
              </a:path>
            </a:pathLst>
          </a:custGeom>
          <a:noFill/>
          <a:ln w="28575" cap="flat" cmpd="sng">
            <a:solidFill>
              <a:schemeClr val="hlink">
                <a:alpha val="100000"/>
              </a:schemeClr>
            </a:solidFill>
            <a:prstDash val="solid"/>
            <a:miter lim="800000"/>
            <a:headEnd type="none" w="med" len="med"/>
            <a:tailEnd type="triangle" w="med" len="med"/>
          </a:ln>
        </p:spPr>
        <p:txBody>
          <a:bodyPr/>
          <a:lstStyle/>
          <a:p>
            <a:endParaRPr lang="zh-CN" altLang="en-US"/>
          </a:p>
        </p:txBody>
      </p:sp>
      <p:sp>
        <p:nvSpPr>
          <p:cNvPr id="385055" name="文本框 385054"/>
          <p:cNvSpPr txBox="1"/>
          <p:nvPr/>
        </p:nvSpPr>
        <p:spPr>
          <a:xfrm>
            <a:off x="5268913" y="5741988"/>
            <a:ext cx="1511300" cy="460375"/>
          </a:xfrm>
          <a:prstGeom prst="rect">
            <a:avLst/>
          </a:prstGeom>
          <a:noFill/>
          <a:ln w="38100" cap="flat" cmpd="sng">
            <a:solidFill>
              <a:srgbClr val="CC3300"/>
            </a:solidFill>
            <a:prstDash val="sysDot"/>
            <a:miter/>
            <a:headEnd type="none" w="med" len="med"/>
            <a:tailEnd type="none" w="med" len="med"/>
          </a:ln>
        </p:spPr>
        <p:txBody>
          <a:bodyPr>
            <a:spAutoFit/>
          </a:bodyPr>
          <a:lstStyle/>
          <a:p>
            <a:pPr>
              <a:spcBef>
                <a:spcPct val="50000"/>
              </a:spcBef>
            </a:pPr>
            <a:r>
              <a:rPr lang="zh-CN" altLang="en-US" b="0" dirty="0">
                <a:latin typeface="Tahoma" panose="020B0604030504040204" pitchFamily="34" charset="0"/>
              </a:rPr>
              <a:t>中断处理</a:t>
            </a:r>
          </a:p>
        </p:txBody>
      </p:sp>
      <p:sp>
        <p:nvSpPr>
          <p:cNvPr id="385056" name="直接连接符 385055"/>
          <p:cNvSpPr/>
          <p:nvPr/>
        </p:nvSpPr>
        <p:spPr>
          <a:xfrm>
            <a:off x="3108325" y="4662488"/>
            <a:ext cx="2160588" cy="1079500"/>
          </a:xfrm>
          <a:prstGeom prst="line">
            <a:avLst/>
          </a:prstGeom>
          <a:ln w="28575" cap="flat" cmpd="sng">
            <a:solidFill>
              <a:schemeClr val="hlink"/>
            </a:solidFill>
            <a:prstDash val="solid"/>
            <a:miter/>
            <a:headEnd type="none" w="med" len="med"/>
            <a:tailEnd type="triangle" w="med" len="med"/>
          </a:ln>
        </p:spPr>
      </p:sp>
      <p:sp>
        <p:nvSpPr>
          <p:cNvPr id="385057" name="直接连接符 385056"/>
          <p:cNvSpPr/>
          <p:nvPr/>
        </p:nvSpPr>
        <p:spPr>
          <a:xfrm flipH="1" flipV="1">
            <a:off x="3216275" y="5013325"/>
            <a:ext cx="2046288" cy="1212850"/>
          </a:xfrm>
          <a:prstGeom prst="line">
            <a:avLst/>
          </a:prstGeom>
          <a:ln w="28575" cap="flat" cmpd="sng">
            <a:solidFill>
              <a:schemeClr val="hlink"/>
            </a:solidFill>
            <a:prstDash val="solid"/>
            <a:miter/>
            <a:headEnd type="none" w="med" len="med"/>
            <a:tailEnd type="triangle" w="med" len="med"/>
          </a:ln>
        </p:spPr>
      </p:sp>
      <p:sp>
        <p:nvSpPr>
          <p:cNvPr id="385059" name="文本框 385058"/>
          <p:cNvSpPr txBox="1"/>
          <p:nvPr/>
        </p:nvSpPr>
        <p:spPr>
          <a:xfrm>
            <a:off x="4800600" y="5084763"/>
            <a:ext cx="2051050" cy="460375"/>
          </a:xfrm>
          <a:prstGeom prst="rect">
            <a:avLst/>
          </a:prstGeom>
          <a:noFill/>
          <a:ln w="9525">
            <a:noFill/>
          </a:ln>
        </p:spPr>
        <p:txBody>
          <a:bodyPr>
            <a:spAutoFit/>
          </a:bodyPr>
          <a:lstStyle/>
          <a:p>
            <a:pPr>
              <a:spcBef>
                <a:spcPct val="50000"/>
              </a:spcBef>
            </a:pPr>
            <a:r>
              <a:rPr lang="en-US" altLang="zh-CN">
                <a:solidFill>
                  <a:srgbClr val="CC0099"/>
                </a:solidFill>
                <a:effectLst>
                  <a:outerShdw blurRad="38100" dist="38100" dir="2700000">
                    <a:srgbClr val="C0C0C0"/>
                  </a:outerShdw>
                </a:effectLst>
                <a:latin typeface="Tahoma" panose="020B0604030504040204" pitchFamily="34" charset="0"/>
              </a:rPr>
              <a:t>CPU</a:t>
            </a:r>
            <a:r>
              <a:rPr lang="zh-CN" altLang="en-US" dirty="0">
                <a:solidFill>
                  <a:srgbClr val="CC0099"/>
                </a:solidFill>
                <a:effectLst>
                  <a:outerShdw blurRad="38100" dist="38100" dir="2700000">
                    <a:srgbClr val="C0C0C0"/>
                  </a:outerShdw>
                </a:effectLst>
                <a:latin typeface="Tahoma" panose="020B0604030504040204" pitchFamily="34" charset="0"/>
              </a:rPr>
              <a:t>响应中断</a:t>
            </a:r>
          </a:p>
        </p:txBody>
      </p:sp>
      <p:sp>
        <p:nvSpPr>
          <p:cNvPr id="385061" name="文本框 385060"/>
          <p:cNvSpPr txBox="1"/>
          <p:nvPr/>
        </p:nvSpPr>
        <p:spPr>
          <a:xfrm>
            <a:off x="2316163" y="2214563"/>
            <a:ext cx="1800225" cy="460375"/>
          </a:xfrm>
          <a:prstGeom prst="rect">
            <a:avLst/>
          </a:prstGeom>
          <a:noFill/>
          <a:ln w="9525">
            <a:noFill/>
          </a:ln>
        </p:spPr>
        <p:txBody>
          <a:bodyPr>
            <a:spAutoFit/>
          </a:bodyPr>
          <a:lstStyle/>
          <a:p>
            <a:pPr>
              <a:spcBef>
                <a:spcPct val="50000"/>
              </a:spcBef>
            </a:pPr>
            <a:r>
              <a:rPr lang="zh-CN" altLang="en-US" u="sng" dirty="0">
                <a:solidFill>
                  <a:srgbClr val="0000FF"/>
                </a:solidFill>
                <a:latin typeface="Tahoma" panose="020B0604030504040204" pitchFamily="34" charset="0"/>
              </a:rPr>
              <a:t>程序执行：</a:t>
            </a:r>
          </a:p>
        </p:txBody>
      </p:sp>
      <p:sp>
        <p:nvSpPr>
          <p:cNvPr id="385062" name="文本框 385061"/>
          <p:cNvSpPr txBox="1"/>
          <p:nvPr/>
        </p:nvSpPr>
        <p:spPr>
          <a:xfrm>
            <a:off x="2782888" y="2646363"/>
            <a:ext cx="576262" cy="460375"/>
          </a:xfrm>
          <a:prstGeom prst="rect">
            <a:avLst/>
          </a:prstGeom>
          <a:noFill/>
          <a:ln w="9525">
            <a:noFill/>
          </a:ln>
        </p:spPr>
        <p:txBody>
          <a:bodyPr>
            <a:spAutoFit/>
          </a:bodyPr>
          <a:lstStyle/>
          <a:p>
            <a:pPr>
              <a:spcBef>
                <a:spcPct val="50000"/>
              </a:spcBef>
            </a:pPr>
            <a:r>
              <a:rPr lang="en-US" altLang="zh-CN" b="0">
                <a:solidFill>
                  <a:srgbClr val="006600"/>
                </a:solidFill>
                <a:latin typeface="Tahoma" panose="020B0604030504040204" pitchFamily="34" charset="0"/>
              </a:rPr>
              <a:t>┇</a:t>
            </a:r>
            <a:endParaRPr lang="zh-CN" altLang="en-US" b="0" dirty="0">
              <a:solidFill>
                <a:srgbClr val="006600"/>
              </a:solidFill>
              <a:latin typeface="Tahoma" panose="020B0604030504040204" pitchFamily="34" charset="0"/>
            </a:endParaRPr>
          </a:p>
        </p:txBody>
      </p:sp>
      <p:sp>
        <p:nvSpPr>
          <p:cNvPr id="385063" name="文本框 385062"/>
          <p:cNvSpPr txBox="1"/>
          <p:nvPr/>
        </p:nvSpPr>
        <p:spPr>
          <a:xfrm>
            <a:off x="2274888" y="3006725"/>
            <a:ext cx="2054225" cy="460375"/>
          </a:xfrm>
          <a:prstGeom prst="rect">
            <a:avLst/>
          </a:prstGeom>
          <a:noFill/>
          <a:ln w="9525">
            <a:noFill/>
          </a:ln>
        </p:spPr>
        <p:txBody>
          <a:bodyPr>
            <a:spAutoFit/>
          </a:bodyPr>
          <a:lstStyle/>
          <a:p>
            <a:pPr>
              <a:spcBef>
                <a:spcPct val="50000"/>
              </a:spcBef>
            </a:pPr>
            <a:r>
              <a:rPr lang="zh-CN" altLang="en-US" dirty="0">
                <a:solidFill>
                  <a:srgbClr val="660066"/>
                </a:solidFill>
                <a:effectLst>
                  <a:outerShdw blurRad="38100" dist="38100" dir="2700000">
                    <a:srgbClr val="C0C0C0"/>
                  </a:outerShdw>
                </a:effectLst>
                <a:latin typeface="Tahoma" panose="020B0604030504040204" pitchFamily="34" charset="0"/>
              </a:rPr>
              <a:t>程序请求</a:t>
            </a:r>
            <a:r>
              <a:rPr lang="en-US" altLang="zh-CN">
                <a:solidFill>
                  <a:srgbClr val="660066"/>
                </a:solidFill>
                <a:effectLst>
                  <a:outerShdw blurRad="38100" dist="38100" dir="2700000">
                    <a:srgbClr val="C0C0C0"/>
                  </a:outerShdw>
                </a:effectLst>
                <a:latin typeface="Tahoma" panose="020B0604030504040204" pitchFamily="34" charset="0"/>
              </a:rPr>
              <a:t>I/O</a:t>
            </a:r>
            <a:endParaRPr lang="zh-CN" altLang="en-US" dirty="0">
              <a:solidFill>
                <a:srgbClr val="660066"/>
              </a:solidFill>
              <a:effectLst>
                <a:outerShdw blurRad="38100" dist="38100" dir="2700000">
                  <a:srgbClr val="C0C0C0"/>
                </a:outerShdw>
              </a:effectLst>
              <a:latin typeface="Tahoma" panose="020B0604030504040204" pitchFamily="34" charset="0"/>
            </a:endParaRPr>
          </a:p>
        </p:txBody>
      </p:sp>
      <p:sp>
        <p:nvSpPr>
          <p:cNvPr id="385064" name="文本框 385063"/>
          <p:cNvSpPr txBox="1"/>
          <p:nvPr/>
        </p:nvSpPr>
        <p:spPr>
          <a:xfrm>
            <a:off x="2244725" y="3367088"/>
            <a:ext cx="2160588" cy="460375"/>
          </a:xfrm>
          <a:prstGeom prst="rect">
            <a:avLst/>
          </a:prstGeom>
          <a:noFill/>
          <a:ln w="9525">
            <a:noFill/>
          </a:ln>
        </p:spPr>
        <p:txBody>
          <a:bodyPr>
            <a:spAutoFit/>
          </a:bodyPr>
          <a:lstStyle/>
          <a:p>
            <a:pPr>
              <a:spcBef>
                <a:spcPct val="50000"/>
              </a:spcBef>
            </a:pPr>
            <a:r>
              <a:rPr lang="zh-CN" altLang="en-US" dirty="0">
                <a:latin typeface="Tahoma" panose="020B0604030504040204" pitchFamily="34" charset="0"/>
              </a:rPr>
              <a:t>继续执行程序</a:t>
            </a:r>
          </a:p>
        </p:txBody>
      </p:sp>
      <p:sp>
        <p:nvSpPr>
          <p:cNvPr id="385067" name="文本框 385066"/>
          <p:cNvSpPr txBox="1"/>
          <p:nvPr/>
        </p:nvSpPr>
        <p:spPr>
          <a:xfrm>
            <a:off x="2208213" y="4700588"/>
            <a:ext cx="2160587" cy="460375"/>
          </a:xfrm>
          <a:prstGeom prst="rect">
            <a:avLst/>
          </a:prstGeom>
          <a:noFill/>
          <a:ln w="9525">
            <a:noFill/>
          </a:ln>
        </p:spPr>
        <p:txBody>
          <a:bodyPr>
            <a:spAutoFit/>
          </a:bodyPr>
          <a:lstStyle/>
          <a:p>
            <a:pPr>
              <a:spcBef>
                <a:spcPct val="50000"/>
              </a:spcBef>
            </a:pPr>
            <a:r>
              <a:rPr lang="zh-CN" altLang="en-US" dirty="0">
                <a:latin typeface="Tahoma" panose="020B0604030504040204" pitchFamily="34" charset="0"/>
              </a:rPr>
              <a:t>继续执行程序</a:t>
            </a:r>
          </a:p>
        </p:txBody>
      </p:sp>
      <p:sp>
        <p:nvSpPr>
          <p:cNvPr id="385068" name="文本框 385067"/>
          <p:cNvSpPr txBox="1"/>
          <p:nvPr/>
        </p:nvSpPr>
        <p:spPr>
          <a:xfrm>
            <a:off x="2782888" y="5132388"/>
            <a:ext cx="576262" cy="460375"/>
          </a:xfrm>
          <a:prstGeom prst="rect">
            <a:avLst/>
          </a:prstGeom>
          <a:noFill/>
          <a:ln w="9525">
            <a:noFill/>
          </a:ln>
        </p:spPr>
        <p:txBody>
          <a:bodyPr>
            <a:spAutoFit/>
          </a:bodyPr>
          <a:lstStyle/>
          <a:p>
            <a:pPr>
              <a:spcBef>
                <a:spcPct val="50000"/>
              </a:spcBef>
            </a:pPr>
            <a:r>
              <a:rPr lang="en-US" altLang="zh-CN" b="0">
                <a:solidFill>
                  <a:srgbClr val="006600"/>
                </a:solidFill>
                <a:latin typeface="Tahoma" panose="020B0604030504040204" pitchFamily="34" charset="0"/>
              </a:rPr>
              <a:t>┇</a:t>
            </a:r>
            <a:endParaRPr lang="zh-CN" altLang="en-US" b="0" dirty="0">
              <a:solidFill>
                <a:srgbClr val="006600"/>
              </a:solidFill>
              <a:latin typeface="Tahoma" panose="020B0604030504040204" pitchFamily="34" charset="0"/>
            </a:endParaRPr>
          </a:p>
        </p:txBody>
      </p:sp>
      <p:sp>
        <p:nvSpPr>
          <p:cNvPr id="385079" name="直接连接符 385078"/>
          <p:cNvSpPr/>
          <p:nvPr/>
        </p:nvSpPr>
        <p:spPr>
          <a:xfrm>
            <a:off x="3036888" y="3798888"/>
            <a:ext cx="0" cy="863600"/>
          </a:xfrm>
          <a:prstGeom prst="line">
            <a:avLst/>
          </a:prstGeom>
          <a:ln w="38100" cap="flat" cmpd="sng">
            <a:solidFill>
              <a:srgbClr val="006600"/>
            </a:solidFill>
            <a:prstDash val="sysDot"/>
            <a:miter/>
            <a:headEnd type="none" w="med" len="med"/>
            <a:tailEnd type="none" w="med" len="med"/>
          </a:ln>
        </p:spPr>
      </p:sp>
      <p:sp>
        <p:nvSpPr>
          <p:cNvPr id="385080" name="AutoShape 5"/>
          <p:cNvSpPr/>
          <p:nvPr/>
        </p:nvSpPr>
        <p:spPr>
          <a:xfrm>
            <a:off x="959643" y="1077820"/>
            <a:ext cx="42354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85081" name="Text Box 38"/>
          <p:cNvSpPr txBox="1"/>
          <p:nvPr/>
        </p:nvSpPr>
        <p:spPr>
          <a:xfrm>
            <a:off x="1091406" y="1104807"/>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二、中断控制方式</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385083" name="动作按钮: 自定义 385082"/>
          <p:cNvSpPr/>
          <p:nvPr/>
        </p:nvSpPr>
        <p:spPr>
          <a:xfrm>
            <a:off x="9696400" y="5972175"/>
            <a:ext cx="900112" cy="360363"/>
          </a:xfrm>
          <a:prstGeom prst="actionButtonBlank">
            <a:avLst/>
          </a:prstGeom>
          <a:solidFill>
            <a:srgbClr val="006600"/>
          </a:solidFill>
          <a:ln w="9525">
            <a:noFill/>
          </a:ln>
        </p:spPr>
        <p:txBody>
          <a:bodyPr wrap="none" anchor="ctr"/>
          <a:lstStyle/>
          <a:p>
            <a:pPr algn="ctr"/>
            <a:r>
              <a:rPr lang="zh-CN" altLang="en-US" sz="1400" dirty="0">
                <a:solidFill>
                  <a:schemeClr val="hlink"/>
                </a:solidFill>
                <a:effectLst>
                  <a:outerShdw blurRad="38100" dist="38100" dir="2700000">
                    <a:srgbClr val="000000"/>
                  </a:outerShdw>
                </a:effectLst>
                <a:latin typeface="Tahoma" panose="020B0604030504040204" pitchFamily="34" charset="0"/>
              </a:rPr>
              <a:t>动画演示</a:t>
            </a:r>
          </a:p>
        </p:txBody>
      </p:sp>
      <p:sp>
        <p:nvSpPr>
          <p:cNvPr id="32" name="矩形 31">
            <a:extLst>
              <a:ext uri="{FF2B5EF4-FFF2-40B4-BE49-F238E27FC236}">
                <a16:creationId xmlns:a16="http://schemas.microsoft.com/office/drawing/2014/main" id="{E9EC29FB-C0DF-468A-B280-40E449511989}"/>
              </a:ext>
            </a:extLst>
          </p:cNvPr>
          <p:cNvSpPr/>
          <p:nvPr/>
        </p:nvSpPr>
        <p:spPr>
          <a:xfrm>
            <a:off x="493296" y="175812"/>
            <a:ext cx="5903913"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5.2 I/O设备数据传输控制方式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5080"/>
                                        </p:tgtEl>
                                        <p:attrNameLst>
                                          <p:attrName>style.visibility</p:attrName>
                                        </p:attrNameLst>
                                      </p:cBhvr>
                                      <p:to>
                                        <p:strVal val="visible"/>
                                      </p:to>
                                    </p:set>
                                    <p:anim calcmode="lin" valueType="num">
                                      <p:cBhvr additive="base">
                                        <p:cTn id="7" dur="500" fill="hold"/>
                                        <p:tgtEl>
                                          <p:spTgt spid="385080"/>
                                        </p:tgtEl>
                                        <p:attrNameLst>
                                          <p:attrName>ppt_x</p:attrName>
                                        </p:attrNameLst>
                                      </p:cBhvr>
                                      <p:tavLst>
                                        <p:tav tm="0">
                                          <p:val>
                                            <p:strVal val="#ppt_x"/>
                                          </p:val>
                                        </p:tav>
                                        <p:tav tm="100000">
                                          <p:val>
                                            <p:strVal val="#ppt_x"/>
                                          </p:val>
                                        </p:tav>
                                      </p:tavLst>
                                    </p:anim>
                                    <p:anim calcmode="lin" valueType="num">
                                      <p:cBhvr additive="base">
                                        <p:cTn id="8" dur="500" fill="hold"/>
                                        <p:tgtEl>
                                          <p:spTgt spid="38508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85081"/>
                                        </p:tgtEl>
                                        <p:attrNameLst>
                                          <p:attrName>style.visibility</p:attrName>
                                        </p:attrNameLst>
                                      </p:cBhvr>
                                      <p:to>
                                        <p:strVal val="visible"/>
                                      </p:to>
                                    </p:set>
                                    <p:anim calcmode="lin" valueType="num">
                                      <p:cBhvr additive="base">
                                        <p:cTn id="12" dur="500" fill="hold"/>
                                        <p:tgtEl>
                                          <p:spTgt spid="385081"/>
                                        </p:tgtEl>
                                        <p:attrNameLst>
                                          <p:attrName>ppt_x</p:attrName>
                                        </p:attrNameLst>
                                      </p:cBhvr>
                                      <p:tavLst>
                                        <p:tav tm="0">
                                          <p:val>
                                            <p:strVal val="#ppt_x"/>
                                          </p:val>
                                        </p:tav>
                                        <p:tav tm="100000">
                                          <p:val>
                                            <p:strVal val="#ppt_x"/>
                                          </p:val>
                                        </p:tav>
                                      </p:tavLst>
                                    </p:anim>
                                    <p:anim calcmode="lin" valueType="num">
                                      <p:cBhvr additive="base">
                                        <p:cTn id="13" dur="500" fill="hold"/>
                                        <p:tgtEl>
                                          <p:spTgt spid="38508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385083"/>
                                        </p:tgtEl>
                                        <p:attrNameLst>
                                          <p:attrName>style.visibility</p:attrName>
                                        </p:attrNameLst>
                                      </p:cBhvr>
                                      <p:to>
                                        <p:strVal val="visible"/>
                                      </p:to>
                                    </p:set>
                                    <p:anim calcmode="lin" valueType="num">
                                      <p:cBhvr>
                                        <p:cTn id="17" dur="1000" fill="hold"/>
                                        <p:tgtEl>
                                          <p:spTgt spid="385083"/>
                                        </p:tgtEl>
                                        <p:attrNameLst>
                                          <p:attrName>ppt_w</p:attrName>
                                        </p:attrNameLst>
                                      </p:cBhvr>
                                      <p:tavLst>
                                        <p:tav tm="0">
                                          <p:val>
                                            <p:strVal val="#ppt_w*0.70"/>
                                          </p:val>
                                        </p:tav>
                                        <p:tav tm="100000">
                                          <p:val>
                                            <p:strVal val="#ppt_w"/>
                                          </p:val>
                                        </p:tav>
                                      </p:tavLst>
                                    </p:anim>
                                    <p:anim calcmode="lin" valueType="num">
                                      <p:cBhvr>
                                        <p:cTn id="18" dur="1000" fill="hold"/>
                                        <p:tgtEl>
                                          <p:spTgt spid="385083"/>
                                        </p:tgtEl>
                                        <p:attrNameLst>
                                          <p:attrName>ppt_h</p:attrName>
                                        </p:attrNameLst>
                                      </p:cBhvr>
                                      <p:tavLst>
                                        <p:tav tm="0">
                                          <p:val>
                                            <p:strVal val="#ppt_h"/>
                                          </p:val>
                                        </p:tav>
                                        <p:tav tm="100000">
                                          <p:val>
                                            <p:strVal val="#ppt_h"/>
                                          </p:val>
                                        </p:tav>
                                      </p:tavLst>
                                    </p:anim>
                                    <p:animEffect transition="in" filter="fade">
                                      <p:cBhvr>
                                        <p:cTn id="19" dur="1000"/>
                                        <p:tgtEl>
                                          <p:spTgt spid="385083"/>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0" restart="whenNotActive" fill="hold" evtFilter="cancelBubble" nodeType="interactiveSeq">
                <p:stCondLst>
                  <p:cond evt="onClick" delay="0">
                    <p:tgtEl>
                      <p:spTgt spid="385083"/>
                    </p:tgtEl>
                  </p:cond>
                </p:stCondLst>
                <p:endSync evt="end" delay="0">
                  <p:rtn val="all"/>
                </p:endSync>
                <p:childTnLst>
                  <p:par>
                    <p:cTn id="21" fill="hold">
                      <p:stCondLst>
                        <p:cond delay="0"/>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85061"/>
                                        </p:tgtEl>
                                        <p:attrNameLst>
                                          <p:attrName>style.visibility</p:attrName>
                                        </p:attrNameLst>
                                      </p:cBhvr>
                                      <p:to>
                                        <p:strVal val="visible"/>
                                      </p:to>
                                    </p:set>
                                    <p:animEffect transition="in" filter="wipe(left)">
                                      <p:cBhvr>
                                        <p:cTn id="25" dur="1000"/>
                                        <p:tgtEl>
                                          <p:spTgt spid="385061"/>
                                        </p:tgtEl>
                                      </p:cBhvr>
                                    </p:animEffect>
                                  </p:childTnLst>
                                </p:cTn>
                              </p:par>
                            </p:childTnLst>
                          </p:cTn>
                        </p:par>
                        <p:par>
                          <p:cTn id="26" fill="hold">
                            <p:stCondLst>
                              <p:cond delay="1000"/>
                            </p:stCondLst>
                            <p:childTnLst>
                              <p:par>
                                <p:cTn id="27" presetID="22" presetClass="entr" presetSubtype="1" fill="hold" nodeType="afterEffect">
                                  <p:stCondLst>
                                    <p:cond delay="0"/>
                                  </p:stCondLst>
                                  <p:childTnLst>
                                    <p:set>
                                      <p:cBhvr>
                                        <p:cTn id="28" dur="1" fill="hold">
                                          <p:stCondLst>
                                            <p:cond delay="0"/>
                                          </p:stCondLst>
                                        </p:cTn>
                                        <p:tgtEl>
                                          <p:spTgt spid="385062">
                                            <p:txEl>
                                              <p:pRg st="0" end="0"/>
                                            </p:txEl>
                                          </p:spTgt>
                                        </p:tgtEl>
                                        <p:attrNameLst>
                                          <p:attrName>style.visibility</p:attrName>
                                        </p:attrNameLst>
                                      </p:cBhvr>
                                      <p:to>
                                        <p:strVal val="visible"/>
                                      </p:to>
                                    </p:set>
                                    <p:animEffect transition="in" filter="wipe(up)">
                                      <p:cBhvr>
                                        <p:cTn id="29" dur="2000"/>
                                        <p:tgtEl>
                                          <p:spTgt spid="385062">
                                            <p:txEl>
                                              <p:pRg st="0" end="0"/>
                                            </p:txEl>
                                          </p:spTgt>
                                        </p:tgtEl>
                                      </p:cBhvr>
                                    </p:animEffect>
                                  </p:childTnLst>
                                </p:cTn>
                              </p:par>
                            </p:childTnLst>
                          </p:cTn>
                        </p:par>
                        <p:par>
                          <p:cTn id="30" fill="hold">
                            <p:stCondLst>
                              <p:cond delay="3000"/>
                            </p:stCondLst>
                            <p:childTnLst>
                              <p:par>
                                <p:cTn id="31" presetID="27" presetClass="entr" presetSubtype="0" repeatCount="2000" fill="hold" nodeType="afterEffect">
                                  <p:stCondLst>
                                    <p:cond delay="0"/>
                                  </p:stCondLst>
                                  <p:iterate type="lt">
                                    <p:tmPct val="50000"/>
                                  </p:iterate>
                                  <p:childTnLst>
                                    <p:set>
                                      <p:cBhvr>
                                        <p:cTn id="32" dur="1" fill="hold">
                                          <p:stCondLst>
                                            <p:cond delay="0"/>
                                          </p:stCondLst>
                                        </p:cTn>
                                        <p:tgtEl>
                                          <p:spTgt spid="385063">
                                            <p:txEl>
                                              <p:pRg st="0" end="0"/>
                                            </p:txEl>
                                          </p:spTgt>
                                        </p:tgtEl>
                                        <p:attrNameLst>
                                          <p:attrName>style.visibility</p:attrName>
                                        </p:attrNameLst>
                                      </p:cBhvr>
                                      <p:to>
                                        <p:strVal val="visible"/>
                                      </p:to>
                                    </p:set>
                                    <p:anim calcmode="discrete" valueType="clr">
                                      <p:cBhvr override="childStyle">
                                        <p:cTn id="33" dur="500"/>
                                        <p:tgtEl>
                                          <p:spTgt spid="385063">
                                            <p:txEl>
                                              <p:pRg st="0" end="0"/>
                                            </p:txEl>
                                          </p:spTgt>
                                        </p:tgtEl>
                                        <p:attrNameLst>
                                          <p:attrName>style.color</p:attrName>
                                        </p:attrNameLst>
                                      </p:cBhvr>
                                      <p:tavLst>
                                        <p:tav tm="0">
                                          <p:val>
                                            <p:clrVal>
                                              <a:srgbClr val="CC3300"/>
                                            </p:clrVal>
                                          </p:val>
                                        </p:tav>
                                        <p:tav tm="50000">
                                          <p:val>
                                            <p:clrVal>
                                              <a:schemeClr val="tx1"/>
                                            </p:clrVal>
                                          </p:val>
                                        </p:tav>
                                      </p:tavLst>
                                    </p:anim>
                                    <p:anim calcmode="discrete" valueType="clr">
                                      <p:cBhvr>
                                        <p:cTn id="34" dur="500"/>
                                        <p:tgtEl>
                                          <p:spTgt spid="385063">
                                            <p:txEl>
                                              <p:pRg st="0" end="0"/>
                                            </p:txEl>
                                          </p:spTgt>
                                        </p:tgtEl>
                                        <p:attrNameLst>
                                          <p:attrName>fillcolor</p:attrName>
                                        </p:attrNameLst>
                                      </p:cBhvr>
                                      <p:tavLst>
                                        <p:tav tm="0">
                                          <p:val>
                                            <p:clrVal>
                                              <a:schemeClr val="accent2"/>
                                            </p:clrVal>
                                          </p:val>
                                        </p:tav>
                                        <p:tav tm="50000">
                                          <p:val>
                                            <p:clrVal>
                                              <a:schemeClr val="hlink"/>
                                            </p:clrVal>
                                          </p:val>
                                        </p:tav>
                                      </p:tavLst>
                                    </p:anim>
                                    <p:set>
                                      <p:cBhvr>
                                        <p:cTn id="35" dur="500"/>
                                        <p:tgtEl>
                                          <p:spTgt spid="385063">
                                            <p:txEl>
                                              <p:pRg st="0" end="0"/>
                                            </p:txEl>
                                          </p:spTgt>
                                        </p:tgtEl>
                                        <p:attrNameLst>
                                          <p:attrName>fill.type</p:attrName>
                                        </p:attrNameLst>
                                      </p:cBhvr>
                                      <p:to>
                                        <p:strVal val="solid"/>
                                      </p:to>
                                    </p:set>
                                  </p:childTnLst>
                                </p:cTn>
                              </p:par>
                            </p:childTnLst>
                          </p:cTn>
                        </p:par>
                        <p:par>
                          <p:cTn id="36" fill="hold">
                            <p:stCondLst>
                              <p:cond delay="7000"/>
                            </p:stCondLst>
                            <p:childTnLst>
                              <p:par>
                                <p:cTn id="37" presetID="22" presetClass="entr" presetSubtype="8" fill="hold" nodeType="afterEffect">
                                  <p:stCondLst>
                                    <p:cond delay="0"/>
                                  </p:stCondLst>
                                  <p:childTnLst>
                                    <p:set>
                                      <p:cBhvr>
                                        <p:cTn id="38" dur="1" fill="hold">
                                          <p:stCondLst>
                                            <p:cond delay="0"/>
                                          </p:stCondLst>
                                        </p:cTn>
                                        <p:tgtEl>
                                          <p:spTgt spid="385052"/>
                                        </p:tgtEl>
                                        <p:attrNameLst>
                                          <p:attrName>style.visibility</p:attrName>
                                        </p:attrNameLst>
                                      </p:cBhvr>
                                      <p:to>
                                        <p:strVal val="visible"/>
                                      </p:to>
                                    </p:set>
                                    <p:animEffect transition="in" filter="wipe(left)">
                                      <p:cBhvr>
                                        <p:cTn id="39" dur="500"/>
                                        <p:tgtEl>
                                          <p:spTgt spid="385052"/>
                                        </p:tgtEl>
                                      </p:cBhvr>
                                    </p:animEffect>
                                  </p:childTnLst>
                                </p:cTn>
                              </p:par>
                            </p:childTnLst>
                          </p:cTn>
                        </p:par>
                        <p:par>
                          <p:cTn id="40" fill="hold">
                            <p:stCondLst>
                              <p:cond delay="7500"/>
                            </p:stCondLst>
                            <p:childTnLst>
                              <p:par>
                                <p:cTn id="41" presetID="53" presetClass="entr" presetSubtype="16" fill="hold" grpId="0" nodeType="afterEffect">
                                  <p:stCondLst>
                                    <p:cond delay="0"/>
                                  </p:stCondLst>
                                  <p:childTnLst>
                                    <p:set>
                                      <p:cBhvr>
                                        <p:cTn id="42" dur="1" fill="hold">
                                          <p:stCondLst>
                                            <p:cond delay="0"/>
                                          </p:stCondLst>
                                        </p:cTn>
                                        <p:tgtEl>
                                          <p:spTgt spid="385029"/>
                                        </p:tgtEl>
                                        <p:attrNameLst>
                                          <p:attrName>style.visibility</p:attrName>
                                        </p:attrNameLst>
                                      </p:cBhvr>
                                      <p:to>
                                        <p:strVal val="visible"/>
                                      </p:to>
                                    </p:set>
                                    <p:anim calcmode="lin" valueType="num">
                                      <p:cBhvr>
                                        <p:cTn id="43" dur="500" fill="hold"/>
                                        <p:tgtEl>
                                          <p:spTgt spid="385029"/>
                                        </p:tgtEl>
                                        <p:attrNameLst>
                                          <p:attrName>ppt_w</p:attrName>
                                        </p:attrNameLst>
                                      </p:cBhvr>
                                      <p:tavLst>
                                        <p:tav tm="0">
                                          <p:val>
                                            <p:fltVal val="0"/>
                                          </p:val>
                                        </p:tav>
                                        <p:tav tm="100000">
                                          <p:val>
                                            <p:strVal val="#ppt_w"/>
                                          </p:val>
                                        </p:tav>
                                      </p:tavLst>
                                    </p:anim>
                                    <p:anim calcmode="lin" valueType="num">
                                      <p:cBhvr>
                                        <p:cTn id="44" dur="500" fill="hold"/>
                                        <p:tgtEl>
                                          <p:spTgt spid="385029"/>
                                        </p:tgtEl>
                                        <p:attrNameLst>
                                          <p:attrName>ppt_h</p:attrName>
                                        </p:attrNameLst>
                                      </p:cBhvr>
                                      <p:tavLst>
                                        <p:tav tm="0">
                                          <p:val>
                                            <p:fltVal val="0"/>
                                          </p:val>
                                        </p:tav>
                                        <p:tav tm="100000">
                                          <p:val>
                                            <p:strVal val="#ppt_h"/>
                                          </p:val>
                                        </p:tav>
                                      </p:tavLst>
                                    </p:anim>
                                    <p:animEffect transition="in" filter="fade">
                                      <p:cBhvr>
                                        <p:cTn id="45" dur="500"/>
                                        <p:tgtEl>
                                          <p:spTgt spid="385029"/>
                                        </p:tgtEl>
                                      </p:cBhvr>
                                    </p:animEffect>
                                  </p:childTnLst>
                                </p:cTn>
                              </p:par>
                            </p:childTnLst>
                          </p:cTn>
                        </p:par>
                        <p:par>
                          <p:cTn id="46" fill="hold">
                            <p:stCondLst>
                              <p:cond delay="8000"/>
                            </p:stCondLst>
                            <p:childTnLst>
                              <p:par>
                                <p:cTn id="47" presetID="2" presetClass="entr" presetSubtype="4" fill="hold" nodeType="afterEffect">
                                  <p:stCondLst>
                                    <p:cond delay="0"/>
                                  </p:stCondLst>
                                  <p:childTnLst>
                                    <p:set>
                                      <p:cBhvr>
                                        <p:cTn id="48" dur="1" fill="hold">
                                          <p:stCondLst>
                                            <p:cond delay="0"/>
                                          </p:stCondLst>
                                        </p:cTn>
                                        <p:tgtEl>
                                          <p:spTgt spid="385039"/>
                                        </p:tgtEl>
                                        <p:attrNameLst>
                                          <p:attrName>style.visibility</p:attrName>
                                        </p:attrNameLst>
                                      </p:cBhvr>
                                      <p:to>
                                        <p:strVal val="visible"/>
                                      </p:to>
                                    </p:set>
                                    <p:anim calcmode="lin" valueType="num">
                                      <p:cBhvr additive="base">
                                        <p:cTn id="49" dur="500" fill="hold"/>
                                        <p:tgtEl>
                                          <p:spTgt spid="385039"/>
                                        </p:tgtEl>
                                        <p:attrNameLst>
                                          <p:attrName>ppt_x</p:attrName>
                                        </p:attrNameLst>
                                      </p:cBhvr>
                                      <p:tavLst>
                                        <p:tav tm="0">
                                          <p:val>
                                            <p:strVal val="#ppt_x"/>
                                          </p:val>
                                        </p:tav>
                                        <p:tav tm="100000">
                                          <p:val>
                                            <p:strVal val="#ppt_x"/>
                                          </p:val>
                                        </p:tav>
                                      </p:tavLst>
                                    </p:anim>
                                    <p:anim calcmode="lin" valueType="num">
                                      <p:cBhvr additive="base">
                                        <p:cTn id="50" dur="500" fill="hold"/>
                                        <p:tgtEl>
                                          <p:spTgt spid="385039"/>
                                        </p:tgtEl>
                                        <p:attrNameLst>
                                          <p:attrName>ppt_y</p:attrName>
                                        </p:attrNameLst>
                                      </p:cBhvr>
                                      <p:tavLst>
                                        <p:tav tm="0">
                                          <p:val>
                                            <p:strVal val="1+#ppt_h/2"/>
                                          </p:val>
                                        </p:tav>
                                        <p:tav tm="100000">
                                          <p:val>
                                            <p:strVal val="#ppt_y"/>
                                          </p:val>
                                        </p:tav>
                                      </p:tavLst>
                                    </p:anim>
                                  </p:childTnLst>
                                </p:cTn>
                              </p:par>
                            </p:childTnLst>
                          </p:cTn>
                        </p:par>
                        <p:par>
                          <p:cTn id="51" fill="hold">
                            <p:stCondLst>
                              <p:cond delay="8500"/>
                            </p:stCondLst>
                            <p:childTnLst>
                              <p:par>
                                <p:cTn id="52" presetID="2" presetClass="entr" presetSubtype="4" fill="hold" nodeType="afterEffect">
                                  <p:stCondLst>
                                    <p:cond delay="0"/>
                                  </p:stCondLst>
                                  <p:childTnLst>
                                    <p:set>
                                      <p:cBhvr>
                                        <p:cTn id="53" dur="1" fill="hold">
                                          <p:stCondLst>
                                            <p:cond delay="0"/>
                                          </p:stCondLst>
                                        </p:cTn>
                                        <p:tgtEl>
                                          <p:spTgt spid="385041"/>
                                        </p:tgtEl>
                                        <p:attrNameLst>
                                          <p:attrName>style.visibility</p:attrName>
                                        </p:attrNameLst>
                                      </p:cBhvr>
                                      <p:to>
                                        <p:strVal val="visible"/>
                                      </p:to>
                                    </p:set>
                                    <p:anim calcmode="lin" valueType="num">
                                      <p:cBhvr additive="base">
                                        <p:cTn id="54" dur="500" fill="hold"/>
                                        <p:tgtEl>
                                          <p:spTgt spid="385041"/>
                                        </p:tgtEl>
                                        <p:attrNameLst>
                                          <p:attrName>ppt_x</p:attrName>
                                        </p:attrNameLst>
                                      </p:cBhvr>
                                      <p:tavLst>
                                        <p:tav tm="0">
                                          <p:val>
                                            <p:strVal val="#ppt_x"/>
                                          </p:val>
                                        </p:tav>
                                        <p:tav tm="100000">
                                          <p:val>
                                            <p:strVal val="#ppt_x"/>
                                          </p:val>
                                        </p:tav>
                                      </p:tavLst>
                                    </p:anim>
                                    <p:anim calcmode="lin" valueType="num">
                                      <p:cBhvr additive="base">
                                        <p:cTn id="55" dur="500" fill="hold"/>
                                        <p:tgtEl>
                                          <p:spTgt spid="385041"/>
                                        </p:tgtEl>
                                        <p:attrNameLst>
                                          <p:attrName>ppt_y</p:attrName>
                                        </p:attrNameLst>
                                      </p:cBhvr>
                                      <p:tavLst>
                                        <p:tav tm="0">
                                          <p:val>
                                            <p:strVal val="1+#ppt_h/2"/>
                                          </p:val>
                                        </p:tav>
                                        <p:tav tm="100000">
                                          <p:val>
                                            <p:strVal val="#ppt_y"/>
                                          </p:val>
                                        </p:tav>
                                      </p:tavLst>
                                    </p:anim>
                                  </p:childTnLst>
                                </p:cTn>
                              </p:par>
                            </p:childTnLst>
                          </p:cTn>
                        </p:par>
                        <p:par>
                          <p:cTn id="56" fill="hold">
                            <p:stCondLst>
                              <p:cond delay="9000"/>
                            </p:stCondLst>
                            <p:childTnLst>
                              <p:par>
                                <p:cTn id="57" presetID="2" presetClass="entr" presetSubtype="4" fill="hold" nodeType="afterEffect">
                                  <p:stCondLst>
                                    <p:cond delay="0"/>
                                  </p:stCondLst>
                                  <p:childTnLst>
                                    <p:set>
                                      <p:cBhvr>
                                        <p:cTn id="58" dur="1" fill="hold">
                                          <p:stCondLst>
                                            <p:cond delay="0"/>
                                          </p:stCondLst>
                                        </p:cTn>
                                        <p:tgtEl>
                                          <p:spTgt spid="385047"/>
                                        </p:tgtEl>
                                        <p:attrNameLst>
                                          <p:attrName>style.visibility</p:attrName>
                                        </p:attrNameLst>
                                      </p:cBhvr>
                                      <p:to>
                                        <p:strVal val="visible"/>
                                      </p:to>
                                    </p:set>
                                    <p:anim calcmode="lin" valueType="num">
                                      <p:cBhvr additive="base">
                                        <p:cTn id="59" dur="500" fill="hold"/>
                                        <p:tgtEl>
                                          <p:spTgt spid="385047"/>
                                        </p:tgtEl>
                                        <p:attrNameLst>
                                          <p:attrName>ppt_x</p:attrName>
                                        </p:attrNameLst>
                                      </p:cBhvr>
                                      <p:tavLst>
                                        <p:tav tm="0">
                                          <p:val>
                                            <p:strVal val="#ppt_x"/>
                                          </p:val>
                                        </p:tav>
                                        <p:tav tm="100000">
                                          <p:val>
                                            <p:strVal val="#ppt_x"/>
                                          </p:val>
                                        </p:tav>
                                      </p:tavLst>
                                    </p:anim>
                                    <p:anim calcmode="lin" valueType="num">
                                      <p:cBhvr additive="base">
                                        <p:cTn id="60" dur="500" fill="hold"/>
                                        <p:tgtEl>
                                          <p:spTgt spid="385047"/>
                                        </p:tgtEl>
                                        <p:attrNameLst>
                                          <p:attrName>ppt_y</p:attrName>
                                        </p:attrNameLst>
                                      </p:cBhvr>
                                      <p:tavLst>
                                        <p:tav tm="0">
                                          <p:val>
                                            <p:strVal val="1+#ppt_h/2"/>
                                          </p:val>
                                        </p:tav>
                                        <p:tav tm="100000">
                                          <p:val>
                                            <p:strVal val="#ppt_y"/>
                                          </p:val>
                                        </p:tav>
                                      </p:tavLst>
                                    </p:anim>
                                  </p:childTnLst>
                                </p:cTn>
                              </p:par>
                            </p:childTnLst>
                          </p:cTn>
                        </p:par>
                        <p:par>
                          <p:cTn id="61" fill="hold">
                            <p:stCondLst>
                              <p:cond delay="9500"/>
                            </p:stCondLst>
                            <p:childTnLst>
                              <p:par>
                                <p:cTn id="62" presetID="22" presetClass="entr" presetSubtype="1" repeatCount="3000" fill="hold" nodeType="afterEffect">
                                  <p:stCondLst>
                                    <p:cond delay="0"/>
                                  </p:stCondLst>
                                  <p:childTnLst>
                                    <p:set>
                                      <p:cBhvr>
                                        <p:cTn id="63" dur="1" fill="hold">
                                          <p:stCondLst>
                                            <p:cond delay="0"/>
                                          </p:stCondLst>
                                        </p:cTn>
                                        <p:tgtEl>
                                          <p:spTgt spid="385046"/>
                                        </p:tgtEl>
                                        <p:attrNameLst>
                                          <p:attrName>style.visibility</p:attrName>
                                        </p:attrNameLst>
                                      </p:cBhvr>
                                      <p:to>
                                        <p:strVal val="visible"/>
                                      </p:to>
                                    </p:set>
                                    <p:animEffect transition="in" filter="wipe(up)">
                                      <p:cBhvr>
                                        <p:cTn id="64" dur="1000"/>
                                        <p:tgtEl>
                                          <p:spTgt spid="385046"/>
                                        </p:tgtEl>
                                      </p:cBhvr>
                                    </p:animEffect>
                                  </p:childTnLst>
                                </p:cTn>
                              </p:par>
                            </p:childTnLst>
                          </p:cTn>
                        </p:par>
                        <p:par>
                          <p:cTn id="65" fill="hold">
                            <p:stCondLst>
                              <p:cond delay="10500"/>
                            </p:stCondLst>
                            <p:childTnLst>
                              <p:par>
                                <p:cTn id="66" presetID="22" presetClass="entr" presetSubtype="2" fill="hold" nodeType="afterEffect">
                                  <p:stCondLst>
                                    <p:cond delay="0"/>
                                  </p:stCondLst>
                                  <p:childTnLst>
                                    <p:set>
                                      <p:cBhvr>
                                        <p:cTn id="67" dur="1" fill="hold">
                                          <p:stCondLst>
                                            <p:cond delay="0"/>
                                          </p:stCondLst>
                                        </p:cTn>
                                        <p:tgtEl>
                                          <p:spTgt spid="385053"/>
                                        </p:tgtEl>
                                        <p:attrNameLst>
                                          <p:attrName>style.visibility</p:attrName>
                                        </p:attrNameLst>
                                      </p:cBhvr>
                                      <p:to>
                                        <p:strVal val="visible"/>
                                      </p:to>
                                    </p:set>
                                    <p:animEffect transition="in" filter="wipe(right)">
                                      <p:cBhvr>
                                        <p:cTn id="68" dur="1000"/>
                                        <p:tgtEl>
                                          <p:spTgt spid="385053"/>
                                        </p:tgtEl>
                                      </p:cBhvr>
                                    </p:animEffect>
                                  </p:childTnLst>
                                </p:cTn>
                              </p:par>
                            </p:childTnLst>
                          </p:cTn>
                        </p:par>
                        <p:par>
                          <p:cTn id="69" fill="hold">
                            <p:stCondLst>
                              <p:cond delay="11500"/>
                            </p:stCondLst>
                            <p:childTnLst>
                              <p:par>
                                <p:cTn id="70" presetID="22" presetClass="entr" presetSubtype="8" fill="hold" nodeType="afterEffect">
                                  <p:stCondLst>
                                    <p:cond delay="0"/>
                                  </p:stCondLst>
                                  <p:childTnLst>
                                    <p:set>
                                      <p:cBhvr>
                                        <p:cTn id="71" dur="1" fill="hold">
                                          <p:stCondLst>
                                            <p:cond delay="0"/>
                                          </p:stCondLst>
                                        </p:cTn>
                                        <p:tgtEl>
                                          <p:spTgt spid="385064">
                                            <p:txEl>
                                              <p:pRg st="0" end="0"/>
                                            </p:txEl>
                                          </p:spTgt>
                                        </p:tgtEl>
                                        <p:attrNameLst>
                                          <p:attrName>style.visibility</p:attrName>
                                        </p:attrNameLst>
                                      </p:cBhvr>
                                      <p:to>
                                        <p:strVal val="visible"/>
                                      </p:to>
                                    </p:set>
                                    <p:animEffect transition="in" filter="wipe(left)">
                                      <p:cBhvr>
                                        <p:cTn id="72" dur="500"/>
                                        <p:tgtEl>
                                          <p:spTgt spid="385064">
                                            <p:txEl>
                                              <p:pRg st="0" end="0"/>
                                            </p:txEl>
                                          </p:spTgt>
                                        </p:tgtEl>
                                      </p:cBhvr>
                                    </p:animEffect>
                                  </p:childTnLst>
                                </p:cTn>
                              </p:par>
                            </p:childTnLst>
                          </p:cTn>
                        </p:par>
                        <p:par>
                          <p:cTn id="73" fill="hold">
                            <p:stCondLst>
                              <p:cond delay="12000"/>
                            </p:stCondLst>
                            <p:childTnLst>
                              <p:par>
                                <p:cTn id="74" presetID="22" presetClass="entr" presetSubtype="1" fill="hold" nodeType="afterEffect">
                                  <p:stCondLst>
                                    <p:cond delay="0"/>
                                  </p:stCondLst>
                                  <p:childTnLst>
                                    <p:set>
                                      <p:cBhvr>
                                        <p:cTn id="75" dur="1" fill="hold">
                                          <p:stCondLst>
                                            <p:cond delay="0"/>
                                          </p:stCondLst>
                                        </p:cTn>
                                        <p:tgtEl>
                                          <p:spTgt spid="385079"/>
                                        </p:tgtEl>
                                        <p:attrNameLst>
                                          <p:attrName>style.visibility</p:attrName>
                                        </p:attrNameLst>
                                      </p:cBhvr>
                                      <p:to>
                                        <p:strVal val="visible"/>
                                      </p:to>
                                    </p:set>
                                    <p:animEffect transition="in" filter="wipe(up)">
                                      <p:cBhvr>
                                        <p:cTn id="76" dur="3000"/>
                                        <p:tgtEl>
                                          <p:spTgt spid="385079"/>
                                        </p:tgtEl>
                                      </p:cBhvr>
                                    </p:animEffect>
                                  </p:childTnLst>
                                </p:cTn>
                              </p:par>
                              <p:par>
                                <p:cTn id="77" presetID="26" presetClass="emph" presetSubtype="0" repeatCount="3000" fill="hold" nodeType="withEffect">
                                  <p:stCondLst>
                                    <p:cond delay="0"/>
                                  </p:stCondLst>
                                  <p:childTnLst>
                                    <p:animEffect transition="out" filter="fade">
                                      <p:cBhvr>
                                        <p:cTn id="78" dur="1000" tmFilter="0, 0; .2, .5; .8, .5; 1, 0"/>
                                        <p:tgtEl>
                                          <p:spTgt spid="385047"/>
                                        </p:tgtEl>
                                      </p:cBhvr>
                                    </p:animEffect>
                                    <p:animScale>
                                      <p:cBhvr>
                                        <p:cTn id="79" dur="500" autoRev="1" fill="hold"/>
                                        <p:tgtEl>
                                          <p:spTgt spid="385047"/>
                                        </p:tgtEl>
                                      </p:cBhvr>
                                      <p:by x="105000" y="105000"/>
                                    </p:animScale>
                                  </p:childTnLst>
                                </p:cTn>
                              </p:par>
                              <p:par>
                                <p:cTn id="80" presetID="26" presetClass="emph" presetSubtype="0" repeatCount="3000" fill="hold" nodeType="withEffect">
                                  <p:stCondLst>
                                    <p:cond delay="0"/>
                                  </p:stCondLst>
                                  <p:childTnLst>
                                    <p:animEffect transition="out" filter="fade">
                                      <p:cBhvr>
                                        <p:cTn id="81" dur="1000" tmFilter="0, 0; .2, .5; .8, .5; 1, 0"/>
                                        <p:tgtEl>
                                          <p:spTgt spid="385041"/>
                                        </p:tgtEl>
                                      </p:cBhvr>
                                    </p:animEffect>
                                    <p:animScale>
                                      <p:cBhvr>
                                        <p:cTn id="82" dur="500" autoRev="1" fill="hold"/>
                                        <p:tgtEl>
                                          <p:spTgt spid="385041"/>
                                        </p:tgtEl>
                                      </p:cBhvr>
                                      <p:by x="105000" y="105000"/>
                                    </p:animScale>
                                  </p:childTnLst>
                                </p:cTn>
                              </p:par>
                              <p:par>
                                <p:cTn id="83" presetID="26" presetClass="emph" presetSubtype="0" repeatCount="3000" fill="hold" nodeType="withEffect">
                                  <p:stCondLst>
                                    <p:cond delay="0"/>
                                  </p:stCondLst>
                                  <p:childTnLst>
                                    <p:animEffect transition="out" filter="fade">
                                      <p:cBhvr>
                                        <p:cTn id="84" dur="1000" tmFilter="0, 0; .2, .5; .8, .5; 1, 0"/>
                                        <p:tgtEl>
                                          <p:spTgt spid="385039"/>
                                        </p:tgtEl>
                                      </p:cBhvr>
                                    </p:animEffect>
                                    <p:animScale>
                                      <p:cBhvr>
                                        <p:cTn id="85" dur="500" autoRev="1" fill="hold"/>
                                        <p:tgtEl>
                                          <p:spTgt spid="385039"/>
                                        </p:tgtEl>
                                      </p:cBhvr>
                                      <p:by x="105000" y="105000"/>
                                    </p:animScale>
                                  </p:childTnLst>
                                </p:cTn>
                              </p:par>
                            </p:childTnLst>
                          </p:cTn>
                        </p:par>
                        <p:par>
                          <p:cTn id="86" fill="hold">
                            <p:stCondLst>
                              <p:cond delay="15000"/>
                            </p:stCondLst>
                            <p:childTnLst>
                              <p:par>
                                <p:cTn id="87" presetID="22" presetClass="entr" presetSubtype="2" fill="hold" grpId="0" nodeType="afterEffect">
                                  <p:stCondLst>
                                    <p:cond delay="0"/>
                                  </p:stCondLst>
                                  <p:childTnLst>
                                    <p:set>
                                      <p:cBhvr>
                                        <p:cTn id="88" dur="1" fill="hold">
                                          <p:stCondLst>
                                            <p:cond delay="0"/>
                                          </p:stCondLst>
                                        </p:cTn>
                                        <p:tgtEl>
                                          <p:spTgt spid="385050"/>
                                        </p:tgtEl>
                                        <p:attrNameLst>
                                          <p:attrName>style.visibility</p:attrName>
                                        </p:attrNameLst>
                                      </p:cBhvr>
                                      <p:to>
                                        <p:strVal val="visible"/>
                                      </p:to>
                                    </p:set>
                                    <p:animEffect transition="in" filter="wipe(right)">
                                      <p:cBhvr>
                                        <p:cTn id="89" dur="2000"/>
                                        <p:tgtEl>
                                          <p:spTgt spid="385050"/>
                                        </p:tgtEl>
                                      </p:cBhvr>
                                    </p:animEffect>
                                  </p:childTnLst>
                                </p:cTn>
                              </p:par>
                              <p:par>
                                <p:cTn id="90" presetID="22" presetClass="entr" presetSubtype="2" fill="hold" nodeType="withEffect">
                                  <p:stCondLst>
                                    <p:cond delay="0"/>
                                  </p:stCondLst>
                                  <p:childTnLst>
                                    <p:set>
                                      <p:cBhvr>
                                        <p:cTn id="91" dur="1" fill="hold">
                                          <p:stCondLst>
                                            <p:cond delay="0"/>
                                          </p:stCondLst>
                                        </p:cTn>
                                        <p:tgtEl>
                                          <p:spTgt spid="385049"/>
                                        </p:tgtEl>
                                        <p:attrNameLst>
                                          <p:attrName>style.visibility</p:attrName>
                                        </p:attrNameLst>
                                      </p:cBhvr>
                                      <p:to>
                                        <p:strVal val="visible"/>
                                      </p:to>
                                    </p:set>
                                    <p:animEffect transition="in" filter="wipe(right)">
                                      <p:cBhvr>
                                        <p:cTn id="92" dur="500"/>
                                        <p:tgtEl>
                                          <p:spTgt spid="385049"/>
                                        </p:tgtEl>
                                      </p:cBhvr>
                                    </p:animEffect>
                                  </p:childTnLst>
                                </p:cTn>
                              </p:par>
                            </p:childTnLst>
                          </p:cTn>
                        </p:par>
                        <p:par>
                          <p:cTn id="93" fill="hold">
                            <p:stCondLst>
                              <p:cond delay="17000"/>
                            </p:stCondLst>
                            <p:childTnLst>
                              <p:par>
                                <p:cTn id="94" presetID="22" presetClass="entr" presetSubtype="8" fill="hold" nodeType="afterEffect">
                                  <p:stCondLst>
                                    <p:cond delay="0"/>
                                  </p:stCondLst>
                                  <p:childTnLst>
                                    <p:set>
                                      <p:cBhvr>
                                        <p:cTn id="95" dur="1" fill="hold">
                                          <p:stCondLst>
                                            <p:cond delay="0"/>
                                          </p:stCondLst>
                                        </p:cTn>
                                        <p:tgtEl>
                                          <p:spTgt spid="385056"/>
                                        </p:tgtEl>
                                        <p:attrNameLst>
                                          <p:attrName>style.visibility</p:attrName>
                                        </p:attrNameLst>
                                      </p:cBhvr>
                                      <p:to>
                                        <p:strVal val="visible"/>
                                      </p:to>
                                    </p:set>
                                    <p:animEffect transition="in" filter="wipe(left)">
                                      <p:cBhvr>
                                        <p:cTn id="96" dur="1000"/>
                                        <p:tgtEl>
                                          <p:spTgt spid="385056"/>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385059"/>
                                        </p:tgtEl>
                                        <p:attrNameLst>
                                          <p:attrName>style.visibility</p:attrName>
                                        </p:attrNameLst>
                                      </p:cBhvr>
                                      <p:to>
                                        <p:strVal val="visible"/>
                                      </p:to>
                                    </p:set>
                                    <p:anim calcmode="lin" valueType="num">
                                      <p:cBhvr>
                                        <p:cTn id="99" dur="500" fill="hold"/>
                                        <p:tgtEl>
                                          <p:spTgt spid="385059"/>
                                        </p:tgtEl>
                                        <p:attrNameLst>
                                          <p:attrName>ppt_w</p:attrName>
                                        </p:attrNameLst>
                                      </p:cBhvr>
                                      <p:tavLst>
                                        <p:tav tm="0">
                                          <p:val>
                                            <p:fltVal val="0"/>
                                          </p:val>
                                        </p:tav>
                                        <p:tav tm="100000">
                                          <p:val>
                                            <p:strVal val="#ppt_w"/>
                                          </p:val>
                                        </p:tav>
                                      </p:tavLst>
                                    </p:anim>
                                    <p:anim calcmode="lin" valueType="num">
                                      <p:cBhvr>
                                        <p:cTn id="100" dur="500" fill="hold"/>
                                        <p:tgtEl>
                                          <p:spTgt spid="385059"/>
                                        </p:tgtEl>
                                        <p:attrNameLst>
                                          <p:attrName>ppt_h</p:attrName>
                                        </p:attrNameLst>
                                      </p:cBhvr>
                                      <p:tavLst>
                                        <p:tav tm="0">
                                          <p:val>
                                            <p:fltVal val="0"/>
                                          </p:val>
                                        </p:tav>
                                        <p:tav tm="100000">
                                          <p:val>
                                            <p:strVal val="#ppt_h"/>
                                          </p:val>
                                        </p:tav>
                                      </p:tavLst>
                                    </p:anim>
                                    <p:animEffect transition="in" filter="fade">
                                      <p:cBhvr>
                                        <p:cTn id="101" dur="500"/>
                                        <p:tgtEl>
                                          <p:spTgt spid="385059"/>
                                        </p:tgtEl>
                                      </p:cBhvr>
                                    </p:animEffect>
                                  </p:childTnLst>
                                </p:cTn>
                              </p:par>
                            </p:childTnLst>
                          </p:cTn>
                        </p:par>
                        <p:par>
                          <p:cTn id="102" fill="hold">
                            <p:stCondLst>
                              <p:cond delay="18000"/>
                            </p:stCondLst>
                            <p:childTnLst>
                              <p:par>
                                <p:cTn id="103" presetID="22" presetClass="entr" presetSubtype="8" fill="hold" grpId="0" nodeType="afterEffect">
                                  <p:stCondLst>
                                    <p:cond delay="0"/>
                                  </p:stCondLst>
                                  <p:childTnLst>
                                    <p:set>
                                      <p:cBhvr>
                                        <p:cTn id="104" dur="1" fill="hold">
                                          <p:stCondLst>
                                            <p:cond delay="0"/>
                                          </p:stCondLst>
                                        </p:cTn>
                                        <p:tgtEl>
                                          <p:spTgt spid="385055"/>
                                        </p:tgtEl>
                                        <p:attrNameLst>
                                          <p:attrName>style.visibility</p:attrName>
                                        </p:attrNameLst>
                                      </p:cBhvr>
                                      <p:to>
                                        <p:strVal val="visible"/>
                                      </p:to>
                                    </p:set>
                                    <p:animEffect transition="in" filter="wipe(left)">
                                      <p:cBhvr>
                                        <p:cTn id="105" dur="1000"/>
                                        <p:tgtEl>
                                          <p:spTgt spid="385055"/>
                                        </p:tgtEl>
                                      </p:cBhvr>
                                    </p:animEffect>
                                  </p:childTnLst>
                                </p:cTn>
                              </p:par>
                            </p:childTnLst>
                          </p:cTn>
                        </p:par>
                        <p:par>
                          <p:cTn id="106" fill="hold">
                            <p:stCondLst>
                              <p:cond delay="19000"/>
                            </p:stCondLst>
                            <p:childTnLst>
                              <p:par>
                                <p:cTn id="107" presetID="22" presetClass="entr" presetSubtype="2" fill="hold" nodeType="afterEffect">
                                  <p:stCondLst>
                                    <p:cond delay="0"/>
                                  </p:stCondLst>
                                  <p:childTnLst>
                                    <p:set>
                                      <p:cBhvr>
                                        <p:cTn id="108" dur="1" fill="hold">
                                          <p:stCondLst>
                                            <p:cond delay="0"/>
                                          </p:stCondLst>
                                        </p:cTn>
                                        <p:tgtEl>
                                          <p:spTgt spid="385057"/>
                                        </p:tgtEl>
                                        <p:attrNameLst>
                                          <p:attrName>style.visibility</p:attrName>
                                        </p:attrNameLst>
                                      </p:cBhvr>
                                      <p:to>
                                        <p:strVal val="visible"/>
                                      </p:to>
                                    </p:set>
                                    <p:animEffect transition="in" filter="wipe(right)">
                                      <p:cBhvr>
                                        <p:cTn id="109" dur="1000"/>
                                        <p:tgtEl>
                                          <p:spTgt spid="385057"/>
                                        </p:tgtEl>
                                      </p:cBhvr>
                                    </p:animEffect>
                                  </p:childTnLst>
                                </p:cTn>
                              </p:par>
                            </p:childTnLst>
                          </p:cTn>
                        </p:par>
                        <p:par>
                          <p:cTn id="110" fill="hold">
                            <p:stCondLst>
                              <p:cond delay="20000"/>
                            </p:stCondLst>
                            <p:childTnLst>
                              <p:par>
                                <p:cTn id="111" presetID="22" presetClass="entr" presetSubtype="8" fill="hold" grpId="0" nodeType="afterEffect">
                                  <p:stCondLst>
                                    <p:cond delay="0"/>
                                  </p:stCondLst>
                                  <p:childTnLst>
                                    <p:set>
                                      <p:cBhvr>
                                        <p:cTn id="112" dur="1" fill="hold">
                                          <p:stCondLst>
                                            <p:cond delay="0"/>
                                          </p:stCondLst>
                                        </p:cTn>
                                        <p:tgtEl>
                                          <p:spTgt spid="385067"/>
                                        </p:tgtEl>
                                        <p:attrNameLst>
                                          <p:attrName>style.visibility</p:attrName>
                                        </p:attrNameLst>
                                      </p:cBhvr>
                                      <p:to>
                                        <p:strVal val="visible"/>
                                      </p:to>
                                    </p:set>
                                    <p:animEffect transition="in" filter="wipe(left)">
                                      <p:cBhvr>
                                        <p:cTn id="113" dur="500"/>
                                        <p:tgtEl>
                                          <p:spTgt spid="385067"/>
                                        </p:tgtEl>
                                      </p:cBhvr>
                                    </p:animEffect>
                                  </p:childTnLst>
                                </p:cTn>
                              </p:par>
                            </p:childTnLst>
                          </p:cTn>
                        </p:par>
                        <p:par>
                          <p:cTn id="114" fill="hold">
                            <p:stCondLst>
                              <p:cond delay="20500"/>
                            </p:stCondLst>
                            <p:childTnLst>
                              <p:par>
                                <p:cTn id="115" presetID="22" presetClass="entr" presetSubtype="1" fill="hold" grpId="0" nodeType="afterEffect">
                                  <p:stCondLst>
                                    <p:cond delay="0"/>
                                  </p:stCondLst>
                                  <p:childTnLst>
                                    <p:set>
                                      <p:cBhvr>
                                        <p:cTn id="116" dur="1" fill="hold">
                                          <p:stCondLst>
                                            <p:cond delay="0"/>
                                          </p:stCondLst>
                                        </p:cTn>
                                        <p:tgtEl>
                                          <p:spTgt spid="385068"/>
                                        </p:tgtEl>
                                        <p:attrNameLst>
                                          <p:attrName>style.visibility</p:attrName>
                                        </p:attrNameLst>
                                      </p:cBhvr>
                                      <p:to>
                                        <p:strVal val="visible"/>
                                      </p:to>
                                    </p:set>
                                    <p:animEffect transition="in" filter="wipe(up)">
                                      <p:cBhvr>
                                        <p:cTn id="117" dur="2000"/>
                                        <p:tgtEl>
                                          <p:spTgt spid="385068"/>
                                        </p:tgtEl>
                                      </p:cBhvr>
                                    </p:animEffect>
                                  </p:childTnLst>
                                </p:cTn>
                              </p:par>
                            </p:childTnLst>
                          </p:cTn>
                        </p:par>
                      </p:childTnLst>
                    </p:cTn>
                  </p:par>
                </p:childTnLst>
              </p:cTn>
              <p:nextCondLst>
                <p:cond evt="onClick" delay="0">
                  <p:tgtEl>
                    <p:spTgt spid="385083"/>
                  </p:tgtEl>
                </p:cond>
              </p:nextCondLst>
            </p:seq>
          </p:childTnLst>
        </p:cTn>
      </p:par>
    </p:tnLst>
    <p:bldLst>
      <p:bldP spid="385029" grpId="0" bldLvl="0" animBg="1"/>
      <p:bldP spid="385050" grpId="0"/>
      <p:bldP spid="385055" grpId="0" bldLvl="0" animBg="1"/>
      <p:bldP spid="385059" grpId="0"/>
      <p:bldP spid="385061" grpId="0"/>
      <p:bldP spid="385067" grpId="0"/>
      <p:bldP spid="385068" grpId="0"/>
      <p:bldP spid="385080" grpId="0" bldLvl="0" animBg="1"/>
      <p:bldP spid="385081" grpId="0"/>
      <p:bldP spid="38508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矩形 221185"/>
          <p:cNvSpPr/>
          <p:nvPr/>
        </p:nvSpPr>
        <p:spPr>
          <a:xfrm>
            <a:off x="1524000" y="3328988"/>
            <a:ext cx="9144000" cy="0"/>
          </a:xfrm>
          <a:prstGeom prst="rect">
            <a:avLst/>
          </a:prstGeom>
          <a:noFill/>
          <a:ln w="9525">
            <a:noFill/>
          </a:ln>
        </p:spPr>
        <p:txBody>
          <a:bodyPr/>
          <a:lstStyle/>
          <a:p>
            <a:endParaRPr lang="zh-CN" altLang="en-US"/>
          </a:p>
        </p:txBody>
      </p:sp>
      <p:sp>
        <p:nvSpPr>
          <p:cNvPr id="221187" name="矩形 221186"/>
          <p:cNvSpPr/>
          <p:nvPr/>
        </p:nvSpPr>
        <p:spPr>
          <a:xfrm>
            <a:off x="1524000" y="3319463"/>
            <a:ext cx="9144000" cy="0"/>
          </a:xfrm>
          <a:prstGeom prst="rect">
            <a:avLst/>
          </a:prstGeom>
          <a:noFill/>
          <a:ln w="9525">
            <a:noFill/>
          </a:ln>
        </p:spPr>
        <p:txBody>
          <a:bodyPr/>
          <a:lstStyle/>
          <a:p>
            <a:endParaRPr lang="zh-CN" altLang="en-US"/>
          </a:p>
        </p:txBody>
      </p:sp>
      <p:sp>
        <p:nvSpPr>
          <p:cNvPr id="221191" name="文本框 221190"/>
          <p:cNvSpPr txBox="1"/>
          <p:nvPr/>
        </p:nvSpPr>
        <p:spPr>
          <a:xfrm>
            <a:off x="2208213" y="1916113"/>
            <a:ext cx="4679950" cy="521970"/>
          </a:xfrm>
          <a:prstGeom prst="rect">
            <a:avLst/>
          </a:prstGeom>
          <a:noFill/>
          <a:ln w="9525">
            <a:noFill/>
          </a:ln>
        </p:spPr>
        <p:txBody>
          <a:bodyPr>
            <a:spAutoFit/>
          </a:bodyPr>
          <a:lstStyle/>
          <a:p>
            <a:r>
              <a:rPr lang="zh-CN" altLang="en-US" sz="2800" dirty="0">
                <a:solidFill>
                  <a:srgbClr val="0000CC"/>
                </a:solidFill>
                <a:effectLst>
                  <a:outerShdw blurRad="38100" dist="38100" dir="2700000">
                    <a:srgbClr val="C0C0C0"/>
                  </a:outerShdw>
                </a:effectLst>
                <a:latin typeface="Tahoma" panose="020B0604030504040204" pitchFamily="34" charset="0"/>
              </a:rPr>
              <a:t>中断驱动方式的优点：</a:t>
            </a:r>
          </a:p>
        </p:txBody>
      </p:sp>
      <p:sp>
        <p:nvSpPr>
          <p:cNvPr id="221192" name="文本框 221191"/>
          <p:cNvSpPr txBox="1"/>
          <p:nvPr/>
        </p:nvSpPr>
        <p:spPr>
          <a:xfrm>
            <a:off x="2567608" y="2680653"/>
            <a:ext cx="7489825" cy="1861792"/>
          </a:xfrm>
          <a:prstGeom prst="rect">
            <a:avLst/>
          </a:prstGeom>
          <a:noFill/>
          <a:ln w="9525">
            <a:noFill/>
          </a:ln>
        </p:spPr>
        <p:txBody>
          <a:bodyPr>
            <a:spAutoFit/>
          </a:bodyPr>
          <a:lstStyle/>
          <a:p>
            <a:pPr>
              <a:lnSpc>
                <a:spcPct val="150000"/>
              </a:lnSpc>
              <a:spcBef>
                <a:spcPct val="50000"/>
              </a:spcBef>
              <a:buClr>
                <a:srgbClr val="FF9900"/>
              </a:buClr>
              <a:buFont typeface="Wingdings" panose="05000000000000000000" pitchFamily="2" charset="2"/>
              <a:buChar char="n"/>
            </a:pPr>
            <a:r>
              <a:rPr lang="en-US" altLang="zh-CN" dirty="0">
                <a:latin typeface="Tahoma" panose="020B0604030504040204" pitchFamily="34" charset="0"/>
              </a:rPr>
              <a:t> CPU</a:t>
            </a:r>
            <a:r>
              <a:rPr lang="zh-CN" altLang="en-US" dirty="0">
                <a:latin typeface="Tahoma" panose="020B0604030504040204" pitchFamily="34" charset="0"/>
              </a:rPr>
              <a:t>与外设、外设与外设可以并行工作，提高了计算机系统的效率。 </a:t>
            </a:r>
          </a:p>
          <a:p>
            <a:pPr>
              <a:lnSpc>
                <a:spcPct val="150000"/>
              </a:lnSpc>
              <a:spcBef>
                <a:spcPct val="50000"/>
              </a:spcBef>
              <a:buClr>
                <a:srgbClr val="FF9900"/>
              </a:buClr>
              <a:buFont typeface="Wingdings" panose="05000000000000000000" pitchFamily="2" charset="2"/>
              <a:buChar char="n"/>
            </a:pPr>
            <a:r>
              <a:rPr lang="zh-CN" altLang="en-US" dirty="0">
                <a:latin typeface="Tahoma" panose="020B0604030504040204" pitchFamily="34" charset="0"/>
              </a:rPr>
              <a:t> 具有实时响应能力，可应用于实时控制场合。 </a:t>
            </a:r>
          </a:p>
        </p:txBody>
      </p:sp>
      <p:sp>
        <p:nvSpPr>
          <p:cNvPr id="221196" name="文本框 221195"/>
          <p:cNvSpPr txBox="1"/>
          <p:nvPr/>
        </p:nvSpPr>
        <p:spPr>
          <a:xfrm>
            <a:off x="2232358" y="4751272"/>
            <a:ext cx="7991475" cy="977265"/>
          </a:xfrm>
          <a:prstGeom prst="rect">
            <a:avLst/>
          </a:prstGeom>
          <a:noFill/>
          <a:ln w="9525">
            <a:noFill/>
          </a:ln>
        </p:spPr>
        <p:txBody>
          <a:bodyPr>
            <a:spAutoFit/>
          </a:bodyPr>
          <a:lstStyle/>
          <a:p>
            <a:pPr>
              <a:lnSpc>
                <a:spcPct val="120000"/>
              </a:lnSpc>
              <a:buClr>
                <a:srgbClr val="0000FF"/>
              </a:buClr>
              <a:buSzPct val="70000"/>
              <a:buFont typeface="Wingdings" panose="05000000000000000000" pitchFamily="2" charset="2"/>
            </a:pPr>
            <a:r>
              <a:rPr lang="zh-CN" altLang="en-US" dirty="0">
                <a:solidFill>
                  <a:srgbClr val="0000CC"/>
                </a:solidFill>
                <a:latin typeface="Tahoma" panose="020B0604030504040204" pitchFamily="34" charset="0"/>
              </a:rPr>
              <a:t>如采用中断方式进行数据输入输出，则设备控制器应具备中断机构，其简单结构如图 </a:t>
            </a:r>
            <a:r>
              <a:rPr lang="en-US" altLang="zh-CN" dirty="0">
                <a:solidFill>
                  <a:srgbClr val="0000CC"/>
                </a:solidFill>
                <a:latin typeface="Tahoma" panose="020B0604030504040204" pitchFamily="34" charset="0"/>
              </a:rPr>
              <a:t>5.5 </a:t>
            </a:r>
            <a:r>
              <a:rPr lang="zh-CN" altLang="en-US" dirty="0">
                <a:solidFill>
                  <a:srgbClr val="0000CC"/>
                </a:solidFill>
                <a:latin typeface="Tahoma" panose="020B0604030504040204" pitchFamily="34" charset="0"/>
              </a:rPr>
              <a:t>所示。 </a:t>
            </a:r>
          </a:p>
        </p:txBody>
      </p:sp>
      <p:sp>
        <p:nvSpPr>
          <p:cNvPr id="221199" name="AutoShape 5"/>
          <p:cNvSpPr/>
          <p:nvPr/>
        </p:nvSpPr>
        <p:spPr>
          <a:xfrm>
            <a:off x="995685" y="1124586"/>
            <a:ext cx="42354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21200" name="Text Box 38"/>
          <p:cNvSpPr txBox="1"/>
          <p:nvPr/>
        </p:nvSpPr>
        <p:spPr>
          <a:xfrm>
            <a:off x="1127448" y="1151573"/>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二、中断控制方式</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0" name="矩形 9">
            <a:extLst>
              <a:ext uri="{FF2B5EF4-FFF2-40B4-BE49-F238E27FC236}">
                <a16:creationId xmlns:a16="http://schemas.microsoft.com/office/drawing/2014/main" id="{4B394216-364C-45A9-9AC0-74E88626013D}"/>
              </a:ext>
            </a:extLst>
          </p:cNvPr>
          <p:cNvSpPr/>
          <p:nvPr/>
        </p:nvSpPr>
        <p:spPr>
          <a:xfrm>
            <a:off x="493296" y="175812"/>
            <a:ext cx="5903913"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5.2 I/O设备数据传输控制方式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21199"/>
                                        </p:tgtEl>
                                        <p:attrNameLst>
                                          <p:attrName>style.visibility</p:attrName>
                                        </p:attrNameLst>
                                      </p:cBhvr>
                                      <p:to>
                                        <p:strVal val="visible"/>
                                      </p:to>
                                    </p:set>
                                    <p:anim calcmode="lin" valueType="num">
                                      <p:cBhvr additive="base">
                                        <p:cTn id="7" dur="500" fill="hold"/>
                                        <p:tgtEl>
                                          <p:spTgt spid="221199"/>
                                        </p:tgtEl>
                                        <p:attrNameLst>
                                          <p:attrName>ppt_x</p:attrName>
                                        </p:attrNameLst>
                                      </p:cBhvr>
                                      <p:tavLst>
                                        <p:tav tm="0">
                                          <p:val>
                                            <p:strVal val="#ppt_x"/>
                                          </p:val>
                                        </p:tav>
                                        <p:tav tm="100000">
                                          <p:val>
                                            <p:strVal val="#ppt_x"/>
                                          </p:val>
                                        </p:tav>
                                      </p:tavLst>
                                    </p:anim>
                                    <p:anim calcmode="lin" valueType="num">
                                      <p:cBhvr additive="base">
                                        <p:cTn id="8" dur="500" fill="hold"/>
                                        <p:tgtEl>
                                          <p:spTgt spid="22119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21200"/>
                                        </p:tgtEl>
                                        <p:attrNameLst>
                                          <p:attrName>style.visibility</p:attrName>
                                        </p:attrNameLst>
                                      </p:cBhvr>
                                      <p:to>
                                        <p:strVal val="visible"/>
                                      </p:to>
                                    </p:set>
                                    <p:anim calcmode="lin" valueType="num">
                                      <p:cBhvr additive="base">
                                        <p:cTn id="12" dur="500" fill="hold"/>
                                        <p:tgtEl>
                                          <p:spTgt spid="221200"/>
                                        </p:tgtEl>
                                        <p:attrNameLst>
                                          <p:attrName>ppt_x</p:attrName>
                                        </p:attrNameLst>
                                      </p:cBhvr>
                                      <p:tavLst>
                                        <p:tav tm="0">
                                          <p:val>
                                            <p:strVal val="#ppt_x"/>
                                          </p:val>
                                        </p:tav>
                                        <p:tav tm="100000">
                                          <p:val>
                                            <p:strVal val="#ppt_x"/>
                                          </p:val>
                                        </p:tav>
                                      </p:tavLst>
                                    </p:anim>
                                    <p:anim calcmode="lin" valueType="num">
                                      <p:cBhvr additive="base">
                                        <p:cTn id="13" dur="500" fill="hold"/>
                                        <p:tgtEl>
                                          <p:spTgt spid="221200"/>
                                        </p:tgtEl>
                                        <p:attrNameLst>
                                          <p:attrName>ppt_y</p:attrName>
                                        </p:attrNameLst>
                                      </p:cBhvr>
                                      <p:tavLst>
                                        <p:tav tm="0">
                                          <p:val>
                                            <p:strVal val="1+#ppt_h/2"/>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221191"/>
                                        </p:tgtEl>
                                        <p:attrNameLst>
                                          <p:attrName>style.visibility</p:attrName>
                                        </p:attrNameLst>
                                      </p:cBhvr>
                                      <p:to>
                                        <p:strVal val="visible"/>
                                      </p:to>
                                    </p:set>
                                    <p:anim calcmode="lin" valueType="num">
                                      <p:cBhvr additive="base">
                                        <p:cTn id="16" dur="500" fill="hold"/>
                                        <p:tgtEl>
                                          <p:spTgt spid="221191"/>
                                        </p:tgtEl>
                                        <p:attrNameLst>
                                          <p:attrName>ppt_x</p:attrName>
                                        </p:attrNameLst>
                                      </p:cBhvr>
                                      <p:tavLst>
                                        <p:tav tm="0">
                                          <p:val>
                                            <p:strVal val="1+#ppt_w/2"/>
                                          </p:val>
                                        </p:tav>
                                        <p:tav tm="100000">
                                          <p:val>
                                            <p:strVal val="#ppt_x"/>
                                          </p:val>
                                        </p:tav>
                                      </p:tavLst>
                                    </p:anim>
                                    <p:anim calcmode="lin" valueType="num">
                                      <p:cBhvr additive="base">
                                        <p:cTn id="17" dur="500" fill="hold"/>
                                        <p:tgtEl>
                                          <p:spTgt spid="221191"/>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221192"/>
                                        </p:tgtEl>
                                        <p:attrNameLst>
                                          <p:attrName>style.visibility</p:attrName>
                                        </p:attrNameLst>
                                      </p:cBhvr>
                                      <p:to>
                                        <p:strVal val="visible"/>
                                      </p:to>
                                    </p:set>
                                    <p:anim calcmode="lin" valueType="num">
                                      <p:cBhvr additive="base">
                                        <p:cTn id="21" dur="500" fill="hold"/>
                                        <p:tgtEl>
                                          <p:spTgt spid="221192"/>
                                        </p:tgtEl>
                                        <p:attrNameLst>
                                          <p:attrName>ppt_x</p:attrName>
                                        </p:attrNameLst>
                                      </p:cBhvr>
                                      <p:tavLst>
                                        <p:tav tm="0">
                                          <p:val>
                                            <p:strVal val="0-#ppt_w/2"/>
                                          </p:val>
                                        </p:tav>
                                        <p:tav tm="100000">
                                          <p:val>
                                            <p:strVal val="#ppt_x"/>
                                          </p:val>
                                        </p:tav>
                                      </p:tavLst>
                                    </p:anim>
                                    <p:anim calcmode="lin" valueType="num">
                                      <p:cBhvr additive="base">
                                        <p:cTn id="22" dur="500" fill="hold"/>
                                        <p:tgtEl>
                                          <p:spTgt spid="221192"/>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221196"/>
                                        </p:tgtEl>
                                        <p:attrNameLst>
                                          <p:attrName>style.visibility</p:attrName>
                                        </p:attrNameLst>
                                      </p:cBhvr>
                                      <p:to>
                                        <p:strVal val="visible"/>
                                      </p:to>
                                    </p:set>
                                    <p:anim calcmode="lin" valueType="num">
                                      <p:cBhvr additive="base">
                                        <p:cTn id="26" dur="500" fill="hold"/>
                                        <p:tgtEl>
                                          <p:spTgt spid="221196"/>
                                        </p:tgtEl>
                                        <p:attrNameLst>
                                          <p:attrName>ppt_x</p:attrName>
                                        </p:attrNameLst>
                                      </p:cBhvr>
                                      <p:tavLst>
                                        <p:tav tm="0">
                                          <p:val>
                                            <p:strVal val="#ppt_x"/>
                                          </p:val>
                                        </p:tav>
                                        <p:tav tm="100000">
                                          <p:val>
                                            <p:strVal val="#ppt_x"/>
                                          </p:val>
                                        </p:tav>
                                      </p:tavLst>
                                    </p:anim>
                                    <p:anim calcmode="lin" valueType="num">
                                      <p:cBhvr additive="base">
                                        <p:cTn id="27" dur="500" fill="hold"/>
                                        <p:tgtEl>
                                          <p:spTgt spid="221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1" grpId="0"/>
      <p:bldP spid="221192" grpId="0"/>
      <p:bldP spid="221196" grpId="0"/>
      <p:bldP spid="221199" grpId="0" bldLvl="0" animBg="1"/>
      <p:bldP spid="22120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2249" name="组合 222248"/>
          <p:cNvGrpSpPr/>
          <p:nvPr/>
        </p:nvGrpSpPr>
        <p:grpSpPr>
          <a:xfrm>
            <a:off x="1524000" y="1989138"/>
            <a:ext cx="9144000" cy="4464050"/>
            <a:chOff x="0" y="1253"/>
            <a:chExt cx="5760" cy="2812"/>
          </a:xfrm>
        </p:grpSpPr>
        <p:sp>
          <p:nvSpPr>
            <p:cNvPr id="222210" name="矩形 222209"/>
            <p:cNvSpPr/>
            <p:nvPr/>
          </p:nvSpPr>
          <p:spPr>
            <a:xfrm>
              <a:off x="0" y="2097"/>
              <a:ext cx="5760" cy="0"/>
            </a:xfrm>
            <a:prstGeom prst="rect">
              <a:avLst/>
            </a:prstGeom>
            <a:noFill/>
            <a:ln w="9525">
              <a:noFill/>
            </a:ln>
          </p:spPr>
          <p:txBody>
            <a:bodyPr/>
            <a:lstStyle/>
            <a:p>
              <a:endParaRPr lang="zh-CN" altLang="en-US"/>
            </a:p>
          </p:txBody>
        </p:sp>
        <p:sp>
          <p:nvSpPr>
            <p:cNvPr id="222214" name="文本框 222213"/>
            <p:cNvSpPr txBox="1"/>
            <p:nvPr/>
          </p:nvSpPr>
          <p:spPr>
            <a:xfrm>
              <a:off x="3152" y="1616"/>
              <a:ext cx="590" cy="247"/>
            </a:xfrm>
            <a:prstGeom prst="rect">
              <a:avLst/>
            </a:prstGeom>
            <a:noFill/>
            <a:ln w="9525">
              <a:noFill/>
            </a:ln>
          </p:spPr>
          <p:txBody>
            <a:bodyPr/>
            <a:lstStyle/>
            <a:p>
              <a:pPr algn="just"/>
              <a:endParaRPr lang="zh-CN" altLang="en-US" b="0" dirty="0">
                <a:latin typeface="Tahoma" panose="020B0604030504040204" pitchFamily="34" charset="0"/>
              </a:endParaRPr>
            </a:p>
          </p:txBody>
        </p:sp>
        <p:sp>
          <p:nvSpPr>
            <p:cNvPr id="222219" name="矩形 222218"/>
            <p:cNvSpPr/>
            <p:nvPr/>
          </p:nvSpPr>
          <p:spPr>
            <a:xfrm>
              <a:off x="1974" y="1300"/>
              <a:ext cx="1609" cy="2329"/>
            </a:xfrm>
            <a:prstGeom prst="rect">
              <a:avLst/>
            </a:prstGeom>
            <a:solidFill>
              <a:srgbClr val="CCFFFF"/>
            </a:solidFill>
            <a:ln w="38100" cap="flat" cmpd="dbl">
              <a:solidFill>
                <a:srgbClr val="FF99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222220" name="文本框 222219"/>
            <p:cNvSpPr txBox="1"/>
            <p:nvPr/>
          </p:nvSpPr>
          <p:spPr>
            <a:xfrm>
              <a:off x="2715" y="1498"/>
              <a:ext cx="743" cy="344"/>
            </a:xfrm>
            <a:prstGeom prst="rect">
              <a:avLst/>
            </a:prstGeom>
            <a:solidFill>
              <a:srgbClr val="C0C0C0"/>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pPr algn="ctr"/>
              <a:r>
                <a:rPr lang="zh-CN" altLang="en-US" sz="1600" dirty="0">
                  <a:solidFill>
                    <a:srgbClr val="0000CC"/>
                  </a:solidFill>
                  <a:latin typeface="Times New Roman" panose="02020603050405020304" pitchFamily="18" charset="0"/>
                </a:rPr>
                <a:t>中断请求触发器</a:t>
              </a:r>
              <a:endParaRPr lang="zh-CN" altLang="en-US" sz="1600" dirty="0">
                <a:solidFill>
                  <a:srgbClr val="0000CC"/>
                </a:solidFill>
                <a:latin typeface="Tahoma" panose="020B0604030504040204" pitchFamily="34" charset="0"/>
              </a:endParaRPr>
            </a:p>
          </p:txBody>
        </p:sp>
        <p:sp>
          <p:nvSpPr>
            <p:cNvPr id="222221" name="文本框 222220"/>
            <p:cNvSpPr txBox="1"/>
            <p:nvPr/>
          </p:nvSpPr>
          <p:spPr>
            <a:xfrm>
              <a:off x="2715" y="1990"/>
              <a:ext cx="743" cy="346"/>
            </a:xfrm>
            <a:prstGeom prst="rect">
              <a:avLst/>
            </a:prstGeom>
            <a:solidFill>
              <a:srgbClr val="C0C0C0"/>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pPr algn="ctr"/>
              <a:r>
                <a:rPr lang="zh-CN" altLang="en-US" sz="1600" dirty="0">
                  <a:solidFill>
                    <a:srgbClr val="0000CC"/>
                  </a:solidFill>
                  <a:latin typeface="Times New Roman" panose="02020603050405020304" pitchFamily="18" charset="0"/>
                </a:rPr>
                <a:t>中断屏蔽触发器</a:t>
              </a:r>
              <a:endParaRPr lang="zh-CN" altLang="en-US" sz="1600" dirty="0">
                <a:solidFill>
                  <a:srgbClr val="0000CC"/>
                </a:solidFill>
                <a:latin typeface="Tahoma" panose="020B0604030504040204" pitchFamily="34" charset="0"/>
              </a:endParaRPr>
            </a:p>
          </p:txBody>
        </p:sp>
        <p:sp>
          <p:nvSpPr>
            <p:cNvPr id="222222" name="文本框 222221"/>
            <p:cNvSpPr txBox="1"/>
            <p:nvPr/>
          </p:nvSpPr>
          <p:spPr>
            <a:xfrm>
              <a:off x="2593" y="2508"/>
              <a:ext cx="867" cy="259"/>
            </a:xfrm>
            <a:prstGeom prst="rect">
              <a:avLst/>
            </a:prstGeom>
            <a:solidFill>
              <a:srgbClr val="C0C0C0"/>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pPr algn="ctr"/>
              <a:r>
                <a:rPr lang="zh-CN" altLang="en-US" sz="1800" dirty="0">
                  <a:solidFill>
                    <a:srgbClr val="0000CC"/>
                  </a:solidFill>
                  <a:latin typeface="Times New Roman" panose="02020603050405020304" pitchFamily="18" charset="0"/>
                </a:rPr>
                <a:t>控制寄存器</a:t>
              </a:r>
              <a:endParaRPr lang="zh-CN" altLang="en-US" sz="1800" dirty="0">
                <a:solidFill>
                  <a:srgbClr val="0000CC"/>
                </a:solidFill>
                <a:latin typeface="Tahoma" panose="020B0604030504040204" pitchFamily="34" charset="0"/>
              </a:endParaRPr>
            </a:p>
          </p:txBody>
        </p:sp>
        <p:sp>
          <p:nvSpPr>
            <p:cNvPr id="222223" name="文本框 222222"/>
            <p:cNvSpPr txBox="1"/>
            <p:nvPr/>
          </p:nvSpPr>
          <p:spPr>
            <a:xfrm>
              <a:off x="2593" y="2853"/>
              <a:ext cx="867" cy="259"/>
            </a:xfrm>
            <a:prstGeom prst="rect">
              <a:avLst/>
            </a:prstGeom>
            <a:solidFill>
              <a:srgbClr val="C0C0C0"/>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pPr algn="ctr"/>
              <a:r>
                <a:rPr lang="zh-CN" altLang="en-US" sz="1800" dirty="0">
                  <a:solidFill>
                    <a:srgbClr val="0000CC"/>
                  </a:solidFill>
                  <a:latin typeface="Times New Roman" panose="02020603050405020304" pitchFamily="18" charset="0"/>
                </a:rPr>
                <a:t>数据寄存器</a:t>
              </a:r>
              <a:endParaRPr lang="zh-CN" altLang="en-US" sz="1800" dirty="0">
                <a:solidFill>
                  <a:srgbClr val="0000CC"/>
                </a:solidFill>
                <a:latin typeface="Tahoma" panose="020B0604030504040204" pitchFamily="34" charset="0"/>
              </a:endParaRPr>
            </a:p>
          </p:txBody>
        </p:sp>
        <p:sp>
          <p:nvSpPr>
            <p:cNvPr id="222224" name="文本框 222223"/>
            <p:cNvSpPr txBox="1"/>
            <p:nvPr/>
          </p:nvSpPr>
          <p:spPr>
            <a:xfrm>
              <a:off x="2593" y="3199"/>
              <a:ext cx="867" cy="259"/>
            </a:xfrm>
            <a:prstGeom prst="rect">
              <a:avLst/>
            </a:prstGeom>
            <a:solidFill>
              <a:srgbClr val="C0C0C0"/>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pPr algn="ctr"/>
              <a:r>
                <a:rPr lang="zh-CN" altLang="en-US" sz="2000" dirty="0">
                  <a:solidFill>
                    <a:srgbClr val="0000CC"/>
                  </a:solidFill>
                  <a:latin typeface="Times New Roman" panose="02020603050405020304" pitchFamily="18" charset="0"/>
                </a:rPr>
                <a:t>地址译码</a:t>
              </a:r>
              <a:endParaRPr lang="zh-CN" altLang="en-US" sz="2000" dirty="0">
                <a:solidFill>
                  <a:srgbClr val="0000CC"/>
                </a:solidFill>
                <a:latin typeface="Tahoma" panose="020B0604030504040204" pitchFamily="34" charset="0"/>
              </a:endParaRPr>
            </a:p>
          </p:txBody>
        </p:sp>
        <p:sp>
          <p:nvSpPr>
            <p:cNvPr id="222225" name="文本框 222224"/>
            <p:cNvSpPr txBox="1"/>
            <p:nvPr/>
          </p:nvSpPr>
          <p:spPr>
            <a:xfrm>
              <a:off x="1974" y="1253"/>
              <a:ext cx="990" cy="259"/>
            </a:xfrm>
            <a:prstGeom prst="rect">
              <a:avLst/>
            </a:prstGeom>
            <a:noFill/>
            <a:ln w="9525">
              <a:noFill/>
            </a:ln>
          </p:spPr>
          <p:txBody>
            <a:bodyPr/>
            <a:lstStyle/>
            <a:p>
              <a:pPr algn="just"/>
              <a:r>
                <a:rPr lang="zh-CN" altLang="en-US" sz="2000" dirty="0">
                  <a:effectLst>
                    <a:outerShdw blurRad="38100" dist="38100" dir="2700000">
                      <a:srgbClr val="C0C0C0"/>
                    </a:outerShdw>
                  </a:effectLst>
                  <a:latin typeface="Times New Roman" panose="02020603050405020304" pitchFamily="18" charset="0"/>
                </a:rPr>
                <a:t>设备控制器</a:t>
              </a:r>
              <a:endParaRPr lang="zh-CN" altLang="en-US" sz="2000" dirty="0">
                <a:effectLst>
                  <a:outerShdw blurRad="38100" dist="38100" dir="2700000">
                    <a:srgbClr val="C0C0C0"/>
                  </a:outerShdw>
                </a:effectLst>
                <a:latin typeface="Tahoma" panose="020B0604030504040204" pitchFamily="34" charset="0"/>
              </a:endParaRPr>
            </a:p>
          </p:txBody>
        </p:sp>
        <p:sp>
          <p:nvSpPr>
            <p:cNvPr id="222226" name="矩形 222225"/>
            <p:cNvSpPr/>
            <p:nvPr/>
          </p:nvSpPr>
          <p:spPr>
            <a:xfrm>
              <a:off x="4450" y="1298"/>
              <a:ext cx="743" cy="2329"/>
            </a:xfrm>
            <a:prstGeom prst="rect">
              <a:avLst/>
            </a:prstGeom>
            <a:solidFill>
              <a:srgbClr val="FFFFCC"/>
            </a:solidFill>
            <a:ln w="38100" cap="flat" cmpd="dbl">
              <a:solidFill>
                <a:srgbClr val="FF99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222227" name="文本框 222226"/>
            <p:cNvSpPr txBox="1"/>
            <p:nvPr/>
          </p:nvSpPr>
          <p:spPr>
            <a:xfrm>
              <a:off x="4450" y="1643"/>
              <a:ext cx="619" cy="259"/>
            </a:xfrm>
            <a:prstGeom prst="rect">
              <a:avLst/>
            </a:prstGeom>
            <a:noFill/>
            <a:ln w="9525">
              <a:noFill/>
            </a:ln>
          </p:spPr>
          <p:txBody>
            <a:bodyPr/>
            <a:lstStyle/>
            <a:p>
              <a:pPr algn="just"/>
              <a:r>
                <a:rPr lang="zh-CN" altLang="en-US" dirty="0">
                  <a:latin typeface="Times New Roman" panose="02020603050405020304" pitchFamily="18" charset="0"/>
                </a:rPr>
                <a:t>完成</a:t>
              </a:r>
              <a:endParaRPr lang="zh-CN" altLang="en-US" dirty="0">
                <a:latin typeface="Tahoma" panose="020B0604030504040204" pitchFamily="34" charset="0"/>
              </a:endParaRPr>
            </a:p>
          </p:txBody>
        </p:sp>
        <p:sp>
          <p:nvSpPr>
            <p:cNvPr id="222228" name="文本框 222227"/>
            <p:cNvSpPr txBox="1"/>
            <p:nvPr/>
          </p:nvSpPr>
          <p:spPr>
            <a:xfrm>
              <a:off x="4460" y="2223"/>
              <a:ext cx="620" cy="259"/>
            </a:xfrm>
            <a:prstGeom prst="rect">
              <a:avLst/>
            </a:prstGeom>
            <a:noFill/>
            <a:ln w="9525">
              <a:noFill/>
            </a:ln>
          </p:spPr>
          <p:txBody>
            <a:bodyPr/>
            <a:lstStyle/>
            <a:p>
              <a:pPr algn="just"/>
              <a:r>
                <a:rPr lang="zh-CN" altLang="en-US" dirty="0">
                  <a:latin typeface="Times New Roman" panose="02020603050405020304" pitchFamily="18" charset="0"/>
                </a:rPr>
                <a:t>启动</a:t>
              </a:r>
              <a:endParaRPr lang="zh-CN" altLang="en-US" dirty="0">
                <a:latin typeface="Tahoma" panose="020B0604030504040204" pitchFamily="34" charset="0"/>
              </a:endParaRPr>
            </a:p>
          </p:txBody>
        </p:sp>
        <p:sp>
          <p:nvSpPr>
            <p:cNvPr id="222229" name="文本框 222228"/>
            <p:cNvSpPr txBox="1"/>
            <p:nvPr/>
          </p:nvSpPr>
          <p:spPr>
            <a:xfrm>
              <a:off x="4491" y="2860"/>
              <a:ext cx="619" cy="259"/>
            </a:xfrm>
            <a:prstGeom prst="rect">
              <a:avLst/>
            </a:prstGeom>
            <a:noFill/>
            <a:ln w="9525">
              <a:noFill/>
            </a:ln>
          </p:spPr>
          <p:txBody>
            <a:bodyPr/>
            <a:lstStyle/>
            <a:p>
              <a:pPr algn="just"/>
              <a:r>
                <a:rPr lang="zh-CN" altLang="en-US" dirty="0">
                  <a:latin typeface="Times New Roman" panose="02020603050405020304" pitchFamily="18" charset="0"/>
                </a:rPr>
                <a:t>数据</a:t>
              </a:r>
              <a:endParaRPr lang="zh-CN" altLang="en-US" dirty="0">
                <a:latin typeface="Tahoma" panose="020B0604030504040204" pitchFamily="34" charset="0"/>
              </a:endParaRPr>
            </a:p>
          </p:txBody>
        </p:sp>
        <p:sp>
          <p:nvSpPr>
            <p:cNvPr id="222230" name="文本框 222229"/>
            <p:cNvSpPr txBox="1"/>
            <p:nvPr/>
          </p:nvSpPr>
          <p:spPr>
            <a:xfrm>
              <a:off x="4450" y="1298"/>
              <a:ext cx="619" cy="259"/>
            </a:xfrm>
            <a:prstGeom prst="rect">
              <a:avLst/>
            </a:prstGeom>
            <a:noFill/>
            <a:ln w="9525">
              <a:noFill/>
            </a:ln>
          </p:spPr>
          <p:txBody>
            <a:bodyPr/>
            <a:lstStyle/>
            <a:p>
              <a:pPr algn="just"/>
              <a:r>
                <a:rPr lang="zh-CN" altLang="en-US" u="sng" dirty="0">
                  <a:latin typeface="Times New Roman" panose="02020603050405020304" pitchFamily="18" charset="0"/>
                </a:rPr>
                <a:t>外设</a:t>
              </a:r>
              <a:endParaRPr lang="zh-CN" altLang="en-US" dirty="0">
                <a:latin typeface="Tahoma" panose="020B0604030504040204" pitchFamily="34" charset="0"/>
              </a:endParaRPr>
            </a:p>
          </p:txBody>
        </p:sp>
        <p:sp>
          <p:nvSpPr>
            <p:cNvPr id="222231" name="任意多边形 222230"/>
            <p:cNvSpPr/>
            <p:nvPr/>
          </p:nvSpPr>
          <p:spPr>
            <a:xfrm>
              <a:off x="3460" y="1616"/>
              <a:ext cx="1062" cy="181"/>
            </a:xfrm>
            <a:custGeom>
              <a:avLst/>
              <a:gdLst/>
              <a:ahLst/>
              <a:cxnLst/>
              <a:rect l="0" t="0" r="0" b="0"/>
              <a:pathLst>
                <a:path w="1440" h="312">
                  <a:moveTo>
                    <a:pt x="1440" y="312"/>
                  </a:moveTo>
                  <a:lnTo>
                    <a:pt x="900" y="312"/>
                  </a:lnTo>
                  <a:lnTo>
                    <a:pt x="900" y="0"/>
                  </a:lnTo>
                  <a:lnTo>
                    <a:pt x="0" y="0"/>
                  </a:lnTo>
                </a:path>
              </a:pathLst>
            </a:custGeom>
            <a:noFill/>
            <a:ln w="28575" cap="flat" cmpd="sng">
              <a:solidFill>
                <a:srgbClr val="006600">
                  <a:alpha val="100000"/>
                </a:srgbClr>
              </a:solidFill>
              <a:prstDash val="solid"/>
              <a:headEnd type="none" w="med" len="med"/>
              <a:tailEnd type="triangle" w="med" len="med"/>
            </a:ln>
          </p:spPr>
          <p:txBody>
            <a:bodyPr/>
            <a:lstStyle/>
            <a:p>
              <a:endParaRPr lang="zh-CN" altLang="en-US"/>
            </a:p>
          </p:txBody>
        </p:sp>
        <p:sp>
          <p:nvSpPr>
            <p:cNvPr id="222232" name="任意多边形 222231"/>
            <p:cNvSpPr/>
            <p:nvPr/>
          </p:nvSpPr>
          <p:spPr>
            <a:xfrm>
              <a:off x="3460" y="2366"/>
              <a:ext cx="1052" cy="227"/>
            </a:xfrm>
            <a:custGeom>
              <a:avLst/>
              <a:gdLst/>
              <a:ahLst/>
              <a:cxnLst/>
              <a:rect l="0" t="0" r="0" b="0"/>
              <a:pathLst>
                <a:path w="1620" h="468">
                  <a:moveTo>
                    <a:pt x="0" y="468"/>
                  </a:moveTo>
                  <a:lnTo>
                    <a:pt x="720" y="468"/>
                  </a:lnTo>
                  <a:lnTo>
                    <a:pt x="720" y="0"/>
                  </a:lnTo>
                  <a:lnTo>
                    <a:pt x="1620" y="0"/>
                  </a:lnTo>
                </a:path>
              </a:pathLst>
            </a:custGeom>
            <a:noFill/>
            <a:ln w="28575" cap="flat" cmpd="sng">
              <a:solidFill>
                <a:srgbClr val="006600">
                  <a:alpha val="100000"/>
                </a:srgbClr>
              </a:solidFill>
              <a:prstDash val="solid"/>
              <a:headEnd type="none" w="med" len="med"/>
              <a:tailEnd type="triangle" w="med" len="med"/>
            </a:ln>
          </p:spPr>
          <p:txBody>
            <a:bodyPr/>
            <a:lstStyle/>
            <a:p>
              <a:endParaRPr lang="zh-CN" altLang="en-US"/>
            </a:p>
          </p:txBody>
        </p:sp>
        <p:sp>
          <p:nvSpPr>
            <p:cNvPr id="222233" name="左右箭头 222232"/>
            <p:cNvSpPr/>
            <p:nvPr/>
          </p:nvSpPr>
          <p:spPr>
            <a:xfrm>
              <a:off x="3531" y="2962"/>
              <a:ext cx="953" cy="84"/>
            </a:xfrm>
            <a:prstGeom prst="leftRightArrow">
              <a:avLst>
                <a:gd name="adj1" fmla="val 50000"/>
                <a:gd name="adj2" fmla="val 226904"/>
              </a:avLst>
            </a:prstGeom>
            <a:solidFill>
              <a:srgbClr val="006600"/>
            </a:solidFill>
            <a:ln w="28575" cap="flat" cmpd="sng">
              <a:solidFill>
                <a:srgbClr val="006600"/>
              </a:solidFill>
              <a:prstDash val="solid"/>
              <a:miter/>
              <a:headEnd type="none" w="med" len="med"/>
              <a:tailEnd type="none" w="med" len="med"/>
            </a:ln>
          </p:spPr>
          <p:txBody>
            <a:bodyPr/>
            <a:lstStyle/>
            <a:p>
              <a:endParaRPr lang="zh-CN" altLang="en-US"/>
            </a:p>
          </p:txBody>
        </p:sp>
        <p:sp>
          <p:nvSpPr>
            <p:cNvPr id="222234" name="直接连接符 222233"/>
            <p:cNvSpPr/>
            <p:nvPr/>
          </p:nvSpPr>
          <p:spPr>
            <a:xfrm flipH="1">
              <a:off x="2222" y="1676"/>
              <a:ext cx="495" cy="0"/>
            </a:xfrm>
            <a:prstGeom prst="line">
              <a:avLst/>
            </a:prstGeom>
            <a:ln w="28575" cap="flat" cmpd="sng">
              <a:solidFill>
                <a:srgbClr val="006600"/>
              </a:solidFill>
              <a:prstDash val="solid"/>
              <a:headEnd type="none" w="med" len="med"/>
              <a:tailEnd type="triangle" w="med" len="med"/>
            </a:ln>
          </p:spPr>
        </p:sp>
        <p:sp>
          <p:nvSpPr>
            <p:cNvPr id="222235" name="任意多边形 222234"/>
            <p:cNvSpPr/>
            <p:nvPr/>
          </p:nvSpPr>
          <p:spPr>
            <a:xfrm>
              <a:off x="2222" y="1730"/>
              <a:ext cx="495" cy="431"/>
            </a:xfrm>
            <a:custGeom>
              <a:avLst/>
              <a:gdLst/>
              <a:ahLst/>
              <a:cxnLst/>
              <a:rect l="0" t="0" r="0" b="0"/>
              <a:pathLst>
                <a:path w="720" h="780">
                  <a:moveTo>
                    <a:pt x="720" y="780"/>
                  </a:moveTo>
                  <a:lnTo>
                    <a:pt x="180" y="780"/>
                  </a:lnTo>
                  <a:lnTo>
                    <a:pt x="180" y="0"/>
                  </a:lnTo>
                  <a:lnTo>
                    <a:pt x="0" y="0"/>
                  </a:lnTo>
                </a:path>
              </a:pathLst>
            </a:custGeom>
            <a:noFill/>
            <a:ln w="28575" cap="flat" cmpd="sng">
              <a:solidFill>
                <a:srgbClr val="006600">
                  <a:alpha val="100000"/>
                </a:srgbClr>
              </a:solidFill>
              <a:prstDash val="solid"/>
              <a:headEnd type="none" w="med" len="med"/>
              <a:tailEnd type="triangle" w="med" len="med"/>
            </a:ln>
          </p:spPr>
          <p:txBody>
            <a:bodyPr/>
            <a:lstStyle/>
            <a:p>
              <a:endParaRPr lang="zh-CN" altLang="en-US"/>
            </a:p>
          </p:txBody>
        </p:sp>
        <p:sp>
          <p:nvSpPr>
            <p:cNvPr id="222236" name="流程图: 延期 222235"/>
            <p:cNvSpPr/>
            <p:nvPr/>
          </p:nvSpPr>
          <p:spPr>
            <a:xfrm flipH="1">
              <a:off x="2098" y="1627"/>
              <a:ext cx="134" cy="139"/>
            </a:xfrm>
            <a:prstGeom prst="flowChartDelay">
              <a:avLst/>
            </a:prstGeom>
            <a:noFill/>
            <a:ln w="9525" cap="flat" cmpd="sng">
              <a:solidFill>
                <a:schemeClr val="hlink"/>
              </a:solidFill>
              <a:prstDash val="solid"/>
              <a:miter/>
              <a:headEnd type="none" w="med" len="med"/>
              <a:tailEnd type="none" w="med" len="med"/>
            </a:ln>
          </p:spPr>
          <p:txBody>
            <a:bodyPr/>
            <a:lstStyle/>
            <a:p>
              <a:endParaRPr lang="zh-CN" altLang="en-US"/>
            </a:p>
          </p:txBody>
        </p:sp>
        <p:sp>
          <p:nvSpPr>
            <p:cNvPr id="222237" name="文本框 222236"/>
            <p:cNvSpPr txBox="1"/>
            <p:nvPr/>
          </p:nvSpPr>
          <p:spPr>
            <a:xfrm>
              <a:off x="612" y="1557"/>
              <a:ext cx="619" cy="518"/>
            </a:xfrm>
            <a:prstGeom prst="rect">
              <a:avLst/>
            </a:prstGeom>
            <a:solidFill>
              <a:srgbClr val="CCFF99"/>
            </a:solidFill>
            <a:ln w="38100" cap="flat" cmpd="dbl">
              <a:solidFill>
                <a:srgbClr val="006600"/>
              </a:solidFill>
              <a:prstDash val="solid"/>
              <a:miter/>
              <a:headEnd type="none" w="med" len="med"/>
              <a:tailEnd type="none" w="med" len="med"/>
            </a:ln>
            <a:effectLst>
              <a:outerShdw dist="107763" dir="2699999" algn="ctr" rotWithShape="0">
                <a:srgbClr val="808080">
                  <a:alpha val="50000"/>
                </a:srgbClr>
              </a:outerShdw>
            </a:effectLst>
          </p:spPr>
          <p:txBody>
            <a:bodyPr/>
            <a:lstStyle/>
            <a:p>
              <a:pPr algn="just"/>
              <a:r>
                <a:rPr lang="en-US" altLang="zh-CN" dirty="0">
                  <a:solidFill>
                    <a:schemeClr val="hlink"/>
                  </a:solidFill>
                  <a:effectLst>
                    <a:outerShdw blurRad="38100" dist="38100" dir="2700000">
                      <a:srgbClr val="000000"/>
                    </a:outerShdw>
                  </a:effectLst>
                  <a:latin typeface="Times New Roman" panose="02020603050405020304" pitchFamily="18" charset="0"/>
                </a:rPr>
                <a:t>CPU</a:t>
              </a:r>
              <a:endParaRPr lang="en-US" altLang="zh-CN" dirty="0">
                <a:solidFill>
                  <a:schemeClr val="hlink"/>
                </a:solidFill>
                <a:effectLst>
                  <a:outerShdw blurRad="38100" dist="38100" dir="2700000">
                    <a:srgbClr val="000000"/>
                  </a:outerShdw>
                </a:effectLst>
                <a:latin typeface="Tahoma" panose="020B0604030504040204" pitchFamily="34" charset="0"/>
              </a:endParaRPr>
            </a:p>
          </p:txBody>
        </p:sp>
        <p:sp>
          <p:nvSpPr>
            <p:cNvPr id="222238" name="直接连接符 222237"/>
            <p:cNvSpPr/>
            <p:nvPr/>
          </p:nvSpPr>
          <p:spPr>
            <a:xfrm flipH="1">
              <a:off x="1231" y="1696"/>
              <a:ext cx="867" cy="0"/>
            </a:xfrm>
            <a:prstGeom prst="line">
              <a:avLst/>
            </a:prstGeom>
            <a:ln w="28575" cap="flat" cmpd="sng">
              <a:solidFill>
                <a:srgbClr val="006600"/>
              </a:solidFill>
              <a:prstDash val="solid"/>
              <a:headEnd type="none" w="med" len="med"/>
              <a:tailEnd type="triangle" w="med" len="med"/>
            </a:ln>
          </p:spPr>
        </p:sp>
        <p:sp>
          <p:nvSpPr>
            <p:cNvPr id="222239" name="任意多边形 222238"/>
            <p:cNvSpPr/>
            <p:nvPr/>
          </p:nvSpPr>
          <p:spPr>
            <a:xfrm>
              <a:off x="1231" y="1818"/>
              <a:ext cx="1486" cy="431"/>
            </a:xfrm>
            <a:custGeom>
              <a:avLst/>
              <a:gdLst/>
              <a:ahLst/>
              <a:cxnLst/>
              <a:rect l="0" t="0" r="0" b="0"/>
              <a:pathLst>
                <a:path w="2160" h="780">
                  <a:moveTo>
                    <a:pt x="0" y="0"/>
                  </a:moveTo>
                  <a:lnTo>
                    <a:pt x="720" y="0"/>
                  </a:lnTo>
                  <a:lnTo>
                    <a:pt x="720" y="780"/>
                  </a:lnTo>
                  <a:lnTo>
                    <a:pt x="2160" y="780"/>
                  </a:lnTo>
                </a:path>
              </a:pathLst>
            </a:custGeom>
            <a:noFill/>
            <a:ln w="28575" cap="flat" cmpd="sng">
              <a:solidFill>
                <a:srgbClr val="006600">
                  <a:alpha val="100000"/>
                </a:srgbClr>
              </a:solidFill>
              <a:prstDash val="solid"/>
              <a:headEnd type="none" w="med" len="med"/>
              <a:tailEnd type="triangle" w="med" len="med"/>
            </a:ln>
          </p:spPr>
          <p:txBody>
            <a:bodyPr/>
            <a:lstStyle/>
            <a:p>
              <a:endParaRPr lang="zh-CN" altLang="en-US"/>
            </a:p>
          </p:txBody>
        </p:sp>
        <p:sp>
          <p:nvSpPr>
            <p:cNvPr id="222240" name="任意多边形 222239"/>
            <p:cNvSpPr/>
            <p:nvPr/>
          </p:nvSpPr>
          <p:spPr>
            <a:xfrm>
              <a:off x="1726" y="2248"/>
              <a:ext cx="867" cy="345"/>
            </a:xfrm>
            <a:custGeom>
              <a:avLst/>
              <a:gdLst/>
              <a:ahLst/>
              <a:cxnLst/>
              <a:rect l="0" t="0" r="0" b="0"/>
              <a:pathLst>
                <a:path w="1260" h="624">
                  <a:moveTo>
                    <a:pt x="0" y="0"/>
                  </a:moveTo>
                  <a:lnTo>
                    <a:pt x="0" y="624"/>
                  </a:lnTo>
                  <a:lnTo>
                    <a:pt x="1260" y="624"/>
                  </a:lnTo>
                </a:path>
              </a:pathLst>
            </a:custGeom>
            <a:noFill/>
            <a:ln w="28575" cap="flat" cmpd="sng">
              <a:solidFill>
                <a:srgbClr val="006600">
                  <a:alpha val="100000"/>
                </a:srgbClr>
              </a:solidFill>
              <a:prstDash val="solid"/>
              <a:headEnd type="none" w="med" len="med"/>
              <a:tailEnd type="triangle" w="med" len="med"/>
            </a:ln>
          </p:spPr>
          <p:txBody>
            <a:bodyPr/>
            <a:lstStyle/>
            <a:p>
              <a:endParaRPr lang="zh-CN" altLang="en-US"/>
            </a:p>
          </p:txBody>
        </p:sp>
        <p:sp>
          <p:nvSpPr>
            <p:cNvPr id="222241" name="任意多边形 222240"/>
            <p:cNvSpPr/>
            <p:nvPr/>
          </p:nvSpPr>
          <p:spPr>
            <a:xfrm>
              <a:off x="1231" y="1896"/>
              <a:ext cx="1362" cy="1070"/>
            </a:xfrm>
            <a:custGeom>
              <a:avLst/>
              <a:gdLst/>
              <a:ahLst/>
              <a:cxnLst/>
              <a:rect l="0" t="0" r="0" b="0"/>
              <a:pathLst>
                <a:path w="1980" h="1935">
                  <a:moveTo>
                    <a:pt x="0" y="12"/>
                  </a:moveTo>
                  <a:lnTo>
                    <a:pt x="435" y="0"/>
                  </a:lnTo>
                  <a:lnTo>
                    <a:pt x="465" y="1935"/>
                  </a:lnTo>
                  <a:lnTo>
                    <a:pt x="1980" y="1935"/>
                  </a:lnTo>
                </a:path>
              </a:pathLst>
            </a:custGeom>
            <a:noFill/>
            <a:ln w="76200" cap="flat" cmpd="tri">
              <a:solidFill>
                <a:srgbClr val="006600">
                  <a:alpha val="100000"/>
                </a:srgbClr>
              </a:solidFill>
              <a:prstDash val="solid"/>
              <a:headEnd type="none" w="med" len="med"/>
              <a:tailEnd type="none" w="med" len="med"/>
            </a:ln>
          </p:spPr>
          <p:txBody>
            <a:bodyPr/>
            <a:lstStyle/>
            <a:p>
              <a:endParaRPr lang="zh-CN" altLang="en-US"/>
            </a:p>
          </p:txBody>
        </p:sp>
        <p:sp>
          <p:nvSpPr>
            <p:cNvPr id="222242" name="任意多边形 222241"/>
            <p:cNvSpPr/>
            <p:nvPr/>
          </p:nvSpPr>
          <p:spPr>
            <a:xfrm>
              <a:off x="1231" y="2028"/>
              <a:ext cx="1341" cy="1282"/>
            </a:xfrm>
            <a:custGeom>
              <a:avLst/>
              <a:gdLst/>
              <a:ahLst/>
              <a:cxnLst/>
              <a:rect l="0" t="0" r="0" b="0"/>
              <a:pathLst>
                <a:path w="1950" h="2316">
                  <a:moveTo>
                    <a:pt x="0" y="6"/>
                  </a:moveTo>
                  <a:lnTo>
                    <a:pt x="225" y="0"/>
                  </a:lnTo>
                  <a:lnTo>
                    <a:pt x="240" y="2316"/>
                  </a:lnTo>
                  <a:lnTo>
                    <a:pt x="1950" y="2316"/>
                  </a:lnTo>
                </a:path>
              </a:pathLst>
            </a:custGeom>
            <a:noFill/>
            <a:ln w="76200" cap="flat" cmpd="tri">
              <a:solidFill>
                <a:srgbClr val="006600">
                  <a:alpha val="100000"/>
                </a:srgbClr>
              </a:solidFill>
              <a:prstDash val="solid"/>
              <a:headEnd type="none" w="med" len="med"/>
              <a:tailEnd type="none" w="med" len="med"/>
            </a:ln>
          </p:spPr>
          <p:txBody>
            <a:bodyPr/>
            <a:lstStyle/>
            <a:p>
              <a:endParaRPr lang="zh-CN" altLang="en-US"/>
            </a:p>
          </p:txBody>
        </p:sp>
        <p:sp>
          <p:nvSpPr>
            <p:cNvPr id="222243" name="文本框 222242"/>
            <p:cNvSpPr txBox="1"/>
            <p:nvPr/>
          </p:nvSpPr>
          <p:spPr>
            <a:xfrm>
              <a:off x="1112" y="3806"/>
              <a:ext cx="3356" cy="259"/>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宋体" panose="02010600030101010101" pitchFamily="2" charset="-122"/>
                </a:rPr>
                <a:t>5.5 </a:t>
              </a:r>
              <a:r>
                <a:rPr lang="zh-CN" altLang="en-US" sz="2000" dirty="0">
                  <a:solidFill>
                    <a:srgbClr val="006600"/>
                  </a:solidFill>
                  <a:effectLst>
                    <a:outerShdw blurRad="38100" dist="38100" dir="2700000">
                      <a:srgbClr val="C0C0C0"/>
                    </a:outerShdw>
                  </a:effectLst>
                  <a:latin typeface="Times New Roman" panose="02020603050405020304" pitchFamily="18" charset="0"/>
                </a:rPr>
                <a:t>中断控制方式的传送结构</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grpSp>
      <p:sp>
        <p:nvSpPr>
          <p:cNvPr id="222246" name="AutoShape 5"/>
          <p:cNvSpPr/>
          <p:nvPr/>
        </p:nvSpPr>
        <p:spPr>
          <a:xfrm>
            <a:off x="973138" y="1044174"/>
            <a:ext cx="42354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22247" name="Text Box 38"/>
          <p:cNvSpPr txBox="1"/>
          <p:nvPr/>
        </p:nvSpPr>
        <p:spPr>
          <a:xfrm>
            <a:off x="1104901" y="1071161"/>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二、中断控制方式</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33" name="矩形 32">
            <a:extLst>
              <a:ext uri="{FF2B5EF4-FFF2-40B4-BE49-F238E27FC236}">
                <a16:creationId xmlns:a16="http://schemas.microsoft.com/office/drawing/2014/main" id="{618379C7-565B-4F64-BC0C-0E09F845A0DE}"/>
              </a:ext>
            </a:extLst>
          </p:cNvPr>
          <p:cNvSpPr/>
          <p:nvPr/>
        </p:nvSpPr>
        <p:spPr>
          <a:xfrm>
            <a:off x="493296" y="175812"/>
            <a:ext cx="5903913"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5.2 I/O设备数据传输控制方式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22246"/>
                                        </p:tgtEl>
                                        <p:attrNameLst>
                                          <p:attrName>style.visibility</p:attrName>
                                        </p:attrNameLst>
                                      </p:cBhvr>
                                      <p:to>
                                        <p:strVal val="visible"/>
                                      </p:to>
                                    </p:set>
                                    <p:anim calcmode="lin" valueType="num">
                                      <p:cBhvr additive="base">
                                        <p:cTn id="7" dur="500" fill="hold"/>
                                        <p:tgtEl>
                                          <p:spTgt spid="222246"/>
                                        </p:tgtEl>
                                        <p:attrNameLst>
                                          <p:attrName>ppt_x</p:attrName>
                                        </p:attrNameLst>
                                      </p:cBhvr>
                                      <p:tavLst>
                                        <p:tav tm="0">
                                          <p:val>
                                            <p:strVal val="#ppt_x"/>
                                          </p:val>
                                        </p:tav>
                                        <p:tav tm="100000">
                                          <p:val>
                                            <p:strVal val="#ppt_x"/>
                                          </p:val>
                                        </p:tav>
                                      </p:tavLst>
                                    </p:anim>
                                    <p:anim calcmode="lin" valueType="num">
                                      <p:cBhvr additive="base">
                                        <p:cTn id="8" dur="500" fill="hold"/>
                                        <p:tgtEl>
                                          <p:spTgt spid="22224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22247"/>
                                        </p:tgtEl>
                                        <p:attrNameLst>
                                          <p:attrName>style.visibility</p:attrName>
                                        </p:attrNameLst>
                                      </p:cBhvr>
                                      <p:to>
                                        <p:strVal val="visible"/>
                                      </p:to>
                                    </p:set>
                                    <p:anim calcmode="lin" valueType="num">
                                      <p:cBhvr additive="base">
                                        <p:cTn id="12" dur="500" fill="hold"/>
                                        <p:tgtEl>
                                          <p:spTgt spid="222247"/>
                                        </p:tgtEl>
                                        <p:attrNameLst>
                                          <p:attrName>ppt_x</p:attrName>
                                        </p:attrNameLst>
                                      </p:cBhvr>
                                      <p:tavLst>
                                        <p:tav tm="0">
                                          <p:val>
                                            <p:strVal val="#ppt_x"/>
                                          </p:val>
                                        </p:tav>
                                        <p:tav tm="100000">
                                          <p:val>
                                            <p:strVal val="#ppt_x"/>
                                          </p:val>
                                        </p:tav>
                                      </p:tavLst>
                                    </p:anim>
                                    <p:anim calcmode="lin" valueType="num">
                                      <p:cBhvr additive="base">
                                        <p:cTn id="13" dur="500" fill="hold"/>
                                        <p:tgtEl>
                                          <p:spTgt spid="22224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22249"/>
                                        </p:tgtEl>
                                        <p:attrNameLst>
                                          <p:attrName>style.visibility</p:attrName>
                                        </p:attrNameLst>
                                      </p:cBhvr>
                                      <p:to>
                                        <p:strVal val="visible"/>
                                      </p:to>
                                    </p:set>
                                    <p:anim calcmode="lin" valueType="num">
                                      <p:cBhvr additive="base">
                                        <p:cTn id="17" dur="500" fill="hold"/>
                                        <p:tgtEl>
                                          <p:spTgt spid="222249"/>
                                        </p:tgtEl>
                                        <p:attrNameLst>
                                          <p:attrName>ppt_x</p:attrName>
                                        </p:attrNameLst>
                                      </p:cBhvr>
                                      <p:tavLst>
                                        <p:tav tm="0">
                                          <p:val>
                                            <p:strVal val="#ppt_x"/>
                                          </p:val>
                                        </p:tav>
                                        <p:tav tm="100000">
                                          <p:val>
                                            <p:strVal val="#ppt_x"/>
                                          </p:val>
                                        </p:tav>
                                      </p:tavLst>
                                    </p:anim>
                                    <p:anim calcmode="lin" valueType="num">
                                      <p:cBhvr additive="base">
                                        <p:cTn id="18" dur="500" fill="hold"/>
                                        <p:tgtEl>
                                          <p:spTgt spid="2222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46" grpId="0" bldLvl="0" animBg="1"/>
      <p:bldP spid="2222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8" name="文本框 223237"/>
          <p:cNvSpPr txBox="1"/>
          <p:nvPr/>
        </p:nvSpPr>
        <p:spPr>
          <a:xfrm>
            <a:off x="6240140" y="2421161"/>
            <a:ext cx="936625" cy="392113"/>
          </a:xfrm>
          <a:prstGeom prst="rect">
            <a:avLst/>
          </a:prstGeom>
          <a:noFill/>
          <a:ln w="9525">
            <a:noFill/>
          </a:ln>
        </p:spPr>
        <p:txBody>
          <a:bodyPr/>
          <a:lstStyle/>
          <a:p>
            <a:pPr algn="just"/>
            <a:endParaRPr lang="zh-CN" altLang="en-US" b="0" dirty="0">
              <a:latin typeface="Tahoma" panose="020B0604030504040204" pitchFamily="34" charset="0"/>
            </a:endParaRPr>
          </a:p>
        </p:txBody>
      </p:sp>
      <p:sp>
        <p:nvSpPr>
          <p:cNvPr id="223240" name="文本框 223239"/>
          <p:cNvSpPr txBox="1"/>
          <p:nvPr/>
        </p:nvSpPr>
        <p:spPr>
          <a:xfrm>
            <a:off x="1847528" y="1700436"/>
            <a:ext cx="9145016" cy="3613785"/>
          </a:xfrm>
          <a:prstGeom prst="rect">
            <a:avLst/>
          </a:prstGeom>
          <a:noFill/>
          <a:ln w="9525">
            <a:noFill/>
          </a:ln>
        </p:spPr>
        <p:txBody>
          <a:bodyPr wrap="square">
            <a:spAutoFit/>
          </a:bodyPr>
          <a:lstStyle/>
          <a:p>
            <a:pPr>
              <a:lnSpc>
                <a:spcPct val="105000"/>
              </a:lnSpc>
              <a:spcBef>
                <a:spcPct val="20000"/>
              </a:spcBef>
            </a:pPr>
            <a:r>
              <a:rPr lang="zh-CN" altLang="en-US" sz="2800" dirty="0">
                <a:solidFill>
                  <a:srgbClr val="0000CC"/>
                </a:solidFill>
                <a:effectLst>
                  <a:outerShdw blurRad="38100" dist="38100" dir="2700000">
                    <a:srgbClr val="C0C0C0"/>
                  </a:outerShdw>
                </a:effectLst>
                <a:latin typeface="Tahoma" panose="020B0604030504040204" pitchFamily="34" charset="0"/>
              </a:rPr>
              <a:t>中断驱动方式的弱点：</a:t>
            </a:r>
            <a:endParaRPr lang="zh-CN" altLang="en-US" sz="2800" b="0" dirty="0">
              <a:solidFill>
                <a:srgbClr val="0000CC"/>
              </a:solidFill>
              <a:effectLst>
                <a:outerShdw blurRad="38100" dist="38100" dir="2700000">
                  <a:srgbClr val="C0C0C0"/>
                </a:outerShdw>
              </a:effectLst>
              <a:latin typeface="Tahoma" panose="020B0604030504040204" pitchFamily="34" charset="0"/>
            </a:endParaRPr>
          </a:p>
          <a:p>
            <a:pPr lvl="1">
              <a:lnSpc>
                <a:spcPct val="105000"/>
              </a:lnSpc>
              <a:spcBef>
                <a:spcPct val="20000"/>
              </a:spcBef>
              <a:buClr>
                <a:srgbClr val="FF9900"/>
              </a:buClr>
              <a:buFont typeface="Wingdings" panose="05000000000000000000" pitchFamily="2" charset="2"/>
              <a:buChar char="n"/>
            </a:pPr>
            <a:r>
              <a:rPr lang="zh-CN" altLang="en-US" b="1" dirty="0">
                <a:latin typeface="Tahoma" panose="020B0604030504040204" pitchFamily="34" charset="0"/>
              </a:rPr>
              <a:t> 控制器数据缓冲寄存器较小，完成一次</a:t>
            </a:r>
            <a:r>
              <a:rPr lang="en-US" altLang="zh-CN" b="1" dirty="0">
                <a:latin typeface="Tahoma" panose="020B0604030504040204" pitchFamily="34" charset="0"/>
              </a:rPr>
              <a:t>I/O</a:t>
            </a:r>
            <a:r>
              <a:rPr lang="zh-CN" altLang="en-US" b="1" dirty="0">
                <a:latin typeface="Tahoma" panose="020B0604030504040204" pitchFamily="34" charset="0"/>
              </a:rPr>
              <a:t>可能要多次中断驱动，发生中断次数较多。</a:t>
            </a:r>
          </a:p>
          <a:p>
            <a:pPr lvl="1">
              <a:lnSpc>
                <a:spcPct val="105000"/>
              </a:lnSpc>
              <a:spcBef>
                <a:spcPct val="20000"/>
              </a:spcBef>
              <a:buClr>
                <a:srgbClr val="FF9900"/>
              </a:buClr>
              <a:buFont typeface="Wingdings" panose="05000000000000000000" pitchFamily="2" charset="2"/>
              <a:buChar char="n"/>
            </a:pPr>
            <a:r>
              <a:rPr lang="zh-CN" altLang="en-US" b="1" dirty="0">
                <a:latin typeface="Tahoma" panose="020B0604030504040204" pitchFamily="34" charset="0"/>
              </a:rPr>
              <a:t> 对各种高速外围设备，或希望成组数据交换时；</a:t>
            </a:r>
          </a:p>
          <a:p>
            <a:pPr lvl="2">
              <a:lnSpc>
                <a:spcPct val="105000"/>
              </a:lnSpc>
              <a:spcBef>
                <a:spcPct val="20000"/>
              </a:spcBef>
              <a:buClr>
                <a:srgbClr val="CC0099"/>
              </a:buClr>
              <a:buFont typeface="Wingdings" panose="05000000000000000000" pitchFamily="2" charset="2"/>
              <a:buChar char="Ø"/>
            </a:pPr>
            <a:r>
              <a:rPr lang="zh-CN" altLang="en-US" b="1" dirty="0">
                <a:latin typeface="Tahoma" panose="020B0604030504040204" pitchFamily="34" charset="0"/>
              </a:rPr>
              <a:t>一方面高速的外设由于中断方式可能来不及响应而丢失数据；</a:t>
            </a:r>
          </a:p>
          <a:p>
            <a:pPr lvl="2">
              <a:lnSpc>
                <a:spcPct val="105000"/>
              </a:lnSpc>
              <a:spcBef>
                <a:spcPct val="20000"/>
              </a:spcBef>
              <a:buClr>
                <a:srgbClr val="CC0099"/>
              </a:buClr>
              <a:buFont typeface="Wingdings" panose="05000000000000000000" pitchFamily="2" charset="2"/>
              <a:buChar char="Ø"/>
            </a:pPr>
            <a:r>
              <a:rPr lang="zh-CN" altLang="en-US" b="1" dirty="0">
                <a:latin typeface="Tahoma" panose="020B0604030504040204" pitchFamily="34" charset="0"/>
              </a:rPr>
              <a:t>另一方面，成组数据交换多次地通过中断进行，也显得速度太慢。</a:t>
            </a:r>
            <a:r>
              <a:rPr lang="zh-CN" altLang="en-US" sz="2800" b="0" dirty="0">
                <a:latin typeface="Tahoma" panose="020B0604030504040204" pitchFamily="34" charset="0"/>
              </a:rPr>
              <a:t> </a:t>
            </a:r>
          </a:p>
        </p:txBody>
      </p:sp>
      <p:sp>
        <p:nvSpPr>
          <p:cNvPr id="223242" name="文本框 223241"/>
          <p:cNvSpPr txBox="1"/>
          <p:nvPr/>
        </p:nvSpPr>
        <p:spPr>
          <a:xfrm>
            <a:off x="1704652" y="5270724"/>
            <a:ext cx="9863955" cy="829945"/>
          </a:xfrm>
          <a:prstGeom prst="rect">
            <a:avLst/>
          </a:prstGeom>
          <a:noFill/>
          <a:ln w="9525">
            <a:noFill/>
          </a:ln>
        </p:spPr>
        <p:txBody>
          <a:bodyPr wrap="square">
            <a:spAutoFit/>
          </a:bodyPr>
          <a:lstStyle/>
          <a:p>
            <a:pPr>
              <a:spcBef>
                <a:spcPct val="50000"/>
              </a:spcBef>
            </a:pPr>
            <a:r>
              <a:rPr lang="zh-CN" altLang="en-US" dirty="0">
                <a:solidFill>
                  <a:srgbClr val="0000CC"/>
                </a:solidFill>
                <a:latin typeface="Tahoma" panose="020B0604030504040204" pitchFamily="34" charset="0"/>
              </a:rPr>
              <a:t>       中断驱动方式仅适合于</a:t>
            </a:r>
            <a:r>
              <a:rPr lang="zh-CN" altLang="en-US" dirty="0">
                <a:solidFill>
                  <a:srgbClr val="CC0099"/>
                </a:solidFill>
                <a:latin typeface="Tahoma" panose="020B0604030504040204" pitchFamily="34" charset="0"/>
              </a:rPr>
              <a:t>中、慢速</a:t>
            </a:r>
            <a:r>
              <a:rPr lang="zh-CN" altLang="en-US" dirty="0">
                <a:solidFill>
                  <a:srgbClr val="0000CC"/>
                </a:solidFill>
                <a:latin typeface="Tahoma" panose="020B0604030504040204" pitchFamily="34" charset="0"/>
              </a:rPr>
              <a:t>设备。对于大批量成组数据交换，可以利用</a:t>
            </a:r>
            <a:r>
              <a:rPr lang="en-US" altLang="zh-CN" dirty="0">
                <a:solidFill>
                  <a:srgbClr val="0000CC"/>
                </a:solidFill>
                <a:latin typeface="Tahoma" panose="020B0604030504040204" pitchFamily="34" charset="0"/>
              </a:rPr>
              <a:t>DMA</a:t>
            </a:r>
            <a:r>
              <a:rPr lang="zh-CN" altLang="en-US" dirty="0">
                <a:solidFill>
                  <a:srgbClr val="0000CC"/>
                </a:solidFill>
                <a:latin typeface="Tahoma" panose="020B0604030504040204" pitchFamily="34" charset="0"/>
              </a:rPr>
              <a:t>和通道方式。 </a:t>
            </a:r>
          </a:p>
        </p:txBody>
      </p:sp>
      <p:sp>
        <p:nvSpPr>
          <p:cNvPr id="223245" name="AutoShape 5"/>
          <p:cNvSpPr/>
          <p:nvPr/>
        </p:nvSpPr>
        <p:spPr>
          <a:xfrm>
            <a:off x="995685" y="1025749"/>
            <a:ext cx="42354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23246" name="Text Box 38"/>
          <p:cNvSpPr txBox="1"/>
          <p:nvPr/>
        </p:nvSpPr>
        <p:spPr>
          <a:xfrm>
            <a:off x="1127448" y="1052736"/>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二、中断控制方式</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0" name="矩形 9">
            <a:extLst>
              <a:ext uri="{FF2B5EF4-FFF2-40B4-BE49-F238E27FC236}">
                <a16:creationId xmlns:a16="http://schemas.microsoft.com/office/drawing/2014/main" id="{9F0982E3-ABB8-4968-B49A-F3D4FC7736C5}"/>
              </a:ext>
            </a:extLst>
          </p:cNvPr>
          <p:cNvSpPr/>
          <p:nvPr/>
        </p:nvSpPr>
        <p:spPr>
          <a:xfrm>
            <a:off x="493296" y="175812"/>
            <a:ext cx="5903913"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5.2 I/O设备数据传输控制方式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23245"/>
                                        </p:tgtEl>
                                        <p:attrNameLst>
                                          <p:attrName>style.visibility</p:attrName>
                                        </p:attrNameLst>
                                      </p:cBhvr>
                                      <p:to>
                                        <p:strVal val="visible"/>
                                      </p:to>
                                    </p:set>
                                    <p:anim calcmode="lin" valueType="num">
                                      <p:cBhvr additive="base">
                                        <p:cTn id="7" dur="500" fill="hold"/>
                                        <p:tgtEl>
                                          <p:spTgt spid="223245"/>
                                        </p:tgtEl>
                                        <p:attrNameLst>
                                          <p:attrName>ppt_x</p:attrName>
                                        </p:attrNameLst>
                                      </p:cBhvr>
                                      <p:tavLst>
                                        <p:tav tm="0">
                                          <p:val>
                                            <p:strVal val="#ppt_x"/>
                                          </p:val>
                                        </p:tav>
                                        <p:tav tm="100000">
                                          <p:val>
                                            <p:strVal val="#ppt_x"/>
                                          </p:val>
                                        </p:tav>
                                      </p:tavLst>
                                    </p:anim>
                                    <p:anim calcmode="lin" valueType="num">
                                      <p:cBhvr additive="base">
                                        <p:cTn id="8" dur="500" fill="hold"/>
                                        <p:tgtEl>
                                          <p:spTgt spid="22324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23246"/>
                                        </p:tgtEl>
                                        <p:attrNameLst>
                                          <p:attrName>style.visibility</p:attrName>
                                        </p:attrNameLst>
                                      </p:cBhvr>
                                      <p:to>
                                        <p:strVal val="visible"/>
                                      </p:to>
                                    </p:set>
                                    <p:anim calcmode="lin" valueType="num">
                                      <p:cBhvr additive="base">
                                        <p:cTn id="12" dur="500" fill="hold"/>
                                        <p:tgtEl>
                                          <p:spTgt spid="223246"/>
                                        </p:tgtEl>
                                        <p:attrNameLst>
                                          <p:attrName>ppt_x</p:attrName>
                                        </p:attrNameLst>
                                      </p:cBhvr>
                                      <p:tavLst>
                                        <p:tav tm="0">
                                          <p:val>
                                            <p:strVal val="#ppt_x"/>
                                          </p:val>
                                        </p:tav>
                                        <p:tav tm="100000">
                                          <p:val>
                                            <p:strVal val="#ppt_x"/>
                                          </p:val>
                                        </p:tav>
                                      </p:tavLst>
                                    </p:anim>
                                    <p:anim calcmode="lin" valueType="num">
                                      <p:cBhvr additive="base">
                                        <p:cTn id="13" dur="500" fill="hold"/>
                                        <p:tgtEl>
                                          <p:spTgt spid="223246"/>
                                        </p:tgtEl>
                                        <p:attrNameLst>
                                          <p:attrName>ppt_y</p:attrName>
                                        </p:attrNameLst>
                                      </p:cBhvr>
                                      <p:tavLst>
                                        <p:tav tm="0">
                                          <p:val>
                                            <p:strVal val="1+#ppt_h/2"/>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23240"/>
                                        </p:tgtEl>
                                        <p:attrNameLst>
                                          <p:attrName>style.visibility</p:attrName>
                                        </p:attrNameLst>
                                      </p:cBhvr>
                                      <p:to>
                                        <p:strVal val="visible"/>
                                      </p:to>
                                    </p:set>
                                    <p:anim calcmode="lin" valueType="num">
                                      <p:cBhvr additive="base">
                                        <p:cTn id="16" dur="500" fill="hold"/>
                                        <p:tgtEl>
                                          <p:spTgt spid="223240"/>
                                        </p:tgtEl>
                                        <p:attrNameLst>
                                          <p:attrName>ppt_x</p:attrName>
                                        </p:attrNameLst>
                                      </p:cBhvr>
                                      <p:tavLst>
                                        <p:tav tm="0">
                                          <p:val>
                                            <p:strVal val="0-#ppt_w/2"/>
                                          </p:val>
                                        </p:tav>
                                        <p:tav tm="100000">
                                          <p:val>
                                            <p:strVal val="#ppt_x"/>
                                          </p:val>
                                        </p:tav>
                                      </p:tavLst>
                                    </p:anim>
                                    <p:anim calcmode="lin" valueType="num">
                                      <p:cBhvr additive="base">
                                        <p:cTn id="17" dur="500" fill="hold"/>
                                        <p:tgtEl>
                                          <p:spTgt spid="223240"/>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223242"/>
                                        </p:tgtEl>
                                        <p:attrNameLst>
                                          <p:attrName>style.visibility</p:attrName>
                                        </p:attrNameLst>
                                      </p:cBhvr>
                                      <p:to>
                                        <p:strVal val="visible"/>
                                      </p:to>
                                    </p:set>
                                    <p:anim calcmode="lin" valueType="num">
                                      <p:cBhvr additive="base">
                                        <p:cTn id="21" dur="500" fill="hold"/>
                                        <p:tgtEl>
                                          <p:spTgt spid="223242"/>
                                        </p:tgtEl>
                                        <p:attrNameLst>
                                          <p:attrName>ppt_x</p:attrName>
                                        </p:attrNameLst>
                                      </p:cBhvr>
                                      <p:tavLst>
                                        <p:tav tm="0">
                                          <p:val>
                                            <p:strVal val="#ppt_x"/>
                                          </p:val>
                                        </p:tav>
                                        <p:tav tm="100000">
                                          <p:val>
                                            <p:strVal val="#ppt_x"/>
                                          </p:val>
                                        </p:tav>
                                      </p:tavLst>
                                    </p:anim>
                                    <p:anim calcmode="lin" valueType="num">
                                      <p:cBhvr additive="base">
                                        <p:cTn id="22" dur="500" fill="hold"/>
                                        <p:tgtEl>
                                          <p:spTgt spid="223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40" grpId="0"/>
      <p:bldP spid="223242" grpId="0"/>
      <p:bldP spid="223245" grpId="0" bldLvl="0" animBg="1"/>
      <p:bldP spid="22324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矩形 224257"/>
          <p:cNvSpPr/>
          <p:nvPr/>
        </p:nvSpPr>
        <p:spPr>
          <a:xfrm>
            <a:off x="659135" y="3257774"/>
            <a:ext cx="9144000" cy="0"/>
          </a:xfrm>
          <a:prstGeom prst="rect">
            <a:avLst/>
          </a:prstGeom>
          <a:noFill/>
          <a:ln w="9525">
            <a:noFill/>
          </a:ln>
        </p:spPr>
        <p:txBody>
          <a:bodyPr/>
          <a:lstStyle/>
          <a:p>
            <a:endParaRPr lang="zh-CN" altLang="en-US"/>
          </a:p>
        </p:txBody>
      </p:sp>
      <p:sp>
        <p:nvSpPr>
          <p:cNvPr id="224262" name="文本框 224261"/>
          <p:cNvSpPr txBox="1"/>
          <p:nvPr/>
        </p:nvSpPr>
        <p:spPr>
          <a:xfrm>
            <a:off x="5951339" y="2513119"/>
            <a:ext cx="1016169" cy="392113"/>
          </a:xfrm>
          <a:prstGeom prst="rect">
            <a:avLst/>
          </a:prstGeom>
          <a:noFill/>
          <a:ln w="9525">
            <a:noFill/>
          </a:ln>
        </p:spPr>
        <p:txBody>
          <a:bodyPr/>
          <a:lstStyle/>
          <a:p>
            <a:pPr algn="just">
              <a:lnSpc>
                <a:spcPct val="200000"/>
              </a:lnSpc>
            </a:pPr>
            <a:endParaRPr lang="zh-CN" altLang="en-US" b="0" dirty="0">
              <a:latin typeface="Tahoma" panose="020B0604030504040204" pitchFamily="34" charset="0"/>
            </a:endParaRPr>
          </a:p>
        </p:txBody>
      </p:sp>
      <p:sp>
        <p:nvSpPr>
          <p:cNvPr id="224263" name="文本框 224262"/>
          <p:cNvSpPr txBox="1"/>
          <p:nvPr/>
        </p:nvSpPr>
        <p:spPr>
          <a:xfrm>
            <a:off x="1487810" y="1770286"/>
            <a:ext cx="6983413" cy="583565"/>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a:t>
            </a:r>
            <a:r>
              <a:rPr lang="en-US" altLang="zh-CN" sz="2800">
                <a:solidFill>
                  <a:srgbClr val="800000"/>
                </a:solidFill>
                <a:effectLst>
                  <a:outerShdw blurRad="38100" dist="38100" dir="2700000">
                    <a:srgbClr val="C0C0C0"/>
                  </a:outerShdw>
                </a:effectLst>
                <a:latin typeface="Tahoma" panose="020B0604030504040204" pitchFamily="34" charset="0"/>
              </a:rPr>
              <a:t>DMA</a:t>
            </a:r>
            <a:r>
              <a:rPr lang="zh-CN" altLang="en-US" sz="2800" dirty="0">
                <a:solidFill>
                  <a:srgbClr val="800000"/>
                </a:solidFill>
                <a:effectLst>
                  <a:outerShdw blurRad="38100" dist="38100" dir="2700000">
                    <a:srgbClr val="C0C0C0"/>
                  </a:outerShdw>
                </a:effectLst>
                <a:latin typeface="Tahoma" panose="020B0604030504040204" pitchFamily="34" charset="0"/>
              </a:rPr>
              <a:t>的引入</a:t>
            </a:r>
            <a:r>
              <a:rPr lang="zh-CN" altLang="en-US" sz="3200" b="0" dirty="0">
                <a:latin typeface="Tahoma" panose="020B0604030504040204" pitchFamily="34" charset="0"/>
              </a:rPr>
              <a:t> </a:t>
            </a:r>
          </a:p>
        </p:txBody>
      </p:sp>
      <p:sp>
        <p:nvSpPr>
          <p:cNvPr id="224268" name="文本框 224267"/>
          <p:cNvSpPr txBox="1"/>
          <p:nvPr/>
        </p:nvSpPr>
        <p:spPr>
          <a:xfrm>
            <a:off x="2063552" y="2440094"/>
            <a:ext cx="8280920" cy="3256020"/>
          </a:xfrm>
          <a:prstGeom prst="rect">
            <a:avLst/>
          </a:prstGeom>
          <a:noFill/>
          <a:ln w="9525">
            <a:noFill/>
          </a:ln>
        </p:spPr>
        <p:txBody>
          <a:bodyPr wrap="square">
            <a:spAutoFit/>
          </a:bodyPr>
          <a:lstStyle/>
          <a:p>
            <a:pPr>
              <a:lnSpc>
                <a:spcPct val="200000"/>
              </a:lnSpc>
              <a:spcBef>
                <a:spcPct val="45000"/>
              </a:spcBef>
              <a:buClr>
                <a:srgbClr val="FF9900"/>
              </a:buClr>
              <a:buFont typeface="Wingdings" panose="05000000000000000000" pitchFamily="2" charset="2"/>
              <a:buChar char="n"/>
            </a:pPr>
            <a:r>
              <a:rPr lang="zh-CN" altLang="en-US" dirty="0">
                <a:solidFill>
                  <a:srgbClr val="0000CC"/>
                </a:solidFill>
                <a:effectLst>
                  <a:outerShdw blurRad="38100" dist="38100" dir="2700000">
                    <a:srgbClr val="C0C0C0"/>
                  </a:outerShdw>
                </a:effectLst>
                <a:latin typeface="Tahoma" panose="020B0604030504040204" pitchFamily="34" charset="0"/>
              </a:rPr>
              <a:t>为解决中断驱动数据传输的问题，引入了</a:t>
            </a:r>
            <a:r>
              <a:rPr lang="en-US" altLang="zh-CN">
                <a:solidFill>
                  <a:srgbClr val="0000CC"/>
                </a:solidFill>
                <a:effectLst>
                  <a:outerShdw blurRad="38100" dist="38100" dir="2700000">
                    <a:srgbClr val="C0C0C0"/>
                  </a:outerShdw>
                </a:effectLst>
                <a:latin typeface="Tahoma" panose="020B0604030504040204" pitchFamily="34" charset="0"/>
              </a:rPr>
              <a:t>DMA</a:t>
            </a:r>
            <a:r>
              <a:rPr lang="zh-CN" altLang="en-US" dirty="0">
                <a:solidFill>
                  <a:srgbClr val="0000CC"/>
                </a:solidFill>
                <a:effectLst>
                  <a:outerShdw blurRad="38100" dist="38100" dir="2700000">
                    <a:srgbClr val="C0C0C0"/>
                  </a:outerShdw>
                </a:effectLst>
                <a:latin typeface="Tahoma" panose="020B0604030504040204" pitchFamily="34" charset="0"/>
              </a:rPr>
              <a:t>控制方式。</a:t>
            </a:r>
          </a:p>
          <a:p>
            <a:pPr>
              <a:lnSpc>
                <a:spcPct val="200000"/>
              </a:lnSpc>
              <a:spcBef>
                <a:spcPct val="45000"/>
              </a:spcBef>
              <a:buClr>
                <a:srgbClr val="FF9900"/>
              </a:buClr>
              <a:buFont typeface="Wingdings" panose="05000000000000000000" pitchFamily="2" charset="2"/>
              <a:buChar char="n"/>
            </a:pPr>
            <a:r>
              <a:rPr lang="en-US" altLang="zh-CN">
                <a:solidFill>
                  <a:srgbClr val="CC3300"/>
                </a:solidFill>
                <a:effectLst>
                  <a:outerShdw blurRad="38100" dist="38100" dir="2700000">
                    <a:srgbClr val="C0C0C0"/>
                  </a:outerShdw>
                </a:effectLst>
                <a:latin typeface="Tahoma" panose="020B0604030504040204" pitchFamily="34" charset="0"/>
              </a:rPr>
              <a:t>DMA</a:t>
            </a:r>
            <a:r>
              <a:rPr lang="zh-CN" altLang="en-US" dirty="0">
                <a:solidFill>
                  <a:srgbClr val="CC3300"/>
                </a:solidFill>
                <a:effectLst>
                  <a:outerShdw blurRad="38100" dist="38100" dir="2700000">
                    <a:srgbClr val="C0C0C0"/>
                  </a:outerShdw>
                </a:effectLst>
                <a:latin typeface="Tahoma" panose="020B0604030504040204" pitchFamily="34" charset="0"/>
              </a:rPr>
              <a:t>控制方式是以存储器为中心</a:t>
            </a:r>
            <a:r>
              <a:rPr lang="zh-CN" altLang="en-US" dirty="0">
                <a:solidFill>
                  <a:srgbClr val="0000CC"/>
                </a:solidFill>
                <a:effectLst>
                  <a:outerShdw blurRad="38100" dist="38100" dir="2700000">
                    <a:srgbClr val="C0C0C0"/>
                  </a:outerShdw>
                </a:effectLst>
                <a:latin typeface="Tahoma" panose="020B0604030504040204" pitchFamily="34" charset="0"/>
              </a:rPr>
              <a:t>，在主存和</a:t>
            </a:r>
            <a:r>
              <a:rPr lang="en-US" altLang="zh-CN">
                <a:solidFill>
                  <a:srgbClr val="0000CC"/>
                </a:solidFill>
                <a:effectLst>
                  <a:outerShdw blurRad="38100" dist="38100" dir="2700000">
                    <a:srgbClr val="C0C0C0"/>
                  </a:outerShdw>
                </a:effectLst>
                <a:latin typeface="Tahoma" panose="020B0604030504040204" pitchFamily="34" charset="0"/>
              </a:rPr>
              <a:t>I/O</a:t>
            </a:r>
            <a:r>
              <a:rPr lang="zh-CN" altLang="en-US" dirty="0">
                <a:solidFill>
                  <a:srgbClr val="0000CC"/>
                </a:solidFill>
                <a:effectLst>
                  <a:outerShdw blurRad="38100" dist="38100" dir="2700000">
                    <a:srgbClr val="C0C0C0"/>
                  </a:outerShdw>
                </a:effectLst>
                <a:latin typeface="Tahoma" panose="020B0604030504040204" pitchFamily="34" charset="0"/>
              </a:rPr>
              <a:t>设备之间建立一条直接通路进行设备和主存之间的数据交换。 </a:t>
            </a:r>
          </a:p>
          <a:p>
            <a:pPr>
              <a:lnSpc>
                <a:spcPct val="200000"/>
              </a:lnSpc>
              <a:spcBef>
                <a:spcPct val="45000"/>
              </a:spcBef>
              <a:buClr>
                <a:srgbClr val="FF9900"/>
              </a:buClr>
              <a:buFont typeface="Wingdings" panose="05000000000000000000" pitchFamily="2" charset="2"/>
            </a:pPr>
            <a:r>
              <a:rPr lang="zh-CN" altLang="en-US" dirty="0">
                <a:solidFill>
                  <a:srgbClr val="0000CC"/>
                </a:solidFill>
                <a:effectLst>
                  <a:outerShdw blurRad="38100" dist="38100" dir="2700000">
                    <a:srgbClr val="C0C0C0"/>
                  </a:outerShdw>
                </a:effectLst>
                <a:latin typeface="Tahoma" panose="020B0604030504040204" pitchFamily="34" charset="0"/>
              </a:rPr>
              <a:t>      例一个数据块从磁盘读入内存 </a:t>
            </a:r>
            <a:r>
              <a:rPr lang="en-US" altLang="zh-CN">
                <a:solidFill>
                  <a:srgbClr val="0000CC"/>
                </a:solidFill>
                <a:effectLst>
                  <a:outerShdw blurRad="38100" dist="38100" dir="2700000">
                    <a:srgbClr val="C0C0C0"/>
                  </a:outerShdw>
                </a:effectLst>
                <a:latin typeface="Tahoma" panose="020B0604030504040204" pitchFamily="34" charset="0"/>
              </a:rPr>
              <a:t>(</a:t>
            </a:r>
            <a:r>
              <a:rPr lang="zh-CN" altLang="en-US" dirty="0">
                <a:solidFill>
                  <a:srgbClr val="0000CC"/>
                </a:solidFill>
                <a:effectLst>
                  <a:outerShdw blurRad="38100" dist="38100" dir="2700000">
                    <a:srgbClr val="C0C0C0"/>
                  </a:outerShdw>
                </a:effectLst>
                <a:latin typeface="Tahoma" panose="020B0604030504040204" pitchFamily="34" charset="0"/>
              </a:rPr>
              <a:t>图</a:t>
            </a:r>
            <a:r>
              <a:rPr lang="en-US" altLang="zh-CN">
                <a:solidFill>
                  <a:srgbClr val="0000CC"/>
                </a:solidFill>
                <a:effectLst>
                  <a:outerShdw blurRad="38100" dist="38100" dir="2700000">
                    <a:srgbClr val="C0C0C0"/>
                  </a:outerShdw>
                </a:effectLst>
                <a:latin typeface="Tahoma" panose="020B0604030504040204" pitchFamily="34" charset="0"/>
              </a:rPr>
              <a:t>5.6)</a:t>
            </a:r>
            <a:r>
              <a:rPr lang="zh-CN" altLang="en-US" dirty="0">
                <a:solidFill>
                  <a:srgbClr val="0000CC"/>
                </a:solidFill>
                <a:effectLst>
                  <a:outerShdw blurRad="38100" dist="38100" dir="2700000">
                    <a:srgbClr val="C0C0C0"/>
                  </a:outerShdw>
                </a:effectLst>
                <a:latin typeface="Tahoma" panose="020B0604030504040204" pitchFamily="34" charset="0"/>
              </a:rPr>
              <a:t>：</a:t>
            </a:r>
            <a:r>
              <a:rPr lang="zh-CN" altLang="en-US" dirty="0">
                <a:effectLst>
                  <a:outerShdw blurRad="38100" dist="38100" dir="2700000">
                    <a:srgbClr val="C0C0C0"/>
                  </a:outerShdw>
                </a:effectLst>
                <a:latin typeface="Tahoma" panose="020B0604030504040204" pitchFamily="34" charset="0"/>
              </a:rPr>
              <a:t> </a:t>
            </a:r>
          </a:p>
        </p:txBody>
      </p:sp>
      <p:sp>
        <p:nvSpPr>
          <p:cNvPr id="224269" name="AutoShape 5"/>
          <p:cNvSpPr/>
          <p:nvPr/>
        </p:nvSpPr>
        <p:spPr>
          <a:xfrm>
            <a:off x="995685" y="1025749"/>
            <a:ext cx="42354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24270" name="Text Box 38"/>
          <p:cNvSpPr txBox="1"/>
          <p:nvPr/>
        </p:nvSpPr>
        <p:spPr>
          <a:xfrm>
            <a:off x="1127448" y="1052736"/>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 </a:t>
            </a:r>
            <a:r>
              <a:rPr lang="en-US" altLang="zh-CN" sz="2800">
                <a:solidFill>
                  <a:srgbClr val="FF0000"/>
                </a:solidFill>
                <a:effectLst>
                  <a:outerShdw blurRad="38100" dist="38100" dir="2700000">
                    <a:srgbClr val="C0C0C0"/>
                  </a:outerShdw>
                </a:effectLst>
                <a:latin typeface="Times New Roman" panose="02020603050405020304" pitchFamily="18" charset="0"/>
              </a:rPr>
              <a:t>DMA</a:t>
            </a:r>
            <a:r>
              <a:rPr lang="zh-CN" altLang="en-US" sz="2800" dirty="0">
                <a:solidFill>
                  <a:srgbClr val="FF0000"/>
                </a:solidFill>
                <a:effectLst>
                  <a:outerShdw blurRad="38100" dist="38100" dir="2700000">
                    <a:srgbClr val="C0C0C0"/>
                  </a:outerShdw>
                </a:effectLst>
                <a:latin typeface="Times New Roman" panose="02020603050405020304" pitchFamily="18" charset="0"/>
              </a:rPr>
              <a:t>控制方式</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0" name="矩形 9">
            <a:extLst>
              <a:ext uri="{FF2B5EF4-FFF2-40B4-BE49-F238E27FC236}">
                <a16:creationId xmlns:a16="http://schemas.microsoft.com/office/drawing/2014/main" id="{4B4EFEE2-04DC-4610-BEBB-FF3B6B6B6D30}"/>
              </a:ext>
            </a:extLst>
          </p:cNvPr>
          <p:cNvSpPr/>
          <p:nvPr/>
        </p:nvSpPr>
        <p:spPr>
          <a:xfrm>
            <a:off x="493296" y="175812"/>
            <a:ext cx="5903913"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5.2 I/O设备数据传输控制方式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24269"/>
                                        </p:tgtEl>
                                        <p:attrNameLst>
                                          <p:attrName>style.visibility</p:attrName>
                                        </p:attrNameLst>
                                      </p:cBhvr>
                                      <p:to>
                                        <p:strVal val="visible"/>
                                      </p:to>
                                    </p:set>
                                    <p:anim calcmode="lin" valueType="num">
                                      <p:cBhvr additive="base">
                                        <p:cTn id="7" dur="500" fill="hold"/>
                                        <p:tgtEl>
                                          <p:spTgt spid="224269"/>
                                        </p:tgtEl>
                                        <p:attrNameLst>
                                          <p:attrName>ppt_x</p:attrName>
                                        </p:attrNameLst>
                                      </p:cBhvr>
                                      <p:tavLst>
                                        <p:tav tm="0">
                                          <p:val>
                                            <p:strVal val="#ppt_x"/>
                                          </p:val>
                                        </p:tav>
                                        <p:tav tm="100000">
                                          <p:val>
                                            <p:strVal val="#ppt_x"/>
                                          </p:val>
                                        </p:tav>
                                      </p:tavLst>
                                    </p:anim>
                                    <p:anim calcmode="lin" valueType="num">
                                      <p:cBhvr additive="base">
                                        <p:cTn id="8" dur="500" fill="hold"/>
                                        <p:tgtEl>
                                          <p:spTgt spid="22426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24270"/>
                                        </p:tgtEl>
                                        <p:attrNameLst>
                                          <p:attrName>style.visibility</p:attrName>
                                        </p:attrNameLst>
                                      </p:cBhvr>
                                      <p:to>
                                        <p:strVal val="visible"/>
                                      </p:to>
                                    </p:set>
                                    <p:anim calcmode="lin" valueType="num">
                                      <p:cBhvr additive="base">
                                        <p:cTn id="12" dur="500" fill="hold"/>
                                        <p:tgtEl>
                                          <p:spTgt spid="224270"/>
                                        </p:tgtEl>
                                        <p:attrNameLst>
                                          <p:attrName>ppt_x</p:attrName>
                                        </p:attrNameLst>
                                      </p:cBhvr>
                                      <p:tavLst>
                                        <p:tav tm="0">
                                          <p:val>
                                            <p:strVal val="#ppt_x"/>
                                          </p:val>
                                        </p:tav>
                                        <p:tav tm="100000">
                                          <p:val>
                                            <p:strVal val="#ppt_x"/>
                                          </p:val>
                                        </p:tav>
                                      </p:tavLst>
                                    </p:anim>
                                    <p:anim calcmode="lin" valueType="num">
                                      <p:cBhvr additive="base">
                                        <p:cTn id="13" dur="500" fill="hold"/>
                                        <p:tgtEl>
                                          <p:spTgt spid="22427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24263"/>
                                        </p:tgtEl>
                                        <p:attrNameLst>
                                          <p:attrName>style.visibility</p:attrName>
                                        </p:attrNameLst>
                                      </p:cBhvr>
                                      <p:to>
                                        <p:strVal val="visible"/>
                                      </p:to>
                                    </p:set>
                                    <p:anim calcmode="lin" valueType="num">
                                      <p:cBhvr additive="base">
                                        <p:cTn id="17" dur="500" fill="hold"/>
                                        <p:tgtEl>
                                          <p:spTgt spid="224263"/>
                                        </p:tgtEl>
                                        <p:attrNameLst>
                                          <p:attrName>ppt_x</p:attrName>
                                        </p:attrNameLst>
                                      </p:cBhvr>
                                      <p:tavLst>
                                        <p:tav tm="0">
                                          <p:val>
                                            <p:strVal val="0-#ppt_w/2"/>
                                          </p:val>
                                        </p:tav>
                                        <p:tav tm="100000">
                                          <p:val>
                                            <p:strVal val="#ppt_x"/>
                                          </p:val>
                                        </p:tav>
                                      </p:tavLst>
                                    </p:anim>
                                    <p:anim calcmode="lin" valueType="num">
                                      <p:cBhvr additive="base">
                                        <p:cTn id="18" dur="500" fill="hold"/>
                                        <p:tgtEl>
                                          <p:spTgt spid="22426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24268"/>
                                        </p:tgtEl>
                                        <p:attrNameLst>
                                          <p:attrName>style.visibility</p:attrName>
                                        </p:attrNameLst>
                                      </p:cBhvr>
                                      <p:to>
                                        <p:strVal val="visible"/>
                                      </p:to>
                                    </p:set>
                                    <p:anim calcmode="lin" valueType="num">
                                      <p:cBhvr additive="base">
                                        <p:cTn id="22" dur="500" fill="hold"/>
                                        <p:tgtEl>
                                          <p:spTgt spid="224268"/>
                                        </p:tgtEl>
                                        <p:attrNameLst>
                                          <p:attrName>ppt_x</p:attrName>
                                        </p:attrNameLst>
                                      </p:cBhvr>
                                      <p:tavLst>
                                        <p:tav tm="0">
                                          <p:val>
                                            <p:strVal val="#ppt_x"/>
                                          </p:val>
                                        </p:tav>
                                        <p:tav tm="100000">
                                          <p:val>
                                            <p:strVal val="#ppt_x"/>
                                          </p:val>
                                        </p:tav>
                                      </p:tavLst>
                                    </p:anim>
                                    <p:anim calcmode="lin" valueType="num">
                                      <p:cBhvr additive="base">
                                        <p:cTn id="23" dur="500" fill="hold"/>
                                        <p:tgtEl>
                                          <p:spTgt spid="224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3" grpId="0"/>
      <p:bldP spid="224268" grpId="0"/>
      <p:bldP spid="224269" grpId="0" bldLvl="0" animBg="1"/>
      <p:bldP spid="22427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矩形 225281"/>
          <p:cNvSpPr/>
          <p:nvPr/>
        </p:nvSpPr>
        <p:spPr>
          <a:xfrm>
            <a:off x="1560513" y="3749675"/>
            <a:ext cx="9144000" cy="0"/>
          </a:xfrm>
          <a:prstGeom prst="rect">
            <a:avLst/>
          </a:prstGeom>
          <a:noFill/>
          <a:ln w="9525">
            <a:noFill/>
          </a:ln>
        </p:spPr>
        <p:txBody>
          <a:bodyPr/>
          <a:lstStyle/>
          <a:p>
            <a:endParaRPr lang="zh-CN" altLang="en-US"/>
          </a:p>
        </p:txBody>
      </p:sp>
      <p:sp>
        <p:nvSpPr>
          <p:cNvPr id="225283" name="矩形 225282"/>
          <p:cNvSpPr/>
          <p:nvPr/>
        </p:nvSpPr>
        <p:spPr>
          <a:xfrm>
            <a:off x="1560513" y="3740150"/>
            <a:ext cx="9144000" cy="0"/>
          </a:xfrm>
          <a:prstGeom prst="rect">
            <a:avLst/>
          </a:prstGeom>
          <a:noFill/>
          <a:ln w="9525">
            <a:noFill/>
          </a:ln>
        </p:spPr>
        <p:txBody>
          <a:bodyPr/>
          <a:lstStyle/>
          <a:p>
            <a:endParaRPr lang="zh-CN" altLang="en-US"/>
          </a:p>
        </p:txBody>
      </p:sp>
      <p:sp>
        <p:nvSpPr>
          <p:cNvPr id="225286" name="文本框 225285"/>
          <p:cNvSpPr txBox="1"/>
          <p:nvPr/>
        </p:nvSpPr>
        <p:spPr>
          <a:xfrm>
            <a:off x="6564313" y="2986088"/>
            <a:ext cx="936625" cy="392112"/>
          </a:xfrm>
          <a:prstGeom prst="rect">
            <a:avLst/>
          </a:prstGeom>
          <a:noFill/>
          <a:ln w="9525">
            <a:noFill/>
          </a:ln>
        </p:spPr>
        <p:txBody>
          <a:bodyPr/>
          <a:lstStyle/>
          <a:p>
            <a:pPr algn="just"/>
            <a:endParaRPr lang="zh-CN" altLang="en-US" b="0" dirty="0">
              <a:latin typeface="Tahoma" panose="020B0604030504040204" pitchFamily="34" charset="0"/>
            </a:endParaRPr>
          </a:p>
        </p:txBody>
      </p:sp>
      <p:sp>
        <p:nvSpPr>
          <p:cNvPr id="225287" name="文本框 225286"/>
          <p:cNvSpPr txBox="1"/>
          <p:nvPr/>
        </p:nvSpPr>
        <p:spPr>
          <a:xfrm>
            <a:off x="1257300" y="819818"/>
            <a:ext cx="3744912" cy="583565"/>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a:t>
            </a:r>
            <a:r>
              <a:rPr lang="en-US" altLang="zh-CN" sz="2800" dirty="0">
                <a:solidFill>
                  <a:srgbClr val="800000"/>
                </a:solidFill>
                <a:effectLst>
                  <a:outerShdw blurRad="38100" dist="38100" dir="2700000">
                    <a:srgbClr val="C0C0C0"/>
                  </a:outerShdw>
                </a:effectLst>
                <a:latin typeface="Tahoma" panose="020B0604030504040204" pitchFamily="34" charset="0"/>
              </a:rPr>
              <a:t>DMA</a:t>
            </a:r>
            <a:r>
              <a:rPr lang="zh-CN" altLang="en-US" sz="2800" dirty="0">
                <a:solidFill>
                  <a:srgbClr val="800000"/>
                </a:solidFill>
                <a:effectLst>
                  <a:outerShdw blurRad="38100" dist="38100" dir="2700000">
                    <a:srgbClr val="C0C0C0"/>
                  </a:outerShdw>
                </a:effectLst>
                <a:latin typeface="Tahoma" panose="020B0604030504040204" pitchFamily="34" charset="0"/>
              </a:rPr>
              <a:t>工作过程</a:t>
            </a:r>
            <a:r>
              <a:rPr lang="zh-CN" altLang="en-US" sz="3200" b="0" dirty="0">
                <a:latin typeface="Tahoma" panose="020B0604030504040204" pitchFamily="34" charset="0"/>
              </a:rPr>
              <a:t>  </a:t>
            </a:r>
          </a:p>
        </p:txBody>
      </p:sp>
      <p:sp>
        <p:nvSpPr>
          <p:cNvPr id="225293" name="矩形 225292"/>
          <p:cNvSpPr/>
          <p:nvPr/>
        </p:nvSpPr>
        <p:spPr>
          <a:xfrm>
            <a:off x="2238375" y="3016250"/>
            <a:ext cx="1265238" cy="1978025"/>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b="0" dirty="0">
              <a:solidFill>
                <a:schemeClr val="hlink"/>
              </a:solidFill>
              <a:latin typeface="Tahoma" panose="020B0604030504040204" pitchFamily="34" charset="0"/>
            </a:endParaRPr>
          </a:p>
        </p:txBody>
      </p:sp>
      <p:sp>
        <p:nvSpPr>
          <p:cNvPr id="225294" name="矩形 225293"/>
          <p:cNvSpPr/>
          <p:nvPr/>
        </p:nvSpPr>
        <p:spPr>
          <a:xfrm>
            <a:off x="4456113" y="3016250"/>
            <a:ext cx="1265237" cy="1978025"/>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225295" name="矩形 225294"/>
          <p:cNvSpPr/>
          <p:nvPr/>
        </p:nvSpPr>
        <p:spPr>
          <a:xfrm>
            <a:off x="6805613" y="3016250"/>
            <a:ext cx="1265237" cy="1978025"/>
          </a:xfrm>
          <a:prstGeom prst="rect">
            <a:avLst/>
          </a:prstGeom>
          <a:solidFill>
            <a:srgbClr val="FFCCFF"/>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225296" name="矩形 225295"/>
          <p:cNvSpPr/>
          <p:nvPr/>
        </p:nvSpPr>
        <p:spPr>
          <a:xfrm>
            <a:off x="8970963" y="3016250"/>
            <a:ext cx="1265237" cy="1978025"/>
          </a:xfrm>
          <a:prstGeom prst="rect">
            <a:avLst/>
          </a:prstGeom>
          <a:pattFill prst="smGrid">
            <a:fgClr>
              <a:srgbClr val="FF9900"/>
            </a:fgClr>
            <a:bgClr>
              <a:srgbClr val="FFFFFF"/>
            </a:bgClr>
          </a:patt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225298" name="矩形 225297"/>
          <p:cNvSpPr/>
          <p:nvPr/>
        </p:nvSpPr>
        <p:spPr>
          <a:xfrm>
            <a:off x="4641850" y="3598863"/>
            <a:ext cx="903288" cy="269875"/>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225299" name="文本框 225298"/>
          <p:cNvSpPr txBox="1"/>
          <p:nvPr/>
        </p:nvSpPr>
        <p:spPr>
          <a:xfrm>
            <a:off x="4772025" y="3562350"/>
            <a:ext cx="903288" cy="393700"/>
          </a:xfrm>
          <a:prstGeom prst="rect">
            <a:avLst/>
          </a:prstGeom>
          <a:noFill/>
          <a:ln w="9525">
            <a:noFill/>
          </a:ln>
        </p:spPr>
        <p:txBody>
          <a:bodyPr/>
          <a:lstStyle/>
          <a:p>
            <a:pPr algn="just"/>
            <a:r>
              <a:rPr lang="zh-CN" altLang="en-US" sz="1800" b="0" dirty="0">
                <a:latin typeface="Times New Roman" panose="02020603050405020304" pitchFamily="18" charset="0"/>
              </a:rPr>
              <a:t>地址</a:t>
            </a:r>
            <a:endParaRPr lang="zh-CN" altLang="en-US" sz="1800" b="0" dirty="0">
              <a:latin typeface="Tahoma" panose="020B0604030504040204" pitchFamily="34" charset="0"/>
            </a:endParaRPr>
          </a:p>
        </p:txBody>
      </p:sp>
      <p:sp>
        <p:nvSpPr>
          <p:cNvPr id="225300" name="矩形 225299"/>
          <p:cNvSpPr/>
          <p:nvPr/>
        </p:nvSpPr>
        <p:spPr>
          <a:xfrm>
            <a:off x="6996113" y="3659188"/>
            <a:ext cx="865187" cy="595312"/>
          </a:xfrm>
          <a:prstGeom prst="rect">
            <a:avLst/>
          </a:prstGeom>
          <a:solidFill>
            <a:srgbClr val="FFFFFF"/>
          </a:solidFill>
          <a:ln w="9525" cap="flat" cmpd="sng">
            <a:solidFill>
              <a:srgbClr val="000000"/>
            </a:solidFill>
            <a:prstDash val="solid"/>
            <a:miter/>
            <a:headEnd type="none" w="med" len="med"/>
            <a:tailEnd type="none" w="med" len="med"/>
          </a:ln>
          <a:effectLst>
            <a:outerShdw dist="35921" dir="2699999" algn="ctr" rotWithShape="0">
              <a:srgbClr val="808080">
                <a:alpha val="50000"/>
              </a:srgbClr>
            </a:outerShdw>
          </a:effectLst>
        </p:spPr>
        <p:txBody>
          <a:bodyPr/>
          <a:lstStyle/>
          <a:p>
            <a:endParaRPr lang="zh-CN" altLang="en-US"/>
          </a:p>
        </p:txBody>
      </p:sp>
      <p:sp>
        <p:nvSpPr>
          <p:cNvPr id="225301" name="流程图: 磁盘 225300"/>
          <p:cNvSpPr/>
          <p:nvPr/>
        </p:nvSpPr>
        <p:spPr>
          <a:xfrm>
            <a:off x="7467600" y="2047875"/>
            <a:ext cx="896938" cy="533400"/>
          </a:xfrm>
          <a:prstGeom prst="flowChartMagneticDisk">
            <a:avLst/>
          </a:prstGeom>
          <a:gradFill rotWithShape="1">
            <a:gsLst>
              <a:gs pos="0">
                <a:srgbClr val="EAEAEA">
                  <a:alpha val="50000"/>
                </a:srgbClr>
              </a:gs>
              <a:gs pos="100000">
                <a:srgbClr val="C0C0C0"/>
              </a:gs>
            </a:gsLst>
            <a:path path="shape">
              <a:fillToRect l="50000" t="50000" r="50000" b="50000"/>
            </a:path>
            <a:tileRect/>
          </a:gradFill>
          <a:ln w="12700" cap="flat" cmpd="sng">
            <a:solidFill>
              <a:srgbClr val="000000"/>
            </a:solidFill>
            <a:prstDash val="solid"/>
            <a:headEnd type="none" w="med" len="med"/>
            <a:tailEnd type="none" w="med" len="med"/>
          </a:ln>
        </p:spPr>
        <p:txBody>
          <a:bodyPr/>
          <a:lstStyle/>
          <a:p>
            <a:endParaRPr lang="zh-CN" altLang="en-US"/>
          </a:p>
        </p:txBody>
      </p:sp>
      <p:sp>
        <p:nvSpPr>
          <p:cNvPr id="225303" name="任意多边形 225302"/>
          <p:cNvSpPr/>
          <p:nvPr/>
        </p:nvSpPr>
        <p:spPr>
          <a:xfrm>
            <a:off x="2732088" y="4992688"/>
            <a:ext cx="7048500" cy="1085850"/>
          </a:xfrm>
          <a:custGeom>
            <a:avLst/>
            <a:gdLst/>
            <a:ahLst/>
            <a:cxnLst/>
            <a:rect l="0" t="0" r="0" b="0"/>
            <a:pathLst>
              <a:path w="6120" h="1110">
                <a:moveTo>
                  <a:pt x="180" y="0"/>
                </a:moveTo>
                <a:lnTo>
                  <a:pt x="180" y="936"/>
                </a:lnTo>
                <a:lnTo>
                  <a:pt x="1980" y="936"/>
                </a:lnTo>
                <a:lnTo>
                  <a:pt x="1980" y="0"/>
                </a:lnTo>
                <a:lnTo>
                  <a:pt x="2160" y="0"/>
                </a:lnTo>
                <a:lnTo>
                  <a:pt x="2160" y="936"/>
                </a:lnTo>
                <a:lnTo>
                  <a:pt x="3960" y="936"/>
                </a:lnTo>
                <a:lnTo>
                  <a:pt x="3960" y="0"/>
                </a:lnTo>
                <a:lnTo>
                  <a:pt x="4140" y="0"/>
                </a:lnTo>
                <a:lnTo>
                  <a:pt x="4140" y="936"/>
                </a:lnTo>
                <a:lnTo>
                  <a:pt x="5940" y="936"/>
                </a:lnTo>
                <a:lnTo>
                  <a:pt x="5940" y="0"/>
                </a:lnTo>
                <a:lnTo>
                  <a:pt x="6120" y="0"/>
                </a:lnTo>
                <a:cubicBezTo>
                  <a:pt x="6116" y="370"/>
                  <a:pt x="6113" y="740"/>
                  <a:pt x="6109" y="1110"/>
                </a:cubicBezTo>
                <a:lnTo>
                  <a:pt x="0" y="1092"/>
                </a:lnTo>
                <a:lnTo>
                  <a:pt x="0" y="0"/>
                </a:lnTo>
                <a:lnTo>
                  <a:pt x="180" y="0"/>
                </a:lnTo>
                <a:close/>
              </a:path>
            </a:pathLst>
          </a:custGeom>
          <a:solidFill>
            <a:srgbClr val="CCFFFF">
              <a:alpha val="100000"/>
            </a:srgbClr>
          </a:solidFill>
          <a:ln w="12700" cap="flat" cmpd="sng">
            <a:solidFill>
              <a:srgbClr val="000000"/>
            </a:solidFill>
            <a:prstDash val="solid"/>
            <a:headEnd type="none" w="med" len="med"/>
            <a:tailEnd type="none" w="med" len="med"/>
          </a:ln>
        </p:spPr>
        <p:txBody>
          <a:bodyPr/>
          <a:lstStyle/>
          <a:p>
            <a:endParaRPr lang="zh-CN" altLang="en-US"/>
          </a:p>
        </p:txBody>
      </p:sp>
      <p:sp>
        <p:nvSpPr>
          <p:cNvPr id="225306" name="文本框 225305"/>
          <p:cNvSpPr txBox="1"/>
          <p:nvPr/>
        </p:nvSpPr>
        <p:spPr>
          <a:xfrm>
            <a:off x="6996113" y="3633788"/>
            <a:ext cx="1008062" cy="431800"/>
          </a:xfrm>
          <a:prstGeom prst="rect">
            <a:avLst/>
          </a:prstGeom>
          <a:noFill/>
          <a:ln w="9525">
            <a:noFill/>
          </a:ln>
        </p:spPr>
        <p:txBody>
          <a:bodyPr/>
          <a:lstStyle/>
          <a:p>
            <a:pPr algn="just"/>
            <a:r>
              <a:rPr lang="zh-CN" altLang="en-US" sz="1800" dirty="0">
                <a:latin typeface="Times New Roman" panose="02020603050405020304" pitchFamily="18" charset="0"/>
              </a:rPr>
              <a:t>缓冲区</a:t>
            </a:r>
            <a:endParaRPr lang="zh-CN" altLang="en-US" sz="1800" dirty="0">
              <a:latin typeface="Tahoma" panose="020B0604030504040204" pitchFamily="34" charset="0"/>
            </a:endParaRPr>
          </a:p>
        </p:txBody>
      </p:sp>
      <p:sp>
        <p:nvSpPr>
          <p:cNvPr id="225308" name="矩形 225307"/>
          <p:cNvSpPr/>
          <p:nvPr/>
        </p:nvSpPr>
        <p:spPr>
          <a:xfrm>
            <a:off x="4641850" y="3984625"/>
            <a:ext cx="903288" cy="271463"/>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225309" name="文本框 225308"/>
          <p:cNvSpPr txBox="1"/>
          <p:nvPr/>
        </p:nvSpPr>
        <p:spPr>
          <a:xfrm>
            <a:off x="4673600" y="3910013"/>
            <a:ext cx="903288" cy="395287"/>
          </a:xfrm>
          <a:prstGeom prst="rect">
            <a:avLst/>
          </a:prstGeom>
          <a:noFill/>
          <a:ln w="9525">
            <a:noFill/>
          </a:ln>
        </p:spPr>
        <p:txBody>
          <a:bodyPr/>
          <a:lstStyle/>
          <a:p>
            <a:pPr algn="just"/>
            <a:r>
              <a:rPr lang="zh-CN" altLang="en-US" sz="1800" b="0" dirty="0">
                <a:latin typeface="Times New Roman" panose="02020603050405020304" pitchFamily="18" charset="0"/>
              </a:rPr>
              <a:t>字节数</a:t>
            </a:r>
            <a:endParaRPr lang="zh-CN" altLang="en-US" sz="1800" b="0" dirty="0">
              <a:latin typeface="Tahoma" panose="020B0604030504040204" pitchFamily="34" charset="0"/>
            </a:endParaRPr>
          </a:p>
        </p:txBody>
      </p:sp>
      <p:sp>
        <p:nvSpPr>
          <p:cNvPr id="225311" name="矩形 225310"/>
          <p:cNvSpPr/>
          <p:nvPr/>
        </p:nvSpPr>
        <p:spPr>
          <a:xfrm>
            <a:off x="4641850" y="4379913"/>
            <a:ext cx="901700" cy="269875"/>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225312" name="文本框 225311"/>
          <p:cNvSpPr txBox="1"/>
          <p:nvPr/>
        </p:nvSpPr>
        <p:spPr>
          <a:xfrm>
            <a:off x="4748213" y="4289425"/>
            <a:ext cx="901700" cy="393700"/>
          </a:xfrm>
          <a:prstGeom prst="rect">
            <a:avLst/>
          </a:prstGeom>
          <a:noFill/>
          <a:ln w="9525">
            <a:noFill/>
          </a:ln>
        </p:spPr>
        <p:txBody>
          <a:bodyPr/>
          <a:lstStyle/>
          <a:p>
            <a:pPr algn="just"/>
            <a:r>
              <a:rPr lang="zh-CN" altLang="en-US" sz="1800" b="0" dirty="0">
                <a:latin typeface="Times New Roman" panose="02020603050405020304" pitchFamily="18" charset="0"/>
              </a:rPr>
              <a:t>控制</a:t>
            </a:r>
            <a:endParaRPr lang="zh-CN" altLang="en-US" sz="1800" b="0" dirty="0">
              <a:latin typeface="Tahoma" panose="020B0604030504040204" pitchFamily="34" charset="0"/>
            </a:endParaRPr>
          </a:p>
        </p:txBody>
      </p:sp>
      <p:sp>
        <p:nvSpPr>
          <p:cNvPr id="225314" name="文本框 225313"/>
          <p:cNvSpPr txBox="1"/>
          <p:nvPr/>
        </p:nvSpPr>
        <p:spPr>
          <a:xfrm>
            <a:off x="2498725" y="3092450"/>
            <a:ext cx="860425" cy="481013"/>
          </a:xfrm>
          <a:prstGeom prst="rect">
            <a:avLst/>
          </a:prstGeom>
          <a:noFill/>
          <a:ln w="9525">
            <a:noFill/>
          </a:ln>
        </p:spPr>
        <p:txBody>
          <a:bodyPr/>
          <a:lstStyle/>
          <a:p>
            <a:pPr algn="just"/>
            <a:r>
              <a:rPr lang="en-US" altLang="zh-CN">
                <a:solidFill>
                  <a:schemeClr val="hlink"/>
                </a:solidFill>
                <a:effectLst>
                  <a:outerShdw blurRad="38100" dist="38100" dir="2700000">
                    <a:srgbClr val="C0C0C0"/>
                  </a:outerShdw>
                </a:effectLst>
                <a:latin typeface="Times New Roman" panose="02020603050405020304" pitchFamily="18" charset="0"/>
              </a:rPr>
              <a:t>CPU</a:t>
            </a:r>
            <a:endParaRPr lang="en-US" altLang="zh-CN">
              <a:solidFill>
                <a:schemeClr val="hlink"/>
              </a:solidFill>
              <a:effectLst>
                <a:outerShdw blurRad="38100" dist="38100" dir="2700000">
                  <a:srgbClr val="C0C0C0"/>
                </a:outerShdw>
              </a:effectLst>
              <a:latin typeface="Tahoma" panose="020B0604030504040204" pitchFamily="34" charset="0"/>
            </a:endParaRPr>
          </a:p>
        </p:txBody>
      </p:sp>
      <p:sp>
        <p:nvSpPr>
          <p:cNvPr id="225315" name="文本框 225314"/>
          <p:cNvSpPr txBox="1"/>
          <p:nvPr/>
        </p:nvSpPr>
        <p:spPr>
          <a:xfrm>
            <a:off x="4483100" y="2914650"/>
            <a:ext cx="1038225" cy="806450"/>
          </a:xfrm>
          <a:prstGeom prst="rect">
            <a:avLst/>
          </a:prstGeom>
          <a:noFill/>
          <a:ln w="9525">
            <a:noFill/>
          </a:ln>
        </p:spPr>
        <p:txBody>
          <a:bodyPr/>
          <a:lstStyle/>
          <a:p>
            <a:pPr algn="just"/>
            <a:r>
              <a:rPr lang="en-US" altLang="zh-CN" sz="2000">
                <a:solidFill>
                  <a:srgbClr val="0000CC"/>
                </a:solidFill>
                <a:latin typeface="Times New Roman" panose="02020603050405020304" pitchFamily="18" charset="0"/>
              </a:rPr>
              <a:t>DMA</a:t>
            </a:r>
          </a:p>
          <a:p>
            <a:pPr algn="just"/>
            <a:r>
              <a:rPr lang="zh-CN" altLang="en-US" sz="2000" dirty="0">
                <a:solidFill>
                  <a:srgbClr val="0000CC"/>
                </a:solidFill>
                <a:latin typeface="Times New Roman" panose="02020603050405020304" pitchFamily="18" charset="0"/>
              </a:rPr>
              <a:t>控制器</a:t>
            </a:r>
            <a:endParaRPr lang="zh-CN" altLang="en-US" sz="2000" dirty="0">
              <a:solidFill>
                <a:srgbClr val="0000CC"/>
              </a:solidFill>
              <a:latin typeface="Tahoma" panose="020B0604030504040204" pitchFamily="34" charset="0"/>
            </a:endParaRPr>
          </a:p>
        </p:txBody>
      </p:sp>
      <p:sp>
        <p:nvSpPr>
          <p:cNvPr id="225316" name="文本框 225315"/>
          <p:cNvSpPr txBox="1"/>
          <p:nvPr/>
        </p:nvSpPr>
        <p:spPr>
          <a:xfrm>
            <a:off x="6746875" y="2951163"/>
            <a:ext cx="1038225" cy="806450"/>
          </a:xfrm>
          <a:prstGeom prst="rect">
            <a:avLst/>
          </a:prstGeom>
          <a:noFill/>
          <a:ln w="9525">
            <a:noFill/>
          </a:ln>
        </p:spPr>
        <p:txBody>
          <a:bodyPr/>
          <a:lstStyle/>
          <a:p>
            <a:pPr algn="just"/>
            <a:r>
              <a:rPr lang="zh-CN" altLang="en-US" sz="2000" dirty="0">
                <a:solidFill>
                  <a:srgbClr val="0000CC"/>
                </a:solidFill>
                <a:latin typeface="Times New Roman" panose="02020603050405020304" pitchFamily="18" charset="0"/>
              </a:rPr>
              <a:t>磁盘</a:t>
            </a:r>
          </a:p>
          <a:p>
            <a:pPr algn="just"/>
            <a:r>
              <a:rPr lang="zh-CN" altLang="en-US" sz="2000" dirty="0">
                <a:solidFill>
                  <a:srgbClr val="0000CC"/>
                </a:solidFill>
                <a:latin typeface="Times New Roman" panose="02020603050405020304" pitchFamily="18" charset="0"/>
              </a:rPr>
              <a:t>控制器</a:t>
            </a:r>
            <a:endParaRPr lang="zh-CN" altLang="en-US" sz="2000" dirty="0">
              <a:solidFill>
                <a:srgbClr val="0000CC"/>
              </a:solidFill>
              <a:latin typeface="Tahoma" panose="020B0604030504040204" pitchFamily="34" charset="0"/>
            </a:endParaRPr>
          </a:p>
        </p:txBody>
      </p:sp>
      <p:sp>
        <p:nvSpPr>
          <p:cNvPr id="225317" name="文本框 225316"/>
          <p:cNvSpPr txBox="1"/>
          <p:nvPr/>
        </p:nvSpPr>
        <p:spPr>
          <a:xfrm>
            <a:off x="9191625" y="3068638"/>
            <a:ext cx="923925" cy="481012"/>
          </a:xfrm>
          <a:prstGeom prst="rect">
            <a:avLst/>
          </a:prstGeom>
          <a:noFill/>
          <a:ln w="9525">
            <a:noFill/>
          </a:ln>
        </p:spPr>
        <p:txBody>
          <a:bodyPr/>
          <a:lstStyle/>
          <a:p>
            <a:pPr algn="just"/>
            <a:r>
              <a:rPr lang="zh-CN" altLang="en-US" dirty="0">
                <a:solidFill>
                  <a:srgbClr val="006600"/>
                </a:solidFill>
                <a:effectLst>
                  <a:outerShdw blurRad="38100" dist="38100" dir="2700000">
                    <a:srgbClr val="C0C0C0"/>
                  </a:outerShdw>
                </a:effectLst>
                <a:latin typeface="Times New Roman" panose="02020603050405020304" pitchFamily="18" charset="0"/>
              </a:rPr>
              <a:t>内存</a:t>
            </a:r>
            <a:endParaRPr lang="zh-CN" altLang="en-US" dirty="0">
              <a:solidFill>
                <a:srgbClr val="006600"/>
              </a:solidFill>
              <a:effectLst>
                <a:outerShdw blurRad="38100" dist="38100" dir="2700000">
                  <a:srgbClr val="C0C0C0"/>
                </a:outerShdw>
              </a:effectLst>
              <a:latin typeface="Tahoma" panose="020B0604030504040204" pitchFamily="34" charset="0"/>
            </a:endParaRPr>
          </a:p>
        </p:txBody>
      </p:sp>
      <p:sp>
        <p:nvSpPr>
          <p:cNvPr id="225318" name="文本框 225317"/>
          <p:cNvSpPr txBox="1"/>
          <p:nvPr/>
        </p:nvSpPr>
        <p:spPr>
          <a:xfrm>
            <a:off x="7512050" y="2120900"/>
            <a:ext cx="796925" cy="484188"/>
          </a:xfrm>
          <a:prstGeom prst="rect">
            <a:avLst/>
          </a:prstGeom>
          <a:noFill/>
          <a:ln w="9525">
            <a:noFill/>
          </a:ln>
        </p:spPr>
        <p:txBody>
          <a:bodyPr/>
          <a:lstStyle/>
          <a:p>
            <a:pPr algn="just"/>
            <a:r>
              <a:rPr lang="zh-CN" altLang="en-US" sz="2000" dirty="0">
                <a:effectLst>
                  <a:outerShdw blurRad="38100" dist="38100" dir="2700000">
                    <a:srgbClr val="C0C0C0"/>
                  </a:outerShdw>
                </a:effectLst>
                <a:latin typeface="Times New Roman" panose="02020603050405020304" pitchFamily="18" charset="0"/>
              </a:rPr>
              <a:t>磁盘</a:t>
            </a:r>
            <a:endParaRPr lang="zh-CN" altLang="en-US" sz="2000" dirty="0">
              <a:effectLst>
                <a:outerShdw blurRad="38100" dist="38100" dir="2700000">
                  <a:srgbClr val="C0C0C0"/>
                </a:outerShdw>
              </a:effectLst>
              <a:latin typeface="Tahoma" panose="020B0604030504040204" pitchFamily="34" charset="0"/>
            </a:endParaRPr>
          </a:p>
        </p:txBody>
      </p:sp>
      <p:sp>
        <p:nvSpPr>
          <p:cNvPr id="225321" name="文本框 225320"/>
          <p:cNvSpPr txBox="1"/>
          <p:nvPr/>
        </p:nvSpPr>
        <p:spPr>
          <a:xfrm>
            <a:off x="6083300" y="5362575"/>
            <a:ext cx="519113" cy="484188"/>
          </a:xfrm>
          <a:prstGeom prst="rect">
            <a:avLst/>
          </a:prstGeom>
          <a:noFill/>
          <a:ln w="9525">
            <a:noFill/>
          </a:ln>
        </p:spPr>
        <p:txBody>
          <a:bodyPr/>
          <a:lstStyle/>
          <a:p>
            <a:pPr algn="just"/>
            <a:r>
              <a:rPr lang="zh-CN" altLang="en-US" dirty="0">
                <a:latin typeface="宋体" panose="02010600030101010101" pitchFamily="2" charset="-122"/>
              </a:rPr>
              <a:t>②</a:t>
            </a:r>
            <a:endParaRPr lang="zh-CN" altLang="en-US" dirty="0">
              <a:latin typeface="Tahoma" panose="020B0604030504040204" pitchFamily="34" charset="0"/>
            </a:endParaRPr>
          </a:p>
        </p:txBody>
      </p:sp>
      <p:sp>
        <p:nvSpPr>
          <p:cNvPr id="225322" name="文本框 225321"/>
          <p:cNvSpPr txBox="1"/>
          <p:nvPr/>
        </p:nvSpPr>
        <p:spPr>
          <a:xfrm>
            <a:off x="8332788" y="5351463"/>
            <a:ext cx="519112" cy="484187"/>
          </a:xfrm>
          <a:prstGeom prst="rect">
            <a:avLst/>
          </a:prstGeom>
          <a:noFill/>
          <a:ln w="9525">
            <a:noFill/>
          </a:ln>
        </p:spPr>
        <p:txBody>
          <a:bodyPr/>
          <a:lstStyle/>
          <a:p>
            <a:pPr algn="just"/>
            <a:r>
              <a:rPr lang="zh-CN" altLang="en-US" dirty="0">
                <a:latin typeface="宋体" panose="02010600030101010101" pitchFamily="2" charset="-122"/>
              </a:rPr>
              <a:t>③</a:t>
            </a:r>
            <a:endParaRPr lang="zh-CN" altLang="en-US" dirty="0">
              <a:latin typeface="Tahoma" panose="020B0604030504040204" pitchFamily="34" charset="0"/>
            </a:endParaRPr>
          </a:p>
        </p:txBody>
      </p:sp>
      <p:sp>
        <p:nvSpPr>
          <p:cNvPr id="225323" name="文本框 225322"/>
          <p:cNvSpPr txBox="1"/>
          <p:nvPr/>
        </p:nvSpPr>
        <p:spPr>
          <a:xfrm>
            <a:off x="6083300" y="4845050"/>
            <a:ext cx="519113" cy="484188"/>
          </a:xfrm>
          <a:prstGeom prst="rect">
            <a:avLst/>
          </a:prstGeom>
          <a:noFill/>
          <a:ln w="9525">
            <a:noFill/>
          </a:ln>
        </p:spPr>
        <p:txBody>
          <a:bodyPr/>
          <a:lstStyle/>
          <a:p>
            <a:pPr algn="just"/>
            <a:r>
              <a:rPr lang="zh-CN" altLang="en-US" dirty="0">
                <a:latin typeface="宋体" panose="02010600030101010101" pitchFamily="2" charset="-122"/>
              </a:rPr>
              <a:t>④</a:t>
            </a:r>
            <a:endParaRPr lang="zh-CN" altLang="en-US" dirty="0">
              <a:latin typeface="Tahoma" panose="020B0604030504040204" pitchFamily="34" charset="0"/>
            </a:endParaRPr>
          </a:p>
        </p:txBody>
      </p:sp>
      <p:sp>
        <p:nvSpPr>
          <p:cNvPr id="225324" name="文本框 225323"/>
          <p:cNvSpPr txBox="1"/>
          <p:nvPr/>
        </p:nvSpPr>
        <p:spPr>
          <a:xfrm>
            <a:off x="3660775" y="4903788"/>
            <a:ext cx="519113" cy="484187"/>
          </a:xfrm>
          <a:prstGeom prst="rect">
            <a:avLst/>
          </a:prstGeom>
          <a:noFill/>
          <a:ln w="9525">
            <a:noFill/>
          </a:ln>
        </p:spPr>
        <p:txBody>
          <a:bodyPr/>
          <a:lstStyle/>
          <a:p>
            <a:pPr algn="just"/>
            <a:r>
              <a:rPr lang="zh-CN" altLang="en-US" dirty="0">
                <a:latin typeface="宋体" panose="02010600030101010101" pitchFamily="2" charset="-122"/>
              </a:rPr>
              <a:t>⑤</a:t>
            </a:r>
            <a:endParaRPr lang="zh-CN" altLang="en-US" dirty="0">
              <a:latin typeface="Tahoma" panose="020B0604030504040204" pitchFamily="34" charset="0"/>
            </a:endParaRPr>
          </a:p>
        </p:txBody>
      </p:sp>
      <p:sp>
        <p:nvSpPr>
          <p:cNvPr id="225325" name="文本框 225324"/>
          <p:cNvSpPr txBox="1"/>
          <p:nvPr/>
        </p:nvSpPr>
        <p:spPr>
          <a:xfrm>
            <a:off x="3660775" y="5362575"/>
            <a:ext cx="519113" cy="484188"/>
          </a:xfrm>
          <a:prstGeom prst="rect">
            <a:avLst/>
          </a:prstGeom>
          <a:noFill/>
          <a:ln w="9525">
            <a:noFill/>
          </a:ln>
        </p:spPr>
        <p:txBody>
          <a:bodyPr/>
          <a:lstStyle/>
          <a:p>
            <a:pPr algn="just"/>
            <a:r>
              <a:rPr lang="zh-CN" altLang="en-US" dirty="0">
                <a:latin typeface="宋体" panose="02010600030101010101" pitchFamily="2" charset="-122"/>
              </a:rPr>
              <a:t>①</a:t>
            </a:r>
            <a:endParaRPr lang="zh-CN" altLang="en-US" dirty="0">
              <a:latin typeface="Tahoma" panose="020B0604030504040204" pitchFamily="34" charset="0"/>
            </a:endParaRPr>
          </a:p>
        </p:txBody>
      </p:sp>
      <p:sp>
        <p:nvSpPr>
          <p:cNvPr id="225326" name="文本框 225325"/>
          <p:cNvSpPr txBox="1"/>
          <p:nvPr/>
        </p:nvSpPr>
        <p:spPr>
          <a:xfrm>
            <a:off x="4295775" y="6084888"/>
            <a:ext cx="4702175" cy="484187"/>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宋体" panose="02010600030101010101" pitchFamily="2" charset="-122"/>
              </a:rPr>
              <a:t>5.6 DMA</a:t>
            </a:r>
            <a:r>
              <a:rPr lang="zh-CN" altLang="en-US" sz="2000" dirty="0">
                <a:solidFill>
                  <a:srgbClr val="006600"/>
                </a:solidFill>
                <a:effectLst>
                  <a:outerShdw blurRad="38100" dist="38100" dir="2700000">
                    <a:srgbClr val="C0C0C0"/>
                  </a:outerShdw>
                </a:effectLst>
                <a:latin typeface="宋体" panose="02010600030101010101" pitchFamily="2" charset="-122"/>
              </a:rPr>
              <a:t>控制器数据传输</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225327" name="直接连接符 225326"/>
          <p:cNvSpPr/>
          <p:nvPr/>
        </p:nvSpPr>
        <p:spPr>
          <a:xfrm>
            <a:off x="3108325" y="4786313"/>
            <a:ext cx="0" cy="1008062"/>
          </a:xfrm>
          <a:prstGeom prst="line">
            <a:avLst/>
          </a:prstGeom>
          <a:ln w="38100" cap="flat" cmpd="dbl">
            <a:solidFill>
              <a:srgbClr val="006600"/>
            </a:solidFill>
            <a:prstDash val="solid"/>
            <a:miter/>
            <a:headEnd type="none" w="med" len="med"/>
            <a:tailEnd type="none" w="med" len="med"/>
          </a:ln>
        </p:spPr>
      </p:sp>
      <p:sp>
        <p:nvSpPr>
          <p:cNvPr id="225328" name="直接连接符 225327"/>
          <p:cNvSpPr/>
          <p:nvPr/>
        </p:nvSpPr>
        <p:spPr>
          <a:xfrm>
            <a:off x="3097213" y="5794375"/>
            <a:ext cx="1635125" cy="0"/>
          </a:xfrm>
          <a:prstGeom prst="line">
            <a:avLst/>
          </a:prstGeom>
          <a:ln w="38100" cap="flat" cmpd="dbl">
            <a:solidFill>
              <a:srgbClr val="006600"/>
            </a:solidFill>
            <a:prstDash val="solid"/>
            <a:miter/>
            <a:headEnd type="none" w="med" len="med"/>
            <a:tailEnd type="none" w="med" len="med"/>
          </a:ln>
        </p:spPr>
      </p:sp>
      <p:sp>
        <p:nvSpPr>
          <p:cNvPr id="225329" name="直接连接符 225328"/>
          <p:cNvSpPr/>
          <p:nvPr/>
        </p:nvSpPr>
        <p:spPr>
          <a:xfrm flipV="1">
            <a:off x="4714875" y="3849688"/>
            <a:ext cx="0" cy="1944687"/>
          </a:xfrm>
          <a:prstGeom prst="line">
            <a:avLst/>
          </a:prstGeom>
          <a:ln w="38100" cap="flat" cmpd="dbl">
            <a:solidFill>
              <a:srgbClr val="006600"/>
            </a:solidFill>
            <a:prstDash val="solid"/>
            <a:miter/>
            <a:headEnd type="none" w="med" len="med"/>
            <a:tailEnd type="triangle" w="med" len="med"/>
          </a:ln>
        </p:spPr>
      </p:sp>
      <p:sp>
        <p:nvSpPr>
          <p:cNvPr id="225330" name="直接连接符 225329"/>
          <p:cNvSpPr/>
          <p:nvPr/>
        </p:nvSpPr>
        <p:spPr>
          <a:xfrm>
            <a:off x="4619625" y="4857750"/>
            <a:ext cx="0" cy="504825"/>
          </a:xfrm>
          <a:prstGeom prst="line">
            <a:avLst/>
          </a:prstGeom>
          <a:ln w="38100" cap="flat" cmpd="dbl">
            <a:solidFill>
              <a:srgbClr val="006600"/>
            </a:solidFill>
            <a:prstDash val="solid"/>
            <a:miter/>
            <a:headEnd type="none" w="med" len="med"/>
            <a:tailEnd type="none" w="med" len="med"/>
          </a:ln>
        </p:spPr>
      </p:sp>
      <p:sp>
        <p:nvSpPr>
          <p:cNvPr id="225331" name="直接连接符 225330"/>
          <p:cNvSpPr/>
          <p:nvPr/>
        </p:nvSpPr>
        <p:spPr>
          <a:xfrm>
            <a:off x="3252788" y="5362575"/>
            <a:ext cx="1366837" cy="0"/>
          </a:xfrm>
          <a:prstGeom prst="line">
            <a:avLst/>
          </a:prstGeom>
          <a:ln w="38100" cap="flat" cmpd="dbl">
            <a:solidFill>
              <a:srgbClr val="006600"/>
            </a:solidFill>
            <a:prstDash val="solid"/>
            <a:miter/>
            <a:headEnd type="none" w="med" len="med"/>
            <a:tailEnd type="none" w="med" len="med"/>
          </a:ln>
        </p:spPr>
      </p:sp>
      <p:sp>
        <p:nvSpPr>
          <p:cNvPr id="225332" name="直接连接符 225331"/>
          <p:cNvSpPr/>
          <p:nvPr/>
        </p:nvSpPr>
        <p:spPr>
          <a:xfrm flipV="1">
            <a:off x="3252788" y="4857750"/>
            <a:ext cx="0" cy="504825"/>
          </a:xfrm>
          <a:prstGeom prst="line">
            <a:avLst/>
          </a:prstGeom>
          <a:ln w="38100" cap="flat" cmpd="dbl">
            <a:solidFill>
              <a:srgbClr val="006600"/>
            </a:solidFill>
            <a:prstDash val="solid"/>
            <a:miter/>
            <a:headEnd type="none" w="med" len="med"/>
            <a:tailEnd type="triangle" w="med" len="med"/>
          </a:ln>
        </p:spPr>
      </p:sp>
      <p:sp>
        <p:nvSpPr>
          <p:cNvPr id="225333" name="直接连接符 225332"/>
          <p:cNvSpPr/>
          <p:nvPr/>
        </p:nvSpPr>
        <p:spPr>
          <a:xfrm>
            <a:off x="5340350" y="4786313"/>
            <a:ext cx="0" cy="1008062"/>
          </a:xfrm>
          <a:prstGeom prst="line">
            <a:avLst/>
          </a:prstGeom>
          <a:ln w="38100" cap="flat" cmpd="dbl">
            <a:solidFill>
              <a:srgbClr val="006600"/>
            </a:solidFill>
            <a:prstDash val="solid"/>
            <a:miter/>
            <a:headEnd type="none" w="med" len="med"/>
            <a:tailEnd type="none" w="med" len="med"/>
          </a:ln>
        </p:spPr>
      </p:sp>
      <p:sp>
        <p:nvSpPr>
          <p:cNvPr id="225334" name="直接连接符 225333"/>
          <p:cNvSpPr/>
          <p:nvPr/>
        </p:nvSpPr>
        <p:spPr>
          <a:xfrm>
            <a:off x="5329238" y="5794375"/>
            <a:ext cx="1831975" cy="0"/>
          </a:xfrm>
          <a:prstGeom prst="line">
            <a:avLst/>
          </a:prstGeom>
          <a:ln w="38100" cap="flat" cmpd="dbl">
            <a:solidFill>
              <a:srgbClr val="006600"/>
            </a:solidFill>
            <a:prstDash val="solid"/>
            <a:miter/>
            <a:headEnd type="none" w="med" len="med"/>
            <a:tailEnd type="none" w="med" len="med"/>
          </a:ln>
        </p:spPr>
      </p:sp>
      <p:sp>
        <p:nvSpPr>
          <p:cNvPr id="225335" name="直接连接符 225334"/>
          <p:cNvSpPr/>
          <p:nvPr/>
        </p:nvSpPr>
        <p:spPr>
          <a:xfrm flipV="1">
            <a:off x="7140575" y="4786313"/>
            <a:ext cx="0" cy="1008062"/>
          </a:xfrm>
          <a:prstGeom prst="line">
            <a:avLst/>
          </a:prstGeom>
          <a:ln w="38100" cap="flat" cmpd="dbl">
            <a:solidFill>
              <a:srgbClr val="006600"/>
            </a:solidFill>
            <a:prstDash val="solid"/>
            <a:miter/>
            <a:headEnd type="none" w="med" len="med"/>
            <a:tailEnd type="triangle" w="med" len="med"/>
          </a:ln>
        </p:spPr>
      </p:sp>
      <p:sp>
        <p:nvSpPr>
          <p:cNvPr id="225336" name="直接连接符 225335"/>
          <p:cNvSpPr/>
          <p:nvPr/>
        </p:nvSpPr>
        <p:spPr>
          <a:xfrm>
            <a:off x="7645400" y="4281488"/>
            <a:ext cx="0" cy="1512887"/>
          </a:xfrm>
          <a:prstGeom prst="line">
            <a:avLst/>
          </a:prstGeom>
          <a:ln w="38100" cap="flat" cmpd="dbl">
            <a:solidFill>
              <a:srgbClr val="006600"/>
            </a:solidFill>
            <a:prstDash val="solid"/>
            <a:miter/>
            <a:headEnd type="none" w="med" len="med"/>
            <a:tailEnd type="none" w="med" len="med"/>
          </a:ln>
        </p:spPr>
      </p:sp>
      <p:sp>
        <p:nvSpPr>
          <p:cNvPr id="225337" name="直接连接符 225336"/>
          <p:cNvSpPr/>
          <p:nvPr/>
        </p:nvSpPr>
        <p:spPr>
          <a:xfrm>
            <a:off x="7634288" y="5794375"/>
            <a:ext cx="1758950" cy="0"/>
          </a:xfrm>
          <a:prstGeom prst="line">
            <a:avLst/>
          </a:prstGeom>
          <a:ln w="38100" cap="flat" cmpd="dbl">
            <a:solidFill>
              <a:srgbClr val="006600"/>
            </a:solidFill>
            <a:prstDash val="solid"/>
            <a:miter/>
            <a:headEnd type="none" w="med" len="med"/>
            <a:tailEnd type="none" w="med" len="med"/>
          </a:ln>
        </p:spPr>
      </p:sp>
      <p:sp>
        <p:nvSpPr>
          <p:cNvPr id="225338" name="直接连接符 225337"/>
          <p:cNvSpPr/>
          <p:nvPr/>
        </p:nvSpPr>
        <p:spPr>
          <a:xfrm>
            <a:off x="9372600" y="4641850"/>
            <a:ext cx="0" cy="1152525"/>
          </a:xfrm>
          <a:prstGeom prst="line">
            <a:avLst/>
          </a:prstGeom>
          <a:ln w="38100" cap="flat" cmpd="dbl">
            <a:solidFill>
              <a:srgbClr val="006600"/>
            </a:solidFill>
            <a:prstDash val="solid"/>
            <a:miter/>
            <a:headEnd type="triangle" w="med" len="med"/>
            <a:tailEnd type="none" w="med" len="med"/>
          </a:ln>
        </p:spPr>
      </p:sp>
      <p:sp>
        <p:nvSpPr>
          <p:cNvPr id="225339" name="直接连接符 225338"/>
          <p:cNvSpPr/>
          <p:nvPr/>
        </p:nvSpPr>
        <p:spPr>
          <a:xfrm>
            <a:off x="6996113" y="4713288"/>
            <a:ext cx="0" cy="576262"/>
          </a:xfrm>
          <a:prstGeom prst="line">
            <a:avLst/>
          </a:prstGeom>
          <a:ln w="38100" cap="flat" cmpd="dbl">
            <a:solidFill>
              <a:srgbClr val="006600"/>
            </a:solidFill>
            <a:prstDash val="solid"/>
            <a:miter/>
            <a:headEnd type="none" w="med" len="med"/>
            <a:tailEnd type="none" w="med" len="med"/>
          </a:ln>
        </p:spPr>
      </p:sp>
      <p:sp>
        <p:nvSpPr>
          <p:cNvPr id="225340" name="直接连接符 225339"/>
          <p:cNvSpPr/>
          <p:nvPr/>
        </p:nvSpPr>
        <p:spPr>
          <a:xfrm>
            <a:off x="5556250" y="5289550"/>
            <a:ext cx="1439863" cy="0"/>
          </a:xfrm>
          <a:prstGeom prst="line">
            <a:avLst/>
          </a:prstGeom>
          <a:ln w="38100" cap="flat" cmpd="dbl">
            <a:solidFill>
              <a:srgbClr val="006600"/>
            </a:solidFill>
            <a:prstDash val="solid"/>
            <a:miter/>
            <a:headEnd type="none" w="med" len="med"/>
            <a:tailEnd type="none" w="med" len="med"/>
          </a:ln>
        </p:spPr>
      </p:sp>
      <p:sp>
        <p:nvSpPr>
          <p:cNvPr id="225341" name="直接连接符 225340"/>
          <p:cNvSpPr/>
          <p:nvPr/>
        </p:nvSpPr>
        <p:spPr>
          <a:xfrm flipV="1">
            <a:off x="5556250" y="4641850"/>
            <a:ext cx="0" cy="647700"/>
          </a:xfrm>
          <a:prstGeom prst="line">
            <a:avLst/>
          </a:prstGeom>
          <a:ln w="38100" cap="flat" cmpd="dbl">
            <a:solidFill>
              <a:srgbClr val="006600"/>
            </a:solidFill>
            <a:prstDash val="solid"/>
            <a:miter/>
            <a:headEnd type="none" w="med" len="med"/>
            <a:tailEnd type="triangle" w="med" len="med"/>
          </a:ln>
        </p:spPr>
      </p:sp>
      <p:sp>
        <p:nvSpPr>
          <p:cNvPr id="225343" name="直接连接符 225342"/>
          <p:cNvSpPr/>
          <p:nvPr/>
        </p:nvSpPr>
        <p:spPr>
          <a:xfrm flipH="1">
            <a:off x="2830513" y="4857750"/>
            <a:ext cx="11112" cy="1143000"/>
          </a:xfrm>
          <a:prstGeom prst="line">
            <a:avLst/>
          </a:prstGeom>
          <a:ln w="76200" cap="flat" cmpd="tri">
            <a:solidFill>
              <a:srgbClr val="0000FF"/>
            </a:solidFill>
            <a:prstDash val="solid"/>
            <a:miter/>
            <a:headEnd type="none" w="med" len="med"/>
            <a:tailEnd type="none" w="med" len="med"/>
          </a:ln>
        </p:spPr>
      </p:sp>
      <p:sp>
        <p:nvSpPr>
          <p:cNvPr id="225344" name="直接连接符 225343"/>
          <p:cNvSpPr/>
          <p:nvPr/>
        </p:nvSpPr>
        <p:spPr>
          <a:xfrm>
            <a:off x="2819400" y="5981700"/>
            <a:ext cx="6842125" cy="28575"/>
          </a:xfrm>
          <a:prstGeom prst="line">
            <a:avLst/>
          </a:prstGeom>
          <a:ln w="76200" cap="flat" cmpd="tri">
            <a:solidFill>
              <a:srgbClr val="0000FF"/>
            </a:solidFill>
            <a:prstDash val="solid"/>
            <a:miter/>
            <a:headEnd type="none" w="med" len="med"/>
            <a:tailEnd type="none" w="med" len="med"/>
          </a:ln>
        </p:spPr>
      </p:sp>
      <p:sp>
        <p:nvSpPr>
          <p:cNvPr id="225345" name="直接连接符 225344"/>
          <p:cNvSpPr/>
          <p:nvPr/>
        </p:nvSpPr>
        <p:spPr>
          <a:xfrm flipH="1">
            <a:off x="9650413" y="4857750"/>
            <a:ext cx="11112" cy="1184275"/>
          </a:xfrm>
          <a:prstGeom prst="line">
            <a:avLst/>
          </a:prstGeom>
          <a:ln w="76200" cap="flat" cmpd="tri">
            <a:solidFill>
              <a:srgbClr val="0000FF"/>
            </a:solidFill>
            <a:prstDash val="solid"/>
            <a:miter/>
            <a:headEnd type="triangle" w="med" len="med"/>
            <a:tailEnd type="none" w="med" len="med"/>
          </a:ln>
        </p:spPr>
      </p:sp>
      <p:grpSp>
        <p:nvGrpSpPr>
          <p:cNvPr id="225348" name="组合 225347"/>
          <p:cNvGrpSpPr/>
          <p:nvPr/>
        </p:nvGrpSpPr>
        <p:grpSpPr>
          <a:xfrm>
            <a:off x="1847850" y="1628775"/>
            <a:ext cx="5400675" cy="1223963"/>
            <a:chOff x="204" y="799"/>
            <a:chExt cx="3402" cy="771"/>
          </a:xfrm>
        </p:grpSpPr>
        <p:sp>
          <p:nvSpPr>
            <p:cNvPr id="225349" name="圆角矩形 225348"/>
            <p:cNvSpPr/>
            <p:nvPr/>
          </p:nvSpPr>
          <p:spPr>
            <a:xfrm>
              <a:off x="204" y="799"/>
              <a:ext cx="3402" cy="771"/>
            </a:xfrm>
            <a:prstGeom prst="roundRect">
              <a:avLst>
                <a:gd name="adj" fmla="val 16667"/>
              </a:avLst>
            </a:prstGeom>
            <a:solidFill>
              <a:srgbClr val="FFFFCC"/>
            </a:solidFill>
            <a:ln w="19050" cap="flat" cmpd="sng">
              <a:solidFill>
                <a:srgbClr val="006600"/>
              </a:solidFill>
              <a:prstDash val="solid"/>
              <a:miter/>
              <a:headEnd type="none" w="med" len="med"/>
              <a:tailEnd type="none" w="med" len="med"/>
            </a:ln>
          </p:spPr>
          <p:txBody>
            <a:bodyPr/>
            <a:lstStyle/>
            <a:p>
              <a:endParaRPr lang="zh-CN" altLang="en-US"/>
            </a:p>
          </p:txBody>
        </p:sp>
        <p:sp>
          <p:nvSpPr>
            <p:cNvPr id="225350" name="文本框 225349"/>
            <p:cNvSpPr txBox="1"/>
            <p:nvPr/>
          </p:nvSpPr>
          <p:spPr>
            <a:xfrm>
              <a:off x="204" y="799"/>
              <a:ext cx="3402" cy="639"/>
            </a:xfrm>
            <a:prstGeom prst="rect">
              <a:avLst/>
            </a:prstGeom>
            <a:noFill/>
            <a:ln w="9525">
              <a:noFill/>
            </a:ln>
          </p:spPr>
          <p:txBody>
            <a:bodyPr>
              <a:spAutoFit/>
            </a:bodyPr>
            <a:lstStyle/>
            <a:p>
              <a:pPr>
                <a:spcBef>
                  <a:spcPct val="50000"/>
                </a:spcBef>
              </a:pPr>
              <a:r>
                <a:rPr lang="en-US" altLang="zh-CN" sz="2000">
                  <a:latin typeface="Tahoma" panose="020B0604030504040204" pitchFamily="34" charset="0"/>
                </a:rPr>
                <a:t>CPU</a:t>
              </a:r>
              <a:r>
                <a:rPr lang="zh-CN" altLang="en-US" sz="2000" dirty="0">
                  <a:latin typeface="Tahoma" panose="020B0604030504040204" pitchFamily="34" charset="0"/>
                </a:rPr>
                <a:t>将一个命令块 </a:t>
              </a:r>
              <a:r>
                <a:rPr lang="en-US" altLang="zh-CN" sz="2000">
                  <a:latin typeface="Tahoma" panose="020B0604030504040204" pitchFamily="34" charset="0"/>
                </a:rPr>
                <a:t>(</a:t>
              </a:r>
              <a:r>
                <a:rPr lang="zh-CN" altLang="en-US" sz="2000" dirty="0">
                  <a:latin typeface="Tahoma" panose="020B0604030504040204" pitchFamily="34" charset="0"/>
                </a:rPr>
                <a:t>数据源地址、目标地址和传送字节数</a:t>
              </a:r>
              <a:r>
                <a:rPr lang="en-US" altLang="zh-CN" sz="2000">
                  <a:latin typeface="Tahoma" panose="020B0604030504040204" pitchFamily="34" charset="0"/>
                </a:rPr>
                <a:t>)</a:t>
              </a:r>
              <a:r>
                <a:rPr lang="zh-CN" altLang="en-US" sz="2000" dirty="0">
                  <a:latin typeface="Tahoma" panose="020B0604030504040204" pitchFamily="34" charset="0"/>
                </a:rPr>
                <a:t>写入内存</a:t>
              </a:r>
              <a:r>
                <a:rPr lang="en-US" altLang="zh-CN" sz="2000">
                  <a:latin typeface="Tahoma" panose="020B0604030504040204" pitchFamily="34" charset="0"/>
                </a:rPr>
                <a:t>; </a:t>
              </a:r>
              <a:r>
                <a:rPr lang="zh-CN" altLang="en-US" sz="2000" dirty="0">
                  <a:latin typeface="Tahoma" panose="020B0604030504040204" pitchFamily="34" charset="0"/>
                </a:rPr>
                <a:t>再将命令块地址写入</a:t>
              </a:r>
              <a:r>
                <a:rPr lang="en-US" altLang="zh-CN" sz="2000">
                  <a:latin typeface="Tahoma" panose="020B0604030504040204" pitchFamily="34" charset="0"/>
                </a:rPr>
                <a:t>DMA</a:t>
              </a:r>
              <a:r>
                <a:rPr lang="zh-CN" altLang="en-US" sz="2000" dirty="0">
                  <a:latin typeface="Tahoma" panose="020B0604030504040204" pitchFamily="34" charset="0"/>
                </a:rPr>
                <a:t>控制器的寄存器中。</a:t>
              </a:r>
            </a:p>
          </p:txBody>
        </p:sp>
      </p:grpSp>
      <p:sp>
        <p:nvSpPr>
          <p:cNvPr id="225353" name="直接连接符 225352"/>
          <p:cNvSpPr/>
          <p:nvPr/>
        </p:nvSpPr>
        <p:spPr>
          <a:xfrm>
            <a:off x="7861300" y="2554288"/>
            <a:ext cx="0" cy="935037"/>
          </a:xfrm>
          <a:prstGeom prst="line">
            <a:avLst/>
          </a:prstGeom>
          <a:ln w="76200" cap="flat" cmpd="tri">
            <a:solidFill>
              <a:srgbClr val="006600"/>
            </a:solidFill>
            <a:prstDash val="solid"/>
            <a:miter/>
            <a:headEnd type="none" w="med" len="med"/>
            <a:tailEnd type="none" w="med" len="med"/>
          </a:ln>
        </p:spPr>
      </p:sp>
      <p:grpSp>
        <p:nvGrpSpPr>
          <p:cNvPr id="225358" name="组合 225357"/>
          <p:cNvGrpSpPr/>
          <p:nvPr/>
        </p:nvGrpSpPr>
        <p:grpSpPr>
          <a:xfrm>
            <a:off x="9191625" y="1916113"/>
            <a:ext cx="1081088" cy="701675"/>
            <a:chOff x="1927" y="2659"/>
            <a:chExt cx="862" cy="499"/>
          </a:xfrm>
        </p:grpSpPr>
        <p:sp>
          <p:nvSpPr>
            <p:cNvPr id="225359" name="下箭头 225358"/>
            <p:cNvSpPr/>
            <p:nvPr/>
          </p:nvSpPr>
          <p:spPr>
            <a:xfrm>
              <a:off x="1927" y="2659"/>
              <a:ext cx="862" cy="499"/>
            </a:xfrm>
            <a:prstGeom prst="downArrow">
              <a:avLst>
                <a:gd name="adj1" fmla="val 50000"/>
                <a:gd name="adj2" fmla="val 25000"/>
              </a:avLst>
            </a:prstGeom>
            <a:solidFill>
              <a:srgbClr val="CCFFFF">
                <a:alpha val="50000"/>
              </a:srgbClr>
            </a:solidFill>
            <a:ln w="9525" cap="flat" cmpd="sng">
              <a:solidFill>
                <a:srgbClr val="FF9900"/>
              </a:solidFill>
              <a:prstDash val="solid"/>
              <a:miter/>
              <a:headEnd type="none" w="med" len="med"/>
              <a:tailEnd type="none" w="med" len="med"/>
            </a:ln>
          </p:spPr>
          <p:txBody>
            <a:bodyPr/>
            <a:lstStyle/>
            <a:p>
              <a:endParaRPr lang="zh-CN" altLang="en-US"/>
            </a:p>
          </p:txBody>
        </p:sp>
        <p:sp>
          <p:nvSpPr>
            <p:cNvPr id="225360" name="文本框 225359"/>
            <p:cNvSpPr txBox="1"/>
            <p:nvPr/>
          </p:nvSpPr>
          <p:spPr>
            <a:xfrm>
              <a:off x="2203" y="2680"/>
              <a:ext cx="408" cy="459"/>
            </a:xfrm>
            <a:prstGeom prst="rect">
              <a:avLst/>
            </a:prstGeom>
            <a:noFill/>
            <a:ln w="9525">
              <a:noFill/>
            </a:ln>
          </p:spPr>
          <p:txBody>
            <a:bodyPr>
              <a:spAutoFit/>
            </a:bodyPr>
            <a:lstStyle/>
            <a:p>
              <a:pPr>
                <a:lnSpc>
                  <a:spcPct val="60000"/>
                </a:lnSpc>
                <a:spcBef>
                  <a:spcPct val="50000"/>
                </a:spcBef>
              </a:pPr>
              <a:r>
                <a:rPr lang="zh-CN" altLang="en-US" sz="2000" dirty="0">
                  <a:solidFill>
                    <a:srgbClr val="0000CC"/>
                  </a:solidFill>
                  <a:latin typeface="Tahoma" panose="020B0604030504040204" pitchFamily="34" charset="0"/>
                </a:rPr>
                <a:t>下一步</a:t>
              </a:r>
            </a:p>
          </p:txBody>
        </p:sp>
      </p:grpSp>
      <p:grpSp>
        <p:nvGrpSpPr>
          <p:cNvPr id="225361" name="组合 225360"/>
          <p:cNvGrpSpPr/>
          <p:nvPr/>
        </p:nvGrpSpPr>
        <p:grpSpPr>
          <a:xfrm>
            <a:off x="1847850" y="1628775"/>
            <a:ext cx="5400675" cy="1223963"/>
            <a:chOff x="204" y="799"/>
            <a:chExt cx="3402" cy="771"/>
          </a:xfrm>
        </p:grpSpPr>
        <p:sp>
          <p:nvSpPr>
            <p:cNvPr id="225362" name="圆角矩形 225361"/>
            <p:cNvSpPr/>
            <p:nvPr/>
          </p:nvSpPr>
          <p:spPr>
            <a:xfrm>
              <a:off x="204" y="799"/>
              <a:ext cx="3402" cy="771"/>
            </a:xfrm>
            <a:prstGeom prst="roundRect">
              <a:avLst>
                <a:gd name="adj" fmla="val 16667"/>
              </a:avLst>
            </a:prstGeom>
            <a:solidFill>
              <a:srgbClr val="FFFFCC"/>
            </a:solidFill>
            <a:ln w="19050" cap="flat" cmpd="sng">
              <a:solidFill>
                <a:srgbClr val="006600"/>
              </a:solidFill>
              <a:prstDash val="solid"/>
              <a:miter/>
              <a:headEnd type="none" w="med" len="med"/>
              <a:tailEnd type="none" w="med" len="med"/>
            </a:ln>
          </p:spPr>
          <p:txBody>
            <a:bodyPr wrap="none" anchor="ctr"/>
            <a:lstStyle/>
            <a:p>
              <a:endParaRPr lang="zh-CN" altLang="en-US" sz="2000" dirty="0">
                <a:latin typeface="Tahoma" panose="020B0604030504040204" pitchFamily="34" charset="0"/>
              </a:endParaRPr>
            </a:p>
          </p:txBody>
        </p:sp>
        <p:sp>
          <p:nvSpPr>
            <p:cNvPr id="225363" name="文本框 225362"/>
            <p:cNvSpPr txBox="1"/>
            <p:nvPr/>
          </p:nvSpPr>
          <p:spPr>
            <a:xfrm>
              <a:off x="204" y="921"/>
              <a:ext cx="3402" cy="445"/>
            </a:xfrm>
            <a:prstGeom prst="rect">
              <a:avLst/>
            </a:prstGeom>
            <a:noFill/>
            <a:ln w="9525">
              <a:noFill/>
            </a:ln>
          </p:spPr>
          <p:txBody>
            <a:bodyPr>
              <a:spAutoFit/>
            </a:bodyPr>
            <a:lstStyle/>
            <a:p>
              <a:pPr>
                <a:spcBef>
                  <a:spcPct val="50000"/>
                </a:spcBef>
              </a:pPr>
              <a:r>
                <a:rPr lang="zh-CN" altLang="en-US" sz="2000" dirty="0">
                  <a:latin typeface="Tahoma" panose="020B0604030504040204" pitchFamily="34" charset="0"/>
                </a:rPr>
                <a:t>启动磁盘控制器，将其数据送入内部缓冲区准备传输，</a:t>
              </a:r>
              <a:r>
                <a:rPr lang="en-US" altLang="zh-CN" sz="2000">
                  <a:latin typeface="Tahoma" panose="020B0604030504040204" pitchFamily="34" charset="0"/>
                </a:rPr>
                <a:t>CPU</a:t>
              </a:r>
              <a:r>
                <a:rPr lang="zh-CN" altLang="en-US" sz="2000" dirty="0">
                  <a:latin typeface="Tahoma" panose="020B0604030504040204" pitchFamily="34" charset="0"/>
                </a:rPr>
                <a:t>处理其它任务</a:t>
              </a:r>
            </a:p>
          </p:txBody>
        </p:sp>
      </p:grpSp>
      <p:grpSp>
        <p:nvGrpSpPr>
          <p:cNvPr id="225364" name="组合 225363"/>
          <p:cNvGrpSpPr/>
          <p:nvPr/>
        </p:nvGrpSpPr>
        <p:grpSpPr>
          <a:xfrm>
            <a:off x="1847850" y="1628775"/>
            <a:ext cx="5400675" cy="1223963"/>
            <a:chOff x="204" y="799"/>
            <a:chExt cx="3402" cy="771"/>
          </a:xfrm>
        </p:grpSpPr>
        <p:sp>
          <p:nvSpPr>
            <p:cNvPr id="225365" name="圆角矩形 225364"/>
            <p:cNvSpPr/>
            <p:nvPr/>
          </p:nvSpPr>
          <p:spPr>
            <a:xfrm>
              <a:off x="204" y="799"/>
              <a:ext cx="3402" cy="771"/>
            </a:xfrm>
            <a:prstGeom prst="roundRect">
              <a:avLst>
                <a:gd name="adj" fmla="val 16667"/>
              </a:avLst>
            </a:prstGeom>
            <a:solidFill>
              <a:srgbClr val="FFFFCC"/>
            </a:solidFill>
            <a:ln w="19050" cap="flat" cmpd="sng">
              <a:solidFill>
                <a:srgbClr val="006600"/>
              </a:solidFill>
              <a:prstDash val="solid"/>
              <a:miter/>
              <a:headEnd type="none" w="med" len="med"/>
              <a:tailEnd type="none" w="med" len="med"/>
            </a:ln>
          </p:spPr>
          <p:txBody>
            <a:bodyPr wrap="none" anchor="ctr"/>
            <a:lstStyle/>
            <a:p>
              <a:endParaRPr lang="zh-CN" altLang="en-US" sz="2000" dirty="0">
                <a:latin typeface="Tahoma" panose="020B0604030504040204" pitchFamily="34" charset="0"/>
              </a:endParaRPr>
            </a:p>
          </p:txBody>
        </p:sp>
        <p:sp>
          <p:nvSpPr>
            <p:cNvPr id="225366" name="文本框 225365"/>
            <p:cNvSpPr txBox="1"/>
            <p:nvPr/>
          </p:nvSpPr>
          <p:spPr>
            <a:xfrm>
              <a:off x="204" y="921"/>
              <a:ext cx="3402" cy="445"/>
            </a:xfrm>
            <a:prstGeom prst="rect">
              <a:avLst/>
            </a:prstGeom>
            <a:noFill/>
            <a:ln w="9525">
              <a:noFill/>
            </a:ln>
          </p:spPr>
          <p:txBody>
            <a:bodyPr>
              <a:spAutoFit/>
            </a:bodyPr>
            <a:lstStyle/>
            <a:p>
              <a:pPr>
                <a:spcBef>
                  <a:spcPct val="50000"/>
                </a:spcBef>
              </a:pPr>
              <a:r>
                <a:rPr lang="en-US" altLang="zh-CN" sz="2000">
                  <a:latin typeface="Tahoma" panose="020B0604030504040204" pitchFamily="34" charset="0"/>
                </a:rPr>
                <a:t>DMA</a:t>
              </a:r>
              <a:r>
                <a:rPr lang="zh-CN" altLang="en-US" sz="2000" dirty="0">
                  <a:latin typeface="Tahoma" panose="020B0604030504040204" pitchFamily="34" charset="0"/>
                </a:rPr>
                <a:t>控制器通过总线向磁盘控制器发送读（盘）请求</a:t>
              </a:r>
            </a:p>
          </p:txBody>
        </p:sp>
      </p:grpSp>
      <p:grpSp>
        <p:nvGrpSpPr>
          <p:cNvPr id="225370" name="组合 225369"/>
          <p:cNvGrpSpPr/>
          <p:nvPr/>
        </p:nvGrpSpPr>
        <p:grpSpPr>
          <a:xfrm>
            <a:off x="1847850" y="1628775"/>
            <a:ext cx="5400675" cy="1223963"/>
            <a:chOff x="204" y="799"/>
            <a:chExt cx="3402" cy="771"/>
          </a:xfrm>
        </p:grpSpPr>
        <p:sp>
          <p:nvSpPr>
            <p:cNvPr id="225371" name="圆角矩形 225370"/>
            <p:cNvSpPr/>
            <p:nvPr/>
          </p:nvSpPr>
          <p:spPr>
            <a:xfrm>
              <a:off x="204" y="799"/>
              <a:ext cx="3402" cy="771"/>
            </a:xfrm>
            <a:prstGeom prst="roundRect">
              <a:avLst>
                <a:gd name="adj" fmla="val 16667"/>
              </a:avLst>
            </a:prstGeom>
            <a:solidFill>
              <a:srgbClr val="FFFFCC"/>
            </a:solidFill>
            <a:ln w="19050" cap="flat" cmpd="sng">
              <a:solidFill>
                <a:srgbClr val="006600"/>
              </a:solidFill>
              <a:prstDash val="solid"/>
              <a:miter/>
              <a:headEnd type="none" w="med" len="med"/>
              <a:tailEnd type="none" w="med" len="med"/>
            </a:ln>
          </p:spPr>
          <p:txBody>
            <a:bodyPr wrap="none" anchor="ctr"/>
            <a:lstStyle/>
            <a:p>
              <a:endParaRPr lang="zh-CN" altLang="en-US" sz="2000" dirty="0">
                <a:latin typeface="Tahoma" panose="020B0604030504040204" pitchFamily="34" charset="0"/>
              </a:endParaRPr>
            </a:p>
          </p:txBody>
        </p:sp>
        <p:sp>
          <p:nvSpPr>
            <p:cNvPr id="225372" name="文本框 225371"/>
            <p:cNvSpPr txBox="1"/>
            <p:nvPr/>
          </p:nvSpPr>
          <p:spPr>
            <a:xfrm>
              <a:off x="204" y="921"/>
              <a:ext cx="3402" cy="445"/>
            </a:xfrm>
            <a:prstGeom prst="rect">
              <a:avLst/>
            </a:prstGeom>
            <a:noFill/>
            <a:ln w="9525">
              <a:noFill/>
            </a:ln>
          </p:spPr>
          <p:txBody>
            <a:bodyPr>
              <a:spAutoFit/>
            </a:bodyPr>
            <a:lstStyle/>
            <a:p>
              <a:pPr>
                <a:spcBef>
                  <a:spcPct val="50000"/>
                </a:spcBef>
              </a:pPr>
              <a:r>
                <a:rPr lang="zh-CN" altLang="en-US" sz="2000" dirty="0">
                  <a:latin typeface="Tahoma" panose="020B0604030504040204" pitchFamily="34" charset="0"/>
                </a:rPr>
                <a:t>磁盘控制器执行从内部缓冲区到指定内存数据传送。</a:t>
              </a:r>
            </a:p>
          </p:txBody>
        </p:sp>
      </p:grpSp>
      <p:grpSp>
        <p:nvGrpSpPr>
          <p:cNvPr id="225373" name="组合 225372"/>
          <p:cNvGrpSpPr/>
          <p:nvPr/>
        </p:nvGrpSpPr>
        <p:grpSpPr>
          <a:xfrm>
            <a:off x="1847850" y="1628775"/>
            <a:ext cx="5400675" cy="1223963"/>
            <a:chOff x="204" y="799"/>
            <a:chExt cx="3402" cy="771"/>
          </a:xfrm>
        </p:grpSpPr>
        <p:sp>
          <p:nvSpPr>
            <p:cNvPr id="225374" name="圆角矩形 225373"/>
            <p:cNvSpPr/>
            <p:nvPr/>
          </p:nvSpPr>
          <p:spPr>
            <a:xfrm>
              <a:off x="204" y="799"/>
              <a:ext cx="3402" cy="771"/>
            </a:xfrm>
            <a:prstGeom prst="roundRect">
              <a:avLst>
                <a:gd name="adj" fmla="val 16667"/>
              </a:avLst>
            </a:prstGeom>
            <a:solidFill>
              <a:srgbClr val="FFFFCC"/>
            </a:solidFill>
            <a:ln w="19050" cap="flat" cmpd="sng">
              <a:solidFill>
                <a:srgbClr val="006600"/>
              </a:solidFill>
              <a:prstDash val="solid"/>
              <a:miter/>
              <a:headEnd type="none" w="med" len="med"/>
              <a:tailEnd type="none" w="med" len="med"/>
            </a:ln>
          </p:spPr>
          <p:txBody>
            <a:bodyPr wrap="none" anchor="ctr"/>
            <a:lstStyle/>
            <a:p>
              <a:endParaRPr lang="zh-CN" altLang="en-US" sz="2000" dirty="0">
                <a:latin typeface="Tahoma" panose="020B0604030504040204" pitchFamily="34" charset="0"/>
              </a:endParaRPr>
            </a:p>
          </p:txBody>
        </p:sp>
        <p:sp>
          <p:nvSpPr>
            <p:cNvPr id="225375" name="文本框 225374"/>
            <p:cNvSpPr txBox="1"/>
            <p:nvPr/>
          </p:nvSpPr>
          <p:spPr>
            <a:xfrm>
              <a:off x="204" y="921"/>
              <a:ext cx="3402" cy="445"/>
            </a:xfrm>
            <a:prstGeom prst="rect">
              <a:avLst/>
            </a:prstGeom>
            <a:noFill/>
            <a:ln w="19050">
              <a:noFill/>
            </a:ln>
          </p:spPr>
          <p:txBody>
            <a:bodyPr>
              <a:spAutoFit/>
            </a:bodyPr>
            <a:lstStyle/>
            <a:p>
              <a:pPr>
                <a:spcBef>
                  <a:spcPct val="50000"/>
                </a:spcBef>
              </a:pPr>
              <a:r>
                <a:rPr lang="zh-CN" altLang="en-US" sz="2000" dirty="0">
                  <a:latin typeface="Tahoma" panose="020B0604030504040204" pitchFamily="34" charset="0"/>
                </a:rPr>
                <a:t>当数据写入内存后，磁盘控制器通过总线向</a:t>
              </a:r>
              <a:r>
                <a:rPr lang="en-US" altLang="zh-CN" sz="2000">
                  <a:latin typeface="Tahoma" panose="020B0604030504040204" pitchFamily="34" charset="0"/>
                </a:rPr>
                <a:t>DMA</a:t>
              </a:r>
              <a:r>
                <a:rPr lang="zh-CN" altLang="en-US" sz="2000" dirty="0">
                  <a:latin typeface="Tahoma" panose="020B0604030504040204" pitchFamily="34" charset="0"/>
                </a:rPr>
                <a:t>控制器发一个回答信号。</a:t>
              </a:r>
            </a:p>
          </p:txBody>
        </p:sp>
      </p:grpSp>
      <p:grpSp>
        <p:nvGrpSpPr>
          <p:cNvPr id="225376" name="组合 225375"/>
          <p:cNvGrpSpPr/>
          <p:nvPr/>
        </p:nvGrpSpPr>
        <p:grpSpPr>
          <a:xfrm>
            <a:off x="1847850" y="1628775"/>
            <a:ext cx="5400675" cy="1223963"/>
            <a:chOff x="204" y="799"/>
            <a:chExt cx="3402" cy="771"/>
          </a:xfrm>
        </p:grpSpPr>
        <p:sp>
          <p:nvSpPr>
            <p:cNvPr id="225377" name="圆角矩形 225376"/>
            <p:cNvSpPr/>
            <p:nvPr/>
          </p:nvSpPr>
          <p:spPr>
            <a:xfrm>
              <a:off x="204" y="799"/>
              <a:ext cx="3402" cy="771"/>
            </a:xfrm>
            <a:prstGeom prst="roundRect">
              <a:avLst>
                <a:gd name="adj" fmla="val 16667"/>
              </a:avLst>
            </a:prstGeom>
            <a:solidFill>
              <a:srgbClr val="FFFFCC"/>
            </a:solidFill>
            <a:ln w="19050" cap="flat" cmpd="sng">
              <a:solidFill>
                <a:srgbClr val="006600"/>
              </a:solidFill>
              <a:prstDash val="solid"/>
              <a:miter/>
              <a:headEnd type="none" w="med" len="med"/>
              <a:tailEnd type="none" w="med" len="med"/>
            </a:ln>
          </p:spPr>
          <p:txBody>
            <a:bodyPr wrap="none" anchor="ctr"/>
            <a:lstStyle/>
            <a:p>
              <a:endParaRPr lang="zh-CN" altLang="en-US" sz="2000" dirty="0">
                <a:latin typeface="Tahoma" panose="020B0604030504040204" pitchFamily="34" charset="0"/>
              </a:endParaRPr>
            </a:p>
          </p:txBody>
        </p:sp>
        <p:sp>
          <p:nvSpPr>
            <p:cNvPr id="225378" name="文本框 225377"/>
            <p:cNvSpPr txBox="1"/>
            <p:nvPr/>
          </p:nvSpPr>
          <p:spPr>
            <a:xfrm>
              <a:off x="204" y="799"/>
              <a:ext cx="3402" cy="639"/>
            </a:xfrm>
            <a:prstGeom prst="rect">
              <a:avLst/>
            </a:prstGeom>
            <a:noFill/>
            <a:ln w="19050">
              <a:noFill/>
            </a:ln>
          </p:spPr>
          <p:txBody>
            <a:bodyPr>
              <a:spAutoFit/>
            </a:bodyPr>
            <a:lstStyle/>
            <a:p>
              <a:pPr>
                <a:spcBef>
                  <a:spcPct val="50000"/>
                </a:spcBef>
              </a:pPr>
              <a:r>
                <a:rPr lang="en-US" altLang="zh-CN" sz="2000">
                  <a:latin typeface="Tahoma" panose="020B0604030504040204" pitchFamily="34" charset="0"/>
                </a:rPr>
                <a:t>DMA </a:t>
              </a:r>
              <a:r>
                <a:rPr lang="zh-CN" altLang="en-US" sz="2000" dirty="0">
                  <a:latin typeface="Tahoma" panose="020B0604030504040204" pitchFamily="34" charset="0"/>
                </a:rPr>
                <a:t>将内存地址增</a:t>
              </a:r>
              <a:r>
                <a:rPr lang="en-US" altLang="zh-CN" sz="2000">
                  <a:latin typeface="Tahoma" panose="020B0604030504040204" pitchFamily="34" charset="0"/>
                </a:rPr>
                <a:t>1</a:t>
              </a:r>
              <a:r>
                <a:rPr lang="zh-CN" altLang="en-US" sz="2000" dirty="0">
                  <a:latin typeface="Tahoma" panose="020B0604030504040204" pitchFamily="34" charset="0"/>
                </a:rPr>
                <a:t>，计数器减</a:t>
              </a:r>
              <a:r>
                <a:rPr lang="en-US" altLang="zh-CN" sz="2000">
                  <a:latin typeface="Tahoma" panose="020B0604030504040204" pitchFamily="34" charset="0"/>
                </a:rPr>
                <a:t>1</a:t>
              </a:r>
              <a:r>
                <a:rPr lang="zh-CN" altLang="en-US" sz="2000" dirty="0">
                  <a:latin typeface="Tahoma" panose="020B0604030504040204" pitchFamily="34" charset="0"/>
                </a:rPr>
                <a:t>后值</a:t>
              </a:r>
              <a:r>
                <a:rPr lang="en-US" altLang="zh-CN" sz="2000">
                  <a:latin typeface="Tahoma" panose="020B0604030504040204" pitchFamily="34" charset="0"/>
                </a:rPr>
                <a:t>&gt;0</a:t>
              </a:r>
              <a:r>
                <a:rPr lang="zh-CN" altLang="en-US" sz="2000" dirty="0">
                  <a:latin typeface="Tahoma" panose="020B0604030504040204" pitchFamily="34" charset="0"/>
                </a:rPr>
                <a:t>，则重复，直到计数值</a:t>
              </a:r>
              <a:r>
                <a:rPr lang="en-US" altLang="zh-CN" sz="2000">
                  <a:latin typeface="Tahoma" panose="020B0604030504040204" pitchFamily="34" charset="0"/>
                </a:rPr>
                <a:t>=0</a:t>
              </a:r>
              <a:r>
                <a:rPr lang="zh-CN" altLang="en-US" sz="2000" dirty="0">
                  <a:latin typeface="Tahoma" panose="020B0604030504040204" pitchFamily="34" charset="0"/>
                </a:rPr>
                <a:t>时，</a:t>
              </a:r>
              <a:r>
                <a:rPr lang="en-US" altLang="zh-CN" sz="2000">
                  <a:solidFill>
                    <a:srgbClr val="CC3300"/>
                  </a:solidFill>
                  <a:latin typeface="Tahoma" panose="020B0604030504040204" pitchFamily="34" charset="0"/>
                </a:rPr>
                <a:t>DMA</a:t>
              </a:r>
              <a:r>
                <a:rPr lang="zh-CN" altLang="en-US" sz="2000" dirty="0">
                  <a:solidFill>
                    <a:srgbClr val="CC3300"/>
                  </a:solidFill>
                  <a:latin typeface="Tahoma" panose="020B0604030504040204" pitchFamily="34" charset="0"/>
                </a:rPr>
                <a:t>向</a:t>
              </a:r>
              <a:r>
                <a:rPr lang="en-US" altLang="zh-CN" sz="2000">
                  <a:solidFill>
                    <a:srgbClr val="CC3300"/>
                  </a:solidFill>
                  <a:latin typeface="Tahoma" panose="020B0604030504040204" pitchFamily="34" charset="0"/>
                </a:rPr>
                <a:t>CPU</a:t>
              </a:r>
              <a:r>
                <a:rPr lang="zh-CN" altLang="en-US" sz="2000" dirty="0">
                  <a:solidFill>
                    <a:srgbClr val="CC3300"/>
                  </a:solidFill>
                  <a:latin typeface="Tahoma" panose="020B0604030504040204" pitchFamily="34" charset="0"/>
                </a:rPr>
                <a:t>发一个中断信号</a:t>
              </a:r>
              <a:r>
                <a:rPr lang="en-US" altLang="zh-CN" sz="2000">
                  <a:latin typeface="Tahoma" panose="020B0604030504040204" pitchFamily="34" charset="0"/>
                </a:rPr>
                <a:t>, </a:t>
              </a:r>
              <a:r>
                <a:rPr lang="zh-CN" altLang="en-US" sz="2000" dirty="0">
                  <a:latin typeface="Tahoma" panose="020B0604030504040204" pitchFamily="34" charset="0"/>
                </a:rPr>
                <a:t>此次传输完成</a:t>
              </a:r>
            </a:p>
          </p:txBody>
        </p:sp>
      </p:grpSp>
      <p:sp>
        <p:nvSpPr>
          <p:cNvPr id="225383" name="动作按钮: 自定义 225382"/>
          <p:cNvSpPr/>
          <p:nvPr/>
        </p:nvSpPr>
        <p:spPr>
          <a:xfrm>
            <a:off x="10416480" y="6042025"/>
            <a:ext cx="900113" cy="360363"/>
          </a:xfrm>
          <a:prstGeom prst="actionButtonBlank">
            <a:avLst/>
          </a:prstGeom>
          <a:solidFill>
            <a:srgbClr val="006600"/>
          </a:solidFill>
          <a:ln w="9525">
            <a:noFill/>
          </a:ln>
        </p:spPr>
        <p:txBody>
          <a:bodyPr wrap="none" anchor="ctr"/>
          <a:lstStyle/>
          <a:p>
            <a:pPr algn="ctr"/>
            <a:r>
              <a:rPr lang="zh-CN" altLang="en-US" sz="1400" dirty="0">
                <a:solidFill>
                  <a:schemeClr val="hlink"/>
                </a:solidFill>
                <a:effectLst>
                  <a:outerShdw blurRad="38100" dist="38100" dir="2700000">
                    <a:srgbClr val="000000"/>
                  </a:outerShdw>
                </a:effectLst>
                <a:latin typeface="Tahoma" panose="020B0604030504040204" pitchFamily="34" charset="0"/>
              </a:rPr>
              <a:t>动画演示</a:t>
            </a:r>
          </a:p>
        </p:txBody>
      </p:sp>
      <p:sp>
        <p:nvSpPr>
          <p:cNvPr id="73" name="矩形 72">
            <a:extLst>
              <a:ext uri="{FF2B5EF4-FFF2-40B4-BE49-F238E27FC236}">
                <a16:creationId xmlns:a16="http://schemas.microsoft.com/office/drawing/2014/main" id="{3FC32FFF-CC9B-4E16-A64B-13BCEB44F517}"/>
              </a:ext>
            </a:extLst>
          </p:cNvPr>
          <p:cNvSpPr/>
          <p:nvPr/>
        </p:nvSpPr>
        <p:spPr>
          <a:xfrm>
            <a:off x="493296" y="175812"/>
            <a:ext cx="5903913"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5.2 I/O设备数据传输控制方式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25287"/>
                                        </p:tgtEl>
                                        <p:attrNameLst>
                                          <p:attrName>style.visibility</p:attrName>
                                        </p:attrNameLst>
                                      </p:cBhvr>
                                      <p:to>
                                        <p:strVal val="visible"/>
                                      </p:to>
                                    </p:set>
                                    <p:anim calcmode="lin" valueType="num">
                                      <p:cBhvr additive="base">
                                        <p:cTn id="7" dur="500" fill="hold"/>
                                        <p:tgtEl>
                                          <p:spTgt spid="225287"/>
                                        </p:tgtEl>
                                        <p:attrNameLst>
                                          <p:attrName>ppt_x</p:attrName>
                                        </p:attrNameLst>
                                      </p:cBhvr>
                                      <p:tavLst>
                                        <p:tav tm="0">
                                          <p:val>
                                            <p:strVal val="#ppt_x"/>
                                          </p:val>
                                        </p:tav>
                                        <p:tav tm="100000">
                                          <p:val>
                                            <p:strVal val="#ppt_x"/>
                                          </p:val>
                                        </p:tav>
                                      </p:tavLst>
                                    </p:anim>
                                    <p:anim calcmode="lin" valueType="num">
                                      <p:cBhvr additive="base">
                                        <p:cTn id="8" dur="500" fill="hold"/>
                                        <p:tgtEl>
                                          <p:spTgt spid="22528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5" presetClass="entr" presetSubtype="0" fill="hold" grpId="0" nodeType="afterEffect">
                                  <p:stCondLst>
                                    <p:cond delay="0"/>
                                  </p:stCondLst>
                                  <p:childTnLst>
                                    <p:set>
                                      <p:cBhvr>
                                        <p:cTn id="11" dur="1" fill="hold">
                                          <p:stCondLst>
                                            <p:cond delay="0"/>
                                          </p:stCondLst>
                                        </p:cTn>
                                        <p:tgtEl>
                                          <p:spTgt spid="225383"/>
                                        </p:tgtEl>
                                        <p:attrNameLst>
                                          <p:attrName>style.visibility</p:attrName>
                                        </p:attrNameLst>
                                      </p:cBhvr>
                                      <p:to>
                                        <p:strVal val="visible"/>
                                      </p:to>
                                    </p:set>
                                    <p:anim calcmode="lin" valueType="num">
                                      <p:cBhvr>
                                        <p:cTn id="12" dur="1000" fill="hold"/>
                                        <p:tgtEl>
                                          <p:spTgt spid="225383"/>
                                        </p:tgtEl>
                                        <p:attrNameLst>
                                          <p:attrName>ppt_w</p:attrName>
                                        </p:attrNameLst>
                                      </p:cBhvr>
                                      <p:tavLst>
                                        <p:tav tm="0">
                                          <p:val>
                                            <p:strVal val="#ppt_w*0.70"/>
                                          </p:val>
                                        </p:tav>
                                        <p:tav tm="100000">
                                          <p:val>
                                            <p:strVal val="#ppt_w"/>
                                          </p:val>
                                        </p:tav>
                                      </p:tavLst>
                                    </p:anim>
                                    <p:anim calcmode="lin" valueType="num">
                                      <p:cBhvr>
                                        <p:cTn id="13" dur="1000" fill="hold"/>
                                        <p:tgtEl>
                                          <p:spTgt spid="225383"/>
                                        </p:tgtEl>
                                        <p:attrNameLst>
                                          <p:attrName>ppt_h</p:attrName>
                                        </p:attrNameLst>
                                      </p:cBhvr>
                                      <p:tavLst>
                                        <p:tav tm="0">
                                          <p:val>
                                            <p:strVal val="#ppt_h"/>
                                          </p:val>
                                        </p:tav>
                                        <p:tav tm="100000">
                                          <p:val>
                                            <p:strVal val="#ppt_h"/>
                                          </p:val>
                                        </p:tav>
                                      </p:tavLst>
                                    </p:anim>
                                    <p:animEffect transition="in" filter="fade">
                                      <p:cBhvr>
                                        <p:cTn id="14" dur="1000"/>
                                        <p:tgtEl>
                                          <p:spTgt spid="225383"/>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225383"/>
                    </p:tgtEl>
                  </p:cond>
                </p:stCondLst>
                <p:endSync evt="end" delay="0">
                  <p:rtn val="all"/>
                </p:endSync>
                <p:childTnLst>
                  <p:par>
                    <p:cTn id="16" fill="hold">
                      <p:stCondLst>
                        <p:cond delay="0"/>
                      </p:stCondLst>
                      <p:childTnLst>
                        <p:par>
                          <p:cTn id="17" fill="hold">
                            <p:stCondLst>
                              <p:cond delay="0"/>
                            </p:stCondLst>
                            <p:childTnLst>
                              <p:par>
                                <p:cTn id="18" presetID="29" presetClass="entr" presetSubtype="0" fill="hold" nodeType="clickEffect">
                                  <p:stCondLst>
                                    <p:cond delay="0"/>
                                  </p:stCondLst>
                                  <p:childTnLst>
                                    <p:set>
                                      <p:cBhvr>
                                        <p:cTn id="19" dur="1" fill="hold">
                                          <p:stCondLst>
                                            <p:cond delay="0"/>
                                          </p:stCondLst>
                                        </p:cTn>
                                        <p:tgtEl>
                                          <p:spTgt spid="225348"/>
                                        </p:tgtEl>
                                        <p:attrNameLst>
                                          <p:attrName>style.visibility</p:attrName>
                                        </p:attrNameLst>
                                      </p:cBhvr>
                                      <p:to>
                                        <p:strVal val="visible"/>
                                      </p:to>
                                    </p:set>
                                    <p:anim calcmode="lin" valueType="num">
                                      <p:cBhvr>
                                        <p:cTn id="20" dur="3000" fill="hold"/>
                                        <p:tgtEl>
                                          <p:spTgt spid="225348"/>
                                        </p:tgtEl>
                                        <p:attrNameLst>
                                          <p:attrName>ppt_x</p:attrName>
                                        </p:attrNameLst>
                                      </p:cBhvr>
                                      <p:tavLst>
                                        <p:tav tm="0">
                                          <p:val>
                                            <p:strVal val="#ppt_x-.2"/>
                                          </p:val>
                                        </p:tav>
                                        <p:tav tm="100000">
                                          <p:val>
                                            <p:strVal val="#ppt_x"/>
                                          </p:val>
                                        </p:tav>
                                      </p:tavLst>
                                    </p:anim>
                                    <p:anim calcmode="lin" valueType="num">
                                      <p:cBhvr>
                                        <p:cTn id="21" dur="3000" fill="hold"/>
                                        <p:tgtEl>
                                          <p:spTgt spid="225348"/>
                                        </p:tgtEl>
                                        <p:attrNameLst>
                                          <p:attrName>ppt_y</p:attrName>
                                        </p:attrNameLst>
                                      </p:cBhvr>
                                      <p:tavLst>
                                        <p:tav tm="0">
                                          <p:val>
                                            <p:strVal val="#ppt_y"/>
                                          </p:val>
                                        </p:tav>
                                        <p:tav tm="100000">
                                          <p:val>
                                            <p:strVal val="#ppt_y"/>
                                          </p:val>
                                        </p:tav>
                                      </p:tavLst>
                                    </p:anim>
                                    <p:animEffect transition="in" filter="wipe(right)" prLst="gradientSize: 0.1">
                                      <p:cBhvr>
                                        <p:cTn id="22" dur="3000"/>
                                        <p:tgtEl>
                                          <p:spTgt spid="225348"/>
                                        </p:tgtEl>
                                      </p:cBhvr>
                                    </p:animEffect>
                                  </p:childTnLst>
                                </p:cTn>
                              </p:par>
                              <p:par>
                                <p:cTn id="23" presetID="22" presetClass="entr" presetSubtype="1" fill="hold" nodeType="withEffect">
                                  <p:stCondLst>
                                    <p:cond delay="0"/>
                                  </p:stCondLst>
                                  <p:childTnLst>
                                    <p:set>
                                      <p:cBhvr>
                                        <p:cTn id="24" dur="1" fill="hold">
                                          <p:stCondLst>
                                            <p:cond delay="0"/>
                                          </p:stCondLst>
                                        </p:cTn>
                                        <p:tgtEl>
                                          <p:spTgt spid="225343"/>
                                        </p:tgtEl>
                                        <p:attrNameLst>
                                          <p:attrName>style.visibility</p:attrName>
                                        </p:attrNameLst>
                                      </p:cBhvr>
                                      <p:to>
                                        <p:strVal val="visible"/>
                                      </p:to>
                                    </p:set>
                                    <p:animEffect transition="in" filter="wipe(up)">
                                      <p:cBhvr>
                                        <p:cTn id="25" dur="2000"/>
                                        <p:tgtEl>
                                          <p:spTgt spid="225343"/>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225344"/>
                                        </p:tgtEl>
                                        <p:attrNameLst>
                                          <p:attrName>style.visibility</p:attrName>
                                        </p:attrNameLst>
                                      </p:cBhvr>
                                      <p:to>
                                        <p:strVal val="visible"/>
                                      </p:to>
                                    </p:set>
                                    <p:animEffect transition="in" filter="wipe(left)">
                                      <p:cBhvr>
                                        <p:cTn id="29" dur="2000"/>
                                        <p:tgtEl>
                                          <p:spTgt spid="225344"/>
                                        </p:tgtEl>
                                      </p:cBhvr>
                                    </p:animEffect>
                                  </p:childTnLst>
                                </p:cTn>
                              </p:par>
                            </p:childTnLst>
                          </p:cTn>
                        </p:par>
                        <p:par>
                          <p:cTn id="30" fill="hold">
                            <p:stCondLst>
                              <p:cond delay="5000"/>
                            </p:stCondLst>
                            <p:childTnLst>
                              <p:par>
                                <p:cTn id="31" presetID="22" presetClass="entr" presetSubtype="4" fill="hold" nodeType="afterEffect">
                                  <p:stCondLst>
                                    <p:cond delay="0"/>
                                  </p:stCondLst>
                                  <p:childTnLst>
                                    <p:set>
                                      <p:cBhvr>
                                        <p:cTn id="32" dur="1" fill="hold">
                                          <p:stCondLst>
                                            <p:cond delay="0"/>
                                          </p:stCondLst>
                                        </p:cTn>
                                        <p:tgtEl>
                                          <p:spTgt spid="225345"/>
                                        </p:tgtEl>
                                        <p:attrNameLst>
                                          <p:attrName>style.visibility</p:attrName>
                                        </p:attrNameLst>
                                      </p:cBhvr>
                                      <p:to>
                                        <p:strVal val="visible"/>
                                      </p:to>
                                    </p:set>
                                    <p:animEffect transition="in" filter="wipe(down)">
                                      <p:cBhvr>
                                        <p:cTn id="33" dur="2000"/>
                                        <p:tgtEl>
                                          <p:spTgt spid="225345"/>
                                        </p:tgtEl>
                                      </p:cBhvr>
                                    </p:animEffect>
                                  </p:childTnLst>
                                </p:cTn>
                              </p:par>
                            </p:childTnLst>
                          </p:cTn>
                        </p:par>
                        <p:par>
                          <p:cTn id="34" fill="hold">
                            <p:stCondLst>
                              <p:cond delay="7000"/>
                            </p:stCondLst>
                            <p:childTnLst>
                              <p:par>
                                <p:cTn id="35" presetID="22" presetClass="entr" presetSubtype="1" fill="hold" nodeType="afterEffect">
                                  <p:stCondLst>
                                    <p:cond delay="0"/>
                                  </p:stCondLst>
                                  <p:childTnLst>
                                    <p:set>
                                      <p:cBhvr>
                                        <p:cTn id="36" dur="1" fill="hold">
                                          <p:stCondLst>
                                            <p:cond delay="0"/>
                                          </p:stCondLst>
                                        </p:cTn>
                                        <p:tgtEl>
                                          <p:spTgt spid="225327"/>
                                        </p:tgtEl>
                                        <p:attrNameLst>
                                          <p:attrName>style.visibility</p:attrName>
                                        </p:attrNameLst>
                                      </p:cBhvr>
                                      <p:to>
                                        <p:strVal val="visible"/>
                                      </p:to>
                                    </p:set>
                                    <p:animEffect transition="in" filter="wipe(up)">
                                      <p:cBhvr>
                                        <p:cTn id="37" dur="2000"/>
                                        <p:tgtEl>
                                          <p:spTgt spid="225327"/>
                                        </p:tgtEl>
                                      </p:cBhvr>
                                    </p:animEffect>
                                  </p:childTnLst>
                                </p:cTn>
                              </p:par>
                            </p:childTnLst>
                          </p:cTn>
                        </p:par>
                        <p:par>
                          <p:cTn id="38" fill="hold">
                            <p:stCondLst>
                              <p:cond delay="9000"/>
                            </p:stCondLst>
                            <p:childTnLst>
                              <p:par>
                                <p:cTn id="39" presetID="22" presetClass="entr" presetSubtype="8" fill="hold" nodeType="afterEffect">
                                  <p:stCondLst>
                                    <p:cond delay="0"/>
                                  </p:stCondLst>
                                  <p:childTnLst>
                                    <p:set>
                                      <p:cBhvr>
                                        <p:cTn id="40" dur="1" fill="hold">
                                          <p:stCondLst>
                                            <p:cond delay="0"/>
                                          </p:stCondLst>
                                        </p:cTn>
                                        <p:tgtEl>
                                          <p:spTgt spid="225328"/>
                                        </p:tgtEl>
                                        <p:attrNameLst>
                                          <p:attrName>style.visibility</p:attrName>
                                        </p:attrNameLst>
                                      </p:cBhvr>
                                      <p:to>
                                        <p:strVal val="visible"/>
                                      </p:to>
                                    </p:set>
                                    <p:animEffect transition="in" filter="wipe(left)">
                                      <p:cBhvr>
                                        <p:cTn id="41" dur="2000"/>
                                        <p:tgtEl>
                                          <p:spTgt spid="225328"/>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25325"/>
                                        </p:tgtEl>
                                        <p:attrNameLst>
                                          <p:attrName>style.visibility</p:attrName>
                                        </p:attrNameLst>
                                      </p:cBhvr>
                                      <p:to>
                                        <p:strVal val="visible"/>
                                      </p:to>
                                    </p:set>
                                    <p:anim calcmode="lin" valueType="num">
                                      <p:cBhvr>
                                        <p:cTn id="44" dur="2000" fill="hold"/>
                                        <p:tgtEl>
                                          <p:spTgt spid="225325"/>
                                        </p:tgtEl>
                                        <p:attrNameLst>
                                          <p:attrName>ppt_w</p:attrName>
                                        </p:attrNameLst>
                                      </p:cBhvr>
                                      <p:tavLst>
                                        <p:tav tm="0">
                                          <p:val>
                                            <p:fltVal val="0"/>
                                          </p:val>
                                        </p:tav>
                                        <p:tav tm="100000">
                                          <p:val>
                                            <p:strVal val="#ppt_w"/>
                                          </p:val>
                                        </p:tav>
                                      </p:tavLst>
                                    </p:anim>
                                    <p:anim calcmode="lin" valueType="num">
                                      <p:cBhvr>
                                        <p:cTn id="45" dur="2000" fill="hold"/>
                                        <p:tgtEl>
                                          <p:spTgt spid="225325"/>
                                        </p:tgtEl>
                                        <p:attrNameLst>
                                          <p:attrName>ppt_h</p:attrName>
                                        </p:attrNameLst>
                                      </p:cBhvr>
                                      <p:tavLst>
                                        <p:tav tm="0">
                                          <p:val>
                                            <p:fltVal val="0"/>
                                          </p:val>
                                        </p:tav>
                                        <p:tav tm="100000">
                                          <p:val>
                                            <p:strVal val="#ppt_h"/>
                                          </p:val>
                                        </p:tav>
                                      </p:tavLst>
                                    </p:anim>
                                    <p:animEffect transition="in" filter="fade">
                                      <p:cBhvr>
                                        <p:cTn id="46" dur="2000"/>
                                        <p:tgtEl>
                                          <p:spTgt spid="225325"/>
                                        </p:tgtEl>
                                      </p:cBhvr>
                                    </p:animEffect>
                                  </p:childTnLst>
                                  <p:subTnLst>
                                    <p:animClr clrSpc="rgb" dir="cw">
                                      <p:cBhvr override="childStyle">
                                        <p:cTn dur="1" fill="hold" display="0" masterRel="nextClick" afterEffect="1"/>
                                        <p:tgtEl>
                                          <p:spTgt spid="225325"/>
                                        </p:tgtEl>
                                        <p:attrNameLst>
                                          <p:attrName>ppt_c</p:attrName>
                                        </p:attrNameLst>
                                      </p:cBhvr>
                                      <p:to>
                                        <a:srgbClr val="CC3300"/>
                                      </p:to>
                                    </p:animClr>
                                  </p:subTnLst>
                                </p:cTn>
                              </p:par>
                            </p:childTnLst>
                          </p:cTn>
                        </p:par>
                        <p:par>
                          <p:cTn id="47" fill="hold">
                            <p:stCondLst>
                              <p:cond delay="11000"/>
                            </p:stCondLst>
                            <p:childTnLst>
                              <p:par>
                                <p:cTn id="48" presetID="22" presetClass="entr" presetSubtype="4" fill="hold" nodeType="afterEffect">
                                  <p:stCondLst>
                                    <p:cond delay="0"/>
                                  </p:stCondLst>
                                  <p:childTnLst>
                                    <p:set>
                                      <p:cBhvr>
                                        <p:cTn id="49" dur="1" fill="hold">
                                          <p:stCondLst>
                                            <p:cond delay="0"/>
                                          </p:stCondLst>
                                        </p:cTn>
                                        <p:tgtEl>
                                          <p:spTgt spid="225329"/>
                                        </p:tgtEl>
                                        <p:attrNameLst>
                                          <p:attrName>style.visibility</p:attrName>
                                        </p:attrNameLst>
                                      </p:cBhvr>
                                      <p:to>
                                        <p:strVal val="visible"/>
                                      </p:to>
                                    </p:set>
                                    <p:animEffect transition="in" filter="wipe(down)">
                                      <p:cBhvr>
                                        <p:cTn id="50" dur="2000"/>
                                        <p:tgtEl>
                                          <p:spTgt spid="225329"/>
                                        </p:tgtEl>
                                      </p:cBhvr>
                                    </p:animEffect>
                                  </p:childTnLst>
                                </p:cTn>
                              </p:par>
                            </p:childTnLst>
                          </p:cTn>
                        </p:par>
                        <p:par>
                          <p:cTn id="51" fill="hold">
                            <p:stCondLst>
                              <p:cond delay="13000"/>
                            </p:stCondLst>
                            <p:childTnLst>
                              <p:par>
                                <p:cTn id="52" presetID="7" presetClass="entr" presetSubtype="1" fill="hold" nodeType="afterEffect">
                                  <p:stCondLst>
                                    <p:cond delay="0"/>
                                  </p:stCondLst>
                                  <p:childTnLst>
                                    <p:set>
                                      <p:cBhvr>
                                        <p:cTn id="53" dur="1" fill="hold">
                                          <p:stCondLst>
                                            <p:cond delay="0"/>
                                          </p:stCondLst>
                                        </p:cTn>
                                        <p:tgtEl>
                                          <p:spTgt spid="225358"/>
                                        </p:tgtEl>
                                        <p:attrNameLst>
                                          <p:attrName>style.visibility</p:attrName>
                                        </p:attrNameLst>
                                      </p:cBhvr>
                                      <p:to>
                                        <p:strVal val="visible"/>
                                      </p:to>
                                    </p:set>
                                    <p:anim calcmode="lin" valueType="num">
                                      <p:cBhvr additive="base">
                                        <p:cTn id="54" dur="2000" fill="hold"/>
                                        <p:tgtEl>
                                          <p:spTgt spid="225358"/>
                                        </p:tgtEl>
                                        <p:attrNameLst>
                                          <p:attrName>ppt_x</p:attrName>
                                        </p:attrNameLst>
                                      </p:cBhvr>
                                      <p:tavLst>
                                        <p:tav tm="0">
                                          <p:val>
                                            <p:strVal val="#ppt_x"/>
                                          </p:val>
                                        </p:tav>
                                        <p:tav tm="100000">
                                          <p:val>
                                            <p:strVal val="#ppt_x"/>
                                          </p:val>
                                        </p:tav>
                                      </p:tavLst>
                                    </p:anim>
                                    <p:anim calcmode="lin" valueType="num">
                                      <p:cBhvr additive="base">
                                        <p:cTn id="55" dur="2000" fill="hold"/>
                                        <p:tgtEl>
                                          <p:spTgt spid="225358"/>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225358"/>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53" presetClass="exit" presetSubtype="16" fill="hold" nodeType="clickEffect">
                                  <p:stCondLst>
                                    <p:cond delay="0"/>
                                  </p:stCondLst>
                                  <p:childTnLst>
                                    <p:anim calcmode="lin" valueType="num">
                                      <p:cBhvr>
                                        <p:cTn id="59" dur="500"/>
                                        <p:tgtEl>
                                          <p:spTgt spid="225348"/>
                                        </p:tgtEl>
                                        <p:attrNameLst>
                                          <p:attrName>ppt_w</p:attrName>
                                        </p:attrNameLst>
                                      </p:cBhvr>
                                      <p:tavLst>
                                        <p:tav tm="0">
                                          <p:val>
                                            <p:strVal val="ppt_w"/>
                                          </p:val>
                                        </p:tav>
                                        <p:tav tm="100000">
                                          <p:val>
                                            <p:fltVal val="0"/>
                                          </p:val>
                                        </p:tav>
                                      </p:tavLst>
                                    </p:anim>
                                    <p:anim calcmode="lin" valueType="num">
                                      <p:cBhvr>
                                        <p:cTn id="60" dur="500"/>
                                        <p:tgtEl>
                                          <p:spTgt spid="225348"/>
                                        </p:tgtEl>
                                        <p:attrNameLst>
                                          <p:attrName>ppt_h</p:attrName>
                                        </p:attrNameLst>
                                      </p:cBhvr>
                                      <p:tavLst>
                                        <p:tav tm="0">
                                          <p:val>
                                            <p:strVal val="ppt_h"/>
                                          </p:val>
                                        </p:tav>
                                        <p:tav tm="100000">
                                          <p:val>
                                            <p:fltVal val="0"/>
                                          </p:val>
                                        </p:tav>
                                      </p:tavLst>
                                    </p:anim>
                                    <p:animEffect transition="out" filter="fade">
                                      <p:cBhvr>
                                        <p:cTn id="61" dur="500"/>
                                        <p:tgtEl>
                                          <p:spTgt spid="225348"/>
                                        </p:tgtEl>
                                      </p:cBhvr>
                                    </p:animEffect>
                                    <p:set>
                                      <p:cBhvr>
                                        <p:cTn id="62" dur="1" fill="hold">
                                          <p:stCondLst>
                                            <p:cond delay="499"/>
                                          </p:stCondLst>
                                        </p:cTn>
                                        <p:tgtEl>
                                          <p:spTgt spid="225348"/>
                                        </p:tgtEl>
                                        <p:attrNameLst>
                                          <p:attrName>style.visibility</p:attrName>
                                        </p:attrNameLst>
                                      </p:cBhvr>
                                      <p:to>
                                        <p:strVal val="hidden"/>
                                      </p:to>
                                    </p:se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225361"/>
                                        </p:tgtEl>
                                        <p:attrNameLst>
                                          <p:attrName>style.visibility</p:attrName>
                                        </p:attrNameLst>
                                      </p:cBhvr>
                                      <p:to>
                                        <p:strVal val="visible"/>
                                      </p:to>
                                    </p:set>
                                    <p:animEffect transition="in" filter="wipe(left)">
                                      <p:cBhvr>
                                        <p:cTn id="66" dur="1000"/>
                                        <p:tgtEl>
                                          <p:spTgt spid="225361"/>
                                        </p:tgtEl>
                                      </p:cBhvr>
                                    </p:animEffect>
                                  </p:childTnLst>
                                </p:cTn>
                              </p:par>
                            </p:childTnLst>
                          </p:cTn>
                        </p:par>
                        <p:par>
                          <p:cTn id="67" fill="hold">
                            <p:stCondLst>
                              <p:cond delay="1500"/>
                            </p:stCondLst>
                            <p:childTnLst>
                              <p:par>
                                <p:cTn id="68" presetID="33" presetClass="emph" presetSubtype="0" fill="remove" nodeType="afterEffect">
                                  <p:stCondLst>
                                    <p:cond delay="0"/>
                                  </p:stCondLst>
                                  <p:childTnLst>
                                    <p:animClr clrSpc="rgb" dir="cw">
                                      <p:cBhvr override="childStyle">
                                        <p:cTn id="69" dur="1000" accel="50000" autoRev="1" fill="hold" tmFilter="0, 0; .33333, 1; 1, 1">
                                          <p:stCondLst>
                                            <p:cond delay="0"/>
                                          </p:stCondLst>
                                        </p:cTn>
                                        <p:tgtEl>
                                          <p:spTgt spid="225353"/>
                                        </p:tgtEl>
                                        <p:attrNameLst>
                                          <p:attrName>style.color</p:attrName>
                                        </p:attrNameLst>
                                      </p:cBhvr>
                                      <p:to>
                                        <a:srgbClr val="0000FF"/>
                                      </p:to>
                                    </p:animClr>
                                    <p:animClr clrSpc="rgb" dir="cw">
                                      <p:cBhvr>
                                        <p:cTn id="70" dur="1000" accel="50000" autoRev="1" fill="hold" tmFilter="0, 0; .33333, 1; 1, 1">
                                          <p:stCondLst>
                                            <p:cond delay="0"/>
                                          </p:stCondLst>
                                        </p:cTn>
                                        <p:tgtEl>
                                          <p:spTgt spid="225353"/>
                                        </p:tgtEl>
                                        <p:attrNameLst>
                                          <p:attrName>fillcolor</p:attrName>
                                        </p:attrNameLst>
                                      </p:cBhvr>
                                      <p:to>
                                        <a:srgbClr val="0000FF"/>
                                      </p:to>
                                    </p:animClr>
                                    <p:set>
                                      <p:cBhvr>
                                        <p:cTn id="71" dur="2000" fill="hold"/>
                                        <p:tgtEl>
                                          <p:spTgt spid="225353"/>
                                        </p:tgtEl>
                                        <p:attrNameLst>
                                          <p:attrName>fill.type</p:attrName>
                                        </p:attrNameLst>
                                      </p:cBhvr>
                                      <p:to>
                                        <p:strVal val="solid"/>
                                      </p:to>
                                    </p:set>
                                    <p:set>
                                      <p:cBhvr>
                                        <p:cTn id="72" dur="2000" fill="hold"/>
                                        <p:tgtEl>
                                          <p:spTgt spid="225353"/>
                                        </p:tgtEl>
                                        <p:attrNameLst>
                                          <p:attrName>fill.on</p:attrName>
                                        </p:attrNameLst>
                                      </p:cBhvr>
                                      <p:to>
                                        <p:strVal val="true"/>
                                      </p:to>
                                    </p:set>
                                    <p:animScale>
                                      <p:cBhvr>
                                        <p:cTn id="73" dur="1000" accel="50000" autoRev="1" fill="hold" tmFilter="0, 0; .33333, 1; 1, 1">
                                          <p:stCondLst>
                                            <p:cond delay="0"/>
                                          </p:stCondLst>
                                        </p:cTn>
                                        <p:tgtEl>
                                          <p:spTgt spid="225353"/>
                                        </p:tgtEl>
                                      </p:cBhvr>
                                      <p:from x="100000" y="100000"/>
                                      <p:to x="100000" y="140000"/>
                                    </p:animScale>
                                  </p:childTnLst>
                                  <p:subTnLst>
                                    <p:animClr clrSpc="rgb" dir="cw">
                                      <p:cBhvr override="childStyle">
                                        <p:cTn dur="1" fill="hold" display="0" masterRel="nextClick" afterEffect="1"/>
                                        <p:tgtEl>
                                          <p:spTgt spid="225353"/>
                                        </p:tgtEl>
                                        <p:attrNameLst>
                                          <p:attrName>ppt_c</p:attrName>
                                        </p:attrNameLst>
                                      </p:cBhvr>
                                      <p:to>
                                        <a:srgbClr val="0000FF"/>
                                      </p:to>
                                    </p:animClr>
                                  </p:subTnLst>
                                </p:cTn>
                              </p:par>
                            </p:childTnLst>
                          </p:cTn>
                        </p:par>
                        <p:par>
                          <p:cTn id="74" fill="hold">
                            <p:stCondLst>
                              <p:cond delay="3500"/>
                            </p:stCondLst>
                            <p:childTnLst>
                              <p:par>
                                <p:cTn id="75" presetID="7" presetClass="entr" presetSubtype="1" fill="hold" nodeType="afterEffect">
                                  <p:stCondLst>
                                    <p:cond delay="0"/>
                                  </p:stCondLst>
                                  <p:childTnLst>
                                    <p:set>
                                      <p:cBhvr>
                                        <p:cTn id="76" dur="1" fill="hold">
                                          <p:stCondLst>
                                            <p:cond delay="0"/>
                                          </p:stCondLst>
                                        </p:cTn>
                                        <p:tgtEl>
                                          <p:spTgt spid="225358"/>
                                        </p:tgtEl>
                                        <p:attrNameLst>
                                          <p:attrName>style.visibility</p:attrName>
                                        </p:attrNameLst>
                                      </p:cBhvr>
                                      <p:to>
                                        <p:strVal val="visible"/>
                                      </p:to>
                                    </p:set>
                                    <p:anim calcmode="lin" valueType="num">
                                      <p:cBhvr additive="base">
                                        <p:cTn id="77" dur="2000" fill="hold"/>
                                        <p:tgtEl>
                                          <p:spTgt spid="225358"/>
                                        </p:tgtEl>
                                        <p:attrNameLst>
                                          <p:attrName>ppt_x</p:attrName>
                                        </p:attrNameLst>
                                      </p:cBhvr>
                                      <p:tavLst>
                                        <p:tav tm="0">
                                          <p:val>
                                            <p:strVal val="#ppt_x"/>
                                          </p:val>
                                        </p:tav>
                                        <p:tav tm="100000">
                                          <p:val>
                                            <p:strVal val="#ppt_x"/>
                                          </p:val>
                                        </p:tav>
                                      </p:tavLst>
                                    </p:anim>
                                    <p:anim calcmode="lin" valueType="num">
                                      <p:cBhvr additive="base">
                                        <p:cTn id="78" dur="2000" fill="hold"/>
                                        <p:tgtEl>
                                          <p:spTgt spid="225358"/>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225358"/>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53" presetClass="exit" presetSubtype="16" fill="hold" nodeType="clickEffect">
                                  <p:stCondLst>
                                    <p:cond delay="0"/>
                                  </p:stCondLst>
                                  <p:childTnLst>
                                    <p:anim calcmode="lin" valueType="num">
                                      <p:cBhvr>
                                        <p:cTn id="82" dur="500"/>
                                        <p:tgtEl>
                                          <p:spTgt spid="225361"/>
                                        </p:tgtEl>
                                        <p:attrNameLst>
                                          <p:attrName>ppt_w</p:attrName>
                                        </p:attrNameLst>
                                      </p:cBhvr>
                                      <p:tavLst>
                                        <p:tav tm="0">
                                          <p:val>
                                            <p:strVal val="ppt_w"/>
                                          </p:val>
                                        </p:tav>
                                        <p:tav tm="100000">
                                          <p:val>
                                            <p:fltVal val="0"/>
                                          </p:val>
                                        </p:tav>
                                      </p:tavLst>
                                    </p:anim>
                                    <p:anim calcmode="lin" valueType="num">
                                      <p:cBhvr>
                                        <p:cTn id="83" dur="500"/>
                                        <p:tgtEl>
                                          <p:spTgt spid="225361"/>
                                        </p:tgtEl>
                                        <p:attrNameLst>
                                          <p:attrName>ppt_h</p:attrName>
                                        </p:attrNameLst>
                                      </p:cBhvr>
                                      <p:tavLst>
                                        <p:tav tm="0">
                                          <p:val>
                                            <p:strVal val="ppt_h"/>
                                          </p:val>
                                        </p:tav>
                                        <p:tav tm="100000">
                                          <p:val>
                                            <p:fltVal val="0"/>
                                          </p:val>
                                        </p:tav>
                                      </p:tavLst>
                                    </p:anim>
                                    <p:animEffect transition="out" filter="fade">
                                      <p:cBhvr>
                                        <p:cTn id="84" dur="500"/>
                                        <p:tgtEl>
                                          <p:spTgt spid="225361"/>
                                        </p:tgtEl>
                                      </p:cBhvr>
                                    </p:animEffect>
                                    <p:set>
                                      <p:cBhvr>
                                        <p:cTn id="85" dur="1" fill="hold">
                                          <p:stCondLst>
                                            <p:cond delay="499"/>
                                          </p:stCondLst>
                                        </p:cTn>
                                        <p:tgtEl>
                                          <p:spTgt spid="225361"/>
                                        </p:tgtEl>
                                        <p:attrNameLst>
                                          <p:attrName>style.visibility</p:attrName>
                                        </p:attrNameLst>
                                      </p:cBhvr>
                                      <p:to>
                                        <p:strVal val="hidden"/>
                                      </p:to>
                                    </p:se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225364"/>
                                        </p:tgtEl>
                                        <p:attrNameLst>
                                          <p:attrName>style.visibility</p:attrName>
                                        </p:attrNameLst>
                                      </p:cBhvr>
                                      <p:to>
                                        <p:strVal val="visible"/>
                                      </p:to>
                                    </p:set>
                                    <p:animEffect transition="in" filter="wipe(left)">
                                      <p:cBhvr>
                                        <p:cTn id="89" dur="1000"/>
                                        <p:tgtEl>
                                          <p:spTgt spid="225364"/>
                                        </p:tgtEl>
                                      </p:cBhvr>
                                    </p:animEffect>
                                  </p:childTnLst>
                                </p:cTn>
                              </p:par>
                            </p:childTnLst>
                          </p:cTn>
                        </p:par>
                        <p:par>
                          <p:cTn id="90" fill="hold">
                            <p:stCondLst>
                              <p:cond delay="1500"/>
                            </p:stCondLst>
                            <p:childTnLst>
                              <p:par>
                                <p:cTn id="91" presetID="22" presetClass="entr" presetSubtype="1" fill="hold" nodeType="afterEffect">
                                  <p:stCondLst>
                                    <p:cond delay="0"/>
                                  </p:stCondLst>
                                  <p:childTnLst>
                                    <p:set>
                                      <p:cBhvr>
                                        <p:cTn id="92" dur="1" fill="hold">
                                          <p:stCondLst>
                                            <p:cond delay="0"/>
                                          </p:stCondLst>
                                        </p:cTn>
                                        <p:tgtEl>
                                          <p:spTgt spid="225333"/>
                                        </p:tgtEl>
                                        <p:attrNameLst>
                                          <p:attrName>style.visibility</p:attrName>
                                        </p:attrNameLst>
                                      </p:cBhvr>
                                      <p:to>
                                        <p:strVal val="visible"/>
                                      </p:to>
                                    </p:set>
                                    <p:animEffect transition="in" filter="wipe(up)">
                                      <p:cBhvr>
                                        <p:cTn id="93" dur="2000"/>
                                        <p:tgtEl>
                                          <p:spTgt spid="225333"/>
                                        </p:tgtEl>
                                      </p:cBhvr>
                                    </p:animEffect>
                                  </p:childTnLst>
                                </p:cTn>
                              </p:par>
                            </p:childTnLst>
                          </p:cTn>
                        </p:par>
                        <p:par>
                          <p:cTn id="94" fill="hold">
                            <p:stCondLst>
                              <p:cond delay="3500"/>
                            </p:stCondLst>
                            <p:childTnLst>
                              <p:par>
                                <p:cTn id="95" presetID="22" presetClass="entr" presetSubtype="8" fill="hold" nodeType="afterEffect">
                                  <p:stCondLst>
                                    <p:cond delay="0"/>
                                  </p:stCondLst>
                                  <p:childTnLst>
                                    <p:set>
                                      <p:cBhvr>
                                        <p:cTn id="96" dur="1" fill="hold">
                                          <p:stCondLst>
                                            <p:cond delay="0"/>
                                          </p:stCondLst>
                                        </p:cTn>
                                        <p:tgtEl>
                                          <p:spTgt spid="225334"/>
                                        </p:tgtEl>
                                        <p:attrNameLst>
                                          <p:attrName>style.visibility</p:attrName>
                                        </p:attrNameLst>
                                      </p:cBhvr>
                                      <p:to>
                                        <p:strVal val="visible"/>
                                      </p:to>
                                    </p:set>
                                    <p:animEffect transition="in" filter="wipe(left)">
                                      <p:cBhvr>
                                        <p:cTn id="97" dur="2000"/>
                                        <p:tgtEl>
                                          <p:spTgt spid="225334"/>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25321"/>
                                        </p:tgtEl>
                                        <p:attrNameLst>
                                          <p:attrName>style.visibility</p:attrName>
                                        </p:attrNameLst>
                                      </p:cBhvr>
                                      <p:to>
                                        <p:strVal val="visible"/>
                                      </p:to>
                                    </p:set>
                                    <p:anim calcmode="lin" valueType="num">
                                      <p:cBhvr>
                                        <p:cTn id="100" dur="2000" fill="hold"/>
                                        <p:tgtEl>
                                          <p:spTgt spid="225321"/>
                                        </p:tgtEl>
                                        <p:attrNameLst>
                                          <p:attrName>ppt_w</p:attrName>
                                        </p:attrNameLst>
                                      </p:cBhvr>
                                      <p:tavLst>
                                        <p:tav tm="0">
                                          <p:val>
                                            <p:fltVal val="0"/>
                                          </p:val>
                                        </p:tav>
                                        <p:tav tm="100000">
                                          <p:val>
                                            <p:strVal val="#ppt_w"/>
                                          </p:val>
                                        </p:tav>
                                      </p:tavLst>
                                    </p:anim>
                                    <p:anim calcmode="lin" valueType="num">
                                      <p:cBhvr>
                                        <p:cTn id="101" dur="2000" fill="hold"/>
                                        <p:tgtEl>
                                          <p:spTgt spid="225321"/>
                                        </p:tgtEl>
                                        <p:attrNameLst>
                                          <p:attrName>ppt_h</p:attrName>
                                        </p:attrNameLst>
                                      </p:cBhvr>
                                      <p:tavLst>
                                        <p:tav tm="0">
                                          <p:val>
                                            <p:fltVal val="0"/>
                                          </p:val>
                                        </p:tav>
                                        <p:tav tm="100000">
                                          <p:val>
                                            <p:strVal val="#ppt_h"/>
                                          </p:val>
                                        </p:tav>
                                      </p:tavLst>
                                    </p:anim>
                                    <p:animEffect transition="in" filter="fade">
                                      <p:cBhvr>
                                        <p:cTn id="102" dur="2000"/>
                                        <p:tgtEl>
                                          <p:spTgt spid="225321"/>
                                        </p:tgtEl>
                                      </p:cBhvr>
                                    </p:animEffect>
                                  </p:childTnLst>
                                  <p:subTnLst>
                                    <p:animClr clrSpc="rgb" dir="cw">
                                      <p:cBhvr override="childStyle">
                                        <p:cTn dur="1" fill="hold" display="0" masterRel="nextClick" afterEffect="1"/>
                                        <p:tgtEl>
                                          <p:spTgt spid="225321"/>
                                        </p:tgtEl>
                                        <p:attrNameLst>
                                          <p:attrName>ppt_c</p:attrName>
                                        </p:attrNameLst>
                                      </p:cBhvr>
                                      <p:to>
                                        <a:srgbClr val="CC3300"/>
                                      </p:to>
                                    </p:animClr>
                                  </p:subTnLst>
                                </p:cTn>
                              </p:par>
                            </p:childTnLst>
                          </p:cTn>
                        </p:par>
                        <p:par>
                          <p:cTn id="103" fill="hold">
                            <p:stCondLst>
                              <p:cond delay="5500"/>
                            </p:stCondLst>
                            <p:childTnLst>
                              <p:par>
                                <p:cTn id="104" presetID="22" presetClass="entr" presetSubtype="4" fill="hold" nodeType="afterEffect">
                                  <p:stCondLst>
                                    <p:cond delay="0"/>
                                  </p:stCondLst>
                                  <p:childTnLst>
                                    <p:set>
                                      <p:cBhvr>
                                        <p:cTn id="105" dur="1" fill="hold">
                                          <p:stCondLst>
                                            <p:cond delay="0"/>
                                          </p:stCondLst>
                                        </p:cTn>
                                        <p:tgtEl>
                                          <p:spTgt spid="225335"/>
                                        </p:tgtEl>
                                        <p:attrNameLst>
                                          <p:attrName>style.visibility</p:attrName>
                                        </p:attrNameLst>
                                      </p:cBhvr>
                                      <p:to>
                                        <p:strVal val="visible"/>
                                      </p:to>
                                    </p:set>
                                    <p:animEffect transition="in" filter="wipe(down)">
                                      <p:cBhvr>
                                        <p:cTn id="106" dur="2000"/>
                                        <p:tgtEl>
                                          <p:spTgt spid="225335"/>
                                        </p:tgtEl>
                                      </p:cBhvr>
                                    </p:animEffect>
                                  </p:childTnLst>
                                </p:cTn>
                              </p:par>
                            </p:childTnLst>
                          </p:cTn>
                        </p:par>
                        <p:par>
                          <p:cTn id="107" fill="hold">
                            <p:stCondLst>
                              <p:cond delay="7500"/>
                            </p:stCondLst>
                            <p:childTnLst>
                              <p:par>
                                <p:cTn id="108" presetID="7" presetClass="entr" presetSubtype="1" fill="hold" nodeType="afterEffect">
                                  <p:stCondLst>
                                    <p:cond delay="0"/>
                                  </p:stCondLst>
                                  <p:childTnLst>
                                    <p:set>
                                      <p:cBhvr>
                                        <p:cTn id="109" dur="1" fill="hold">
                                          <p:stCondLst>
                                            <p:cond delay="0"/>
                                          </p:stCondLst>
                                        </p:cTn>
                                        <p:tgtEl>
                                          <p:spTgt spid="225358"/>
                                        </p:tgtEl>
                                        <p:attrNameLst>
                                          <p:attrName>style.visibility</p:attrName>
                                        </p:attrNameLst>
                                      </p:cBhvr>
                                      <p:to>
                                        <p:strVal val="visible"/>
                                      </p:to>
                                    </p:set>
                                    <p:anim calcmode="lin" valueType="num">
                                      <p:cBhvr additive="base">
                                        <p:cTn id="110" dur="1000" fill="hold"/>
                                        <p:tgtEl>
                                          <p:spTgt spid="225358"/>
                                        </p:tgtEl>
                                        <p:attrNameLst>
                                          <p:attrName>ppt_x</p:attrName>
                                        </p:attrNameLst>
                                      </p:cBhvr>
                                      <p:tavLst>
                                        <p:tav tm="0">
                                          <p:val>
                                            <p:strVal val="#ppt_x"/>
                                          </p:val>
                                        </p:tav>
                                        <p:tav tm="100000">
                                          <p:val>
                                            <p:strVal val="#ppt_x"/>
                                          </p:val>
                                        </p:tav>
                                      </p:tavLst>
                                    </p:anim>
                                    <p:anim calcmode="lin" valueType="num">
                                      <p:cBhvr additive="base">
                                        <p:cTn id="111" dur="1000" fill="hold"/>
                                        <p:tgtEl>
                                          <p:spTgt spid="225358"/>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225358"/>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53" presetClass="exit" presetSubtype="16" fill="hold" nodeType="clickEffect">
                                  <p:stCondLst>
                                    <p:cond delay="0"/>
                                  </p:stCondLst>
                                  <p:childTnLst>
                                    <p:anim calcmode="lin" valueType="num">
                                      <p:cBhvr>
                                        <p:cTn id="115" dur="500"/>
                                        <p:tgtEl>
                                          <p:spTgt spid="225364"/>
                                        </p:tgtEl>
                                        <p:attrNameLst>
                                          <p:attrName>ppt_w</p:attrName>
                                        </p:attrNameLst>
                                      </p:cBhvr>
                                      <p:tavLst>
                                        <p:tav tm="0">
                                          <p:val>
                                            <p:strVal val="ppt_w"/>
                                          </p:val>
                                        </p:tav>
                                        <p:tav tm="100000">
                                          <p:val>
                                            <p:fltVal val="0"/>
                                          </p:val>
                                        </p:tav>
                                      </p:tavLst>
                                    </p:anim>
                                    <p:anim calcmode="lin" valueType="num">
                                      <p:cBhvr>
                                        <p:cTn id="116" dur="500"/>
                                        <p:tgtEl>
                                          <p:spTgt spid="225364"/>
                                        </p:tgtEl>
                                        <p:attrNameLst>
                                          <p:attrName>ppt_h</p:attrName>
                                        </p:attrNameLst>
                                      </p:cBhvr>
                                      <p:tavLst>
                                        <p:tav tm="0">
                                          <p:val>
                                            <p:strVal val="ppt_h"/>
                                          </p:val>
                                        </p:tav>
                                        <p:tav tm="100000">
                                          <p:val>
                                            <p:fltVal val="0"/>
                                          </p:val>
                                        </p:tav>
                                      </p:tavLst>
                                    </p:anim>
                                    <p:animEffect transition="out" filter="fade">
                                      <p:cBhvr>
                                        <p:cTn id="117" dur="500"/>
                                        <p:tgtEl>
                                          <p:spTgt spid="225364"/>
                                        </p:tgtEl>
                                      </p:cBhvr>
                                    </p:animEffect>
                                    <p:set>
                                      <p:cBhvr>
                                        <p:cTn id="118" dur="1" fill="hold">
                                          <p:stCondLst>
                                            <p:cond delay="499"/>
                                          </p:stCondLst>
                                        </p:cTn>
                                        <p:tgtEl>
                                          <p:spTgt spid="225364"/>
                                        </p:tgtEl>
                                        <p:attrNameLst>
                                          <p:attrName>style.visibility</p:attrName>
                                        </p:attrNameLst>
                                      </p:cBhvr>
                                      <p:to>
                                        <p:strVal val="hidden"/>
                                      </p:to>
                                    </p:set>
                                  </p:childTnLst>
                                </p:cTn>
                              </p:par>
                            </p:childTnLst>
                          </p:cTn>
                        </p:par>
                        <p:par>
                          <p:cTn id="119" fill="hold">
                            <p:stCondLst>
                              <p:cond delay="500"/>
                            </p:stCondLst>
                            <p:childTnLst>
                              <p:par>
                                <p:cTn id="120" presetID="22" presetClass="entr" presetSubtype="8" fill="hold" nodeType="afterEffect">
                                  <p:stCondLst>
                                    <p:cond delay="0"/>
                                  </p:stCondLst>
                                  <p:childTnLst>
                                    <p:set>
                                      <p:cBhvr>
                                        <p:cTn id="121" dur="1" fill="hold">
                                          <p:stCondLst>
                                            <p:cond delay="0"/>
                                          </p:stCondLst>
                                        </p:cTn>
                                        <p:tgtEl>
                                          <p:spTgt spid="225370"/>
                                        </p:tgtEl>
                                        <p:attrNameLst>
                                          <p:attrName>style.visibility</p:attrName>
                                        </p:attrNameLst>
                                      </p:cBhvr>
                                      <p:to>
                                        <p:strVal val="visible"/>
                                      </p:to>
                                    </p:set>
                                    <p:animEffect transition="in" filter="wipe(left)">
                                      <p:cBhvr>
                                        <p:cTn id="122" dur="1000"/>
                                        <p:tgtEl>
                                          <p:spTgt spid="225370"/>
                                        </p:tgtEl>
                                      </p:cBhvr>
                                    </p:animEffect>
                                  </p:childTnLst>
                                </p:cTn>
                              </p:par>
                            </p:childTnLst>
                          </p:cTn>
                        </p:par>
                        <p:par>
                          <p:cTn id="123" fill="hold">
                            <p:stCondLst>
                              <p:cond delay="1500"/>
                            </p:stCondLst>
                            <p:childTnLst>
                              <p:par>
                                <p:cTn id="124" presetID="22" presetClass="entr" presetSubtype="1" fill="hold" nodeType="afterEffect">
                                  <p:stCondLst>
                                    <p:cond delay="0"/>
                                  </p:stCondLst>
                                  <p:childTnLst>
                                    <p:set>
                                      <p:cBhvr>
                                        <p:cTn id="125" dur="1" fill="hold">
                                          <p:stCondLst>
                                            <p:cond delay="0"/>
                                          </p:stCondLst>
                                        </p:cTn>
                                        <p:tgtEl>
                                          <p:spTgt spid="225336"/>
                                        </p:tgtEl>
                                        <p:attrNameLst>
                                          <p:attrName>style.visibility</p:attrName>
                                        </p:attrNameLst>
                                      </p:cBhvr>
                                      <p:to>
                                        <p:strVal val="visible"/>
                                      </p:to>
                                    </p:set>
                                    <p:animEffect transition="in" filter="wipe(up)">
                                      <p:cBhvr>
                                        <p:cTn id="126" dur="2000"/>
                                        <p:tgtEl>
                                          <p:spTgt spid="225336"/>
                                        </p:tgtEl>
                                      </p:cBhvr>
                                    </p:animEffect>
                                  </p:childTnLst>
                                </p:cTn>
                              </p:par>
                            </p:childTnLst>
                          </p:cTn>
                        </p:par>
                        <p:par>
                          <p:cTn id="127" fill="hold">
                            <p:stCondLst>
                              <p:cond delay="3500"/>
                            </p:stCondLst>
                            <p:childTnLst>
                              <p:par>
                                <p:cTn id="128" presetID="22" presetClass="entr" presetSubtype="8" fill="hold" nodeType="afterEffect">
                                  <p:stCondLst>
                                    <p:cond delay="0"/>
                                  </p:stCondLst>
                                  <p:childTnLst>
                                    <p:set>
                                      <p:cBhvr>
                                        <p:cTn id="129" dur="1" fill="hold">
                                          <p:stCondLst>
                                            <p:cond delay="0"/>
                                          </p:stCondLst>
                                        </p:cTn>
                                        <p:tgtEl>
                                          <p:spTgt spid="225337"/>
                                        </p:tgtEl>
                                        <p:attrNameLst>
                                          <p:attrName>style.visibility</p:attrName>
                                        </p:attrNameLst>
                                      </p:cBhvr>
                                      <p:to>
                                        <p:strVal val="visible"/>
                                      </p:to>
                                    </p:set>
                                    <p:animEffect transition="in" filter="wipe(left)">
                                      <p:cBhvr>
                                        <p:cTn id="130" dur="2000"/>
                                        <p:tgtEl>
                                          <p:spTgt spid="225337"/>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225322"/>
                                        </p:tgtEl>
                                        <p:attrNameLst>
                                          <p:attrName>style.visibility</p:attrName>
                                        </p:attrNameLst>
                                      </p:cBhvr>
                                      <p:to>
                                        <p:strVal val="visible"/>
                                      </p:to>
                                    </p:set>
                                    <p:anim calcmode="lin" valueType="num">
                                      <p:cBhvr>
                                        <p:cTn id="133" dur="2000" fill="hold"/>
                                        <p:tgtEl>
                                          <p:spTgt spid="225322"/>
                                        </p:tgtEl>
                                        <p:attrNameLst>
                                          <p:attrName>ppt_w</p:attrName>
                                        </p:attrNameLst>
                                      </p:cBhvr>
                                      <p:tavLst>
                                        <p:tav tm="0">
                                          <p:val>
                                            <p:fltVal val="0"/>
                                          </p:val>
                                        </p:tav>
                                        <p:tav tm="100000">
                                          <p:val>
                                            <p:strVal val="#ppt_w"/>
                                          </p:val>
                                        </p:tav>
                                      </p:tavLst>
                                    </p:anim>
                                    <p:anim calcmode="lin" valueType="num">
                                      <p:cBhvr>
                                        <p:cTn id="134" dur="2000" fill="hold"/>
                                        <p:tgtEl>
                                          <p:spTgt spid="225322"/>
                                        </p:tgtEl>
                                        <p:attrNameLst>
                                          <p:attrName>ppt_h</p:attrName>
                                        </p:attrNameLst>
                                      </p:cBhvr>
                                      <p:tavLst>
                                        <p:tav tm="0">
                                          <p:val>
                                            <p:fltVal val="0"/>
                                          </p:val>
                                        </p:tav>
                                        <p:tav tm="100000">
                                          <p:val>
                                            <p:strVal val="#ppt_h"/>
                                          </p:val>
                                        </p:tav>
                                      </p:tavLst>
                                    </p:anim>
                                    <p:animEffect transition="in" filter="fade">
                                      <p:cBhvr>
                                        <p:cTn id="135" dur="2000"/>
                                        <p:tgtEl>
                                          <p:spTgt spid="225322"/>
                                        </p:tgtEl>
                                      </p:cBhvr>
                                    </p:animEffect>
                                  </p:childTnLst>
                                  <p:subTnLst>
                                    <p:animClr clrSpc="rgb" dir="cw">
                                      <p:cBhvr override="childStyle">
                                        <p:cTn dur="1" fill="hold" display="0" masterRel="nextClick" afterEffect="1"/>
                                        <p:tgtEl>
                                          <p:spTgt spid="225322"/>
                                        </p:tgtEl>
                                        <p:attrNameLst>
                                          <p:attrName>ppt_c</p:attrName>
                                        </p:attrNameLst>
                                      </p:cBhvr>
                                      <p:to>
                                        <a:srgbClr val="CC3300"/>
                                      </p:to>
                                    </p:animClr>
                                  </p:subTnLst>
                                </p:cTn>
                              </p:par>
                            </p:childTnLst>
                          </p:cTn>
                        </p:par>
                        <p:par>
                          <p:cTn id="136" fill="hold">
                            <p:stCondLst>
                              <p:cond delay="5500"/>
                            </p:stCondLst>
                            <p:childTnLst>
                              <p:par>
                                <p:cTn id="137" presetID="22" presetClass="entr" presetSubtype="4" fill="hold" nodeType="afterEffect">
                                  <p:stCondLst>
                                    <p:cond delay="0"/>
                                  </p:stCondLst>
                                  <p:childTnLst>
                                    <p:set>
                                      <p:cBhvr>
                                        <p:cTn id="138" dur="1" fill="hold">
                                          <p:stCondLst>
                                            <p:cond delay="0"/>
                                          </p:stCondLst>
                                        </p:cTn>
                                        <p:tgtEl>
                                          <p:spTgt spid="225338"/>
                                        </p:tgtEl>
                                        <p:attrNameLst>
                                          <p:attrName>style.visibility</p:attrName>
                                        </p:attrNameLst>
                                      </p:cBhvr>
                                      <p:to>
                                        <p:strVal val="visible"/>
                                      </p:to>
                                    </p:set>
                                    <p:animEffect transition="in" filter="wipe(down)">
                                      <p:cBhvr>
                                        <p:cTn id="139" dur="2000"/>
                                        <p:tgtEl>
                                          <p:spTgt spid="225338"/>
                                        </p:tgtEl>
                                      </p:cBhvr>
                                    </p:animEffect>
                                  </p:childTnLst>
                                </p:cTn>
                              </p:par>
                            </p:childTnLst>
                          </p:cTn>
                        </p:par>
                        <p:par>
                          <p:cTn id="140" fill="hold">
                            <p:stCondLst>
                              <p:cond delay="7500"/>
                            </p:stCondLst>
                            <p:childTnLst>
                              <p:par>
                                <p:cTn id="141" presetID="7" presetClass="entr" presetSubtype="1" fill="hold" nodeType="afterEffect">
                                  <p:stCondLst>
                                    <p:cond delay="0"/>
                                  </p:stCondLst>
                                  <p:childTnLst>
                                    <p:set>
                                      <p:cBhvr>
                                        <p:cTn id="142" dur="1" fill="hold">
                                          <p:stCondLst>
                                            <p:cond delay="0"/>
                                          </p:stCondLst>
                                        </p:cTn>
                                        <p:tgtEl>
                                          <p:spTgt spid="225358"/>
                                        </p:tgtEl>
                                        <p:attrNameLst>
                                          <p:attrName>style.visibility</p:attrName>
                                        </p:attrNameLst>
                                      </p:cBhvr>
                                      <p:to>
                                        <p:strVal val="visible"/>
                                      </p:to>
                                    </p:set>
                                    <p:anim calcmode="lin" valueType="num">
                                      <p:cBhvr additive="base">
                                        <p:cTn id="143" dur="1000" fill="hold"/>
                                        <p:tgtEl>
                                          <p:spTgt spid="225358"/>
                                        </p:tgtEl>
                                        <p:attrNameLst>
                                          <p:attrName>ppt_x</p:attrName>
                                        </p:attrNameLst>
                                      </p:cBhvr>
                                      <p:tavLst>
                                        <p:tav tm="0">
                                          <p:val>
                                            <p:strVal val="#ppt_x"/>
                                          </p:val>
                                        </p:tav>
                                        <p:tav tm="100000">
                                          <p:val>
                                            <p:strVal val="#ppt_x"/>
                                          </p:val>
                                        </p:tav>
                                      </p:tavLst>
                                    </p:anim>
                                    <p:anim calcmode="lin" valueType="num">
                                      <p:cBhvr additive="base">
                                        <p:cTn id="144" dur="1000" fill="hold"/>
                                        <p:tgtEl>
                                          <p:spTgt spid="225358"/>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225358"/>
                                        </p:tgtEl>
                                        <p:attrNameLst>
                                          <p:attrName>style.visibility</p:attrName>
                                        </p:attrNameLst>
                                      </p:cBhvr>
                                      <p:to>
                                        <p:strVal val="hidden"/>
                                      </p:to>
                                    </p:set>
                                  </p:subTnLst>
                                </p:cTn>
                              </p:par>
                            </p:childTnLst>
                          </p:cTn>
                        </p:par>
                      </p:childTnLst>
                    </p:cTn>
                  </p:par>
                  <p:par>
                    <p:cTn id="145" fill="hold">
                      <p:stCondLst>
                        <p:cond delay="indefinite"/>
                      </p:stCondLst>
                      <p:childTnLst>
                        <p:par>
                          <p:cTn id="146" fill="hold">
                            <p:stCondLst>
                              <p:cond delay="0"/>
                            </p:stCondLst>
                            <p:childTnLst>
                              <p:par>
                                <p:cTn id="147" presetID="53" presetClass="exit" presetSubtype="16" fill="hold" nodeType="clickEffect">
                                  <p:stCondLst>
                                    <p:cond delay="0"/>
                                  </p:stCondLst>
                                  <p:childTnLst>
                                    <p:anim calcmode="lin" valueType="num">
                                      <p:cBhvr>
                                        <p:cTn id="148" dur="500"/>
                                        <p:tgtEl>
                                          <p:spTgt spid="225370"/>
                                        </p:tgtEl>
                                        <p:attrNameLst>
                                          <p:attrName>ppt_w</p:attrName>
                                        </p:attrNameLst>
                                      </p:cBhvr>
                                      <p:tavLst>
                                        <p:tav tm="0">
                                          <p:val>
                                            <p:strVal val="ppt_w"/>
                                          </p:val>
                                        </p:tav>
                                        <p:tav tm="100000">
                                          <p:val>
                                            <p:fltVal val="0"/>
                                          </p:val>
                                        </p:tav>
                                      </p:tavLst>
                                    </p:anim>
                                    <p:anim calcmode="lin" valueType="num">
                                      <p:cBhvr>
                                        <p:cTn id="149" dur="500"/>
                                        <p:tgtEl>
                                          <p:spTgt spid="225370"/>
                                        </p:tgtEl>
                                        <p:attrNameLst>
                                          <p:attrName>ppt_h</p:attrName>
                                        </p:attrNameLst>
                                      </p:cBhvr>
                                      <p:tavLst>
                                        <p:tav tm="0">
                                          <p:val>
                                            <p:strVal val="ppt_h"/>
                                          </p:val>
                                        </p:tav>
                                        <p:tav tm="100000">
                                          <p:val>
                                            <p:fltVal val="0"/>
                                          </p:val>
                                        </p:tav>
                                      </p:tavLst>
                                    </p:anim>
                                    <p:animEffect transition="out" filter="fade">
                                      <p:cBhvr>
                                        <p:cTn id="150" dur="500"/>
                                        <p:tgtEl>
                                          <p:spTgt spid="225370"/>
                                        </p:tgtEl>
                                      </p:cBhvr>
                                    </p:animEffect>
                                    <p:set>
                                      <p:cBhvr>
                                        <p:cTn id="151" dur="1" fill="hold">
                                          <p:stCondLst>
                                            <p:cond delay="499"/>
                                          </p:stCondLst>
                                        </p:cTn>
                                        <p:tgtEl>
                                          <p:spTgt spid="225370"/>
                                        </p:tgtEl>
                                        <p:attrNameLst>
                                          <p:attrName>style.visibility</p:attrName>
                                        </p:attrNameLst>
                                      </p:cBhvr>
                                      <p:to>
                                        <p:strVal val="hidden"/>
                                      </p:to>
                                    </p:set>
                                  </p:childTnLst>
                                </p:cTn>
                              </p:par>
                            </p:childTnLst>
                          </p:cTn>
                        </p:par>
                        <p:par>
                          <p:cTn id="152" fill="hold">
                            <p:stCondLst>
                              <p:cond delay="500"/>
                            </p:stCondLst>
                            <p:childTnLst>
                              <p:par>
                                <p:cTn id="153" presetID="22" presetClass="entr" presetSubtype="8" fill="hold" nodeType="afterEffect">
                                  <p:stCondLst>
                                    <p:cond delay="0"/>
                                  </p:stCondLst>
                                  <p:childTnLst>
                                    <p:set>
                                      <p:cBhvr>
                                        <p:cTn id="154" dur="1" fill="hold">
                                          <p:stCondLst>
                                            <p:cond delay="0"/>
                                          </p:stCondLst>
                                        </p:cTn>
                                        <p:tgtEl>
                                          <p:spTgt spid="225373"/>
                                        </p:tgtEl>
                                        <p:attrNameLst>
                                          <p:attrName>style.visibility</p:attrName>
                                        </p:attrNameLst>
                                      </p:cBhvr>
                                      <p:to>
                                        <p:strVal val="visible"/>
                                      </p:to>
                                    </p:set>
                                    <p:animEffect transition="in" filter="wipe(left)">
                                      <p:cBhvr>
                                        <p:cTn id="155" dur="1000"/>
                                        <p:tgtEl>
                                          <p:spTgt spid="225373"/>
                                        </p:tgtEl>
                                      </p:cBhvr>
                                    </p:animEffect>
                                  </p:childTnLst>
                                </p:cTn>
                              </p:par>
                            </p:childTnLst>
                          </p:cTn>
                        </p:par>
                        <p:par>
                          <p:cTn id="156" fill="hold">
                            <p:stCondLst>
                              <p:cond delay="1500"/>
                            </p:stCondLst>
                            <p:childTnLst>
                              <p:par>
                                <p:cTn id="157" presetID="22" presetClass="entr" presetSubtype="1" fill="hold" nodeType="afterEffect">
                                  <p:stCondLst>
                                    <p:cond delay="0"/>
                                  </p:stCondLst>
                                  <p:childTnLst>
                                    <p:set>
                                      <p:cBhvr>
                                        <p:cTn id="158" dur="1" fill="hold">
                                          <p:stCondLst>
                                            <p:cond delay="0"/>
                                          </p:stCondLst>
                                        </p:cTn>
                                        <p:tgtEl>
                                          <p:spTgt spid="225339"/>
                                        </p:tgtEl>
                                        <p:attrNameLst>
                                          <p:attrName>style.visibility</p:attrName>
                                        </p:attrNameLst>
                                      </p:cBhvr>
                                      <p:to>
                                        <p:strVal val="visible"/>
                                      </p:to>
                                    </p:set>
                                    <p:animEffect transition="in" filter="wipe(up)">
                                      <p:cBhvr>
                                        <p:cTn id="159" dur="2000"/>
                                        <p:tgtEl>
                                          <p:spTgt spid="225339"/>
                                        </p:tgtEl>
                                      </p:cBhvr>
                                    </p:animEffect>
                                  </p:childTnLst>
                                </p:cTn>
                              </p:par>
                            </p:childTnLst>
                          </p:cTn>
                        </p:par>
                        <p:par>
                          <p:cTn id="160" fill="hold">
                            <p:stCondLst>
                              <p:cond delay="3500"/>
                            </p:stCondLst>
                            <p:childTnLst>
                              <p:par>
                                <p:cTn id="161" presetID="22" presetClass="entr" presetSubtype="2" fill="hold" nodeType="afterEffect">
                                  <p:stCondLst>
                                    <p:cond delay="0"/>
                                  </p:stCondLst>
                                  <p:childTnLst>
                                    <p:set>
                                      <p:cBhvr>
                                        <p:cTn id="162" dur="1" fill="hold">
                                          <p:stCondLst>
                                            <p:cond delay="0"/>
                                          </p:stCondLst>
                                        </p:cTn>
                                        <p:tgtEl>
                                          <p:spTgt spid="225340"/>
                                        </p:tgtEl>
                                        <p:attrNameLst>
                                          <p:attrName>style.visibility</p:attrName>
                                        </p:attrNameLst>
                                      </p:cBhvr>
                                      <p:to>
                                        <p:strVal val="visible"/>
                                      </p:to>
                                    </p:set>
                                    <p:animEffect transition="in" filter="wipe(right)">
                                      <p:cBhvr>
                                        <p:cTn id="163" dur="2000"/>
                                        <p:tgtEl>
                                          <p:spTgt spid="225340"/>
                                        </p:tgtEl>
                                      </p:cBhvr>
                                    </p:animEffect>
                                  </p:childTnLst>
                                </p:cTn>
                              </p:par>
                              <p:par>
                                <p:cTn id="164" presetID="53" presetClass="entr" presetSubtype="16" fill="hold" grpId="0" nodeType="withEffect">
                                  <p:stCondLst>
                                    <p:cond delay="0"/>
                                  </p:stCondLst>
                                  <p:childTnLst>
                                    <p:set>
                                      <p:cBhvr>
                                        <p:cTn id="165" dur="1" fill="hold">
                                          <p:stCondLst>
                                            <p:cond delay="0"/>
                                          </p:stCondLst>
                                        </p:cTn>
                                        <p:tgtEl>
                                          <p:spTgt spid="225323"/>
                                        </p:tgtEl>
                                        <p:attrNameLst>
                                          <p:attrName>style.visibility</p:attrName>
                                        </p:attrNameLst>
                                      </p:cBhvr>
                                      <p:to>
                                        <p:strVal val="visible"/>
                                      </p:to>
                                    </p:set>
                                    <p:anim calcmode="lin" valueType="num">
                                      <p:cBhvr>
                                        <p:cTn id="166" dur="2000" fill="hold"/>
                                        <p:tgtEl>
                                          <p:spTgt spid="225323"/>
                                        </p:tgtEl>
                                        <p:attrNameLst>
                                          <p:attrName>ppt_w</p:attrName>
                                        </p:attrNameLst>
                                      </p:cBhvr>
                                      <p:tavLst>
                                        <p:tav tm="0">
                                          <p:val>
                                            <p:fltVal val="0"/>
                                          </p:val>
                                        </p:tav>
                                        <p:tav tm="100000">
                                          <p:val>
                                            <p:strVal val="#ppt_w"/>
                                          </p:val>
                                        </p:tav>
                                      </p:tavLst>
                                    </p:anim>
                                    <p:anim calcmode="lin" valueType="num">
                                      <p:cBhvr>
                                        <p:cTn id="167" dur="2000" fill="hold"/>
                                        <p:tgtEl>
                                          <p:spTgt spid="225323"/>
                                        </p:tgtEl>
                                        <p:attrNameLst>
                                          <p:attrName>ppt_h</p:attrName>
                                        </p:attrNameLst>
                                      </p:cBhvr>
                                      <p:tavLst>
                                        <p:tav tm="0">
                                          <p:val>
                                            <p:fltVal val="0"/>
                                          </p:val>
                                        </p:tav>
                                        <p:tav tm="100000">
                                          <p:val>
                                            <p:strVal val="#ppt_h"/>
                                          </p:val>
                                        </p:tav>
                                      </p:tavLst>
                                    </p:anim>
                                    <p:animEffect transition="in" filter="fade">
                                      <p:cBhvr>
                                        <p:cTn id="168" dur="2000"/>
                                        <p:tgtEl>
                                          <p:spTgt spid="225323"/>
                                        </p:tgtEl>
                                      </p:cBhvr>
                                    </p:animEffect>
                                  </p:childTnLst>
                                  <p:subTnLst>
                                    <p:animClr clrSpc="rgb" dir="cw">
                                      <p:cBhvr override="childStyle">
                                        <p:cTn dur="1" fill="hold" display="0" masterRel="nextClick" afterEffect="1"/>
                                        <p:tgtEl>
                                          <p:spTgt spid="225323"/>
                                        </p:tgtEl>
                                        <p:attrNameLst>
                                          <p:attrName>ppt_c</p:attrName>
                                        </p:attrNameLst>
                                      </p:cBhvr>
                                      <p:to>
                                        <a:srgbClr val="CC3300"/>
                                      </p:to>
                                    </p:animClr>
                                  </p:subTnLst>
                                </p:cTn>
                              </p:par>
                            </p:childTnLst>
                          </p:cTn>
                        </p:par>
                        <p:par>
                          <p:cTn id="169" fill="hold">
                            <p:stCondLst>
                              <p:cond delay="5500"/>
                            </p:stCondLst>
                            <p:childTnLst>
                              <p:par>
                                <p:cTn id="170" presetID="22" presetClass="entr" presetSubtype="4" fill="hold" nodeType="afterEffect">
                                  <p:stCondLst>
                                    <p:cond delay="0"/>
                                  </p:stCondLst>
                                  <p:childTnLst>
                                    <p:set>
                                      <p:cBhvr>
                                        <p:cTn id="171" dur="1" fill="hold">
                                          <p:stCondLst>
                                            <p:cond delay="0"/>
                                          </p:stCondLst>
                                        </p:cTn>
                                        <p:tgtEl>
                                          <p:spTgt spid="225341"/>
                                        </p:tgtEl>
                                        <p:attrNameLst>
                                          <p:attrName>style.visibility</p:attrName>
                                        </p:attrNameLst>
                                      </p:cBhvr>
                                      <p:to>
                                        <p:strVal val="visible"/>
                                      </p:to>
                                    </p:set>
                                    <p:animEffect transition="in" filter="wipe(down)">
                                      <p:cBhvr>
                                        <p:cTn id="172" dur="2000"/>
                                        <p:tgtEl>
                                          <p:spTgt spid="225341"/>
                                        </p:tgtEl>
                                      </p:cBhvr>
                                    </p:animEffect>
                                  </p:childTnLst>
                                </p:cTn>
                              </p:par>
                            </p:childTnLst>
                          </p:cTn>
                        </p:par>
                        <p:par>
                          <p:cTn id="173" fill="hold">
                            <p:stCondLst>
                              <p:cond delay="7500"/>
                            </p:stCondLst>
                            <p:childTnLst>
                              <p:par>
                                <p:cTn id="174" presetID="7" presetClass="entr" presetSubtype="1" fill="hold" nodeType="afterEffect">
                                  <p:stCondLst>
                                    <p:cond delay="0"/>
                                  </p:stCondLst>
                                  <p:childTnLst>
                                    <p:set>
                                      <p:cBhvr>
                                        <p:cTn id="175" dur="1" fill="hold">
                                          <p:stCondLst>
                                            <p:cond delay="0"/>
                                          </p:stCondLst>
                                        </p:cTn>
                                        <p:tgtEl>
                                          <p:spTgt spid="225358"/>
                                        </p:tgtEl>
                                        <p:attrNameLst>
                                          <p:attrName>style.visibility</p:attrName>
                                        </p:attrNameLst>
                                      </p:cBhvr>
                                      <p:to>
                                        <p:strVal val="visible"/>
                                      </p:to>
                                    </p:set>
                                    <p:anim calcmode="lin" valueType="num">
                                      <p:cBhvr additive="base">
                                        <p:cTn id="176" dur="1000" fill="hold"/>
                                        <p:tgtEl>
                                          <p:spTgt spid="225358"/>
                                        </p:tgtEl>
                                        <p:attrNameLst>
                                          <p:attrName>ppt_x</p:attrName>
                                        </p:attrNameLst>
                                      </p:cBhvr>
                                      <p:tavLst>
                                        <p:tav tm="0">
                                          <p:val>
                                            <p:strVal val="#ppt_x"/>
                                          </p:val>
                                        </p:tav>
                                        <p:tav tm="100000">
                                          <p:val>
                                            <p:strVal val="#ppt_x"/>
                                          </p:val>
                                        </p:tav>
                                      </p:tavLst>
                                    </p:anim>
                                    <p:anim calcmode="lin" valueType="num">
                                      <p:cBhvr additive="base">
                                        <p:cTn id="177" dur="1000" fill="hold"/>
                                        <p:tgtEl>
                                          <p:spTgt spid="225358"/>
                                        </p:tgtEl>
                                        <p:attrNameLst>
                                          <p:attrName>ppt_y</p:attrName>
                                        </p:attrNameLst>
                                      </p:cBhvr>
                                      <p:tavLst>
                                        <p:tav tm="0">
                                          <p:val>
                                            <p:strVal val="0-#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53" presetClass="exit" presetSubtype="16" fill="hold" nodeType="clickEffect">
                                  <p:stCondLst>
                                    <p:cond delay="0"/>
                                  </p:stCondLst>
                                  <p:childTnLst>
                                    <p:anim calcmode="lin" valueType="num">
                                      <p:cBhvr>
                                        <p:cTn id="181" dur="500"/>
                                        <p:tgtEl>
                                          <p:spTgt spid="225373"/>
                                        </p:tgtEl>
                                        <p:attrNameLst>
                                          <p:attrName>ppt_w</p:attrName>
                                        </p:attrNameLst>
                                      </p:cBhvr>
                                      <p:tavLst>
                                        <p:tav tm="0">
                                          <p:val>
                                            <p:strVal val="ppt_w"/>
                                          </p:val>
                                        </p:tav>
                                        <p:tav tm="100000">
                                          <p:val>
                                            <p:fltVal val="0"/>
                                          </p:val>
                                        </p:tav>
                                      </p:tavLst>
                                    </p:anim>
                                    <p:anim calcmode="lin" valueType="num">
                                      <p:cBhvr>
                                        <p:cTn id="182" dur="500"/>
                                        <p:tgtEl>
                                          <p:spTgt spid="225373"/>
                                        </p:tgtEl>
                                        <p:attrNameLst>
                                          <p:attrName>ppt_h</p:attrName>
                                        </p:attrNameLst>
                                      </p:cBhvr>
                                      <p:tavLst>
                                        <p:tav tm="0">
                                          <p:val>
                                            <p:strVal val="ppt_h"/>
                                          </p:val>
                                        </p:tav>
                                        <p:tav tm="100000">
                                          <p:val>
                                            <p:fltVal val="0"/>
                                          </p:val>
                                        </p:tav>
                                      </p:tavLst>
                                    </p:anim>
                                    <p:animEffect transition="out" filter="fade">
                                      <p:cBhvr>
                                        <p:cTn id="183" dur="500"/>
                                        <p:tgtEl>
                                          <p:spTgt spid="225373"/>
                                        </p:tgtEl>
                                      </p:cBhvr>
                                    </p:animEffect>
                                    <p:set>
                                      <p:cBhvr>
                                        <p:cTn id="184" dur="1" fill="hold">
                                          <p:stCondLst>
                                            <p:cond delay="499"/>
                                          </p:stCondLst>
                                        </p:cTn>
                                        <p:tgtEl>
                                          <p:spTgt spid="225373"/>
                                        </p:tgtEl>
                                        <p:attrNameLst>
                                          <p:attrName>style.visibility</p:attrName>
                                        </p:attrNameLst>
                                      </p:cBhvr>
                                      <p:to>
                                        <p:strVal val="hidden"/>
                                      </p:to>
                                    </p:set>
                                  </p:childTnLst>
                                </p:cTn>
                              </p:par>
                            </p:childTnLst>
                          </p:cTn>
                        </p:par>
                        <p:par>
                          <p:cTn id="185" fill="hold">
                            <p:stCondLst>
                              <p:cond delay="500"/>
                            </p:stCondLst>
                            <p:childTnLst>
                              <p:par>
                                <p:cTn id="186" presetID="22" presetClass="entr" presetSubtype="8" fill="hold" nodeType="afterEffect">
                                  <p:stCondLst>
                                    <p:cond delay="0"/>
                                  </p:stCondLst>
                                  <p:childTnLst>
                                    <p:set>
                                      <p:cBhvr>
                                        <p:cTn id="187" dur="1" fill="hold">
                                          <p:stCondLst>
                                            <p:cond delay="0"/>
                                          </p:stCondLst>
                                        </p:cTn>
                                        <p:tgtEl>
                                          <p:spTgt spid="225376"/>
                                        </p:tgtEl>
                                        <p:attrNameLst>
                                          <p:attrName>style.visibility</p:attrName>
                                        </p:attrNameLst>
                                      </p:cBhvr>
                                      <p:to>
                                        <p:strVal val="visible"/>
                                      </p:to>
                                    </p:set>
                                    <p:animEffect transition="in" filter="wipe(left)">
                                      <p:cBhvr>
                                        <p:cTn id="188" dur="1000"/>
                                        <p:tgtEl>
                                          <p:spTgt spid="225376"/>
                                        </p:tgtEl>
                                      </p:cBhvr>
                                    </p:animEffect>
                                  </p:childTnLst>
                                </p:cTn>
                              </p:par>
                            </p:childTnLst>
                          </p:cTn>
                        </p:par>
                        <p:par>
                          <p:cTn id="189" fill="hold">
                            <p:stCondLst>
                              <p:cond delay="1500"/>
                            </p:stCondLst>
                            <p:childTnLst>
                              <p:par>
                                <p:cTn id="190" presetID="22" presetClass="entr" presetSubtype="1" fill="hold" nodeType="afterEffect">
                                  <p:stCondLst>
                                    <p:cond delay="0"/>
                                  </p:stCondLst>
                                  <p:childTnLst>
                                    <p:set>
                                      <p:cBhvr>
                                        <p:cTn id="191" dur="1" fill="hold">
                                          <p:stCondLst>
                                            <p:cond delay="0"/>
                                          </p:stCondLst>
                                        </p:cTn>
                                        <p:tgtEl>
                                          <p:spTgt spid="225330"/>
                                        </p:tgtEl>
                                        <p:attrNameLst>
                                          <p:attrName>style.visibility</p:attrName>
                                        </p:attrNameLst>
                                      </p:cBhvr>
                                      <p:to>
                                        <p:strVal val="visible"/>
                                      </p:to>
                                    </p:set>
                                    <p:animEffect transition="in" filter="wipe(up)">
                                      <p:cBhvr>
                                        <p:cTn id="192" dur="2000"/>
                                        <p:tgtEl>
                                          <p:spTgt spid="225330"/>
                                        </p:tgtEl>
                                      </p:cBhvr>
                                    </p:animEffect>
                                  </p:childTnLst>
                                </p:cTn>
                              </p:par>
                            </p:childTnLst>
                          </p:cTn>
                        </p:par>
                        <p:par>
                          <p:cTn id="193" fill="hold">
                            <p:stCondLst>
                              <p:cond delay="3500"/>
                            </p:stCondLst>
                            <p:childTnLst>
                              <p:par>
                                <p:cTn id="194" presetID="22" presetClass="entr" presetSubtype="2" fill="hold" nodeType="afterEffect">
                                  <p:stCondLst>
                                    <p:cond delay="0"/>
                                  </p:stCondLst>
                                  <p:childTnLst>
                                    <p:set>
                                      <p:cBhvr>
                                        <p:cTn id="195" dur="1" fill="hold">
                                          <p:stCondLst>
                                            <p:cond delay="0"/>
                                          </p:stCondLst>
                                        </p:cTn>
                                        <p:tgtEl>
                                          <p:spTgt spid="225331"/>
                                        </p:tgtEl>
                                        <p:attrNameLst>
                                          <p:attrName>style.visibility</p:attrName>
                                        </p:attrNameLst>
                                      </p:cBhvr>
                                      <p:to>
                                        <p:strVal val="visible"/>
                                      </p:to>
                                    </p:set>
                                    <p:animEffect transition="in" filter="wipe(right)">
                                      <p:cBhvr>
                                        <p:cTn id="196" dur="2000"/>
                                        <p:tgtEl>
                                          <p:spTgt spid="225331"/>
                                        </p:tgtEl>
                                      </p:cBhvr>
                                    </p:animEffect>
                                  </p:childTnLst>
                                </p:cTn>
                              </p:par>
                              <p:par>
                                <p:cTn id="197" presetID="53" presetClass="entr" presetSubtype="16" fill="hold" grpId="0" nodeType="withEffect">
                                  <p:stCondLst>
                                    <p:cond delay="0"/>
                                  </p:stCondLst>
                                  <p:childTnLst>
                                    <p:set>
                                      <p:cBhvr>
                                        <p:cTn id="198" dur="1" fill="hold">
                                          <p:stCondLst>
                                            <p:cond delay="0"/>
                                          </p:stCondLst>
                                        </p:cTn>
                                        <p:tgtEl>
                                          <p:spTgt spid="225324"/>
                                        </p:tgtEl>
                                        <p:attrNameLst>
                                          <p:attrName>style.visibility</p:attrName>
                                        </p:attrNameLst>
                                      </p:cBhvr>
                                      <p:to>
                                        <p:strVal val="visible"/>
                                      </p:to>
                                    </p:set>
                                    <p:anim calcmode="lin" valueType="num">
                                      <p:cBhvr>
                                        <p:cTn id="199" dur="2000" fill="hold"/>
                                        <p:tgtEl>
                                          <p:spTgt spid="225324"/>
                                        </p:tgtEl>
                                        <p:attrNameLst>
                                          <p:attrName>ppt_w</p:attrName>
                                        </p:attrNameLst>
                                      </p:cBhvr>
                                      <p:tavLst>
                                        <p:tav tm="0">
                                          <p:val>
                                            <p:fltVal val="0"/>
                                          </p:val>
                                        </p:tav>
                                        <p:tav tm="100000">
                                          <p:val>
                                            <p:strVal val="#ppt_w"/>
                                          </p:val>
                                        </p:tav>
                                      </p:tavLst>
                                    </p:anim>
                                    <p:anim calcmode="lin" valueType="num">
                                      <p:cBhvr>
                                        <p:cTn id="200" dur="2000" fill="hold"/>
                                        <p:tgtEl>
                                          <p:spTgt spid="225324"/>
                                        </p:tgtEl>
                                        <p:attrNameLst>
                                          <p:attrName>ppt_h</p:attrName>
                                        </p:attrNameLst>
                                      </p:cBhvr>
                                      <p:tavLst>
                                        <p:tav tm="0">
                                          <p:val>
                                            <p:fltVal val="0"/>
                                          </p:val>
                                        </p:tav>
                                        <p:tav tm="100000">
                                          <p:val>
                                            <p:strVal val="#ppt_h"/>
                                          </p:val>
                                        </p:tav>
                                      </p:tavLst>
                                    </p:anim>
                                    <p:animEffect transition="in" filter="fade">
                                      <p:cBhvr>
                                        <p:cTn id="201" dur="2000"/>
                                        <p:tgtEl>
                                          <p:spTgt spid="225324"/>
                                        </p:tgtEl>
                                      </p:cBhvr>
                                    </p:animEffect>
                                  </p:childTnLst>
                                  <p:subTnLst>
                                    <p:animClr clrSpc="rgb" dir="cw">
                                      <p:cBhvr override="childStyle">
                                        <p:cTn dur="1" fill="hold" display="0" masterRel="nextClick" afterEffect="1"/>
                                        <p:tgtEl>
                                          <p:spTgt spid="225324"/>
                                        </p:tgtEl>
                                        <p:attrNameLst>
                                          <p:attrName>ppt_c</p:attrName>
                                        </p:attrNameLst>
                                      </p:cBhvr>
                                      <p:to>
                                        <a:srgbClr val="CC3300"/>
                                      </p:to>
                                    </p:animClr>
                                  </p:subTnLst>
                                </p:cTn>
                              </p:par>
                            </p:childTnLst>
                          </p:cTn>
                        </p:par>
                        <p:par>
                          <p:cTn id="202" fill="hold">
                            <p:stCondLst>
                              <p:cond delay="5500"/>
                            </p:stCondLst>
                            <p:childTnLst>
                              <p:par>
                                <p:cTn id="203" presetID="22" presetClass="entr" presetSubtype="4" fill="hold" nodeType="afterEffect">
                                  <p:stCondLst>
                                    <p:cond delay="0"/>
                                  </p:stCondLst>
                                  <p:childTnLst>
                                    <p:set>
                                      <p:cBhvr>
                                        <p:cTn id="204" dur="1" fill="hold">
                                          <p:stCondLst>
                                            <p:cond delay="0"/>
                                          </p:stCondLst>
                                        </p:cTn>
                                        <p:tgtEl>
                                          <p:spTgt spid="225332"/>
                                        </p:tgtEl>
                                        <p:attrNameLst>
                                          <p:attrName>style.visibility</p:attrName>
                                        </p:attrNameLst>
                                      </p:cBhvr>
                                      <p:to>
                                        <p:strVal val="visible"/>
                                      </p:to>
                                    </p:set>
                                    <p:animEffect transition="in" filter="wipe(down)">
                                      <p:cBhvr>
                                        <p:cTn id="205" dur="2000"/>
                                        <p:tgtEl>
                                          <p:spTgt spid="225332"/>
                                        </p:tgtEl>
                                      </p:cBhvr>
                                    </p:animEffect>
                                  </p:childTnLst>
                                </p:cTn>
                              </p:par>
                            </p:childTnLst>
                          </p:cTn>
                        </p:par>
                      </p:childTnLst>
                    </p:cTn>
                  </p:par>
                </p:childTnLst>
              </p:cTn>
              <p:nextCondLst>
                <p:cond evt="onClick" delay="0">
                  <p:tgtEl>
                    <p:spTgt spid="225383"/>
                  </p:tgtEl>
                </p:cond>
              </p:nextCondLst>
            </p:seq>
          </p:childTnLst>
        </p:cTn>
      </p:par>
    </p:tnLst>
    <p:bldLst>
      <p:bldP spid="225287" grpId="0"/>
      <p:bldP spid="225321" grpId="0"/>
      <p:bldP spid="225322" grpId="0"/>
      <p:bldP spid="225323" grpId="0"/>
      <p:bldP spid="225324" grpId="0"/>
      <p:bldP spid="225325" grpId="0"/>
      <p:bldP spid="225383"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4" name="文本框 227333"/>
          <p:cNvSpPr txBox="1"/>
          <p:nvPr/>
        </p:nvSpPr>
        <p:spPr>
          <a:xfrm>
            <a:off x="6312273" y="2497215"/>
            <a:ext cx="1012315" cy="392113"/>
          </a:xfrm>
          <a:prstGeom prst="rect">
            <a:avLst/>
          </a:prstGeom>
          <a:noFill/>
          <a:ln w="9525">
            <a:noFill/>
          </a:ln>
        </p:spPr>
        <p:txBody>
          <a:bodyPr/>
          <a:lstStyle/>
          <a:p>
            <a:pPr algn="just">
              <a:buClr>
                <a:srgbClr val="FF9900"/>
              </a:buClr>
              <a:buFont typeface="Wingdings" panose="05000000000000000000" pitchFamily="2" charset="2"/>
              <a:buChar char="n"/>
            </a:pPr>
            <a:endParaRPr lang="zh-CN" altLang="en-US" dirty="0">
              <a:solidFill>
                <a:srgbClr val="0000CC"/>
              </a:solidFill>
              <a:latin typeface="Tahoma" panose="020B0604030504040204" pitchFamily="34" charset="0"/>
            </a:endParaRPr>
          </a:p>
        </p:txBody>
      </p:sp>
      <p:sp>
        <p:nvSpPr>
          <p:cNvPr id="227335" name="文本框 227334"/>
          <p:cNvSpPr txBox="1"/>
          <p:nvPr/>
        </p:nvSpPr>
        <p:spPr>
          <a:xfrm>
            <a:off x="1487488" y="1695474"/>
            <a:ext cx="5759450" cy="583565"/>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3</a:t>
            </a:r>
            <a:r>
              <a:rPr lang="zh-CN" altLang="en-US" sz="2800" dirty="0">
                <a:solidFill>
                  <a:srgbClr val="800000"/>
                </a:solidFill>
                <a:effectLst>
                  <a:outerShdw blurRad="38100" dist="38100" dir="2700000">
                    <a:srgbClr val="C0C0C0"/>
                  </a:outerShdw>
                </a:effectLst>
                <a:latin typeface="Tahoma" panose="020B0604030504040204" pitchFamily="34" charset="0"/>
              </a:rPr>
              <a:t>、 </a:t>
            </a:r>
            <a:r>
              <a:rPr lang="en-US" altLang="zh-CN" sz="2800">
                <a:solidFill>
                  <a:srgbClr val="800000"/>
                </a:solidFill>
                <a:effectLst>
                  <a:outerShdw blurRad="38100" dist="38100" dir="2700000">
                    <a:srgbClr val="C0C0C0"/>
                  </a:outerShdw>
                </a:effectLst>
                <a:latin typeface="Tahoma" panose="020B0604030504040204" pitchFamily="34" charset="0"/>
              </a:rPr>
              <a:t>DMA </a:t>
            </a:r>
            <a:r>
              <a:rPr lang="zh-CN" altLang="en-US" sz="2800" dirty="0">
                <a:solidFill>
                  <a:srgbClr val="800000"/>
                </a:solidFill>
                <a:effectLst>
                  <a:outerShdw blurRad="38100" dist="38100" dir="2700000">
                    <a:srgbClr val="C0C0C0"/>
                  </a:outerShdw>
                </a:effectLst>
                <a:latin typeface="Tahoma" panose="020B0604030504040204" pitchFamily="34" charset="0"/>
              </a:rPr>
              <a:t>的特点：</a:t>
            </a:r>
            <a:r>
              <a:rPr lang="zh-CN" altLang="en-US" sz="3200" b="0" dirty="0">
                <a:latin typeface="Tahoma" panose="020B0604030504040204" pitchFamily="34" charset="0"/>
              </a:rPr>
              <a:t> </a:t>
            </a:r>
          </a:p>
        </p:txBody>
      </p:sp>
      <p:sp>
        <p:nvSpPr>
          <p:cNvPr id="227337" name="文本框 227336"/>
          <p:cNvSpPr txBox="1"/>
          <p:nvPr/>
        </p:nvSpPr>
        <p:spPr>
          <a:xfrm>
            <a:off x="2135560" y="2471815"/>
            <a:ext cx="8796980" cy="460375"/>
          </a:xfrm>
          <a:prstGeom prst="rect">
            <a:avLst/>
          </a:prstGeom>
          <a:noFill/>
          <a:ln w="9525">
            <a:noFill/>
          </a:ln>
        </p:spPr>
        <p:txBody>
          <a:bodyPr wrap="square">
            <a:spAutoFit/>
          </a:bodyPr>
          <a:lstStyle/>
          <a:p>
            <a:pPr>
              <a:spcBef>
                <a:spcPct val="50000"/>
              </a:spcBef>
              <a:buClr>
                <a:srgbClr val="FF9900"/>
              </a:buClr>
              <a:buFont typeface="Wingdings" panose="05000000000000000000" pitchFamily="2" charset="2"/>
              <a:buChar char="n"/>
            </a:pPr>
            <a:r>
              <a:rPr lang="zh-CN" altLang="en-US" dirty="0">
                <a:solidFill>
                  <a:srgbClr val="0000CC"/>
                </a:solidFill>
                <a:latin typeface="Tahoma" panose="020B0604030504040204" pitchFamily="34" charset="0"/>
              </a:rPr>
              <a:t> </a:t>
            </a:r>
            <a:r>
              <a:rPr lang="zh-CN" altLang="en-US" u="sng" dirty="0">
                <a:solidFill>
                  <a:srgbClr val="0000CC"/>
                </a:solidFill>
                <a:latin typeface="Tahoma" panose="020B0604030504040204" pitchFamily="34" charset="0"/>
              </a:rPr>
              <a:t>数据在内存和设备之间直接传送，</a:t>
            </a:r>
            <a:r>
              <a:rPr lang="en-US" altLang="zh-CN" u="sng">
                <a:solidFill>
                  <a:srgbClr val="0000CC"/>
                </a:solidFill>
                <a:latin typeface="Tahoma" panose="020B0604030504040204" pitchFamily="34" charset="0"/>
              </a:rPr>
              <a:t>CPU</a:t>
            </a:r>
            <a:r>
              <a:rPr lang="zh-CN" altLang="en-US" u="sng" dirty="0">
                <a:solidFill>
                  <a:srgbClr val="0000CC"/>
                </a:solidFill>
                <a:latin typeface="Tahoma" panose="020B0604030504040204" pitchFamily="34" charset="0"/>
              </a:rPr>
              <a:t>不干预</a:t>
            </a:r>
            <a:r>
              <a:rPr lang="zh-CN" altLang="en-US" dirty="0">
                <a:solidFill>
                  <a:srgbClr val="0000CC"/>
                </a:solidFill>
                <a:latin typeface="Tahoma" panose="020B0604030504040204" pitchFamily="34" charset="0"/>
              </a:rPr>
              <a:t>。 </a:t>
            </a:r>
          </a:p>
        </p:txBody>
      </p:sp>
      <p:sp>
        <p:nvSpPr>
          <p:cNvPr id="227338" name="文本框 227337"/>
          <p:cNvSpPr txBox="1"/>
          <p:nvPr/>
        </p:nvSpPr>
        <p:spPr>
          <a:xfrm>
            <a:off x="2135560" y="3175119"/>
            <a:ext cx="8640960" cy="829945"/>
          </a:xfrm>
          <a:prstGeom prst="rect">
            <a:avLst/>
          </a:prstGeom>
          <a:noFill/>
          <a:ln w="9525">
            <a:noFill/>
          </a:ln>
        </p:spPr>
        <p:txBody>
          <a:bodyPr wrap="square">
            <a:spAutoFit/>
          </a:bodyPr>
          <a:lstStyle/>
          <a:p>
            <a:pPr>
              <a:spcBef>
                <a:spcPct val="50000"/>
              </a:spcBef>
              <a:buClr>
                <a:srgbClr val="FF9900"/>
              </a:buClr>
              <a:buFont typeface="Wingdings" panose="05000000000000000000" pitchFamily="2" charset="2"/>
              <a:buChar char="n"/>
            </a:pPr>
            <a:r>
              <a:rPr lang="zh-CN" altLang="en-US" dirty="0">
                <a:solidFill>
                  <a:srgbClr val="0000CC"/>
                </a:solidFill>
                <a:latin typeface="Tahoma" panose="020B0604030504040204" pitchFamily="34" charset="0"/>
              </a:rPr>
              <a:t> 仅在一个数据块传输完成后，</a:t>
            </a:r>
            <a:r>
              <a:rPr lang="en-US" altLang="zh-CN" dirty="0">
                <a:solidFill>
                  <a:srgbClr val="0000CC"/>
                </a:solidFill>
                <a:latin typeface="Tahoma" panose="020B0604030504040204" pitchFamily="34" charset="0"/>
              </a:rPr>
              <a:t>DMA</a:t>
            </a:r>
            <a:r>
              <a:rPr lang="zh-CN" altLang="en-US" dirty="0">
                <a:solidFill>
                  <a:srgbClr val="0000CC"/>
                </a:solidFill>
                <a:latin typeface="Tahoma" panose="020B0604030504040204" pitchFamily="34" charset="0"/>
              </a:rPr>
              <a:t>才向</a:t>
            </a:r>
            <a:r>
              <a:rPr lang="en-US" altLang="zh-CN" dirty="0">
                <a:solidFill>
                  <a:srgbClr val="0000CC"/>
                </a:solidFill>
                <a:latin typeface="Tahoma" panose="020B0604030504040204" pitchFamily="34" charset="0"/>
              </a:rPr>
              <a:t>CPU</a:t>
            </a:r>
            <a:r>
              <a:rPr lang="zh-CN" altLang="en-US" dirty="0">
                <a:solidFill>
                  <a:srgbClr val="0000CC"/>
                </a:solidFill>
                <a:latin typeface="Tahoma" panose="020B0604030504040204" pitchFamily="34" charset="0"/>
              </a:rPr>
              <a:t>发出一个中断请求。 </a:t>
            </a:r>
          </a:p>
        </p:txBody>
      </p:sp>
      <p:sp>
        <p:nvSpPr>
          <p:cNvPr id="227339" name="文本框 227338"/>
          <p:cNvSpPr txBox="1"/>
          <p:nvPr/>
        </p:nvSpPr>
        <p:spPr>
          <a:xfrm>
            <a:off x="2135560" y="4183231"/>
            <a:ext cx="8640960" cy="829945"/>
          </a:xfrm>
          <a:prstGeom prst="rect">
            <a:avLst/>
          </a:prstGeom>
          <a:noFill/>
          <a:ln w="9525">
            <a:noFill/>
          </a:ln>
        </p:spPr>
        <p:txBody>
          <a:bodyPr wrap="square">
            <a:spAutoFit/>
          </a:bodyPr>
          <a:lstStyle/>
          <a:p>
            <a:pPr>
              <a:spcBef>
                <a:spcPct val="50000"/>
              </a:spcBef>
              <a:buClr>
                <a:srgbClr val="FF9900"/>
              </a:buClr>
              <a:buFont typeface="Wingdings" panose="05000000000000000000" pitchFamily="2" charset="2"/>
              <a:buChar char="n"/>
            </a:pPr>
            <a:r>
              <a:rPr lang="zh-CN" altLang="en-US" dirty="0">
                <a:solidFill>
                  <a:srgbClr val="0000CC"/>
                </a:solidFill>
                <a:latin typeface="Tahoma" panose="020B0604030504040204" pitchFamily="34" charset="0"/>
              </a:rPr>
              <a:t> 数据的传输控制完全由</a:t>
            </a:r>
            <a:r>
              <a:rPr lang="en-US" altLang="zh-CN" dirty="0">
                <a:solidFill>
                  <a:srgbClr val="0000CC"/>
                </a:solidFill>
                <a:latin typeface="Tahoma" panose="020B0604030504040204" pitchFamily="34" charset="0"/>
              </a:rPr>
              <a:t>DMA</a:t>
            </a:r>
            <a:r>
              <a:rPr lang="zh-CN" altLang="en-US" dirty="0">
                <a:solidFill>
                  <a:srgbClr val="0000CC"/>
                </a:solidFill>
                <a:latin typeface="Tahoma" panose="020B0604030504040204" pitchFamily="34" charset="0"/>
              </a:rPr>
              <a:t>控制器完成，速度快，适合高速成组数据传输。 </a:t>
            </a:r>
          </a:p>
        </p:txBody>
      </p:sp>
      <p:sp>
        <p:nvSpPr>
          <p:cNvPr id="227340" name="文本框 227339"/>
          <p:cNvSpPr txBox="1"/>
          <p:nvPr/>
        </p:nvSpPr>
        <p:spPr>
          <a:xfrm>
            <a:off x="2135560" y="5119335"/>
            <a:ext cx="8640960" cy="829945"/>
          </a:xfrm>
          <a:prstGeom prst="rect">
            <a:avLst/>
          </a:prstGeom>
          <a:noFill/>
          <a:ln w="9525">
            <a:noFill/>
          </a:ln>
        </p:spPr>
        <p:txBody>
          <a:bodyPr wrap="square">
            <a:spAutoFit/>
          </a:bodyPr>
          <a:lstStyle/>
          <a:p>
            <a:pPr>
              <a:spcBef>
                <a:spcPct val="50000"/>
              </a:spcBef>
              <a:buClr>
                <a:srgbClr val="FF9900"/>
              </a:buClr>
              <a:buFont typeface="Wingdings" panose="05000000000000000000" pitchFamily="2" charset="2"/>
              <a:buChar char="n"/>
            </a:pPr>
            <a:r>
              <a:rPr lang="zh-CN" altLang="en-US" dirty="0">
                <a:solidFill>
                  <a:srgbClr val="0000CC"/>
                </a:solidFill>
                <a:latin typeface="Tahoma" panose="020B0604030504040204" pitchFamily="34" charset="0"/>
              </a:rPr>
              <a:t> 数据块在传输过程中，</a:t>
            </a:r>
            <a:r>
              <a:rPr lang="en-US" altLang="zh-CN" dirty="0">
                <a:solidFill>
                  <a:srgbClr val="0000CC"/>
                </a:solidFill>
                <a:latin typeface="Tahoma" panose="020B0604030504040204" pitchFamily="34" charset="0"/>
              </a:rPr>
              <a:t>CPU</a:t>
            </a:r>
            <a:r>
              <a:rPr lang="zh-CN" altLang="en-US" dirty="0">
                <a:solidFill>
                  <a:srgbClr val="0000CC"/>
                </a:solidFill>
                <a:latin typeface="Tahoma" panose="020B0604030504040204" pitchFamily="34" charset="0"/>
              </a:rPr>
              <a:t>与外设并行工作，比中断控制方式的并行性高。 </a:t>
            </a:r>
          </a:p>
        </p:txBody>
      </p:sp>
      <p:sp>
        <p:nvSpPr>
          <p:cNvPr id="227347" name="AutoShape 5"/>
          <p:cNvSpPr/>
          <p:nvPr/>
        </p:nvSpPr>
        <p:spPr>
          <a:xfrm>
            <a:off x="995685" y="953741"/>
            <a:ext cx="42354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27348" name="Text Box 38"/>
          <p:cNvSpPr txBox="1"/>
          <p:nvPr/>
        </p:nvSpPr>
        <p:spPr>
          <a:xfrm>
            <a:off x="1127448" y="980728"/>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 </a:t>
            </a:r>
            <a:r>
              <a:rPr lang="en-US" altLang="zh-CN" sz="2800">
                <a:solidFill>
                  <a:srgbClr val="FF0000"/>
                </a:solidFill>
                <a:effectLst>
                  <a:outerShdw blurRad="38100" dist="38100" dir="2700000">
                    <a:srgbClr val="C0C0C0"/>
                  </a:outerShdw>
                </a:effectLst>
                <a:latin typeface="Times New Roman" panose="02020603050405020304" pitchFamily="18" charset="0"/>
              </a:rPr>
              <a:t>DMA</a:t>
            </a:r>
            <a:r>
              <a:rPr lang="zh-CN" altLang="en-US" sz="2800" dirty="0">
                <a:solidFill>
                  <a:srgbClr val="FF0000"/>
                </a:solidFill>
                <a:effectLst>
                  <a:outerShdw blurRad="38100" dist="38100" dir="2700000">
                    <a:srgbClr val="C0C0C0"/>
                  </a:outerShdw>
                </a:effectLst>
                <a:latin typeface="Times New Roman" panose="02020603050405020304" pitchFamily="18" charset="0"/>
              </a:rPr>
              <a:t>控制方式</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1" name="矩形 10">
            <a:extLst>
              <a:ext uri="{FF2B5EF4-FFF2-40B4-BE49-F238E27FC236}">
                <a16:creationId xmlns:a16="http://schemas.microsoft.com/office/drawing/2014/main" id="{1CF66CC6-D1C6-405E-A71A-D26F29A14B2D}"/>
              </a:ext>
            </a:extLst>
          </p:cNvPr>
          <p:cNvSpPr/>
          <p:nvPr/>
        </p:nvSpPr>
        <p:spPr>
          <a:xfrm>
            <a:off x="493296" y="175812"/>
            <a:ext cx="5903913"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5.2 I/O设备数据传输控制方式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27347"/>
                                        </p:tgtEl>
                                        <p:attrNameLst>
                                          <p:attrName>style.visibility</p:attrName>
                                        </p:attrNameLst>
                                      </p:cBhvr>
                                      <p:to>
                                        <p:strVal val="visible"/>
                                      </p:to>
                                    </p:set>
                                    <p:anim calcmode="lin" valueType="num">
                                      <p:cBhvr additive="base">
                                        <p:cTn id="7" dur="500" fill="hold"/>
                                        <p:tgtEl>
                                          <p:spTgt spid="227347"/>
                                        </p:tgtEl>
                                        <p:attrNameLst>
                                          <p:attrName>ppt_x</p:attrName>
                                        </p:attrNameLst>
                                      </p:cBhvr>
                                      <p:tavLst>
                                        <p:tav tm="0">
                                          <p:val>
                                            <p:strVal val="#ppt_x"/>
                                          </p:val>
                                        </p:tav>
                                        <p:tav tm="100000">
                                          <p:val>
                                            <p:strVal val="#ppt_x"/>
                                          </p:val>
                                        </p:tav>
                                      </p:tavLst>
                                    </p:anim>
                                    <p:anim calcmode="lin" valueType="num">
                                      <p:cBhvr additive="base">
                                        <p:cTn id="8" dur="500" fill="hold"/>
                                        <p:tgtEl>
                                          <p:spTgt spid="2273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27348"/>
                                        </p:tgtEl>
                                        <p:attrNameLst>
                                          <p:attrName>style.visibility</p:attrName>
                                        </p:attrNameLst>
                                      </p:cBhvr>
                                      <p:to>
                                        <p:strVal val="visible"/>
                                      </p:to>
                                    </p:set>
                                    <p:anim calcmode="lin" valueType="num">
                                      <p:cBhvr additive="base">
                                        <p:cTn id="12" dur="500" fill="hold"/>
                                        <p:tgtEl>
                                          <p:spTgt spid="227348"/>
                                        </p:tgtEl>
                                        <p:attrNameLst>
                                          <p:attrName>ppt_x</p:attrName>
                                        </p:attrNameLst>
                                      </p:cBhvr>
                                      <p:tavLst>
                                        <p:tav tm="0">
                                          <p:val>
                                            <p:strVal val="#ppt_x"/>
                                          </p:val>
                                        </p:tav>
                                        <p:tav tm="100000">
                                          <p:val>
                                            <p:strVal val="#ppt_x"/>
                                          </p:val>
                                        </p:tav>
                                      </p:tavLst>
                                    </p:anim>
                                    <p:anim calcmode="lin" valueType="num">
                                      <p:cBhvr additive="base">
                                        <p:cTn id="13" dur="500" fill="hold"/>
                                        <p:tgtEl>
                                          <p:spTgt spid="22734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27335"/>
                                        </p:tgtEl>
                                        <p:attrNameLst>
                                          <p:attrName>style.visibility</p:attrName>
                                        </p:attrNameLst>
                                      </p:cBhvr>
                                      <p:to>
                                        <p:strVal val="visible"/>
                                      </p:to>
                                    </p:set>
                                    <p:anim calcmode="lin" valueType="num">
                                      <p:cBhvr additive="base">
                                        <p:cTn id="17" dur="500" fill="hold"/>
                                        <p:tgtEl>
                                          <p:spTgt spid="227335"/>
                                        </p:tgtEl>
                                        <p:attrNameLst>
                                          <p:attrName>ppt_x</p:attrName>
                                        </p:attrNameLst>
                                      </p:cBhvr>
                                      <p:tavLst>
                                        <p:tav tm="0">
                                          <p:val>
                                            <p:strVal val="0-#ppt_w/2"/>
                                          </p:val>
                                        </p:tav>
                                        <p:tav tm="100000">
                                          <p:val>
                                            <p:strVal val="#ppt_x"/>
                                          </p:val>
                                        </p:tav>
                                      </p:tavLst>
                                    </p:anim>
                                    <p:anim calcmode="lin" valueType="num">
                                      <p:cBhvr additive="base">
                                        <p:cTn id="18" dur="500" fill="hold"/>
                                        <p:tgtEl>
                                          <p:spTgt spid="22733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27337"/>
                                        </p:tgtEl>
                                        <p:attrNameLst>
                                          <p:attrName>style.visibility</p:attrName>
                                        </p:attrNameLst>
                                      </p:cBhvr>
                                      <p:to>
                                        <p:strVal val="visible"/>
                                      </p:to>
                                    </p:set>
                                    <p:anim calcmode="lin" valueType="num">
                                      <p:cBhvr additive="base">
                                        <p:cTn id="22" dur="500" fill="hold"/>
                                        <p:tgtEl>
                                          <p:spTgt spid="227337"/>
                                        </p:tgtEl>
                                        <p:attrNameLst>
                                          <p:attrName>ppt_x</p:attrName>
                                        </p:attrNameLst>
                                      </p:cBhvr>
                                      <p:tavLst>
                                        <p:tav tm="0">
                                          <p:val>
                                            <p:strVal val="1+#ppt_w/2"/>
                                          </p:val>
                                        </p:tav>
                                        <p:tav tm="100000">
                                          <p:val>
                                            <p:strVal val="#ppt_x"/>
                                          </p:val>
                                        </p:tav>
                                      </p:tavLst>
                                    </p:anim>
                                    <p:anim calcmode="lin" valueType="num">
                                      <p:cBhvr additive="base">
                                        <p:cTn id="23" dur="500" fill="hold"/>
                                        <p:tgtEl>
                                          <p:spTgt spid="22733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27338"/>
                                        </p:tgtEl>
                                        <p:attrNameLst>
                                          <p:attrName>style.visibility</p:attrName>
                                        </p:attrNameLst>
                                      </p:cBhvr>
                                      <p:to>
                                        <p:strVal val="visible"/>
                                      </p:to>
                                    </p:set>
                                    <p:anim calcmode="lin" valueType="num">
                                      <p:cBhvr additive="base">
                                        <p:cTn id="27" dur="500" fill="hold"/>
                                        <p:tgtEl>
                                          <p:spTgt spid="227338"/>
                                        </p:tgtEl>
                                        <p:attrNameLst>
                                          <p:attrName>ppt_x</p:attrName>
                                        </p:attrNameLst>
                                      </p:cBhvr>
                                      <p:tavLst>
                                        <p:tav tm="0">
                                          <p:val>
                                            <p:strVal val="#ppt_x"/>
                                          </p:val>
                                        </p:tav>
                                        <p:tav tm="100000">
                                          <p:val>
                                            <p:strVal val="#ppt_x"/>
                                          </p:val>
                                        </p:tav>
                                      </p:tavLst>
                                    </p:anim>
                                    <p:anim calcmode="lin" valueType="num">
                                      <p:cBhvr additive="base">
                                        <p:cTn id="28" dur="500" fill="hold"/>
                                        <p:tgtEl>
                                          <p:spTgt spid="22733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27339"/>
                                        </p:tgtEl>
                                        <p:attrNameLst>
                                          <p:attrName>style.visibility</p:attrName>
                                        </p:attrNameLst>
                                      </p:cBhvr>
                                      <p:to>
                                        <p:strVal val="visible"/>
                                      </p:to>
                                    </p:set>
                                    <p:anim calcmode="lin" valueType="num">
                                      <p:cBhvr additive="base">
                                        <p:cTn id="32" dur="500" fill="hold"/>
                                        <p:tgtEl>
                                          <p:spTgt spid="227339"/>
                                        </p:tgtEl>
                                        <p:attrNameLst>
                                          <p:attrName>ppt_x</p:attrName>
                                        </p:attrNameLst>
                                      </p:cBhvr>
                                      <p:tavLst>
                                        <p:tav tm="0">
                                          <p:val>
                                            <p:strVal val="#ppt_x"/>
                                          </p:val>
                                        </p:tav>
                                        <p:tav tm="100000">
                                          <p:val>
                                            <p:strVal val="#ppt_x"/>
                                          </p:val>
                                        </p:tav>
                                      </p:tavLst>
                                    </p:anim>
                                    <p:anim calcmode="lin" valueType="num">
                                      <p:cBhvr additive="base">
                                        <p:cTn id="33" dur="500" fill="hold"/>
                                        <p:tgtEl>
                                          <p:spTgt spid="227339"/>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227340"/>
                                        </p:tgtEl>
                                        <p:attrNameLst>
                                          <p:attrName>style.visibility</p:attrName>
                                        </p:attrNameLst>
                                      </p:cBhvr>
                                      <p:to>
                                        <p:strVal val="visible"/>
                                      </p:to>
                                    </p:set>
                                    <p:anim calcmode="lin" valueType="num">
                                      <p:cBhvr additive="base">
                                        <p:cTn id="37" dur="500" fill="hold"/>
                                        <p:tgtEl>
                                          <p:spTgt spid="227340"/>
                                        </p:tgtEl>
                                        <p:attrNameLst>
                                          <p:attrName>ppt_x</p:attrName>
                                        </p:attrNameLst>
                                      </p:cBhvr>
                                      <p:tavLst>
                                        <p:tav tm="0">
                                          <p:val>
                                            <p:strVal val="#ppt_x"/>
                                          </p:val>
                                        </p:tav>
                                        <p:tav tm="100000">
                                          <p:val>
                                            <p:strVal val="#ppt_x"/>
                                          </p:val>
                                        </p:tav>
                                      </p:tavLst>
                                    </p:anim>
                                    <p:anim calcmode="lin" valueType="num">
                                      <p:cBhvr additive="base">
                                        <p:cTn id="38" dur="500" fill="hold"/>
                                        <p:tgtEl>
                                          <p:spTgt spid="227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5" grpId="0"/>
      <p:bldP spid="227337" grpId="0"/>
      <p:bldP spid="227338" grpId="0"/>
      <p:bldP spid="227339" grpId="0"/>
      <p:bldP spid="227340" grpId="0"/>
      <p:bldP spid="227347" grpId="0" bldLvl="0" animBg="1"/>
      <p:bldP spid="2273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任意多边形 391169"/>
          <p:cNvSpPr/>
          <p:nvPr/>
        </p:nvSpPr>
        <p:spPr>
          <a:xfrm rot="5400000">
            <a:off x="-2413000" y="1100387"/>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grpSp>
        <p:nvGrpSpPr>
          <p:cNvPr id="391171" name="组合 391170"/>
          <p:cNvGrpSpPr/>
          <p:nvPr/>
        </p:nvGrpSpPr>
        <p:grpSpPr>
          <a:xfrm>
            <a:off x="1765216" y="4674671"/>
            <a:ext cx="3979863" cy="385763"/>
            <a:chOff x="1338" y="2387"/>
            <a:chExt cx="2790" cy="320"/>
          </a:xfrm>
        </p:grpSpPr>
        <p:sp>
          <p:nvSpPr>
            <p:cNvPr id="391172" name="圆角矩形 391171">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008000"/>
                  </a:solidFill>
                  <a:effectLst>
                    <a:outerShdw blurRad="38100" dist="38100" dir="2700000">
                      <a:srgbClr val="C0C0C0"/>
                    </a:outerShdw>
                  </a:effectLst>
                  <a:latin typeface="Arial" panose="020B0604020202020204" pitchFamily="34" charset="0"/>
                  <a:ea typeface="华文新魏" pitchFamily="2" charset="-122"/>
                </a:rPr>
                <a:t>三、</a:t>
              </a:r>
              <a:r>
                <a:rPr lang="en-US" altLang="zh-CN">
                  <a:solidFill>
                    <a:srgbClr val="008000"/>
                  </a:solidFill>
                  <a:effectLst>
                    <a:outerShdw blurRad="38100" dist="38100" dir="2700000">
                      <a:srgbClr val="C0C0C0"/>
                    </a:outerShdw>
                  </a:effectLst>
                  <a:latin typeface="Arial" panose="020B0604020202020204" pitchFamily="34" charset="0"/>
                  <a:ea typeface="华文新魏" pitchFamily="2" charset="-122"/>
                </a:rPr>
                <a:t>I/O</a:t>
              </a:r>
              <a:r>
                <a:rPr lang="zh-CN" altLang="en-US" dirty="0">
                  <a:solidFill>
                    <a:srgbClr val="008000"/>
                  </a:solidFill>
                  <a:effectLst>
                    <a:outerShdw blurRad="38100" dist="38100" dir="2700000">
                      <a:srgbClr val="C0C0C0"/>
                    </a:outerShdw>
                  </a:effectLst>
                  <a:latin typeface="Arial" panose="020B0604020202020204" pitchFamily="34" charset="0"/>
                  <a:ea typeface="华文新魏" pitchFamily="2" charset="-122"/>
                </a:rPr>
                <a:t>系统结构</a:t>
              </a:r>
              <a:r>
                <a:rPr lang="zh-CN" altLang="en-US">
                  <a:solidFill>
                    <a:schemeClr val="accent1"/>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391173" name="组合 391172"/>
            <p:cNvGrpSpPr/>
            <p:nvPr/>
          </p:nvGrpSpPr>
          <p:grpSpPr>
            <a:xfrm>
              <a:off x="1338" y="2432"/>
              <a:ext cx="240" cy="240"/>
              <a:chOff x="2078" y="1680"/>
              <a:chExt cx="1615" cy="1615"/>
            </a:xfrm>
          </p:grpSpPr>
          <p:sp>
            <p:nvSpPr>
              <p:cNvPr id="391174" name="椭圆 391173"/>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391175" name="椭圆 391174"/>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391176" name="椭圆 391175"/>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391177" name="椭圆 391176"/>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391178" name="椭圆 391177"/>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391179" name="椭圆 391178"/>
              <p:cNvSpPr/>
              <p:nvPr/>
            </p:nvSpPr>
            <p:spPr>
              <a:xfrm>
                <a:off x="2337" y="1939"/>
                <a:ext cx="1096" cy="1098"/>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grpSp>
      </p:grpSp>
      <p:sp>
        <p:nvSpPr>
          <p:cNvPr id="391189" name="任意多边形 391188"/>
          <p:cNvSpPr/>
          <p:nvPr/>
        </p:nvSpPr>
        <p:spPr>
          <a:xfrm rot="-16200000" flipH="1">
            <a:off x="-2016125" y="1608387"/>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391199" name="组合 391198"/>
          <p:cNvGrpSpPr/>
          <p:nvPr/>
        </p:nvGrpSpPr>
        <p:grpSpPr>
          <a:xfrm>
            <a:off x="1739628" y="1813441"/>
            <a:ext cx="3979862" cy="385763"/>
            <a:chOff x="1338" y="2387"/>
            <a:chExt cx="2790" cy="320"/>
          </a:xfrm>
        </p:grpSpPr>
        <p:sp>
          <p:nvSpPr>
            <p:cNvPr id="391200" name="圆角矩形 391199">
              <a:hlinkClick r:id="rId4"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一、设备的类别</a:t>
              </a:r>
              <a:r>
                <a:rPr lang="en-US" altLang="zh-CN">
                  <a:solidFill>
                    <a:srgbClr val="000099"/>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391201" name="组合 391200"/>
            <p:cNvGrpSpPr/>
            <p:nvPr/>
          </p:nvGrpSpPr>
          <p:grpSpPr>
            <a:xfrm>
              <a:off x="1338" y="2432"/>
              <a:ext cx="240" cy="240"/>
              <a:chOff x="2078" y="1680"/>
              <a:chExt cx="1615" cy="1615"/>
            </a:xfrm>
          </p:grpSpPr>
          <p:sp>
            <p:nvSpPr>
              <p:cNvPr id="391202" name="椭圆 391201"/>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391203" name="椭圆 391202"/>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391204" name="椭圆 391203"/>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391205" name="椭圆 391204"/>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391206" name="椭圆 391205"/>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391207" name="椭圆 391206"/>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grpSp>
        <p:nvGrpSpPr>
          <p:cNvPr id="391208" name="组合 391207"/>
          <p:cNvGrpSpPr/>
          <p:nvPr/>
        </p:nvGrpSpPr>
        <p:grpSpPr>
          <a:xfrm>
            <a:off x="2195513" y="3305425"/>
            <a:ext cx="4051300" cy="390525"/>
            <a:chOff x="1092" y="3168"/>
            <a:chExt cx="3084" cy="320"/>
          </a:xfrm>
        </p:grpSpPr>
        <p:sp>
          <p:nvSpPr>
            <p:cNvPr id="391209" name="圆角矩形 391208">
              <a:hlinkClick r:id="rId5"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二、设备的标识</a:t>
              </a:r>
            </a:p>
          </p:txBody>
        </p:sp>
        <p:grpSp>
          <p:nvGrpSpPr>
            <p:cNvPr id="391210" name="组合 391209"/>
            <p:cNvGrpSpPr/>
            <p:nvPr/>
          </p:nvGrpSpPr>
          <p:grpSpPr>
            <a:xfrm>
              <a:off x="1092" y="3232"/>
              <a:ext cx="240" cy="240"/>
              <a:chOff x="2078" y="1680"/>
              <a:chExt cx="1615" cy="1615"/>
            </a:xfrm>
          </p:grpSpPr>
          <p:sp>
            <p:nvSpPr>
              <p:cNvPr id="391211" name="椭圆 391210"/>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391212" name="椭圆 391211"/>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391213" name="椭圆 391212"/>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391214" name="椭圆 391213"/>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391215" name="椭圆 391214"/>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391216" name="椭圆 391215"/>
              <p:cNvSpPr/>
              <p:nvPr/>
            </p:nvSpPr>
            <p:spPr>
              <a:xfrm>
                <a:off x="2337" y="1939"/>
                <a:ext cx="1096" cy="1098"/>
              </a:xfrm>
              <a:prstGeom prst="ellipse">
                <a:avLst/>
              </a:prstGeom>
              <a:gradFill rotWithShape="1">
                <a:gsLst>
                  <a:gs pos="0">
                    <a:srgbClr val="8D67E1"/>
                  </a:gs>
                  <a:gs pos="100000">
                    <a:srgbClr val="8D67E1">
                      <a:gamma/>
                      <a:shade val="48627"/>
                      <a:invGamma/>
                    </a:srgbClr>
                  </a:gs>
                </a:gsLst>
                <a:lin ang="2700000" scaled="1"/>
                <a:tileRect/>
              </a:gradFill>
              <a:ln w="38100">
                <a:noFill/>
              </a:ln>
            </p:spPr>
            <p:txBody>
              <a:bodyPr/>
              <a:lstStyle/>
              <a:p>
                <a:endParaRPr lang="zh-CN" altLang="en-US"/>
              </a:p>
            </p:txBody>
          </p:sp>
        </p:grpSp>
      </p:grpSp>
      <p:sp>
        <p:nvSpPr>
          <p:cNvPr id="391218" name="矩形 391217"/>
          <p:cNvSpPr/>
          <p:nvPr/>
        </p:nvSpPr>
        <p:spPr>
          <a:xfrm>
            <a:off x="551384" y="188640"/>
            <a:ext cx="2376488" cy="419100"/>
          </a:xfrm>
          <a:prstGeom prst="rect">
            <a:avLst/>
          </a:prstGeom>
        </p:spPr>
        <p:txBody>
          <a:bodyPr wrap="none" fromWordArt="1">
            <a:prstTxWarp prst="textPlain">
              <a:avLst>
                <a:gd name="adj" fmla="val 49560"/>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5.1 I/O系统</a:t>
            </a:r>
          </a:p>
        </p:txBody>
      </p:sp>
    </p:spTree>
  </p:cSld>
  <p:clrMapOvr>
    <a:masterClrMapping/>
  </p:clrMapOvr>
  <p:transition>
    <p:diamon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8" name="文本框 228357"/>
          <p:cNvSpPr txBox="1"/>
          <p:nvPr/>
        </p:nvSpPr>
        <p:spPr>
          <a:xfrm>
            <a:off x="5662935" y="2422178"/>
            <a:ext cx="936625" cy="392113"/>
          </a:xfrm>
          <a:prstGeom prst="rect">
            <a:avLst/>
          </a:prstGeom>
          <a:noFill/>
          <a:ln w="9525">
            <a:noFill/>
          </a:ln>
        </p:spPr>
        <p:txBody>
          <a:bodyPr/>
          <a:lstStyle/>
          <a:p>
            <a:pPr algn="just"/>
            <a:endParaRPr lang="zh-CN" altLang="en-US" b="0" dirty="0">
              <a:latin typeface="Tahoma" panose="020B0604030504040204" pitchFamily="34" charset="0"/>
            </a:endParaRPr>
          </a:p>
        </p:txBody>
      </p:sp>
      <p:sp>
        <p:nvSpPr>
          <p:cNvPr id="228360" name="文本框 228359"/>
          <p:cNvSpPr txBox="1"/>
          <p:nvPr/>
        </p:nvSpPr>
        <p:spPr>
          <a:xfrm>
            <a:off x="1270322" y="1701453"/>
            <a:ext cx="10298285" cy="953135"/>
          </a:xfrm>
          <a:prstGeom prst="rect">
            <a:avLst/>
          </a:prstGeom>
          <a:noFill/>
          <a:ln w="9525">
            <a:noFill/>
          </a:ln>
        </p:spPr>
        <p:txBody>
          <a:bodyPr wrap="square">
            <a:spAutoFit/>
          </a:bodyPr>
          <a:lstStyle/>
          <a:p>
            <a:pPr>
              <a:spcBef>
                <a:spcPct val="50000"/>
              </a:spcBef>
              <a:buClr>
                <a:srgbClr val="0000FF"/>
              </a:buClr>
              <a:buSzPct val="70000"/>
              <a:buFont typeface="Wingdings" panose="05000000000000000000" pitchFamily="2" charset="2"/>
            </a:pPr>
            <a:r>
              <a:rPr lang="zh-CN" altLang="en-US" sz="2800" dirty="0">
                <a:solidFill>
                  <a:srgbClr val="0000CC"/>
                </a:solidFill>
                <a:effectLst>
                  <a:outerShdw blurRad="38100" dist="38100" dir="2700000">
                    <a:srgbClr val="C0C0C0"/>
                  </a:outerShdw>
                </a:effectLst>
                <a:latin typeface="Tahoma" panose="020B0604030504040204" pitchFamily="34" charset="0"/>
              </a:rPr>
              <a:t>      一个通道可以看作是一台小型处理机，有自己的指令系统，称为通道指令（也称通道控制字）。</a:t>
            </a:r>
          </a:p>
        </p:txBody>
      </p:sp>
      <p:sp>
        <p:nvSpPr>
          <p:cNvPr id="228364" name="文本框 228363"/>
          <p:cNvSpPr txBox="1"/>
          <p:nvPr/>
        </p:nvSpPr>
        <p:spPr>
          <a:xfrm>
            <a:off x="1991544" y="2752078"/>
            <a:ext cx="6624637" cy="583565"/>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、通道的引入</a:t>
            </a:r>
            <a:r>
              <a:rPr lang="zh-CN" altLang="en-US" sz="3200" b="0" dirty="0">
                <a:latin typeface="Tahoma" panose="020B0604030504040204" pitchFamily="34" charset="0"/>
              </a:rPr>
              <a:t> </a:t>
            </a:r>
          </a:p>
        </p:txBody>
      </p:sp>
      <p:sp>
        <p:nvSpPr>
          <p:cNvPr id="228365" name="文本框 228364"/>
          <p:cNvSpPr txBox="1"/>
          <p:nvPr/>
        </p:nvSpPr>
        <p:spPr>
          <a:xfrm>
            <a:off x="2544346" y="3510739"/>
            <a:ext cx="7705725" cy="460375"/>
          </a:xfrm>
          <a:prstGeom prst="rect">
            <a:avLst/>
          </a:prstGeom>
          <a:noFill/>
          <a:ln w="9525">
            <a:noFill/>
          </a:ln>
        </p:spPr>
        <p:txBody>
          <a:bodyPr>
            <a:spAutoFit/>
          </a:bodyPr>
          <a:lstStyle/>
          <a:p>
            <a:pPr>
              <a:spcBef>
                <a:spcPct val="50000"/>
              </a:spcBef>
            </a:pPr>
            <a:r>
              <a:rPr lang="en-US" altLang="zh-CN">
                <a:solidFill>
                  <a:srgbClr val="0000CC"/>
                </a:solidFill>
                <a:latin typeface="Tahoma" panose="020B0604030504040204" pitchFamily="34" charset="0"/>
              </a:rPr>
              <a:t>DMA</a:t>
            </a:r>
            <a:r>
              <a:rPr lang="zh-CN" altLang="en-US" dirty="0">
                <a:solidFill>
                  <a:srgbClr val="0000CC"/>
                </a:solidFill>
                <a:latin typeface="Tahoma" panose="020B0604030504040204" pitchFamily="34" charset="0"/>
              </a:rPr>
              <a:t>两个方面的不足：</a:t>
            </a:r>
            <a:r>
              <a:rPr lang="zh-CN" altLang="en-US" b="0" dirty="0">
                <a:latin typeface="Tahoma" panose="020B0604030504040204" pitchFamily="34" charset="0"/>
              </a:rPr>
              <a:t> </a:t>
            </a:r>
          </a:p>
        </p:txBody>
      </p:sp>
      <p:sp>
        <p:nvSpPr>
          <p:cNvPr id="228367" name="文本框 228366"/>
          <p:cNvSpPr txBox="1"/>
          <p:nvPr/>
        </p:nvSpPr>
        <p:spPr>
          <a:xfrm>
            <a:off x="2617371" y="4009214"/>
            <a:ext cx="7920037" cy="829945"/>
          </a:xfrm>
          <a:prstGeom prst="rect">
            <a:avLst/>
          </a:prstGeom>
          <a:noFill/>
          <a:ln w="9525">
            <a:noFill/>
          </a:ln>
        </p:spPr>
        <p:txBody>
          <a:bodyPr>
            <a:spAutoFit/>
          </a:bodyPr>
          <a:lstStyle/>
          <a:p>
            <a:pPr>
              <a:spcBef>
                <a:spcPct val="50000"/>
              </a:spcBef>
              <a:buClr>
                <a:srgbClr val="FF9900"/>
              </a:buClr>
              <a:buFont typeface="Wingdings" panose="05000000000000000000" pitchFamily="2" charset="2"/>
              <a:buChar char="n"/>
            </a:pPr>
            <a:r>
              <a:rPr lang="en-US" altLang="zh-CN">
                <a:latin typeface="Tahoma" panose="020B0604030504040204" pitchFamily="34" charset="0"/>
              </a:rPr>
              <a:t> DMA</a:t>
            </a:r>
            <a:r>
              <a:rPr lang="zh-CN" altLang="en-US" dirty="0">
                <a:latin typeface="Tahoma" panose="020B0604030504040204" pitchFamily="34" charset="0"/>
              </a:rPr>
              <a:t>虽适合高速设备，但一个</a:t>
            </a:r>
            <a:r>
              <a:rPr lang="en-US" altLang="zh-CN">
                <a:latin typeface="Tahoma" panose="020B0604030504040204" pitchFamily="34" charset="0"/>
              </a:rPr>
              <a:t>DMA</a:t>
            </a:r>
            <a:r>
              <a:rPr lang="zh-CN" altLang="en-US" dirty="0">
                <a:latin typeface="Tahoma" panose="020B0604030504040204" pitchFamily="34" charset="0"/>
              </a:rPr>
              <a:t>控制器只能挂接少量的同类设备。 </a:t>
            </a:r>
          </a:p>
        </p:txBody>
      </p:sp>
      <p:sp>
        <p:nvSpPr>
          <p:cNvPr id="228368" name="文本框 228367"/>
          <p:cNvSpPr txBox="1"/>
          <p:nvPr/>
        </p:nvSpPr>
        <p:spPr>
          <a:xfrm>
            <a:off x="2617371" y="4950602"/>
            <a:ext cx="7920037" cy="1198880"/>
          </a:xfrm>
          <a:prstGeom prst="rect">
            <a:avLst/>
          </a:prstGeom>
          <a:noFill/>
          <a:ln w="9525">
            <a:noFill/>
          </a:ln>
        </p:spPr>
        <p:txBody>
          <a:bodyPr>
            <a:spAutoFit/>
          </a:bodyPr>
          <a:lstStyle/>
          <a:p>
            <a:pPr>
              <a:spcBef>
                <a:spcPct val="50000"/>
              </a:spcBef>
              <a:buClr>
                <a:srgbClr val="FF9900"/>
              </a:buClr>
              <a:buFont typeface="Wingdings" panose="05000000000000000000" pitchFamily="2" charset="2"/>
              <a:buChar char="n"/>
            </a:pPr>
            <a:r>
              <a:rPr lang="en-US" altLang="zh-CN" dirty="0">
                <a:latin typeface="Tahoma" panose="020B0604030504040204" pitchFamily="34" charset="0"/>
              </a:rPr>
              <a:t> DMA</a:t>
            </a:r>
            <a:r>
              <a:rPr lang="zh-CN" altLang="en-US" dirty="0">
                <a:latin typeface="Tahoma" panose="020B0604030504040204" pitchFamily="34" charset="0"/>
              </a:rPr>
              <a:t>可以实现一个数据块连续传输，但一次只能一块，且地址连续的。若多个数据块传输，就需要多次启动</a:t>
            </a:r>
            <a:r>
              <a:rPr lang="en-US" altLang="zh-CN" dirty="0">
                <a:latin typeface="Tahoma" panose="020B0604030504040204" pitchFamily="34" charset="0"/>
              </a:rPr>
              <a:t>DMA</a:t>
            </a:r>
            <a:r>
              <a:rPr lang="zh-CN" altLang="en-US" dirty="0">
                <a:latin typeface="Tahoma" panose="020B0604030504040204" pitchFamily="34" charset="0"/>
              </a:rPr>
              <a:t>，因而也产生了多次中断处理。</a:t>
            </a:r>
          </a:p>
        </p:txBody>
      </p:sp>
      <p:sp>
        <p:nvSpPr>
          <p:cNvPr id="228370" name="文本框 228369"/>
          <p:cNvSpPr txBox="1"/>
          <p:nvPr/>
        </p:nvSpPr>
        <p:spPr>
          <a:xfrm>
            <a:off x="2688808" y="4118699"/>
            <a:ext cx="8231728" cy="2046605"/>
          </a:xfrm>
          <a:prstGeom prst="rect">
            <a:avLst/>
          </a:prstGeom>
          <a:solidFill>
            <a:srgbClr val="F7FACA"/>
          </a:solidFill>
          <a:ln w="28575" cap="flat" cmpd="sng">
            <a:solidFill>
              <a:srgbClr val="006600"/>
            </a:solidFill>
            <a:prstDash val="solid"/>
            <a:miter/>
            <a:headEnd type="none" w="med" len="med"/>
            <a:tailEnd type="none" w="med" len="med"/>
          </a:ln>
        </p:spPr>
        <p:txBody>
          <a:bodyPr wrap="square">
            <a:spAutoFit/>
          </a:bodyPr>
          <a:lstStyle/>
          <a:p>
            <a:pPr>
              <a:lnSpc>
                <a:spcPct val="110000"/>
              </a:lnSpc>
              <a:spcBef>
                <a:spcPct val="45000"/>
              </a:spcBef>
              <a:buClr>
                <a:srgbClr val="FF9900"/>
              </a:buClr>
              <a:buFont typeface="Wingdings" panose="05000000000000000000" pitchFamily="2" charset="2"/>
              <a:buChar char="n"/>
            </a:pPr>
            <a:r>
              <a:rPr lang="zh-CN" altLang="en-US" dirty="0">
                <a:latin typeface="Tahoma" panose="020B0604030504040204" pitchFamily="34" charset="0"/>
              </a:rPr>
              <a:t> 通道一次可以实现多个离散数据块的传输</a:t>
            </a:r>
            <a:r>
              <a:rPr lang="zh-CN" altLang="en-US" b="0" dirty="0">
                <a:latin typeface="Tahoma" panose="020B0604030504040204" pitchFamily="34" charset="0"/>
              </a:rPr>
              <a:t>。</a:t>
            </a:r>
          </a:p>
          <a:p>
            <a:pPr>
              <a:lnSpc>
                <a:spcPct val="110000"/>
              </a:lnSpc>
              <a:spcBef>
                <a:spcPct val="45000"/>
              </a:spcBef>
              <a:buClr>
                <a:srgbClr val="FF9900"/>
              </a:buClr>
              <a:buFont typeface="Wingdings" panose="05000000000000000000" pitchFamily="2" charset="2"/>
              <a:buChar char="n"/>
            </a:pPr>
            <a:r>
              <a:rPr lang="zh-CN" altLang="en-US" b="0" dirty="0">
                <a:latin typeface="Tahoma" panose="020B0604030504040204" pitchFamily="34" charset="0"/>
              </a:rPr>
              <a:t> </a:t>
            </a:r>
            <a:r>
              <a:rPr lang="zh-CN" altLang="en-US" dirty="0">
                <a:latin typeface="Tahoma" panose="020B0604030504040204" pitchFamily="34" charset="0"/>
              </a:rPr>
              <a:t>通道还可以通过指令实现对设备的控制，如磁带的反绕操作等。</a:t>
            </a:r>
          </a:p>
          <a:p>
            <a:pPr>
              <a:lnSpc>
                <a:spcPct val="110000"/>
              </a:lnSpc>
              <a:spcBef>
                <a:spcPct val="45000"/>
              </a:spcBef>
              <a:buClr>
                <a:srgbClr val="FF9900"/>
              </a:buClr>
              <a:buFont typeface="Wingdings" panose="05000000000000000000" pitchFamily="2" charset="2"/>
              <a:buChar char="n"/>
            </a:pPr>
            <a:r>
              <a:rPr lang="zh-CN" altLang="en-US" dirty="0">
                <a:latin typeface="Tahoma" panose="020B0604030504040204" pitchFamily="34" charset="0"/>
              </a:rPr>
              <a:t> 通道可以实现较为复杂的</a:t>
            </a:r>
            <a:r>
              <a:rPr lang="en-US" altLang="zh-CN" dirty="0">
                <a:latin typeface="Tahoma" panose="020B0604030504040204" pitchFamily="34" charset="0"/>
              </a:rPr>
              <a:t>I/O</a:t>
            </a:r>
            <a:r>
              <a:rPr lang="zh-CN" altLang="en-US" dirty="0">
                <a:latin typeface="Tahoma" panose="020B0604030504040204" pitchFamily="34" charset="0"/>
              </a:rPr>
              <a:t>控制</a:t>
            </a:r>
            <a:r>
              <a:rPr lang="zh-CN" altLang="en-US" b="0" dirty="0">
                <a:latin typeface="Tahoma" panose="020B0604030504040204" pitchFamily="34" charset="0"/>
              </a:rPr>
              <a:t>。</a:t>
            </a:r>
          </a:p>
        </p:txBody>
      </p:sp>
      <p:sp>
        <p:nvSpPr>
          <p:cNvPr id="228372" name="AutoShape 5"/>
          <p:cNvSpPr/>
          <p:nvPr/>
        </p:nvSpPr>
        <p:spPr>
          <a:xfrm>
            <a:off x="995685" y="953741"/>
            <a:ext cx="42354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28373" name="Text Box 38"/>
          <p:cNvSpPr txBox="1"/>
          <p:nvPr/>
        </p:nvSpPr>
        <p:spPr>
          <a:xfrm>
            <a:off x="1127448" y="980728"/>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四、通道控制方式</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3" name="矩形 12">
            <a:extLst>
              <a:ext uri="{FF2B5EF4-FFF2-40B4-BE49-F238E27FC236}">
                <a16:creationId xmlns:a16="http://schemas.microsoft.com/office/drawing/2014/main" id="{40A8E53F-A3D6-4895-897B-B8DE04BDC6C0}"/>
              </a:ext>
            </a:extLst>
          </p:cNvPr>
          <p:cNvSpPr/>
          <p:nvPr/>
        </p:nvSpPr>
        <p:spPr>
          <a:xfrm>
            <a:off x="493296" y="175812"/>
            <a:ext cx="5903913"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5.2 I/O设备数据传输控制方式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28372"/>
                                        </p:tgtEl>
                                        <p:attrNameLst>
                                          <p:attrName>style.visibility</p:attrName>
                                        </p:attrNameLst>
                                      </p:cBhvr>
                                      <p:to>
                                        <p:strVal val="visible"/>
                                      </p:to>
                                    </p:set>
                                    <p:anim calcmode="lin" valueType="num">
                                      <p:cBhvr additive="base">
                                        <p:cTn id="7" dur="500" fill="hold"/>
                                        <p:tgtEl>
                                          <p:spTgt spid="228372"/>
                                        </p:tgtEl>
                                        <p:attrNameLst>
                                          <p:attrName>ppt_x</p:attrName>
                                        </p:attrNameLst>
                                      </p:cBhvr>
                                      <p:tavLst>
                                        <p:tav tm="0">
                                          <p:val>
                                            <p:strVal val="#ppt_x"/>
                                          </p:val>
                                        </p:tav>
                                        <p:tav tm="100000">
                                          <p:val>
                                            <p:strVal val="#ppt_x"/>
                                          </p:val>
                                        </p:tav>
                                      </p:tavLst>
                                    </p:anim>
                                    <p:anim calcmode="lin" valueType="num">
                                      <p:cBhvr additive="base">
                                        <p:cTn id="8" dur="500" fill="hold"/>
                                        <p:tgtEl>
                                          <p:spTgt spid="22837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28373"/>
                                        </p:tgtEl>
                                        <p:attrNameLst>
                                          <p:attrName>style.visibility</p:attrName>
                                        </p:attrNameLst>
                                      </p:cBhvr>
                                      <p:to>
                                        <p:strVal val="visible"/>
                                      </p:to>
                                    </p:set>
                                    <p:anim calcmode="lin" valueType="num">
                                      <p:cBhvr additive="base">
                                        <p:cTn id="12" dur="500" fill="hold"/>
                                        <p:tgtEl>
                                          <p:spTgt spid="228373"/>
                                        </p:tgtEl>
                                        <p:attrNameLst>
                                          <p:attrName>ppt_x</p:attrName>
                                        </p:attrNameLst>
                                      </p:cBhvr>
                                      <p:tavLst>
                                        <p:tav tm="0">
                                          <p:val>
                                            <p:strVal val="#ppt_x"/>
                                          </p:val>
                                        </p:tav>
                                        <p:tav tm="100000">
                                          <p:val>
                                            <p:strVal val="#ppt_x"/>
                                          </p:val>
                                        </p:tav>
                                      </p:tavLst>
                                    </p:anim>
                                    <p:anim calcmode="lin" valueType="num">
                                      <p:cBhvr additive="base">
                                        <p:cTn id="13" dur="500" fill="hold"/>
                                        <p:tgtEl>
                                          <p:spTgt spid="22837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28360"/>
                                        </p:tgtEl>
                                        <p:attrNameLst>
                                          <p:attrName>style.visibility</p:attrName>
                                        </p:attrNameLst>
                                      </p:cBhvr>
                                      <p:to>
                                        <p:strVal val="visible"/>
                                      </p:to>
                                    </p:set>
                                    <p:anim calcmode="lin" valueType="num">
                                      <p:cBhvr additive="base">
                                        <p:cTn id="17" dur="500" fill="hold"/>
                                        <p:tgtEl>
                                          <p:spTgt spid="228360"/>
                                        </p:tgtEl>
                                        <p:attrNameLst>
                                          <p:attrName>ppt_x</p:attrName>
                                        </p:attrNameLst>
                                      </p:cBhvr>
                                      <p:tavLst>
                                        <p:tav tm="0">
                                          <p:val>
                                            <p:strVal val="#ppt_x"/>
                                          </p:val>
                                        </p:tav>
                                        <p:tav tm="100000">
                                          <p:val>
                                            <p:strVal val="#ppt_x"/>
                                          </p:val>
                                        </p:tav>
                                      </p:tavLst>
                                    </p:anim>
                                    <p:anim calcmode="lin" valueType="num">
                                      <p:cBhvr additive="base">
                                        <p:cTn id="18" dur="500" fill="hold"/>
                                        <p:tgtEl>
                                          <p:spTgt spid="22836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28364"/>
                                        </p:tgtEl>
                                        <p:attrNameLst>
                                          <p:attrName>style.visibility</p:attrName>
                                        </p:attrNameLst>
                                      </p:cBhvr>
                                      <p:to>
                                        <p:strVal val="visible"/>
                                      </p:to>
                                    </p:set>
                                    <p:anim calcmode="lin" valueType="num">
                                      <p:cBhvr additive="base">
                                        <p:cTn id="22" dur="500" fill="hold"/>
                                        <p:tgtEl>
                                          <p:spTgt spid="228364"/>
                                        </p:tgtEl>
                                        <p:attrNameLst>
                                          <p:attrName>ppt_x</p:attrName>
                                        </p:attrNameLst>
                                      </p:cBhvr>
                                      <p:tavLst>
                                        <p:tav tm="0">
                                          <p:val>
                                            <p:strVal val="1+#ppt_w/2"/>
                                          </p:val>
                                        </p:tav>
                                        <p:tav tm="100000">
                                          <p:val>
                                            <p:strVal val="#ppt_x"/>
                                          </p:val>
                                        </p:tav>
                                      </p:tavLst>
                                    </p:anim>
                                    <p:anim calcmode="lin" valueType="num">
                                      <p:cBhvr additive="base">
                                        <p:cTn id="23" dur="500" fill="hold"/>
                                        <p:tgtEl>
                                          <p:spTgt spid="22836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28365"/>
                                        </p:tgtEl>
                                        <p:attrNameLst>
                                          <p:attrName>style.visibility</p:attrName>
                                        </p:attrNameLst>
                                      </p:cBhvr>
                                      <p:to>
                                        <p:strVal val="visible"/>
                                      </p:to>
                                    </p:set>
                                    <p:anim calcmode="lin" valueType="num">
                                      <p:cBhvr additive="base">
                                        <p:cTn id="27" dur="500" fill="hold"/>
                                        <p:tgtEl>
                                          <p:spTgt spid="228365"/>
                                        </p:tgtEl>
                                        <p:attrNameLst>
                                          <p:attrName>ppt_x</p:attrName>
                                        </p:attrNameLst>
                                      </p:cBhvr>
                                      <p:tavLst>
                                        <p:tav tm="0">
                                          <p:val>
                                            <p:strVal val="#ppt_x"/>
                                          </p:val>
                                        </p:tav>
                                        <p:tav tm="100000">
                                          <p:val>
                                            <p:strVal val="#ppt_x"/>
                                          </p:val>
                                        </p:tav>
                                      </p:tavLst>
                                    </p:anim>
                                    <p:anim calcmode="lin" valueType="num">
                                      <p:cBhvr additive="base">
                                        <p:cTn id="28" dur="500" fill="hold"/>
                                        <p:tgtEl>
                                          <p:spTgt spid="228365"/>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228367"/>
                                        </p:tgtEl>
                                        <p:attrNameLst>
                                          <p:attrName>style.visibility</p:attrName>
                                        </p:attrNameLst>
                                      </p:cBhvr>
                                      <p:to>
                                        <p:strVal val="visible"/>
                                      </p:to>
                                    </p:set>
                                    <p:anim calcmode="lin" valueType="num">
                                      <p:cBhvr additive="base">
                                        <p:cTn id="32" dur="500" fill="hold"/>
                                        <p:tgtEl>
                                          <p:spTgt spid="228367"/>
                                        </p:tgtEl>
                                        <p:attrNameLst>
                                          <p:attrName>ppt_x</p:attrName>
                                        </p:attrNameLst>
                                      </p:cBhvr>
                                      <p:tavLst>
                                        <p:tav tm="0">
                                          <p:val>
                                            <p:strVal val="0-#ppt_w/2"/>
                                          </p:val>
                                        </p:tav>
                                        <p:tav tm="100000">
                                          <p:val>
                                            <p:strVal val="#ppt_x"/>
                                          </p:val>
                                        </p:tav>
                                      </p:tavLst>
                                    </p:anim>
                                    <p:anim calcmode="lin" valueType="num">
                                      <p:cBhvr additive="base">
                                        <p:cTn id="33" dur="500" fill="hold"/>
                                        <p:tgtEl>
                                          <p:spTgt spid="228367"/>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228368"/>
                                        </p:tgtEl>
                                        <p:attrNameLst>
                                          <p:attrName>style.visibility</p:attrName>
                                        </p:attrNameLst>
                                      </p:cBhvr>
                                      <p:to>
                                        <p:strVal val="visible"/>
                                      </p:to>
                                    </p:set>
                                    <p:anim calcmode="lin" valueType="num">
                                      <p:cBhvr additive="base">
                                        <p:cTn id="37" dur="500" fill="hold"/>
                                        <p:tgtEl>
                                          <p:spTgt spid="228368"/>
                                        </p:tgtEl>
                                        <p:attrNameLst>
                                          <p:attrName>ppt_x</p:attrName>
                                        </p:attrNameLst>
                                      </p:cBhvr>
                                      <p:tavLst>
                                        <p:tav tm="0">
                                          <p:val>
                                            <p:strVal val="#ppt_x"/>
                                          </p:val>
                                        </p:tav>
                                        <p:tav tm="100000">
                                          <p:val>
                                            <p:strVal val="#ppt_x"/>
                                          </p:val>
                                        </p:tav>
                                      </p:tavLst>
                                    </p:anim>
                                    <p:anim calcmode="lin" valueType="num">
                                      <p:cBhvr additive="base">
                                        <p:cTn id="38" dur="500" fill="hold"/>
                                        <p:tgtEl>
                                          <p:spTgt spid="22836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xit" presetSubtype="2" fill="hold" grpId="1" nodeType="clickEffect">
                                  <p:stCondLst>
                                    <p:cond delay="0"/>
                                  </p:stCondLst>
                                  <p:childTnLst>
                                    <p:animEffect transition="out" filter="wipe(right)">
                                      <p:cBhvr>
                                        <p:cTn id="42" dur="500"/>
                                        <p:tgtEl>
                                          <p:spTgt spid="228367"/>
                                        </p:tgtEl>
                                      </p:cBhvr>
                                    </p:animEffect>
                                    <p:set>
                                      <p:cBhvr>
                                        <p:cTn id="43" dur="1" fill="hold">
                                          <p:stCondLst>
                                            <p:cond delay="499"/>
                                          </p:stCondLst>
                                        </p:cTn>
                                        <p:tgtEl>
                                          <p:spTgt spid="228367"/>
                                        </p:tgtEl>
                                        <p:attrNameLst>
                                          <p:attrName>style.visibility</p:attrName>
                                        </p:attrNameLst>
                                      </p:cBhvr>
                                      <p:to>
                                        <p:strVal val="hidden"/>
                                      </p:to>
                                    </p:set>
                                  </p:childTnLst>
                                </p:cTn>
                              </p:par>
                            </p:childTnLst>
                          </p:cTn>
                        </p:par>
                        <p:par>
                          <p:cTn id="44" fill="hold">
                            <p:stCondLst>
                              <p:cond delay="500"/>
                            </p:stCondLst>
                            <p:childTnLst>
                              <p:par>
                                <p:cTn id="45" presetID="22" presetClass="exit" presetSubtype="2" fill="hold" grpId="1" nodeType="afterEffect">
                                  <p:stCondLst>
                                    <p:cond delay="0"/>
                                  </p:stCondLst>
                                  <p:childTnLst>
                                    <p:animEffect transition="out" filter="wipe(right)">
                                      <p:cBhvr>
                                        <p:cTn id="46" dur="500"/>
                                        <p:tgtEl>
                                          <p:spTgt spid="228368"/>
                                        </p:tgtEl>
                                      </p:cBhvr>
                                    </p:animEffect>
                                    <p:set>
                                      <p:cBhvr>
                                        <p:cTn id="47" dur="1" fill="hold">
                                          <p:stCondLst>
                                            <p:cond delay="499"/>
                                          </p:stCondLst>
                                        </p:cTn>
                                        <p:tgtEl>
                                          <p:spTgt spid="228368"/>
                                        </p:tgtEl>
                                        <p:attrNameLst>
                                          <p:attrName>style.visibility</p:attrName>
                                        </p:attrNameLst>
                                      </p:cBhvr>
                                      <p:to>
                                        <p:strVal val="hidden"/>
                                      </p:to>
                                    </p:set>
                                  </p:childTnLst>
                                </p:cTn>
                              </p:par>
                            </p:childTnLst>
                          </p:cTn>
                        </p:par>
                        <p:par>
                          <p:cTn id="48" fill="hold">
                            <p:stCondLst>
                              <p:cond delay="1000"/>
                            </p:stCondLst>
                            <p:childTnLst>
                              <p:par>
                                <p:cTn id="49" presetID="26" presetClass="entr" presetSubtype="0" fill="hold" grpId="0" nodeType="afterEffect">
                                  <p:stCondLst>
                                    <p:cond delay="0"/>
                                  </p:stCondLst>
                                  <p:childTnLst>
                                    <p:set>
                                      <p:cBhvr>
                                        <p:cTn id="50" dur="1" fill="hold">
                                          <p:stCondLst>
                                            <p:cond delay="0"/>
                                          </p:stCondLst>
                                        </p:cTn>
                                        <p:tgtEl>
                                          <p:spTgt spid="228370"/>
                                        </p:tgtEl>
                                        <p:attrNameLst>
                                          <p:attrName>style.visibility</p:attrName>
                                        </p:attrNameLst>
                                      </p:cBhvr>
                                      <p:to>
                                        <p:strVal val="visible"/>
                                      </p:to>
                                    </p:set>
                                    <p:animEffect transition="in" filter="wipe(down)">
                                      <p:cBhvr>
                                        <p:cTn id="51" dur="580">
                                          <p:stCondLst>
                                            <p:cond delay="0"/>
                                          </p:stCondLst>
                                        </p:cTn>
                                        <p:tgtEl>
                                          <p:spTgt spid="228370"/>
                                        </p:tgtEl>
                                      </p:cBhvr>
                                    </p:animEffect>
                                    <p:anim calcmode="lin" valueType="num">
                                      <p:cBhvr>
                                        <p:cTn id="52" dur="1822" tmFilter="0,0; 0.14,0.36; 0.43,0.73; 0.71,0.91; 1.0,1.0">
                                          <p:stCondLst>
                                            <p:cond delay="0"/>
                                          </p:stCondLst>
                                        </p:cTn>
                                        <p:tgtEl>
                                          <p:spTgt spid="228370"/>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228370"/>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228370"/>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228370"/>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228370"/>
                                        </p:tgtEl>
                                        <p:attrNameLst>
                                          <p:attrName>ppt_y</p:attrName>
                                        </p:attrNameLst>
                                      </p:cBhvr>
                                      <p:tavLst>
                                        <p:tav tm="0" fmla="#ppt_y-sin(pi*$)/81">
                                          <p:val>
                                            <p:fltVal val="0"/>
                                          </p:val>
                                        </p:tav>
                                        <p:tav tm="100000">
                                          <p:val>
                                            <p:fltVal val="1"/>
                                          </p:val>
                                        </p:tav>
                                      </p:tavLst>
                                    </p:anim>
                                    <p:animScale>
                                      <p:cBhvr>
                                        <p:cTn id="57" dur="26">
                                          <p:stCondLst>
                                            <p:cond delay="650"/>
                                          </p:stCondLst>
                                        </p:cTn>
                                        <p:tgtEl>
                                          <p:spTgt spid="228370"/>
                                        </p:tgtEl>
                                      </p:cBhvr>
                                      <p:to x="100000" y="60000"/>
                                    </p:animScale>
                                    <p:animScale>
                                      <p:cBhvr>
                                        <p:cTn id="58" dur="166" decel="50000">
                                          <p:stCondLst>
                                            <p:cond delay="676"/>
                                          </p:stCondLst>
                                        </p:cTn>
                                        <p:tgtEl>
                                          <p:spTgt spid="228370"/>
                                        </p:tgtEl>
                                      </p:cBhvr>
                                      <p:to x="100000" y="100000"/>
                                    </p:animScale>
                                    <p:animScale>
                                      <p:cBhvr>
                                        <p:cTn id="59" dur="26">
                                          <p:stCondLst>
                                            <p:cond delay="1312"/>
                                          </p:stCondLst>
                                        </p:cTn>
                                        <p:tgtEl>
                                          <p:spTgt spid="228370"/>
                                        </p:tgtEl>
                                      </p:cBhvr>
                                      <p:to x="100000" y="80000"/>
                                    </p:animScale>
                                    <p:animScale>
                                      <p:cBhvr>
                                        <p:cTn id="60" dur="166" decel="50000">
                                          <p:stCondLst>
                                            <p:cond delay="1338"/>
                                          </p:stCondLst>
                                        </p:cTn>
                                        <p:tgtEl>
                                          <p:spTgt spid="228370"/>
                                        </p:tgtEl>
                                      </p:cBhvr>
                                      <p:to x="100000" y="100000"/>
                                    </p:animScale>
                                    <p:animScale>
                                      <p:cBhvr>
                                        <p:cTn id="61" dur="26">
                                          <p:stCondLst>
                                            <p:cond delay="1642"/>
                                          </p:stCondLst>
                                        </p:cTn>
                                        <p:tgtEl>
                                          <p:spTgt spid="228370"/>
                                        </p:tgtEl>
                                      </p:cBhvr>
                                      <p:to x="100000" y="90000"/>
                                    </p:animScale>
                                    <p:animScale>
                                      <p:cBhvr>
                                        <p:cTn id="62" dur="166" decel="50000">
                                          <p:stCondLst>
                                            <p:cond delay="1668"/>
                                          </p:stCondLst>
                                        </p:cTn>
                                        <p:tgtEl>
                                          <p:spTgt spid="228370"/>
                                        </p:tgtEl>
                                      </p:cBhvr>
                                      <p:to x="100000" y="100000"/>
                                    </p:animScale>
                                    <p:animScale>
                                      <p:cBhvr>
                                        <p:cTn id="63" dur="26">
                                          <p:stCondLst>
                                            <p:cond delay="1808"/>
                                          </p:stCondLst>
                                        </p:cTn>
                                        <p:tgtEl>
                                          <p:spTgt spid="228370"/>
                                        </p:tgtEl>
                                      </p:cBhvr>
                                      <p:to x="100000" y="95000"/>
                                    </p:animScale>
                                    <p:animScale>
                                      <p:cBhvr>
                                        <p:cTn id="64" dur="166" decel="50000">
                                          <p:stCondLst>
                                            <p:cond delay="1834"/>
                                          </p:stCondLst>
                                        </p:cTn>
                                        <p:tgtEl>
                                          <p:spTgt spid="22837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0" grpId="0"/>
      <p:bldP spid="228364" grpId="0"/>
      <p:bldP spid="228365" grpId="0"/>
      <p:bldP spid="228367" grpId="0"/>
      <p:bldP spid="228367" grpId="1"/>
      <p:bldP spid="228368" grpId="0"/>
      <p:bldP spid="228368" grpId="1"/>
      <p:bldP spid="228370" grpId="0" bldLvl="0" animBg="1"/>
      <p:bldP spid="228372" grpId="0" bldLvl="0" animBg="1"/>
      <p:bldP spid="22837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矩形 230401"/>
          <p:cNvSpPr/>
          <p:nvPr/>
        </p:nvSpPr>
        <p:spPr>
          <a:xfrm>
            <a:off x="1033837" y="3271479"/>
            <a:ext cx="11264539" cy="0"/>
          </a:xfrm>
          <a:prstGeom prst="rect">
            <a:avLst/>
          </a:prstGeom>
          <a:noFill/>
          <a:ln w="9525">
            <a:noFill/>
          </a:ln>
        </p:spPr>
        <p:txBody>
          <a:bodyPr/>
          <a:lstStyle/>
          <a:p>
            <a:endParaRPr lang="zh-CN" altLang="en-US"/>
          </a:p>
        </p:txBody>
      </p:sp>
      <p:sp>
        <p:nvSpPr>
          <p:cNvPr id="230407" name="文本框 230406"/>
          <p:cNvSpPr txBox="1"/>
          <p:nvPr/>
        </p:nvSpPr>
        <p:spPr>
          <a:xfrm>
            <a:off x="1536283" y="1751289"/>
            <a:ext cx="4465637" cy="583565"/>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、通道部件</a:t>
            </a:r>
            <a:r>
              <a:rPr lang="zh-CN" altLang="en-US" sz="3200" b="0" dirty="0">
                <a:latin typeface="Tahoma" panose="020B0604030504040204" pitchFamily="34" charset="0"/>
              </a:rPr>
              <a:t> </a:t>
            </a:r>
          </a:p>
        </p:txBody>
      </p:sp>
      <p:sp>
        <p:nvSpPr>
          <p:cNvPr id="230409" name="文本框 230408"/>
          <p:cNvSpPr txBox="1"/>
          <p:nvPr/>
        </p:nvSpPr>
        <p:spPr>
          <a:xfrm>
            <a:off x="2149851" y="2434866"/>
            <a:ext cx="9490765" cy="460375"/>
          </a:xfrm>
          <a:prstGeom prst="rect">
            <a:avLst/>
          </a:prstGeom>
          <a:noFill/>
          <a:ln w="9525">
            <a:noFill/>
          </a:ln>
        </p:spPr>
        <p:txBody>
          <a:bodyPr wrap="square">
            <a:spAutoFit/>
          </a:bodyPr>
          <a:lstStyle/>
          <a:p>
            <a:pPr>
              <a:spcBef>
                <a:spcPct val="50000"/>
              </a:spcBef>
              <a:buClr>
                <a:srgbClr val="FF9900"/>
              </a:buClr>
              <a:buFont typeface="Wingdings" panose="05000000000000000000" pitchFamily="2" charset="2"/>
              <a:buChar char="n"/>
            </a:pPr>
            <a:r>
              <a:rPr lang="zh-CN" altLang="en-US" dirty="0">
                <a:solidFill>
                  <a:srgbClr val="0000CC"/>
                </a:solidFill>
                <a:latin typeface="Tahoma" panose="020B0604030504040204" pitchFamily="34" charset="0"/>
              </a:rPr>
              <a:t> 内存；与主机共享同一个存储器。 </a:t>
            </a:r>
          </a:p>
        </p:txBody>
      </p:sp>
      <p:sp>
        <p:nvSpPr>
          <p:cNvPr id="230410" name="文本框 230409"/>
          <p:cNvSpPr txBox="1"/>
          <p:nvPr/>
        </p:nvSpPr>
        <p:spPr>
          <a:xfrm>
            <a:off x="2149851" y="2939691"/>
            <a:ext cx="9490765" cy="829945"/>
          </a:xfrm>
          <a:prstGeom prst="rect">
            <a:avLst/>
          </a:prstGeom>
          <a:noFill/>
          <a:ln w="9525">
            <a:noFill/>
          </a:ln>
        </p:spPr>
        <p:txBody>
          <a:bodyPr wrap="square">
            <a:spAutoFit/>
          </a:bodyPr>
          <a:lstStyle/>
          <a:p>
            <a:pPr>
              <a:spcBef>
                <a:spcPct val="50000"/>
              </a:spcBef>
              <a:buClr>
                <a:srgbClr val="FF9900"/>
              </a:buClr>
              <a:buFont typeface="Wingdings" panose="05000000000000000000" pitchFamily="2" charset="2"/>
              <a:buChar char="n"/>
            </a:pPr>
            <a:r>
              <a:rPr lang="zh-CN" altLang="en-US" dirty="0">
                <a:solidFill>
                  <a:srgbClr val="0000CC"/>
                </a:solidFill>
                <a:latin typeface="Tahoma" panose="020B0604030504040204" pitchFamily="34" charset="0"/>
              </a:rPr>
              <a:t> 通道运算控制部件；它负责解释执行通道指令。另外还应保有若干信息字（寄存器），包括： </a:t>
            </a:r>
          </a:p>
        </p:txBody>
      </p:sp>
      <p:sp>
        <p:nvSpPr>
          <p:cNvPr id="230411" name="文本框 230410"/>
          <p:cNvSpPr txBox="1"/>
          <p:nvPr/>
        </p:nvSpPr>
        <p:spPr>
          <a:xfrm>
            <a:off x="2639616" y="3861048"/>
            <a:ext cx="8928992" cy="2306955"/>
          </a:xfrm>
          <a:prstGeom prst="rect">
            <a:avLst/>
          </a:prstGeom>
          <a:noFill/>
          <a:ln w="9525">
            <a:noFill/>
          </a:ln>
        </p:spPr>
        <p:txBody>
          <a:bodyPr wrap="square">
            <a:spAutoFit/>
          </a:bodyPr>
          <a:lstStyle/>
          <a:p>
            <a:r>
              <a:rPr lang="zh-CN" altLang="en-US" dirty="0">
                <a:latin typeface="Tahoma" panose="020B0604030504040204" pitchFamily="34" charset="0"/>
              </a:rPr>
              <a:t>① 数据字；存放被传输的数据。</a:t>
            </a:r>
          </a:p>
          <a:p>
            <a:r>
              <a:rPr lang="zh-CN" altLang="en-US" dirty="0">
                <a:latin typeface="Tahoma" panose="020B0604030504040204" pitchFamily="34" charset="0"/>
              </a:rPr>
              <a:t>② 通道指令字（</a:t>
            </a:r>
            <a:r>
              <a:rPr lang="en-US" altLang="zh-CN" dirty="0">
                <a:latin typeface="Tahoma" panose="020B0604030504040204" pitchFamily="34" charset="0"/>
              </a:rPr>
              <a:t>CCW</a:t>
            </a:r>
            <a:r>
              <a:rPr lang="zh-CN" altLang="en-US" dirty="0">
                <a:latin typeface="Tahoma" panose="020B0604030504040204" pitchFamily="34" charset="0"/>
              </a:rPr>
              <a:t>）；存放当前正在执行的指令。</a:t>
            </a:r>
          </a:p>
          <a:p>
            <a:r>
              <a:rPr lang="zh-CN" altLang="en-US" dirty="0">
                <a:latin typeface="Tahoma" panose="020B0604030504040204" pitchFamily="34" charset="0"/>
              </a:rPr>
              <a:t>③ 通道地址字（</a:t>
            </a:r>
            <a:r>
              <a:rPr lang="en-US" altLang="zh-CN" dirty="0">
                <a:latin typeface="Tahoma" panose="020B0604030504040204" pitchFamily="34" charset="0"/>
              </a:rPr>
              <a:t>CAW</a:t>
            </a:r>
            <a:r>
              <a:rPr lang="zh-CN" altLang="en-US" dirty="0">
                <a:latin typeface="Tahoma" panose="020B0604030504040204" pitchFamily="34" charset="0"/>
              </a:rPr>
              <a:t>）；存放下条通道指令地址（相当于程序计数器）。</a:t>
            </a:r>
          </a:p>
          <a:p>
            <a:r>
              <a:rPr lang="zh-CN" altLang="en-US" dirty="0">
                <a:latin typeface="Tahoma" panose="020B0604030504040204" pitchFamily="34" charset="0"/>
              </a:rPr>
              <a:t>④ 通道状态字（</a:t>
            </a:r>
            <a:r>
              <a:rPr lang="en-US" altLang="zh-CN" dirty="0">
                <a:latin typeface="Tahoma" panose="020B0604030504040204" pitchFamily="34" charset="0"/>
              </a:rPr>
              <a:t>CSW</a:t>
            </a:r>
            <a:r>
              <a:rPr lang="zh-CN" altLang="en-US" dirty="0">
                <a:latin typeface="Tahoma" panose="020B0604030504040204" pitchFamily="34" charset="0"/>
              </a:rPr>
              <a:t>）；用于记录通道和该通道中各设备的当前工作状态。 </a:t>
            </a:r>
          </a:p>
        </p:txBody>
      </p:sp>
      <p:sp>
        <p:nvSpPr>
          <p:cNvPr id="230414" name="AutoShape 5"/>
          <p:cNvSpPr/>
          <p:nvPr/>
        </p:nvSpPr>
        <p:spPr>
          <a:xfrm>
            <a:off x="1045745" y="1003577"/>
            <a:ext cx="42354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30415" name="Text Box 38"/>
          <p:cNvSpPr txBox="1"/>
          <p:nvPr/>
        </p:nvSpPr>
        <p:spPr>
          <a:xfrm>
            <a:off x="1177508" y="1030564"/>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四、通道控制方式</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1" name="矩形 10">
            <a:extLst>
              <a:ext uri="{FF2B5EF4-FFF2-40B4-BE49-F238E27FC236}">
                <a16:creationId xmlns:a16="http://schemas.microsoft.com/office/drawing/2014/main" id="{04F1B9C3-8A71-4BF3-A6C1-11689D0701FF}"/>
              </a:ext>
            </a:extLst>
          </p:cNvPr>
          <p:cNvSpPr/>
          <p:nvPr/>
        </p:nvSpPr>
        <p:spPr>
          <a:xfrm>
            <a:off x="493296" y="175812"/>
            <a:ext cx="5903913"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5.2 I/O设备数据传输控制方式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0414"/>
                                        </p:tgtEl>
                                        <p:attrNameLst>
                                          <p:attrName>style.visibility</p:attrName>
                                        </p:attrNameLst>
                                      </p:cBhvr>
                                      <p:to>
                                        <p:strVal val="visible"/>
                                      </p:to>
                                    </p:set>
                                    <p:anim calcmode="lin" valueType="num">
                                      <p:cBhvr additive="base">
                                        <p:cTn id="7" dur="500" fill="hold"/>
                                        <p:tgtEl>
                                          <p:spTgt spid="230414"/>
                                        </p:tgtEl>
                                        <p:attrNameLst>
                                          <p:attrName>ppt_x</p:attrName>
                                        </p:attrNameLst>
                                      </p:cBhvr>
                                      <p:tavLst>
                                        <p:tav tm="0">
                                          <p:val>
                                            <p:strVal val="#ppt_x"/>
                                          </p:val>
                                        </p:tav>
                                        <p:tav tm="100000">
                                          <p:val>
                                            <p:strVal val="#ppt_x"/>
                                          </p:val>
                                        </p:tav>
                                      </p:tavLst>
                                    </p:anim>
                                    <p:anim calcmode="lin" valueType="num">
                                      <p:cBhvr additive="base">
                                        <p:cTn id="8" dur="500" fill="hold"/>
                                        <p:tgtEl>
                                          <p:spTgt spid="2304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0415"/>
                                        </p:tgtEl>
                                        <p:attrNameLst>
                                          <p:attrName>style.visibility</p:attrName>
                                        </p:attrNameLst>
                                      </p:cBhvr>
                                      <p:to>
                                        <p:strVal val="visible"/>
                                      </p:to>
                                    </p:set>
                                    <p:anim calcmode="lin" valueType="num">
                                      <p:cBhvr additive="base">
                                        <p:cTn id="12" dur="500" fill="hold"/>
                                        <p:tgtEl>
                                          <p:spTgt spid="230415"/>
                                        </p:tgtEl>
                                        <p:attrNameLst>
                                          <p:attrName>ppt_x</p:attrName>
                                        </p:attrNameLst>
                                      </p:cBhvr>
                                      <p:tavLst>
                                        <p:tav tm="0">
                                          <p:val>
                                            <p:strVal val="#ppt_x"/>
                                          </p:val>
                                        </p:tav>
                                        <p:tav tm="100000">
                                          <p:val>
                                            <p:strVal val="#ppt_x"/>
                                          </p:val>
                                        </p:tav>
                                      </p:tavLst>
                                    </p:anim>
                                    <p:anim calcmode="lin" valueType="num">
                                      <p:cBhvr additive="base">
                                        <p:cTn id="13" dur="500" fill="hold"/>
                                        <p:tgtEl>
                                          <p:spTgt spid="23041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30407"/>
                                        </p:tgtEl>
                                        <p:attrNameLst>
                                          <p:attrName>style.visibility</p:attrName>
                                        </p:attrNameLst>
                                      </p:cBhvr>
                                      <p:to>
                                        <p:strVal val="visible"/>
                                      </p:to>
                                    </p:set>
                                    <p:anim calcmode="lin" valueType="num">
                                      <p:cBhvr additive="base">
                                        <p:cTn id="17" dur="500" fill="hold"/>
                                        <p:tgtEl>
                                          <p:spTgt spid="230407"/>
                                        </p:tgtEl>
                                        <p:attrNameLst>
                                          <p:attrName>ppt_x</p:attrName>
                                        </p:attrNameLst>
                                      </p:cBhvr>
                                      <p:tavLst>
                                        <p:tav tm="0">
                                          <p:val>
                                            <p:strVal val="0-#ppt_w/2"/>
                                          </p:val>
                                        </p:tav>
                                        <p:tav tm="100000">
                                          <p:val>
                                            <p:strVal val="#ppt_x"/>
                                          </p:val>
                                        </p:tav>
                                      </p:tavLst>
                                    </p:anim>
                                    <p:anim calcmode="lin" valueType="num">
                                      <p:cBhvr additive="base">
                                        <p:cTn id="18" dur="500" fill="hold"/>
                                        <p:tgtEl>
                                          <p:spTgt spid="23040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30409"/>
                                        </p:tgtEl>
                                        <p:attrNameLst>
                                          <p:attrName>style.visibility</p:attrName>
                                        </p:attrNameLst>
                                      </p:cBhvr>
                                      <p:to>
                                        <p:strVal val="visible"/>
                                      </p:to>
                                    </p:set>
                                    <p:anim calcmode="lin" valueType="num">
                                      <p:cBhvr additive="base">
                                        <p:cTn id="22" dur="500" fill="hold"/>
                                        <p:tgtEl>
                                          <p:spTgt spid="230409"/>
                                        </p:tgtEl>
                                        <p:attrNameLst>
                                          <p:attrName>ppt_x</p:attrName>
                                        </p:attrNameLst>
                                      </p:cBhvr>
                                      <p:tavLst>
                                        <p:tav tm="0">
                                          <p:val>
                                            <p:strVal val="#ppt_x"/>
                                          </p:val>
                                        </p:tav>
                                        <p:tav tm="100000">
                                          <p:val>
                                            <p:strVal val="#ppt_x"/>
                                          </p:val>
                                        </p:tav>
                                      </p:tavLst>
                                    </p:anim>
                                    <p:anim calcmode="lin" valueType="num">
                                      <p:cBhvr additive="base">
                                        <p:cTn id="23" dur="500" fill="hold"/>
                                        <p:tgtEl>
                                          <p:spTgt spid="23040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30410"/>
                                        </p:tgtEl>
                                        <p:attrNameLst>
                                          <p:attrName>style.visibility</p:attrName>
                                        </p:attrNameLst>
                                      </p:cBhvr>
                                      <p:to>
                                        <p:strVal val="visible"/>
                                      </p:to>
                                    </p:set>
                                    <p:anim calcmode="lin" valueType="num">
                                      <p:cBhvr additive="base">
                                        <p:cTn id="27" dur="500" fill="hold"/>
                                        <p:tgtEl>
                                          <p:spTgt spid="230410"/>
                                        </p:tgtEl>
                                        <p:attrNameLst>
                                          <p:attrName>ppt_x</p:attrName>
                                        </p:attrNameLst>
                                      </p:cBhvr>
                                      <p:tavLst>
                                        <p:tav tm="0">
                                          <p:val>
                                            <p:strVal val="#ppt_x"/>
                                          </p:val>
                                        </p:tav>
                                        <p:tav tm="100000">
                                          <p:val>
                                            <p:strVal val="#ppt_x"/>
                                          </p:val>
                                        </p:tav>
                                      </p:tavLst>
                                    </p:anim>
                                    <p:anim calcmode="lin" valueType="num">
                                      <p:cBhvr additive="base">
                                        <p:cTn id="28" dur="500" fill="hold"/>
                                        <p:tgtEl>
                                          <p:spTgt spid="23041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30411"/>
                                        </p:tgtEl>
                                        <p:attrNameLst>
                                          <p:attrName>style.visibility</p:attrName>
                                        </p:attrNameLst>
                                      </p:cBhvr>
                                      <p:to>
                                        <p:strVal val="visible"/>
                                      </p:to>
                                    </p:set>
                                    <p:anim calcmode="lin" valueType="num">
                                      <p:cBhvr additive="base">
                                        <p:cTn id="32" dur="500" fill="hold"/>
                                        <p:tgtEl>
                                          <p:spTgt spid="230411"/>
                                        </p:tgtEl>
                                        <p:attrNameLst>
                                          <p:attrName>ppt_x</p:attrName>
                                        </p:attrNameLst>
                                      </p:cBhvr>
                                      <p:tavLst>
                                        <p:tav tm="0">
                                          <p:val>
                                            <p:strVal val="#ppt_x"/>
                                          </p:val>
                                        </p:tav>
                                        <p:tav tm="100000">
                                          <p:val>
                                            <p:strVal val="#ppt_x"/>
                                          </p:val>
                                        </p:tav>
                                      </p:tavLst>
                                    </p:anim>
                                    <p:anim calcmode="lin" valueType="num">
                                      <p:cBhvr additive="base">
                                        <p:cTn id="33" dur="500" fill="hold"/>
                                        <p:tgtEl>
                                          <p:spTgt spid="2304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7" grpId="0"/>
      <p:bldP spid="230409" grpId="0"/>
      <p:bldP spid="230410" grpId="0"/>
      <p:bldP spid="230411" grpId="0"/>
      <p:bldP spid="230414" grpId="0" bldLvl="0" animBg="1"/>
      <p:bldP spid="2304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33" name="文本框 231432"/>
          <p:cNvSpPr txBox="1"/>
          <p:nvPr/>
        </p:nvSpPr>
        <p:spPr>
          <a:xfrm>
            <a:off x="6654854" y="1371253"/>
            <a:ext cx="2048665" cy="460375"/>
          </a:xfrm>
          <a:prstGeom prst="rect">
            <a:avLst/>
          </a:prstGeom>
          <a:noFill/>
          <a:ln w="9525">
            <a:noFill/>
          </a:ln>
        </p:spPr>
        <p:txBody>
          <a:bodyPr wrap="square">
            <a:spAutoFit/>
          </a:bodyPr>
          <a:lstStyle/>
          <a:p>
            <a:pPr>
              <a:spcBef>
                <a:spcPct val="50000"/>
              </a:spcBef>
              <a:buClr>
                <a:srgbClr val="0000FF"/>
              </a:buClr>
              <a:buSzPct val="70000"/>
              <a:buFont typeface="Wingdings" panose="05000000000000000000" pitchFamily="2" charset="2"/>
            </a:pPr>
            <a:r>
              <a:rPr lang="zh-CN" altLang="en-US" dirty="0">
                <a:solidFill>
                  <a:srgbClr val="0000CC"/>
                </a:solidFill>
                <a:effectLst>
                  <a:outerShdw blurRad="38100" dist="38100" dir="2700000">
                    <a:srgbClr val="C0C0C0"/>
                  </a:outerShdw>
                </a:effectLst>
                <a:latin typeface="Tahoma" panose="020B0604030504040204" pitchFamily="34" charset="0"/>
              </a:rPr>
              <a:t>通道指令格式 </a:t>
            </a:r>
          </a:p>
        </p:txBody>
      </p:sp>
      <p:sp>
        <p:nvSpPr>
          <p:cNvPr id="231435" name="文本框 231434"/>
          <p:cNvSpPr txBox="1"/>
          <p:nvPr/>
        </p:nvSpPr>
        <p:spPr>
          <a:xfrm>
            <a:off x="2351584" y="2603260"/>
            <a:ext cx="9540826" cy="3750001"/>
          </a:xfrm>
          <a:prstGeom prst="rect">
            <a:avLst/>
          </a:prstGeom>
          <a:noFill/>
          <a:ln w="9525">
            <a:noFill/>
          </a:ln>
        </p:spPr>
        <p:txBody>
          <a:bodyPr wrap="square">
            <a:spAutoFit/>
          </a:bodyPr>
          <a:lstStyle/>
          <a:p>
            <a:r>
              <a:rPr lang="zh-CN" altLang="en-US" dirty="0">
                <a:solidFill>
                  <a:schemeClr val="folHlink"/>
                </a:solidFill>
              </a:rPr>
              <a:t>其中操作码包括如下几种（构成通道指令系统）：</a:t>
            </a:r>
          </a:p>
          <a:p>
            <a:pPr lvl="1">
              <a:lnSpc>
                <a:spcPct val="105000"/>
              </a:lnSpc>
              <a:spcBef>
                <a:spcPct val="10000"/>
              </a:spcBef>
            </a:pPr>
            <a:r>
              <a:rPr lang="zh-CN" altLang="en-US" b="1" dirty="0">
                <a:latin typeface="宋体" panose="02010600030101010101" pitchFamily="2" charset="-122"/>
              </a:rPr>
              <a:t>① </a:t>
            </a:r>
            <a:r>
              <a:rPr lang="zh-CN" altLang="en-US" b="1" dirty="0"/>
              <a:t>空操作；不执行任何操作，取下条指令继续工作；</a:t>
            </a:r>
          </a:p>
          <a:p>
            <a:pPr lvl="1">
              <a:lnSpc>
                <a:spcPct val="105000"/>
              </a:lnSpc>
              <a:spcBef>
                <a:spcPct val="10000"/>
              </a:spcBef>
            </a:pPr>
            <a:r>
              <a:rPr lang="zh-CN" altLang="en-US" b="1" dirty="0">
                <a:latin typeface="宋体" panose="02010600030101010101" pitchFamily="2" charset="-122"/>
              </a:rPr>
              <a:t>②</a:t>
            </a:r>
            <a:r>
              <a:rPr lang="zh-CN" altLang="en-US" b="1" dirty="0"/>
              <a:t>  转移操作；按指令中的主存地址取另一条通道指令；</a:t>
            </a:r>
          </a:p>
          <a:p>
            <a:pPr lvl="1">
              <a:lnSpc>
                <a:spcPct val="105000"/>
              </a:lnSpc>
              <a:spcBef>
                <a:spcPct val="10000"/>
              </a:spcBef>
            </a:pPr>
            <a:r>
              <a:rPr lang="zh-CN" altLang="en-US" b="1" dirty="0">
                <a:latin typeface="宋体" panose="02010600030101010101" pitchFamily="2" charset="-122"/>
              </a:rPr>
              <a:t>③ </a:t>
            </a:r>
            <a:r>
              <a:rPr lang="zh-CN" altLang="en-US" b="1" dirty="0"/>
              <a:t>读操作；从指定设备上读进一批数据；</a:t>
            </a:r>
          </a:p>
          <a:p>
            <a:pPr lvl="1">
              <a:lnSpc>
                <a:spcPct val="105000"/>
              </a:lnSpc>
              <a:spcBef>
                <a:spcPct val="10000"/>
              </a:spcBef>
            </a:pPr>
            <a:r>
              <a:rPr lang="zh-CN" altLang="en-US" b="1" dirty="0">
                <a:latin typeface="宋体" panose="02010600030101010101" pitchFamily="2" charset="-122"/>
              </a:rPr>
              <a:t>④ </a:t>
            </a:r>
            <a:r>
              <a:rPr lang="zh-CN" altLang="en-US" b="1" dirty="0"/>
              <a:t>写操作；向指定设备上输出一批数据；</a:t>
            </a:r>
          </a:p>
          <a:p>
            <a:pPr lvl="1">
              <a:lnSpc>
                <a:spcPct val="105000"/>
              </a:lnSpc>
              <a:spcBef>
                <a:spcPct val="10000"/>
              </a:spcBef>
            </a:pPr>
            <a:r>
              <a:rPr lang="zh-CN" altLang="en-US" b="1" dirty="0">
                <a:latin typeface="宋体" panose="02010600030101010101" pitchFamily="2" charset="-122"/>
              </a:rPr>
              <a:t>⑤ </a:t>
            </a:r>
            <a:r>
              <a:rPr lang="zh-CN" altLang="en-US" b="1" dirty="0"/>
              <a:t>控制型操作；控制外部设备那些非传输性动作，磁带反绕、磁盘磁臂移动、打印纸换页等；</a:t>
            </a:r>
          </a:p>
          <a:p>
            <a:pPr lvl="1">
              <a:lnSpc>
                <a:spcPct val="105000"/>
              </a:lnSpc>
              <a:spcBef>
                <a:spcPct val="10000"/>
              </a:spcBef>
            </a:pPr>
            <a:r>
              <a:rPr lang="zh-CN" altLang="en-US" b="1" dirty="0">
                <a:latin typeface="宋体" panose="02010600030101010101" pitchFamily="2" charset="-122"/>
              </a:rPr>
              <a:t>⑥ </a:t>
            </a:r>
            <a:r>
              <a:rPr lang="zh-CN" altLang="en-US" b="1" dirty="0"/>
              <a:t>结束操作；表示通道程序结束，在</a:t>
            </a:r>
            <a:r>
              <a:rPr lang="en-US" altLang="zh-CN" b="1" dirty="0"/>
              <a:t>CSW</a:t>
            </a:r>
            <a:r>
              <a:rPr lang="zh-CN" altLang="en-US" b="1" dirty="0"/>
              <a:t>中记下正常结束标记，并向主机发出通道中断； </a:t>
            </a:r>
          </a:p>
        </p:txBody>
      </p:sp>
      <p:grpSp>
        <p:nvGrpSpPr>
          <p:cNvPr id="231449" name="组合 231448"/>
          <p:cNvGrpSpPr/>
          <p:nvPr/>
        </p:nvGrpSpPr>
        <p:grpSpPr>
          <a:xfrm>
            <a:off x="4799856" y="1877396"/>
            <a:ext cx="5249863" cy="576263"/>
            <a:chOff x="1387" y="1661"/>
            <a:chExt cx="3307" cy="363"/>
          </a:xfrm>
        </p:grpSpPr>
        <p:sp>
          <p:nvSpPr>
            <p:cNvPr id="231437" name="矩形 231436"/>
            <p:cNvSpPr/>
            <p:nvPr/>
          </p:nvSpPr>
          <p:spPr>
            <a:xfrm>
              <a:off x="1387" y="1661"/>
              <a:ext cx="3307" cy="327"/>
            </a:xfrm>
            <a:prstGeom prst="rect">
              <a:avLst/>
            </a:prstGeom>
            <a:solidFill>
              <a:srgbClr val="CCFF99"/>
            </a:solidFill>
            <a:ln w="9525" cap="flat" cmpd="sng">
              <a:solidFill>
                <a:srgbClr val="000000"/>
              </a:solidFill>
              <a:prstDash val="solid"/>
              <a:miter/>
              <a:headEnd type="none" w="med" len="med"/>
              <a:tailEnd type="none" w="med" len="med"/>
            </a:ln>
          </p:spPr>
          <p:txBody>
            <a:bodyPr/>
            <a:lstStyle/>
            <a:p>
              <a:endParaRPr lang="zh-CN" altLang="en-US" dirty="0">
                <a:ln>
                  <a:solidFill>
                    <a:srgbClr val="FF0000"/>
                  </a:solidFill>
                </a:ln>
                <a:solidFill>
                  <a:srgbClr val="FF0000"/>
                </a:solidFill>
                <a:latin typeface="Tahoma" panose="020B0604030504040204" pitchFamily="34" charset="0"/>
              </a:endParaRPr>
            </a:p>
          </p:txBody>
        </p:sp>
        <p:sp>
          <p:nvSpPr>
            <p:cNvPr id="231438" name="直接连接符 231437"/>
            <p:cNvSpPr/>
            <p:nvPr/>
          </p:nvSpPr>
          <p:spPr>
            <a:xfrm>
              <a:off x="2041" y="1661"/>
              <a:ext cx="0" cy="327"/>
            </a:xfrm>
            <a:prstGeom prst="line">
              <a:avLst/>
            </a:prstGeom>
            <a:ln w="9525" cap="flat" cmpd="sng">
              <a:solidFill>
                <a:srgbClr val="000000"/>
              </a:solidFill>
              <a:prstDash val="solid"/>
              <a:headEnd type="none" w="med" len="med"/>
              <a:tailEnd type="none" w="med" len="med"/>
            </a:ln>
          </p:spPr>
        </p:sp>
        <p:sp>
          <p:nvSpPr>
            <p:cNvPr id="231439" name="直接连接符 231438"/>
            <p:cNvSpPr/>
            <p:nvPr/>
          </p:nvSpPr>
          <p:spPr>
            <a:xfrm>
              <a:off x="2906" y="1661"/>
              <a:ext cx="0" cy="327"/>
            </a:xfrm>
            <a:prstGeom prst="line">
              <a:avLst/>
            </a:prstGeom>
            <a:ln w="9525" cap="flat" cmpd="sng">
              <a:solidFill>
                <a:srgbClr val="000000"/>
              </a:solidFill>
              <a:prstDash val="solid"/>
              <a:headEnd type="none" w="med" len="med"/>
              <a:tailEnd type="none" w="med" len="med"/>
            </a:ln>
          </p:spPr>
        </p:sp>
        <p:sp>
          <p:nvSpPr>
            <p:cNvPr id="231440" name="直接连接符 231439"/>
            <p:cNvSpPr/>
            <p:nvPr/>
          </p:nvSpPr>
          <p:spPr>
            <a:xfrm>
              <a:off x="3622" y="1661"/>
              <a:ext cx="0" cy="327"/>
            </a:xfrm>
            <a:prstGeom prst="line">
              <a:avLst/>
            </a:prstGeom>
            <a:ln w="9525" cap="flat" cmpd="sng">
              <a:solidFill>
                <a:srgbClr val="000000"/>
              </a:solidFill>
              <a:prstDash val="solid"/>
              <a:headEnd type="none" w="med" len="med"/>
              <a:tailEnd type="none" w="med" len="med"/>
            </a:ln>
          </p:spPr>
        </p:sp>
        <p:sp>
          <p:nvSpPr>
            <p:cNvPr id="231441" name="文本框 231440"/>
            <p:cNvSpPr txBox="1"/>
            <p:nvPr/>
          </p:nvSpPr>
          <p:spPr>
            <a:xfrm>
              <a:off x="1387" y="1661"/>
              <a:ext cx="786" cy="363"/>
            </a:xfrm>
            <a:prstGeom prst="rect">
              <a:avLst/>
            </a:prstGeom>
            <a:noFill/>
            <a:ln w="9525">
              <a:noFill/>
            </a:ln>
          </p:spPr>
          <p:txBody>
            <a:bodyPr/>
            <a:lstStyle/>
            <a:p>
              <a:pPr algn="just"/>
              <a:r>
                <a:rPr lang="zh-CN" altLang="en-US" dirty="0">
                  <a:ln>
                    <a:solidFill>
                      <a:srgbClr val="FF0000"/>
                    </a:solidFill>
                  </a:ln>
                  <a:solidFill>
                    <a:srgbClr val="FF0000"/>
                  </a:solidFill>
                  <a:effectLst>
                    <a:outerShdw blurRad="38100" dist="38100" dir="2700000">
                      <a:srgbClr val="C0C0C0"/>
                    </a:outerShdw>
                  </a:effectLst>
                  <a:latin typeface="Times New Roman" panose="02020603050405020304" pitchFamily="18" charset="0"/>
                </a:rPr>
                <a:t>操作码</a:t>
              </a:r>
              <a:endParaRPr lang="zh-CN" altLang="en-US" dirty="0">
                <a:ln>
                  <a:solidFill>
                    <a:srgbClr val="FF0000"/>
                  </a:solidFill>
                </a:ln>
                <a:solidFill>
                  <a:srgbClr val="FF0000"/>
                </a:solidFill>
                <a:effectLst>
                  <a:outerShdw blurRad="38100" dist="38100" dir="2700000">
                    <a:srgbClr val="C0C0C0"/>
                  </a:outerShdw>
                </a:effectLst>
              </a:endParaRPr>
            </a:p>
          </p:txBody>
        </p:sp>
        <p:sp>
          <p:nvSpPr>
            <p:cNvPr id="231442" name="文本框 231441"/>
            <p:cNvSpPr txBox="1"/>
            <p:nvPr/>
          </p:nvSpPr>
          <p:spPr>
            <a:xfrm>
              <a:off x="2041" y="1661"/>
              <a:ext cx="917" cy="363"/>
            </a:xfrm>
            <a:prstGeom prst="rect">
              <a:avLst/>
            </a:prstGeom>
            <a:noFill/>
            <a:ln w="9525">
              <a:noFill/>
            </a:ln>
          </p:spPr>
          <p:txBody>
            <a:bodyPr/>
            <a:lstStyle/>
            <a:p>
              <a:pPr algn="just"/>
              <a:r>
                <a:rPr lang="zh-CN" altLang="en-US" dirty="0">
                  <a:ln>
                    <a:solidFill>
                      <a:srgbClr val="FF0000"/>
                    </a:solidFill>
                  </a:ln>
                  <a:solidFill>
                    <a:srgbClr val="FF0000"/>
                  </a:solidFill>
                  <a:effectLst>
                    <a:outerShdw blurRad="38100" dist="38100" dir="2700000">
                      <a:srgbClr val="C0C0C0"/>
                    </a:outerShdw>
                  </a:effectLst>
                  <a:latin typeface="Times New Roman" panose="02020603050405020304" pitchFamily="18" charset="0"/>
                </a:rPr>
                <a:t>传输个数</a:t>
              </a:r>
              <a:endParaRPr lang="zh-CN" altLang="en-US" dirty="0">
                <a:ln>
                  <a:solidFill>
                    <a:srgbClr val="FF0000"/>
                  </a:solidFill>
                </a:ln>
                <a:solidFill>
                  <a:srgbClr val="FF0000"/>
                </a:solidFill>
                <a:effectLst>
                  <a:outerShdw blurRad="38100" dist="38100" dir="2700000">
                    <a:srgbClr val="C0C0C0"/>
                  </a:outerShdw>
                </a:effectLst>
              </a:endParaRPr>
            </a:p>
          </p:txBody>
        </p:sp>
        <p:sp>
          <p:nvSpPr>
            <p:cNvPr id="231443" name="文本框 231442"/>
            <p:cNvSpPr txBox="1"/>
            <p:nvPr/>
          </p:nvSpPr>
          <p:spPr>
            <a:xfrm>
              <a:off x="2930" y="1661"/>
              <a:ext cx="916" cy="363"/>
            </a:xfrm>
            <a:prstGeom prst="rect">
              <a:avLst/>
            </a:prstGeom>
            <a:noFill/>
            <a:ln w="9525">
              <a:noFill/>
            </a:ln>
          </p:spPr>
          <p:txBody>
            <a:bodyPr/>
            <a:lstStyle/>
            <a:p>
              <a:pPr algn="just"/>
              <a:r>
                <a:rPr lang="zh-CN" altLang="en-US" dirty="0">
                  <a:ln>
                    <a:solidFill>
                      <a:srgbClr val="FF0000"/>
                    </a:solidFill>
                  </a:ln>
                  <a:solidFill>
                    <a:srgbClr val="FF0000"/>
                  </a:solidFill>
                  <a:effectLst>
                    <a:outerShdw blurRad="38100" dist="38100" dir="2700000">
                      <a:srgbClr val="C0C0C0"/>
                    </a:outerShdw>
                  </a:effectLst>
                  <a:latin typeface="Times New Roman" panose="02020603050405020304" pitchFamily="18" charset="0"/>
                </a:rPr>
                <a:t>特征位</a:t>
              </a:r>
              <a:endParaRPr lang="zh-CN" altLang="en-US" dirty="0">
                <a:ln>
                  <a:solidFill>
                    <a:srgbClr val="FF0000"/>
                  </a:solidFill>
                </a:ln>
                <a:solidFill>
                  <a:srgbClr val="FF0000"/>
                </a:solidFill>
                <a:effectLst>
                  <a:outerShdw blurRad="38100" dist="38100" dir="2700000">
                    <a:srgbClr val="C0C0C0"/>
                  </a:outerShdw>
                </a:effectLst>
              </a:endParaRPr>
            </a:p>
          </p:txBody>
        </p:sp>
        <p:sp>
          <p:nvSpPr>
            <p:cNvPr id="231444" name="文本框 231443"/>
            <p:cNvSpPr txBox="1"/>
            <p:nvPr/>
          </p:nvSpPr>
          <p:spPr>
            <a:xfrm>
              <a:off x="3743" y="1661"/>
              <a:ext cx="916" cy="363"/>
            </a:xfrm>
            <a:prstGeom prst="rect">
              <a:avLst/>
            </a:prstGeom>
            <a:noFill/>
            <a:ln w="9525">
              <a:noFill/>
            </a:ln>
          </p:spPr>
          <p:txBody>
            <a:bodyPr/>
            <a:lstStyle/>
            <a:p>
              <a:pPr algn="just"/>
              <a:r>
                <a:rPr lang="zh-CN" altLang="en-US" dirty="0">
                  <a:ln>
                    <a:solidFill>
                      <a:srgbClr val="FF0000"/>
                    </a:solidFill>
                  </a:ln>
                  <a:solidFill>
                    <a:srgbClr val="FF0000"/>
                  </a:solidFill>
                  <a:effectLst>
                    <a:outerShdw blurRad="38100" dist="38100" dir="2700000">
                      <a:srgbClr val="C0C0C0"/>
                    </a:outerShdw>
                  </a:effectLst>
                  <a:latin typeface="Times New Roman" panose="02020603050405020304" pitchFamily="18" charset="0"/>
                </a:rPr>
                <a:t>内存地址</a:t>
              </a:r>
              <a:endParaRPr lang="zh-CN" altLang="en-US" dirty="0">
                <a:ln>
                  <a:solidFill>
                    <a:srgbClr val="FF0000"/>
                  </a:solidFill>
                </a:ln>
                <a:solidFill>
                  <a:srgbClr val="FF0000"/>
                </a:solidFill>
                <a:effectLst>
                  <a:outerShdw blurRad="38100" dist="38100" dir="2700000">
                    <a:srgbClr val="C0C0C0"/>
                  </a:outerShdw>
                </a:effectLst>
              </a:endParaRPr>
            </a:p>
          </p:txBody>
        </p:sp>
      </p:grpSp>
      <p:sp>
        <p:nvSpPr>
          <p:cNvPr id="231450" name="文本框 231449"/>
          <p:cNvSpPr txBox="1"/>
          <p:nvPr/>
        </p:nvSpPr>
        <p:spPr>
          <a:xfrm>
            <a:off x="1630363" y="1837323"/>
            <a:ext cx="4465637" cy="583565"/>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、通道部件</a:t>
            </a:r>
            <a:r>
              <a:rPr lang="zh-CN" altLang="en-US" sz="3200" b="0" dirty="0">
                <a:latin typeface="Tahoma" panose="020B0604030504040204" pitchFamily="34" charset="0"/>
              </a:rPr>
              <a:t> </a:t>
            </a:r>
          </a:p>
        </p:txBody>
      </p:sp>
      <p:sp>
        <p:nvSpPr>
          <p:cNvPr id="231451" name="AutoShape 5"/>
          <p:cNvSpPr/>
          <p:nvPr/>
        </p:nvSpPr>
        <p:spPr>
          <a:xfrm>
            <a:off x="995685" y="953741"/>
            <a:ext cx="42354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31452" name="Text Box 38"/>
          <p:cNvSpPr txBox="1"/>
          <p:nvPr/>
        </p:nvSpPr>
        <p:spPr>
          <a:xfrm>
            <a:off x="1127448" y="980728"/>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四、通道控制方式</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9" name="矩形 18">
            <a:extLst>
              <a:ext uri="{FF2B5EF4-FFF2-40B4-BE49-F238E27FC236}">
                <a16:creationId xmlns:a16="http://schemas.microsoft.com/office/drawing/2014/main" id="{9EA0324F-D050-47B3-BF86-560FC31B8C31}"/>
              </a:ext>
            </a:extLst>
          </p:cNvPr>
          <p:cNvSpPr/>
          <p:nvPr/>
        </p:nvSpPr>
        <p:spPr>
          <a:xfrm>
            <a:off x="493296" y="175812"/>
            <a:ext cx="5903913"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5.2 I/O设备数据传输控制方式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1451"/>
                                        </p:tgtEl>
                                        <p:attrNameLst>
                                          <p:attrName>style.visibility</p:attrName>
                                        </p:attrNameLst>
                                      </p:cBhvr>
                                      <p:to>
                                        <p:strVal val="visible"/>
                                      </p:to>
                                    </p:set>
                                    <p:anim calcmode="lin" valueType="num">
                                      <p:cBhvr additive="base">
                                        <p:cTn id="7" dur="500" fill="hold"/>
                                        <p:tgtEl>
                                          <p:spTgt spid="231451"/>
                                        </p:tgtEl>
                                        <p:attrNameLst>
                                          <p:attrName>ppt_x</p:attrName>
                                        </p:attrNameLst>
                                      </p:cBhvr>
                                      <p:tavLst>
                                        <p:tav tm="0">
                                          <p:val>
                                            <p:strVal val="#ppt_x"/>
                                          </p:val>
                                        </p:tav>
                                        <p:tav tm="100000">
                                          <p:val>
                                            <p:strVal val="#ppt_x"/>
                                          </p:val>
                                        </p:tav>
                                      </p:tavLst>
                                    </p:anim>
                                    <p:anim calcmode="lin" valueType="num">
                                      <p:cBhvr additive="base">
                                        <p:cTn id="8" dur="500" fill="hold"/>
                                        <p:tgtEl>
                                          <p:spTgt spid="23145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1452"/>
                                        </p:tgtEl>
                                        <p:attrNameLst>
                                          <p:attrName>style.visibility</p:attrName>
                                        </p:attrNameLst>
                                      </p:cBhvr>
                                      <p:to>
                                        <p:strVal val="visible"/>
                                      </p:to>
                                    </p:set>
                                    <p:anim calcmode="lin" valueType="num">
                                      <p:cBhvr additive="base">
                                        <p:cTn id="12" dur="500" fill="hold"/>
                                        <p:tgtEl>
                                          <p:spTgt spid="231452"/>
                                        </p:tgtEl>
                                        <p:attrNameLst>
                                          <p:attrName>ppt_x</p:attrName>
                                        </p:attrNameLst>
                                      </p:cBhvr>
                                      <p:tavLst>
                                        <p:tav tm="0">
                                          <p:val>
                                            <p:strVal val="#ppt_x"/>
                                          </p:val>
                                        </p:tav>
                                        <p:tav tm="100000">
                                          <p:val>
                                            <p:strVal val="#ppt_x"/>
                                          </p:val>
                                        </p:tav>
                                      </p:tavLst>
                                    </p:anim>
                                    <p:anim calcmode="lin" valueType="num">
                                      <p:cBhvr additive="base">
                                        <p:cTn id="13" dur="500" fill="hold"/>
                                        <p:tgtEl>
                                          <p:spTgt spid="23145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31450"/>
                                        </p:tgtEl>
                                        <p:attrNameLst>
                                          <p:attrName>style.visibility</p:attrName>
                                        </p:attrNameLst>
                                      </p:cBhvr>
                                      <p:to>
                                        <p:strVal val="visible"/>
                                      </p:to>
                                    </p:set>
                                    <p:anim calcmode="lin" valueType="num">
                                      <p:cBhvr additive="base">
                                        <p:cTn id="17" dur="500" fill="hold"/>
                                        <p:tgtEl>
                                          <p:spTgt spid="231450"/>
                                        </p:tgtEl>
                                        <p:attrNameLst>
                                          <p:attrName>ppt_x</p:attrName>
                                        </p:attrNameLst>
                                      </p:cBhvr>
                                      <p:tavLst>
                                        <p:tav tm="0">
                                          <p:val>
                                            <p:strVal val="0-#ppt_w/2"/>
                                          </p:val>
                                        </p:tav>
                                        <p:tav tm="100000">
                                          <p:val>
                                            <p:strVal val="#ppt_x"/>
                                          </p:val>
                                        </p:tav>
                                      </p:tavLst>
                                    </p:anim>
                                    <p:anim calcmode="lin" valueType="num">
                                      <p:cBhvr additive="base">
                                        <p:cTn id="18" dur="500" fill="hold"/>
                                        <p:tgtEl>
                                          <p:spTgt spid="23145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31449"/>
                                        </p:tgtEl>
                                        <p:attrNameLst>
                                          <p:attrName>style.visibility</p:attrName>
                                        </p:attrNameLst>
                                      </p:cBhvr>
                                      <p:to>
                                        <p:strVal val="visible"/>
                                      </p:to>
                                    </p:set>
                                    <p:anim calcmode="lin" valueType="num">
                                      <p:cBhvr additive="base">
                                        <p:cTn id="22" dur="500" fill="hold"/>
                                        <p:tgtEl>
                                          <p:spTgt spid="231449"/>
                                        </p:tgtEl>
                                        <p:attrNameLst>
                                          <p:attrName>ppt_x</p:attrName>
                                        </p:attrNameLst>
                                      </p:cBhvr>
                                      <p:tavLst>
                                        <p:tav tm="0">
                                          <p:val>
                                            <p:strVal val="#ppt_x"/>
                                          </p:val>
                                        </p:tav>
                                        <p:tav tm="100000">
                                          <p:val>
                                            <p:strVal val="#ppt_x"/>
                                          </p:val>
                                        </p:tav>
                                      </p:tavLst>
                                    </p:anim>
                                    <p:anim calcmode="lin" valueType="num">
                                      <p:cBhvr additive="base">
                                        <p:cTn id="23" dur="500" fill="hold"/>
                                        <p:tgtEl>
                                          <p:spTgt spid="23144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31433"/>
                                        </p:tgtEl>
                                        <p:attrNameLst>
                                          <p:attrName>style.visibility</p:attrName>
                                        </p:attrNameLst>
                                      </p:cBhvr>
                                      <p:to>
                                        <p:strVal val="visible"/>
                                      </p:to>
                                    </p:set>
                                    <p:anim calcmode="lin" valueType="num">
                                      <p:cBhvr additive="base">
                                        <p:cTn id="27" dur="500" fill="hold"/>
                                        <p:tgtEl>
                                          <p:spTgt spid="231433"/>
                                        </p:tgtEl>
                                        <p:attrNameLst>
                                          <p:attrName>ppt_x</p:attrName>
                                        </p:attrNameLst>
                                      </p:cBhvr>
                                      <p:tavLst>
                                        <p:tav tm="0">
                                          <p:val>
                                            <p:strVal val="#ppt_x"/>
                                          </p:val>
                                        </p:tav>
                                        <p:tav tm="100000">
                                          <p:val>
                                            <p:strVal val="#ppt_x"/>
                                          </p:val>
                                        </p:tav>
                                      </p:tavLst>
                                    </p:anim>
                                    <p:anim calcmode="lin" valueType="num">
                                      <p:cBhvr additive="base">
                                        <p:cTn id="28" dur="500" fill="hold"/>
                                        <p:tgtEl>
                                          <p:spTgt spid="231433"/>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31435"/>
                                        </p:tgtEl>
                                        <p:attrNameLst>
                                          <p:attrName>style.visibility</p:attrName>
                                        </p:attrNameLst>
                                      </p:cBhvr>
                                      <p:to>
                                        <p:strVal val="visible"/>
                                      </p:to>
                                    </p:set>
                                    <p:anim calcmode="lin" valueType="num">
                                      <p:cBhvr additive="base">
                                        <p:cTn id="32" dur="500" fill="hold"/>
                                        <p:tgtEl>
                                          <p:spTgt spid="231435"/>
                                        </p:tgtEl>
                                        <p:attrNameLst>
                                          <p:attrName>ppt_x</p:attrName>
                                        </p:attrNameLst>
                                      </p:cBhvr>
                                      <p:tavLst>
                                        <p:tav tm="0">
                                          <p:val>
                                            <p:strVal val="#ppt_x"/>
                                          </p:val>
                                        </p:tav>
                                        <p:tav tm="100000">
                                          <p:val>
                                            <p:strVal val="#ppt_x"/>
                                          </p:val>
                                        </p:tav>
                                      </p:tavLst>
                                    </p:anim>
                                    <p:anim calcmode="lin" valueType="num">
                                      <p:cBhvr additive="base">
                                        <p:cTn id="33" dur="500" fill="hold"/>
                                        <p:tgtEl>
                                          <p:spTgt spid="231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3" grpId="0"/>
      <p:bldP spid="231435" grpId="0"/>
      <p:bldP spid="231450" grpId="0"/>
      <p:bldP spid="231451" grpId="0" bldLvl="0" animBg="1"/>
      <p:bldP spid="23145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4" name="文本框 232453"/>
          <p:cNvSpPr txBox="1"/>
          <p:nvPr/>
        </p:nvSpPr>
        <p:spPr>
          <a:xfrm>
            <a:off x="6312273" y="2278668"/>
            <a:ext cx="1084278" cy="392113"/>
          </a:xfrm>
          <a:prstGeom prst="rect">
            <a:avLst/>
          </a:prstGeom>
          <a:noFill/>
          <a:ln w="9525">
            <a:noFill/>
          </a:ln>
        </p:spPr>
        <p:txBody>
          <a:bodyPr/>
          <a:lstStyle/>
          <a:p>
            <a:pPr algn="just">
              <a:lnSpc>
                <a:spcPct val="150000"/>
              </a:lnSpc>
            </a:pPr>
            <a:endParaRPr lang="zh-CN" altLang="en-US" b="0" dirty="0">
              <a:latin typeface="Tahoma" panose="020B0604030504040204" pitchFamily="34" charset="0"/>
            </a:endParaRPr>
          </a:p>
        </p:txBody>
      </p:sp>
      <p:sp>
        <p:nvSpPr>
          <p:cNvPr id="232456" name="文本框 232455"/>
          <p:cNvSpPr txBox="1"/>
          <p:nvPr/>
        </p:nvSpPr>
        <p:spPr>
          <a:xfrm>
            <a:off x="2135560" y="2285018"/>
            <a:ext cx="9253115" cy="3880293"/>
          </a:xfrm>
          <a:prstGeom prst="rect">
            <a:avLst/>
          </a:prstGeom>
          <a:noFill/>
          <a:ln w="9525">
            <a:noFill/>
          </a:ln>
        </p:spPr>
        <p:txBody>
          <a:bodyPr wrap="square">
            <a:spAutoFit/>
          </a:bodyPr>
          <a:lstStyle/>
          <a:p>
            <a:pPr>
              <a:lnSpc>
                <a:spcPct val="150000"/>
              </a:lnSpc>
            </a:pPr>
            <a:r>
              <a:rPr lang="zh-CN" altLang="en-US" sz="2800" dirty="0">
                <a:solidFill>
                  <a:schemeClr val="folHlink"/>
                </a:solidFill>
                <a:effectLst>
                  <a:outerShdw blurRad="38100" dist="38100" dir="2700000">
                    <a:srgbClr val="C0C0C0"/>
                  </a:outerShdw>
                </a:effectLst>
                <a:latin typeface="Tahoma" panose="020B0604030504040204" pitchFamily="34" charset="0"/>
              </a:rPr>
              <a:t>例如： </a:t>
            </a:r>
            <a:r>
              <a:rPr lang="en-US" altLang="zh-CN" sz="2800">
                <a:solidFill>
                  <a:schemeClr val="folHlink"/>
                </a:solidFill>
                <a:effectLst>
                  <a:outerShdw blurRad="38100" dist="38100" dir="2700000">
                    <a:srgbClr val="C0C0C0"/>
                  </a:outerShdw>
                </a:effectLst>
                <a:latin typeface="Tahoma" panose="020B0604030504040204" pitchFamily="34" charset="0"/>
              </a:rPr>
              <a:t>Write  250</a:t>
            </a:r>
            <a:r>
              <a:rPr lang="zh-CN" altLang="en-US" sz="2800" dirty="0">
                <a:solidFill>
                  <a:schemeClr val="folHlink"/>
                </a:solidFill>
                <a:effectLst>
                  <a:outerShdw blurRad="38100" dist="38100" dir="2700000">
                    <a:srgbClr val="C0C0C0"/>
                  </a:outerShdw>
                </a:effectLst>
                <a:latin typeface="Tahoma" panose="020B0604030504040204" pitchFamily="34" charset="0"/>
              </a:rPr>
              <a:t>，</a:t>
            </a:r>
            <a:r>
              <a:rPr lang="en-US" altLang="zh-CN" sz="2800">
                <a:solidFill>
                  <a:schemeClr val="folHlink"/>
                </a:solidFill>
                <a:effectLst>
                  <a:outerShdw blurRad="38100" dist="38100" dir="2700000">
                    <a:srgbClr val="C0C0C0"/>
                  </a:outerShdw>
                </a:effectLst>
                <a:latin typeface="Tahoma" panose="020B0604030504040204" pitchFamily="34" charset="0"/>
              </a:rPr>
              <a:t>0</a:t>
            </a:r>
            <a:r>
              <a:rPr lang="zh-CN" altLang="en-US" sz="2800" dirty="0">
                <a:solidFill>
                  <a:schemeClr val="folHlink"/>
                </a:solidFill>
                <a:effectLst>
                  <a:outerShdw blurRad="38100" dist="38100" dir="2700000">
                    <a:srgbClr val="C0C0C0"/>
                  </a:outerShdw>
                </a:effectLst>
                <a:latin typeface="Tahoma" panose="020B0604030504040204" pitchFamily="34" charset="0"/>
              </a:rPr>
              <a:t>，</a:t>
            </a:r>
            <a:r>
              <a:rPr lang="en-US" altLang="zh-CN" sz="2800">
                <a:solidFill>
                  <a:schemeClr val="folHlink"/>
                </a:solidFill>
                <a:effectLst>
                  <a:outerShdw blurRad="38100" dist="38100" dir="2700000">
                    <a:srgbClr val="C0C0C0"/>
                  </a:outerShdw>
                </a:effectLst>
                <a:latin typeface="Tahoma" panose="020B0604030504040204" pitchFamily="34" charset="0"/>
              </a:rPr>
              <a:t>0</a:t>
            </a:r>
            <a:r>
              <a:rPr lang="zh-CN" altLang="en-US" sz="2800" dirty="0">
                <a:solidFill>
                  <a:schemeClr val="folHlink"/>
                </a:solidFill>
                <a:effectLst>
                  <a:outerShdw blurRad="38100" dist="38100" dir="2700000">
                    <a:srgbClr val="C0C0C0"/>
                  </a:outerShdw>
                </a:effectLst>
                <a:latin typeface="Tahoma" panose="020B0604030504040204" pitchFamily="34" charset="0"/>
              </a:rPr>
              <a:t>，</a:t>
            </a:r>
            <a:r>
              <a:rPr lang="en-US" altLang="zh-CN" sz="2800">
                <a:solidFill>
                  <a:schemeClr val="folHlink"/>
                </a:solidFill>
                <a:effectLst>
                  <a:outerShdw blurRad="38100" dist="38100" dir="2700000">
                    <a:srgbClr val="C0C0C0"/>
                  </a:outerShdw>
                </a:effectLst>
                <a:latin typeface="Tahoma" panose="020B0604030504040204" pitchFamily="34" charset="0"/>
              </a:rPr>
              <a:t>1780</a:t>
            </a:r>
          </a:p>
          <a:p>
            <a:pPr>
              <a:lnSpc>
                <a:spcPct val="150000"/>
              </a:lnSpc>
            </a:pPr>
            <a:r>
              <a:rPr lang="en-US" altLang="zh-CN" sz="2800">
                <a:solidFill>
                  <a:schemeClr val="folHlink"/>
                </a:solidFill>
                <a:effectLst>
                  <a:outerShdw blurRad="38100" dist="38100" dir="2700000">
                    <a:srgbClr val="C0C0C0"/>
                  </a:outerShdw>
                </a:effectLst>
                <a:latin typeface="Tahoma" panose="020B0604030504040204" pitchFamily="34" charset="0"/>
              </a:rPr>
              <a:t>	   Write  500</a:t>
            </a:r>
            <a:r>
              <a:rPr lang="zh-CN" altLang="en-US" sz="2800" dirty="0">
                <a:solidFill>
                  <a:schemeClr val="folHlink"/>
                </a:solidFill>
                <a:effectLst>
                  <a:outerShdw blurRad="38100" dist="38100" dir="2700000">
                    <a:srgbClr val="C0C0C0"/>
                  </a:outerShdw>
                </a:effectLst>
                <a:latin typeface="Tahoma" panose="020B0604030504040204" pitchFamily="34" charset="0"/>
              </a:rPr>
              <a:t>，</a:t>
            </a:r>
            <a:r>
              <a:rPr lang="en-US" altLang="zh-CN" sz="2800">
                <a:solidFill>
                  <a:schemeClr val="folHlink"/>
                </a:solidFill>
                <a:effectLst>
                  <a:outerShdw blurRad="38100" dist="38100" dir="2700000">
                    <a:srgbClr val="C0C0C0"/>
                  </a:outerShdw>
                </a:effectLst>
                <a:latin typeface="Tahoma" panose="020B0604030504040204" pitchFamily="34" charset="0"/>
              </a:rPr>
              <a:t>1</a:t>
            </a:r>
            <a:r>
              <a:rPr lang="zh-CN" altLang="en-US" sz="2800" dirty="0">
                <a:solidFill>
                  <a:schemeClr val="folHlink"/>
                </a:solidFill>
                <a:effectLst>
                  <a:outerShdw blurRad="38100" dist="38100" dir="2700000">
                    <a:srgbClr val="C0C0C0"/>
                  </a:outerShdw>
                </a:effectLst>
                <a:latin typeface="Tahoma" panose="020B0604030504040204" pitchFamily="34" charset="0"/>
              </a:rPr>
              <a:t>，</a:t>
            </a:r>
            <a:r>
              <a:rPr lang="en-US" altLang="zh-CN" sz="2800">
                <a:solidFill>
                  <a:schemeClr val="folHlink"/>
                </a:solidFill>
                <a:effectLst>
                  <a:outerShdw blurRad="38100" dist="38100" dir="2700000">
                    <a:srgbClr val="C0C0C0"/>
                  </a:outerShdw>
                </a:effectLst>
                <a:latin typeface="Tahoma" panose="020B0604030504040204" pitchFamily="34" charset="0"/>
              </a:rPr>
              <a:t>1</a:t>
            </a:r>
            <a:r>
              <a:rPr lang="zh-CN" altLang="en-US" sz="2800" dirty="0">
                <a:solidFill>
                  <a:schemeClr val="folHlink"/>
                </a:solidFill>
                <a:effectLst>
                  <a:outerShdw blurRad="38100" dist="38100" dir="2700000">
                    <a:srgbClr val="C0C0C0"/>
                  </a:outerShdw>
                </a:effectLst>
                <a:latin typeface="Tahoma" panose="020B0604030504040204" pitchFamily="34" charset="0"/>
              </a:rPr>
              <a:t>，</a:t>
            </a:r>
            <a:r>
              <a:rPr lang="en-US" altLang="zh-CN" sz="2800">
                <a:solidFill>
                  <a:schemeClr val="folHlink"/>
                </a:solidFill>
                <a:effectLst>
                  <a:outerShdw blurRad="38100" dist="38100" dir="2700000">
                    <a:srgbClr val="C0C0C0"/>
                  </a:outerShdw>
                </a:effectLst>
                <a:latin typeface="Tahoma" panose="020B0604030504040204" pitchFamily="34" charset="0"/>
              </a:rPr>
              <a:t>2000</a:t>
            </a:r>
            <a:endParaRPr lang="zh-CN" altLang="en-US" sz="2800" dirty="0">
              <a:solidFill>
                <a:schemeClr val="folHlink"/>
              </a:solidFill>
              <a:effectLst>
                <a:outerShdw blurRad="38100" dist="38100" dir="2700000">
                  <a:srgbClr val="C0C0C0"/>
                </a:outerShdw>
              </a:effectLst>
              <a:latin typeface="Tahoma" panose="020B0604030504040204" pitchFamily="34" charset="0"/>
            </a:endParaRPr>
          </a:p>
          <a:p>
            <a:pPr>
              <a:lnSpc>
                <a:spcPct val="150000"/>
              </a:lnSpc>
            </a:pPr>
            <a:r>
              <a:rPr lang="zh-CN" altLang="en-US" sz="2800" dirty="0">
                <a:latin typeface="Tahoma" panose="020B0604030504040204" pitchFamily="34" charset="0"/>
              </a:rPr>
              <a:t>这两条指令将一个</a:t>
            </a:r>
            <a:r>
              <a:rPr lang="en-US" altLang="zh-CN" sz="2800">
                <a:latin typeface="Tahoma" panose="020B0604030504040204" pitchFamily="34" charset="0"/>
              </a:rPr>
              <a:t>750</a:t>
            </a:r>
            <a:r>
              <a:rPr lang="zh-CN" altLang="en-US" sz="2800" dirty="0">
                <a:latin typeface="Tahoma" panose="020B0604030504040204" pitchFamily="34" charset="0"/>
              </a:rPr>
              <a:t>个字节记录的</a:t>
            </a:r>
            <a:r>
              <a:rPr lang="en-US" altLang="zh-CN" sz="2800">
                <a:latin typeface="Tahoma" panose="020B0604030504040204" pitchFamily="34" charset="0"/>
              </a:rPr>
              <a:t>250</a:t>
            </a:r>
            <a:r>
              <a:rPr lang="zh-CN" altLang="en-US" sz="2800" dirty="0">
                <a:latin typeface="Tahoma" panose="020B0604030504040204" pitchFamily="34" charset="0"/>
              </a:rPr>
              <a:t>，</a:t>
            </a:r>
            <a:r>
              <a:rPr lang="en-US" altLang="zh-CN" sz="2800">
                <a:latin typeface="Tahoma" panose="020B0604030504040204" pitchFamily="34" charset="0"/>
              </a:rPr>
              <a:t>500</a:t>
            </a:r>
            <a:r>
              <a:rPr lang="zh-CN" altLang="en-US" sz="2800" dirty="0">
                <a:latin typeface="Tahoma" panose="020B0604030504040204" pitchFamily="34" charset="0"/>
              </a:rPr>
              <a:t>个字节分别送往内存</a:t>
            </a:r>
            <a:r>
              <a:rPr lang="en-US" altLang="zh-CN" sz="2800">
                <a:latin typeface="Tahoma" panose="020B0604030504040204" pitchFamily="34" charset="0"/>
              </a:rPr>
              <a:t>1780</a:t>
            </a:r>
            <a:r>
              <a:rPr lang="zh-CN" altLang="en-US" sz="2800" dirty="0">
                <a:latin typeface="Tahoma" panose="020B0604030504040204" pitchFamily="34" charset="0"/>
              </a:rPr>
              <a:t>和</a:t>
            </a:r>
            <a:r>
              <a:rPr lang="en-US" altLang="zh-CN" sz="2800">
                <a:latin typeface="Tahoma" panose="020B0604030504040204" pitchFamily="34" charset="0"/>
              </a:rPr>
              <a:t>2000</a:t>
            </a:r>
            <a:r>
              <a:rPr lang="zh-CN" altLang="en-US" sz="2800" dirty="0">
                <a:latin typeface="Tahoma" panose="020B0604030504040204" pitchFamily="34" charset="0"/>
              </a:rPr>
              <a:t>单元开始的存储区中。其中</a:t>
            </a:r>
            <a:r>
              <a:rPr lang="en-US" altLang="zh-CN" sz="2800">
                <a:latin typeface="Tahoma" panose="020B0604030504040204" pitchFamily="34" charset="0"/>
              </a:rPr>
              <a:t>1</a:t>
            </a:r>
            <a:r>
              <a:rPr lang="zh-CN" altLang="en-US" sz="2800" dirty="0">
                <a:latin typeface="Tahoma" panose="020B0604030504040204" pitchFamily="34" charset="0"/>
              </a:rPr>
              <a:t>，</a:t>
            </a:r>
            <a:r>
              <a:rPr lang="en-US" altLang="zh-CN" sz="2800">
                <a:latin typeface="Tahoma" panose="020B0604030504040204" pitchFamily="34" charset="0"/>
              </a:rPr>
              <a:t>1 </a:t>
            </a:r>
            <a:r>
              <a:rPr lang="zh-CN" altLang="en-US" sz="2800" dirty="0">
                <a:latin typeface="Tahoma" panose="020B0604030504040204" pitchFamily="34" charset="0"/>
              </a:rPr>
              <a:t>分别表示记录结束，通道指令结束（后面不再有通道指令），该指令中省略了设备号和设备特征。</a:t>
            </a:r>
          </a:p>
        </p:txBody>
      </p:sp>
      <p:sp>
        <p:nvSpPr>
          <p:cNvPr id="232470" name="文本框 232469"/>
          <p:cNvSpPr txBox="1"/>
          <p:nvPr/>
        </p:nvSpPr>
        <p:spPr>
          <a:xfrm>
            <a:off x="1486223" y="1701453"/>
            <a:ext cx="4465637" cy="583565"/>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、通道部件</a:t>
            </a:r>
            <a:r>
              <a:rPr lang="zh-CN" altLang="en-US" sz="3200" b="0" dirty="0">
                <a:latin typeface="Tahoma" panose="020B0604030504040204" pitchFamily="34" charset="0"/>
              </a:rPr>
              <a:t> </a:t>
            </a:r>
          </a:p>
        </p:txBody>
      </p:sp>
      <p:sp>
        <p:nvSpPr>
          <p:cNvPr id="232471" name="AutoShape 5"/>
          <p:cNvSpPr/>
          <p:nvPr/>
        </p:nvSpPr>
        <p:spPr>
          <a:xfrm>
            <a:off x="995685" y="953741"/>
            <a:ext cx="42354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32472" name="Text Box 38"/>
          <p:cNvSpPr txBox="1"/>
          <p:nvPr/>
        </p:nvSpPr>
        <p:spPr>
          <a:xfrm>
            <a:off x="1127448" y="980728"/>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四、通道控制方式</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0" name="矩形 9">
            <a:extLst>
              <a:ext uri="{FF2B5EF4-FFF2-40B4-BE49-F238E27FC236}">
                <a16:creationId xmlns:a16="http://schemas.microsoft.com/office/drawing/2014/main" id="{1B3A5B26-E6E5-475E-8C95-DDFABA4C5A3C}"/>
              </a:ext>
            </a:extLst>
          </p:cNvPr>
          <p:cNvSpPr/>
          <p:nvPr/>
        </p:nvSpPr>
        <p:spPr>
          <a:xfrm>
            <a:off x="493296" y="175812"/>
            <a:ext cx="5903913"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5.2 I/O设备数据传输控制方式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2471"/>
                                        </p:tgtEl>
                                        <p:attrNameLst>
                                          <p:attrName>style.visibility</p:attrName>
                                        </p:attrNameLst>
                                      </p:cBhvr>
                                      <p:to>
                                        <p:strVal val="visible"/>
                                      </p:to>
                                    </p:set>
                                    <p:anim calcmode="lin" valueType="num">
                                      <p:cBhvr additive="base">
                                        <p:cTn id="7" dur="500" fill="hold"/>
                                        <p:tgtEl>
                                          <p:spTgt spid="232471"/>
                                        </p:tgtEl>
                                        <p:attrNameLst>
                                          <p:attrName>ppt_x</p:attrName>
                                        </p:attrNameLst>
                                      </p:cBhvr>
                                      <p:tavLst>
                                        <p:tav tm="0">
                                          <p:val>
                                            <p:strVal val="#ppt_x"/>
                                          </p:val>
                                        </p:tav>
                                        <p:tav tm="100000">
                                          <p:val>
                                            <p:strVal val="#ppt_x"/>
                                          </p:val>
                                        </p:tav>
                                      </p:tavLst>
                                    </p:anim>
                                    <p:anim calcmode="lin" valueType="num">
                                      <p:cBhvr additive="base">
                                        <p:cTn id="8" dur="500" fill="hold"/>
                                        <p:tgtEl>
                                          <p:spTgt spid="23247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2472"/>
                                        </p:tgtEl>
                                        <p:attrNameLst>
                                          <p:attrName>style.visibility</p:attrName>
                                        </p:attrNameLst>
                                      </p:cBhvr>
                                      <p:to>
                                        <p:strVal val="visible"/>
                                      </p:to>
                                    </p:set>
                                    <p:anim calcmode="lin" valueType="num">
                                      <p:cBhvr additive="base">
                                        <p:cTn id="12" dur="500" fill="hold"/>
                                        <p:tgtEl>
                                          <p:spTgt spid="232472"/>
                                        </p:tgtEl>
                                        <p:attrNameLst>
                                          <p:attrName>ppt_x</p:attrName>
                                        </p:attrNameLst>
                                      </p:cBhvr>
                                      <p:tavLst>
                                        <p:tav tm="0">
                                          <p:val>
                                            <p:strVal val="#ppt_x"/>
                                          </p:val>
                                        </p:tav>
                                        <p:tav tm="100000">
                                          <p:val>
                                            <p:strVal val="#ppt_x"/>
                                          </p:val>
                                        </p:tav>
                                      </p:tavLst>
                                    </p:anim>
                                    <p:anim calcmode="lin" valueType="num">
                                      <p:cBhvr additive="base">
                                        <p:cTn id="13" dur="500" fill="hold"/>
                                        <p:tgtEl>
                                          <p:spTgt spid="23247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32470"/>
                                        </p:tgtEl>
                                        <p:attrNameLst>
                                          <p:attrName>style.visibility</p:attrName>
                                        </p:attrNameLst>
                                      </p:cBhvr>
                                      <p:to>
                                        <p:strVal val="visible"/>
                                      </p:to>
                                    </p:set>
                                    <p:anim calcmode="lin" valueType="num">
                                      <p:cBhvr additive="base">
                                        <p:cTn id="17" dur="500" fill="hold"/>
                                        <p:tgtEl>
                                          <p:spTgt spid="232470"/>
                                        </p:tgtEl>
                                        <p:attrNameLst>
                                          <p:attrName>ppt_x</p:attrName>
                                        </p:attrNameLst>
                                      </p:cBhvr>
                                      <p:tavLst>
                                        <p:tav tm="0">
                                          <p:val>
                                            <p:strVal val="0-#ppt_w/2"/>
                                          </p:val>
                                        </p:tav>
                                        <p:tav tm="100000">
                                          <p:val>
                                            <p:strVal val="#ppt_x"/>
                                          </p:val>
                                        </p:tav>
                                      </p:tavLst>
                                    </p:anim>
                                    <p:anim calcmode="lin" valueType="num">
                                      <p:cBhvr additive="base">
                                        <p:cTn id="18" dur="500" fill="hold"/>
                                        <p:tgtEl>
                                          <p:spTgt spid="23247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32456"/>
                                        </p:tgtEl>
                                        <p:attrNameLst>
                                          <p:attrName>style.visibility</p:attrName>
                                        </p:attrNameLst>
                                      </p:cBhvr>
                                      <p:to>
                                        <p:strVal val="visible"/>
                                      </p:to>
                                    </p:set>
                                    <p:anim calcmode="lin" valueType="num">
                                      <p:cBhvr additive="base">
                                        <p:cTn id="22" dur="500" fill="hold"/>
                                        <p:tgtEl>
                                          <p:spTgt spid="232456"/>
                                        </p:tgtEl>
                                        <p:attrNameLst>
                                          <p:attrName>ppt_x</p:attrName>
                                        </p:attrNameLst>
                                      </p:cBhvr>
                                      <p:tavLst>
                                        <p:tav tm="0">
                                          <p:val>
                                            <p:strVal val="#ppt_x"/>
                                          </p:val>
                                        </p:tav>
                                        <p:tav tm="100000">
                                          <p:val>
                                            <p:strVal val="#ppt_x"/>
                                          </p:val>
                                        </p:tav>
                                      </p:tavLst>
                                    </p:anim>
                                    <p:anim calcmode="lin" valueType="num">
                                      <p:cBhvr additive="base">
                                        <p:cTn id="23" dur="500" fill="hold"/>
                                        <p:tgtEl>
                                          <p:spTgt spid="2324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6" grpId="0"/>
      <p:bldP spid="232470" grpId="0"/>
      <p:bldP spid="232471" grpId="0" bldLvl="0" animBg="1"/>
      <p:bldP spid="23247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81" name="文本框 233480"/>
          <p:cNvSpPr txBox="1"/>
          <p:nvPr/>
        </p:nvSpPr>
        <p:spPr>
          <a:xfrm>
            <a:off x="2063552" y="2421247"/>
            <a:ext cx="8928992" cy="829945"/>
          </a:xfrm>
          <a:prstGeom prst="rect">
            <a:avLst/>
          </a:prstGeom>
          <a:noFill/>
          <a:ln w="9525">
            <a:noFill/>
          </a:ln>
        </p:spPr>
        <p:txBody>
          <a:bodyPr wrap="square">
            <a:spAutoFit/>
          </a:bodyPr>
          <a:lstStyle/>
          <a:p>
            <a:pPr>
              <a:spcBef>
                <a:spcPct val="50000"/>
              </a:spcBef>
              <a:buClr>
                <a:srgbClr val="FF9900"/>
              </a:buClr>
              <a:buFont typeface="Wingdings" panose="05000000000000000000" pitchFamily="2" charset="2"/>
              <a:buChar char="n"/>
            </a:pPr>
            <a:r>
              <a:rPr lang="zh-CN" altLang="en-US" dirty="0">
                <a:solidFill>
                  <a:schemeClr val="folHlink"/>
                </a:solidFill>
                <a:latin typeface="Tahoma" panose="020B0604030504040204" pitchFamily="34" charset="0"/>
              </a:rPr>
              <a:t> 字节多路通道；字节交换单位，连接的设备为低速字符设备。各设备通过分时方式数据传输。</a:t>
            </a:r>
          </a:p>
        </p:txBody>
      </p:sp>
      <p:sp>
        <p:nvSpPr>
          <p:cNvPr id="233482" name="文本框 233481"/>
          <p:cNvSpPr txBox="1"/>
          <p:nvPr/>
        </p:nvSpPr>
        <p:spPr>
          <a:xfrm>
            <a:off x="2063552" y="3429310"/>
            <a:ext cx="8928992" cy="830997"/>
          </a:xfrm>
          <a:prstGeom prst="rect">
            <a:avLst/>
          </a:prstGeom>
          <a:noFill/>
          <a:ln w="9525">
            <a:noFill/>
          </a:ln>
        </p:spPr>
        <p:txBody>
          <a:bodyPr wrap="square">
            <a:spAutoFit/>
          </a:bodyPr>
          <a:lstStyle/>
          <a:p>
            <a:pPr>
              <a:spcBef>
                <a:spcPct val="50000"/>
              </a:spcBef>
              <a:buClr>
                <a:srgbClr val="FF9900"/>
              </a:buClr>
              <a:buFont typeface="Wingdings" panose="05000000000000000000" pitchFamily="2" charset="2"/>
              <a:buChar char="n"/>
            </a:pPr>
            <a:r>
              <a:rPr lang="zh-CN" altLang="en-US" dirty="0">
                <a:solidFill>
                  <a:schemeClr val="folHlink"/>
                </a:solidFill>
                <a:latin typeface="Tahoma" panose="020B0604030504040204" pitchFamily="34" charset="0"/>
              </a:rPr>
              <a:t> 数组选择通道；块交换单位，挂接的设备为高速块设备。但同一时间只能执行一道通道程序，为一台设备服务。 </a:t>
            </a:r>
          </a:p>
        </p:txBody>
      </p:sp>
      <p:sp>
        <p:nvSpPr>
          <p:cNvPr id="233484" name="文本框 233483"/>
          <p:cNvSpPr txBox="1"/>
          <p:nvPr/>
        </p:nvSpPr>
        <p:spPr>
          <a:xfrm>
            <a:off x="2063552" y="4724710"/>
            <a:ext cx="8928992" cy="830997"/>
          </a:xfrm>
          <a:prstGeom prst="rect">
            <a:avLst/>
          </a:prstGeom>
          <a:noFill/>
          <a:ln w="9525">
            <a:noFill/>
          </a:ln>
        </p:spPr>
        <p:txBody>
          <a:bodyPr wrap="square">
            <a:spAutoFit/>
          </a:bodyPr>
          <a:lstStyle/>
          <a:p>
            <a:pPr>
              <a:spcBef>
                <a:spcPct val="50000"/>
              </a:spcBef>
              <a:buClr>
                <a:srgbClr val="FF9900"/>
              </a:buClr>
              <a:buFont typeface="Wingdings" panose="05000000000000000000" pitchFamily="2" charset="2"/>
              <a:buChar char="n"/>
            </a:pPr>
            <a:r>
              <a:rPr lang="zh-CN" altLang="en-US" dirty="0">
                <a:solidFill>
                  <a:schemeClr val="folHlink"/>
                </a:solidFill>
                <a:latin typeface="Tahoma" panose="020B0604030504040204" pitchFamily="34" charset="0"/>
              </a:rPr>
              <a:t> 数组多路通道；块交换单位，可以同时执行多个通道程序为多个设备服务，结合前两种优点，既分时，又交换是以块为单位。 </a:t>
            </a:r>
          </a:p>
        </p:txBody>
      </p:sp>
      <p:sp>
        <p:nvSpPr>
          <p:cNvPr id="233487" name="文本框 233486"/>
          <p:cNvSpPr txBox="1"/>
          <p:nvPr/>
        </p:nvSpPr>
        <p:spPr>
          <a:xfrm>
            <a:off x="1486223" y="1698278"/>
            <a:ext cx="4465637" cy="583565"/>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3</a:t>
            </a:r>
            <a:r>
              <a:rPr lang="zh-CN" altLang="en-US" sz="2800" dirty="0">
                <a:solidFill>
                  <a:srgbClr val="800000"/>
                </a:solidFill>
                <a:effectLst>
                  <a:outerShdw blurRad="38100" dist="38100" dir="2700000">
                    <a:srgbClr val="C0C0C0"/>
                  </a:outerShdw>
                </a:effectLst>
                <a:latin typeface="Tahoma" panose="020B0604030504040204" pitchFamily="34" charset="0"/>
              </a:rPr>
              <a:t>、通道的类型</a:t>
            </a:r>
            <a:r>
              <a:rPr lang="en-US" altLang="zh-CN" sz="3200" b="0">
                <a:latin typeface="Tahoma" panose="020B0604030504040204" pitchFamily="34" charset="0"/>
              </a:rPr>
              <a:t> </a:t>
            </a:r>
          </a:p>
        </p:txBody>
      </p:sp>
      <p:sp>
        <p:nvSpPr>
          <p:cNvPr id="233488" name="AutoShape 5"/>
          <p:cNvSpPr/>
          <p:nvPr/>
        </p:nvSpPr>
        <p:spPr>
          <a:xfrm>
            <a:off x="995685" y="953741"/>
            <a:ext cx="42354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33489" name="Text Box 38"/>
          <p:cNvSpPr txBox="1"/>
          <p:nvPr/>
        </p:nvSpPr>
        <p:spPr>
          <a:xfrm>
            <a:off x="1127448" y="980728"/>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四、通道控制方式</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9" name="矩形 8">
            <a:extLst>
              <a:ext uri="{FF2B5EF4-FFF2-40B4-BE49-F238E27FC236}">
                <a16:creationId xmlns:a16="http://schemas.microsoft.com/office/drawing/2014/main" id="{FDA1167E-91F9-4EEA-AA83-DA02B4813CB7}"/>
              </a:ext>
            </a:extLst>
          </p:cNvPr>
          <p:cNvSpPr/>
          <p:nvPr/>
        </p:nvSpPr>
        <p:spPr>
          <a:xfrm>
            <a:off x="493296" y="175812"/>
            <a:ext cx="5903913"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5.2 I/O设备数据传输控制方式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3488"/>
                                        </p:tgtEl>
                                        <p:attrNameLst>
                                          <p:attrName>style.visibility</p:attrName>
                                        </p:attrNameLst>
                                      </p:cBhvr>
                                      <p:to>
                                        <p:strVal val="visible"/>
                                      </p:to>
                                    </p:set>
                                    <p:anim calcmode="lin" valueType="num">
                                      <p:cBhvr additive="base">
                                        <p:cTn id="7" dur="500" fill="hold"/>
                                        <p:tgtEl>
                                          <p:spTgt spid="233488"/>
                                        </p:tgtEl>
                                        <p:attrNameLst>
                                          <p:attrName>ppt_x</p:attrName>
                                        </p:attrNameLst>
                                      </p:cBhvr>
                                      <p:tavLst>
                                        <p:tav tm="0">
                                          <p:val>
                                            <p:strVal val="#ppt_x"/>
                                          </p:val>
                                        </p:tav>
                                        <p:tav tm="100000">
                                          <p:val>
                                            <p:strVal val="#ppt_x"/>
                                          </p:val>
                                        </p:tav>
                                      </p:tavLst>
                                    </p:anim>
                                    <p:anim calcmode="lin" valueType="num">
                                      <p:cBhvr additive="base">
                                        <p:cTn id="8" dur="500" fill="hold"/>
                                        <p:tgtEl>
                                          <p:spTgt spid="23348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3489"/>
                                        </p:tgtEl>
                                        <p:attrNameLst>
                                          <p:attrName>style.visibility</p:attrName>
                                        </p:attrNameLst>
                                      </p:cBhvr>
                                      <p:to>
                                        <p:strVal val="visible"/>
                                      </p:to>
                                    </p:set>
                                    <p:anim calcmode="lin" valueType="num">
                                      <p:cBhvr additive="base">
                                        <p:cTn id="12" dur="500" fill="hold"/>
                                        <p:tgtEl>
                                          <p:spTgt spid="233489"/>
                                        </p:tgtEl>
                                        <p:attrNameLst>
                                          <p:attrName>ppt_x</p:attrName>
                                        </p:attrNameLst>
                                      </p:cBhvr>
                                      <p:tavLst>
                                        <p:tav tm="0">
                                          <p:val>
                                            <p:strVal val="#ppt_x"/>
                                          </p:val>
                                        </p:tav>
                                        <p:tav tm="100000">
                                          <p:val>
                                            <p:strVal val="#ppt_x"/>
                                          </p:val>
                                        </p:tav>
                                      </p:tavLst>
                                    </p:anim>
                                    <p:anim calcmode="lin" valueType="num">
                                      <p:cBhvr additive="base">
                                        <p:cTn id="13" dur="500" fill="hold"/>
                                        <p:tgtEl>
                                          <p:spTgt spid="23348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33487"/>
                                        </p:tgtEl>
                                        <p:attrNameLst>
                                          <p:attrName>style.visibility</p:attrName>
                                        </p:attrNameLst>
                                      </p:cBhvr>
                                      <p:to>
                                        <p:strVal val="visible"/>
                                      </p:to>
                                    </p:set>
                                    <p:anim calcmode="lin" valueType="num">
                                      <p:cBhvr additive="base">
                                        <p:cTn id="17" dur="500" fill="hold"/>
                                        <p:tgtEl>
                                          <p:spTgt spid="233487"/>
                                        </p:tgtEl>
                                        <p:attrNameLst>
                                          <p:attrName>ppt_x</p:attrName>
                                        </p:attrNameLst>
                                      </p:cBhvr>
                                      <p:tavLst>
                                        <p:tav tm="0">
                                          <p:val>
                                            <p:strVal val="0-#ppt_w/2"/>
                                          </p:val>
                                        </p:tav>
                                        <p:tav tm="100000">
                                          <p:val>
                                            <p:strVal val="#ppt_x"/>
                                          </p:val>
                                        </p:tav>
                                      </p:tavLst>
                                    </p:anim>
                                    <p:anim calcmode="lin" valueType="num">
                                      <p:cBhvr additive="base">
                                        <p:cTn id="18" dur="500" fill="hold"/>
                                        <p:tgtEl>
                                          <p:spTgt spid="23348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33481"/>
                                        </p:tgtEl>
                                        <p:attrNameLst>
                                          <p:attrName>style.visibility</p:attrName>
                                        </p:attrNameLst>
                                      </p:cBhvr>
                                      <p:to>
                                        <p:strVal val="visible"/>
                                      </p:to>
                                    </p:set>
                                    <p:anim calcmode="lin" valueType="num">
                                      <p:cBhvr additive="base">
                                        <p:cTn id="22" dur="500" fill="hold"/>
                                        <p:tgtEl>
                                          <p:spTgt spid="233481"/>
                                        </p:tgtEl>
                                        <p:attrNameLst>
                                          <p:attrName>ppt_x</p:attrName>
                                        </p:attrNameLst>
                                      </p:cBhvr>
                                      <p:tavLst>
                                        <p:tav tm="0">
                                          <p:val>
                                            <p:strVal val="#ppt_x"/>
                                          </p:val>
                                        </p:tav>
                                        <p:tav tm="100000">
                                          <p:val>
                                            <p:strVal val="#ppt_x"/>
                                          </p:val>
                                        </p:tav>
                                      </p:tavLst>
                                    </p:anim>
                                    <p:anim calcmode="lin" valueType="num">
                                      <p:cBhvr additive="base">
                                        <p:cTn id="23" dur="500" fill="hold"/>
                                        <p:tgtEl>
                                          <p:spTgt spid="23348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33482"/>
                                        </p:tgtEl>
                                        <p:attrNameLst>
                                          <p:attrName>style.visibility</p:attrName>
                                        </p:attrNameLst>
                                      </p:cBhvr>
                                      <p:to>
                                        <p:strVal val="visible"/>
                                      </p:to>
                                    </p:set>
                                    <p:anim calcmode="lin" valueType="num">
                                      <p:cBhvr additive="base">
                                        <p:cTn id="27" dur="500" fill="hold"/>
                                        <p:tgtEl>
                                          <p:spTgt spid="233482"/>
                                        </p:tgtEl>
                                        <p:attrNameLst>
                                          <p:attrName>ppt_x</p:attrName>
                                        </p:attrNameLst>
                                      </p:cBhvr>
                                      <p:tavLst>
                                        <p:tav tm="0">
                                          <p:val>
                                            <p:strVal val="#ppt_x"/>
                                          </p:val>
                                        </p:tav>
                                        <p:tav tm="100000">
                                          <p:val>
                                            <p:strVal val="#ppt_x"/>
                                          </p:val>
                                        </p:tav>
                                      </p:tavLst>
                                    </p:anim>
                                    <p:anim calcmode="lin" valueType="num">
                                      <p:cBhvr additive="base">
                                        <p:cTn id="28" dur="500" fill="hold"/>
                                        <p:tgtEl>
                                          <p:spTgt spid="23348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33484"/>
                                        </p:tgtEl>
                                        <p:attrNameLst>
                                          <p:attrName>style.visibility</p:attrName>
                                        </p:attrNameLst>
                                      </p:cBhvr>
                                      <p:to>
                                        <p:strVal val="visible"/>
                                      </p:to>
                                    </p:set>
                                    <p:anim calcmode="lin" valueType="num">
                                      <p:cBhvr additive="base">
                                        <p:cTn id="32" dur="500" fill="hold"/>
                                        <p:tgtEl>
                                          <p:spTgt spid="233484"/>
                                        </p:tgtEl>
                                        <p:attrNameLst>
                                          <p:attrName>ppt_x</p:attrName>
                                        </p:attrNameLst>
                                      </p:cBhvr>
                                      <p:tavLst>
                                        <p:tav tm="0">
                                          <p:val>
                                            <p:strVal val="#ppt_x"/>
                                          </p:val>
                                        </p:tav>
                                        <p:tav tm="100000">
                                          <p:val>
                                            <p:strVal val="#ppt_x"/>
                                          </p:val>
                                        </p:tav>
                                      </p:tavLst>
                                    </p:anim>
                                    <p:anim calcmode="lin" valueType="num">
                                      <p:cBhvr additive="base">
                                        <p:cTn id="33" dur="500" fill="hold"/>
                                        <p:tgtEl>
                                          <p:spTgt spid="233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81" grpId="0"/>
      <p:bldP spid="233482" grpId="0"/>
      <p:bldP spid="233484" grpId="0"/>
      <p:bldP spid="233487" grpId="0"/>
      <p:bldP spid="233488" grpId="0" bldLvl="0" animBg="1"/>
      <p:bldP spid="23348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矩形 234497"/>
          <p:cNvSpPr/>
          <p:nvPr/>
        </p:nvSpPr>
        <p:spPr>
          <a:xfrm>
            <a:off x="1524000" y="3328988"/>
            <a:ext cx="9144000" cy="0"/>
          </a:xfrm>
          <a:prstGeom prst="rect">
            <a:avLst/>
          </a:prstGeom>
          <a:noFill/>
          <a:ln w="9525">
            <a:noFill/>
          </a:ln>
        </p:spPr>
        <p:txBody>
          <a:bodyPr/>
          <a:lstStyle/>
          <a:p>
            <a:endParaRPr lang="zh-CN" altLang="en-US"/>
          </a:p>
        </p:txBody>
      </p:sp>
      <p:sp>
        <p:nvSpPr>
          <p:cNvPr id="234499" name="矩形 234498"/>
          <p:cNvSpPr/>
          <p:nvPr/>
        </p:nvSpPr>
        <p:spPr>
          <a:xfrm>
            <a:off x="1524000" y="3319463"/>
            <a:ext cx="9144000" cy="0"/>
          </a:xfrm>
          <a:prstGeom prst="rect">
            <a:avLst/>
          </a:prstGeom>
          <a:noFill/>
          <a:ln w="9525">
            <a:noFill/>
          </a:ln>
        </p:spPr>
        <p:txBody>
          <a:bodyPr/>
          <a:lstStyle/>
          <a:p>
            <a:endParaRPr lang="zh-CN" altLang="en-US"/>
          </a:p>
        </p:txBody>
      </p:sp>
      <p:sp>
        <p:nvSpPr>
          <p:cNvPr id="234504" name="文本框 234503"/>
          <p:cNvSpPr txBox="1"/>
          <p:nvPr/>
        </p:nvSpPr>
        <p:spPr>
          <a:xfrm>
            <a:off x="1357313" y="1402878"/>
            <a:ext cx="7993062" cy="607695"/>
          </a:xfrm>
          <a:prstGeom prst="rect">
            <a:avLst/>
          </a:prstGeom>
          <a:noFill/>
          <a:ln w="9525">
            <a:noFill/>
          </a:ln>
        </p:spPr>
        <p:txBody>
          <a:bodyPr>
            <a:spAutoFit/>
          </a:bodyPr>
          <a:lstStyle/>
          <a:p>
            <a:pPr>
              <a:lnSpc>
                <a:spcPct val="140000"/>
              </a:lnSpc>
            </a:pPr>
            <a:r>
              <a:rPr lang="zh-CN" altLang="en-US" dirty="0">
                <a:solidFill>
                  <a:schemeClr val="folHlink"/>
                </a:solidFill>
                <a:effectLst>
                  <a:outerShdw blurRad="38100" dist="38100" dir="2700000">
                    <a:srgbClr val="C0C0C0"/>
                  </a:outerShdw>
                </a:effectLst>
                <a:latin typeface="Tahoma" panose="020B0604030504040204" pitchFamily="34" charset="0"/>
              </a:rPr>
              <a:t>三种类型通道与内存和设备之间连接形式如图</a:t>
            </a:r>
            <a:r>
              <a:rPr lang="en-US" altLang="zh-CN">
                <a:solidFill>
                  <a:schemeClr val="folHlink"/>
                </a:solidFill>
                <a:effectLst>
                  <a:outerShdw blurRad="38100" dist="38100" dir="2700000">
                    <a:srgbClr val="C0C0C0"/>
                  </a:outerShdw>
                </a:effectLst>
                <a:latin typeface="Tahoma" panose="020B0604030504040204" pitchFamily="34" charset="0"/>
              </a:rPr>
              <a:t>5.7 </a:t>
            </a:r>
            <a:r>
              <a:rPr lang="zh-CN" altLang="en-US" dirty="0">
                <a:solidFill>
                  <a:schemeClr val="folHlink"/>
                </a:solidFill>
                <a:effectLst>
                  <a:outerShdw blurRad="38100" dist="38100" dir="2700000">
                    <a:srgbClr val="C0C0C0"/>
                  </a:outerShdw>
                </a:effectLst>
                <a:latin typeface="Tahoma" panose="020B0604030504040204" pitchFamily="34" charset="0"/>
              </a:rPr>
              <a:t>所示。 </a:t>
            </a:r>
          </a:p>
        </p:txBody>
      </p:sp>
      <p:sp>
        <p:nvSpPr>
          <p:cNvPr id="234556" name="文本框 234555"/>
          <p:cNvSpPr txBox="1"/>
          <p:nvPr/>
        </p:nvSpPr>
        <p:spPr>
          <a:xfrm>
            <a:off x="3935413" y="6094413"/>
            <a:ext cx="4824412" cy="503237"/>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Times New Roman" panose="02020603050405020304" pitchFamily="18" charset="0"/>
              </a:rPr>
              <a:t>5.7 </a:t>
            </a:r>
            <a:r>
              <a:rPr lang="zh-CN" altLang="en-US" sz="2000" dirty="0">
                <a:solidFill>
                  <a:srgbClr val="006600"/>
                </a:solidFill>
                <a:effectLst>
                  <a:outerShdw blurRad="38100" dist="38100" dir="2700000">
                    <a:srgbClr val="C0C0C0"/>
                  </a:outerShdw>
                </a:effectLst>
                <a:latin typeface="Times New Roman" panose="02020603050405020304" pitchFamily="18" charset="0"/>
              </a:rPr>
              <a:t>具有通道结构的</a:t>
            </a:r>
            <a:r>
              <a:rPr lang="en-US" altLang="zh-CN" sz="2000">
                <a:solidFill>
                  <a:srgbClr val="006600"/>
                </a:solidFill>
                <a:effectLst>
                  <a:outerShdw blurRad="38100" dist="38100" dir="2700000">
                    <a:srgbClr val="C0C0C0"/>
                  </a:outerShdw>
                </a:effectLst>
                <a:latin typeface="Times New Roman" panose="02020603050405020304" pitchFamily="18" charset="0"/>
              </a:rPr>
              <a:t>I/O</a:t>
            </a:r>
            <a:r>
              <a:rPr lang="zh-CN" altLang="en-US" sz="2000" dirty="0">
                <a:solidFill>
                  <a:srgbClr val="006600"/>
                </a:solidFill>
                <a:effectLst>
                  <a:outerShdw blurRad="38100" dist="38100" dir="2700000">
                    <a:srgbClr val="C0C0C0"/>
                  </a:outerShdw>
                </a:effectLst>
                <a:latin typeface="Times New Roman" panose="02020603050405020304" pitchFamily="18" charset="0"/>
              </a:rPr>
              <a:t>系统</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grpSp>
        <p:nvGrpSpPr>
          <p:cNvPr id="234577" name="组合 234576"/>
          <p:cNvGrpSpPr/>
          <p:nvPr/>
        </p:nvGrpSpPr>
        <p:grpSpPr>
          <a:xfrm>
            <a:off x="2279650" y="2276475"/>
            <a:ext cx="7539038" cy="3767138"/>
            <a:chOff x="476" y="1253"/>
            <a:chExt cx="4749" cy="2373"/>
          </a:xfrm>
        </p:grpSpPr>
        <p:sp>
          <p:nvSpPr>
            <p:cNvPr id="234502" name="文本框 234501"/>
            <p:cNvSpPr txBox="1"/>
            <p:nvPr/>
          </p:nvSpPr>
          <p:spPr>
            <a:xfrm>
              <a:off x="3152" y="1616"/>
              <a:ext cx="590" cy="247"/>
            </a:xfrm>
            <a:prstGeom prst="rect">
              <a:avLst/>
            </a:prstGeom>
            <a:noFill/>
            <a:ln w="9525">
              <a:noFill/>
            </a:ln>
          </p:spPr>
          <p:txBody>
            <a:bodyPr/>
            <a:lstStyle/>
            <a:p>
              <a:pPr algn="just"/>
              <a:endParaRPr lang="zh-CN" altLang="en-US" b="0" dirty="0">
                <a:latin typeface="Tahoma" panose="020B0604030504040204" pitchFamily="34" charset="0"/>
              </a:endParaRPr>
            </a:p>
          </p:txBody>
        </p:sp>
        <p:sp>
          <p:nvSpPr>
            <p:cNvPr id="234509" name="流程图: 磁盘 234508"/>
            <p:cNvSpPr/>
            <p:nvPr/>
          </p:nvSpPr>
          <p:spPr>
            <a:xfrm>
              <a:off x="2172" y="2874"/>
              <a:ext cx="438" cy="230"/>
            </a:xfrm>
            <a:prstGeom prst="flowChartMagneticDisk">
              <a:avLst/>
            </a:prstGeom>
            <a:gradFill rotWithShape="1">
              <a:gsLst>
                <a:gs pos="0">
                  <a:srgbClr val="EAEAEA">
                    <a:alpha val="70000"/>
                  </a:srgbClr>
                </a:gs>
                <a:gs pos="100000">
                  <a:srgbClr val="969696"/>
                </a:gs>
              </a:gsLst>
              <a:path path="shape">
                <a:fillToRect l="50000" t="50000" r="50000" b="50000"/>
              </a:path>
              <a:tileRect/>
            </a:gradFill>
            <a:ln w="15875" cap="flat" cmpd="sng">
              <a:solidFill>
                <a:srgbClr val="000000"/>
              </a:solidFill>
              <a:prstDash val="solid"/>
              <a:headEnd type="none" w="med" len="med"/>
              <a:tailEnd type="none" w="med" len="med"/>
            </a:ln>
          </p:spPr>
          <p:txBody>
            <a:bodyPr/>
            <a:lstStyle/>
            <a:p>
              <a:endParaRPr lang="zh-CN" altLang="en-US"/>
            </a:p>
          </p:txBody>
        </p:sp>
        <p:sp>
          <p:nvSpPr>
            <p:cNvPr id="234510" name="流程图: 磁盘 234509"/>
            <p:cNvSpPr/>
            <p:nvPr/>
          </p:nvSpPr>
          <p:spPr>
            <a:xfrm>
              <a:off x="3219" y="2874"/>
              <a:ext cx="438" cy="230"/>
            </a:xfrm>
            <a:prstGeom prst="flowChartMagneticDisk">
              <a:avLst/>
            </a:prstGeom>
            <a:gradFill rotWithShape="1">
              <a:gsLst>
                <a:gs pos="0">
                  <a:srgbClr val="EAEAEA">
                    <a:alpha val="70000"/>
                  </a:srgbClr>
                </a:gs>
                <a:gs pos="100000">
                  <a:srgbClr val="969696"/>
                </a:gs>
              </a:gsLst>
              <a:path path="shape">
                <a:fillToRect l="50000" t="50000" r="50000" b="50000"/>
              </a:path>
              <a:tileRect/>
            </a:gradFill>
            <a:ln w="15875" cap="flat" cmpd="sng">
              <a:solidFill>
                <a:srgbClr val="000000"/>
              </a:solidFill>
              <a:prstDash val="solid"/>
              <a:headEnd type="none" w="med" len="med"/>
              <a:tailEnd type="none" w="med" len="med"/>
            </a:ln>
          </p:spPr>
          <p:txBody>
            <a:bodyPr/>
            <a:lstStyle/>
            <a:p>
              <a:endParaRPr lang="zh-CN" altLang="en-US"/>
            </a:p>
          </p:txBody>
        </p:sp>
        <p:sp>
          <p:nvSpPr>
            <p:cNvPr id="234511" name="流程图: 磁盘 234510"/>
            <p:cNvSpPr/>
            <p:nvPr/>
          </p:nvSpPr>
          <p:spPr>
            <a:xfrm>
              <a:off x="2693" y="3124"/>
              <a:ext cx="438" cy="230"/>
            </a:xfrm>
            <a:prstGeom prst="flowChartMagneticDisk">
              <a:avLst/>
            </a:prstGeom>
            <a:gradFill rotWithShape="1">
              <a:gsLst>
                <a:gs pos="0">
                  <a:srgbClr val="EAEAEA">
                    <a:alpha val="70000"/>
                  </a:srgbClr>
                </a:gs>
                <a:gs pos="100000">
                  <a:srgbClr val="969696"/>
                </a:gs>
              </a:gsLst>
              <a:path path="shape">
                <a:fillToRect l="50000" t="50000" r="50000" b="50000"/>
              </a:path>
              <a:tileRect/>
            </a:gradFill>
            <a:ln w="15875" cap="flat" cmpd="sng">
              <a:solidFill>
                <a:srgbClr val="000000"/>
              </a:solidFill>
              <a:prstDash val="solid"/>
              <a:headEnd type="none" w="med" len="med"/>
              <a:tailEnd type="none" w="med" len="med"/>
            </a:ln>
          </p:spPr>
          <p:txBody>
            <a:bodyPr/>
            <a:lstStyle/>
            <a:p>
              <a:endParaRPr lang="zh-CN" altLang="en-US"/>
            </a:p>
          </p:txBody>
        </p:sp>
        <p:sp>
          <p:nvSpPr>
            <p:cNvPr id="234512" name="流程图: 顺序访问存储器 234511"/>
            <p:cNvSpPr/>
            <p:nvPr/>
          </p:nvSpPr>
          <p:spPr>
            <a:xfrm>
              <a:off x="3829" y="2874"/>
              <a:ext cx="457" cy="250"/>
            </a:xfrm>
            <a:prstGeom prst="flowChartMagneticTape">
              <a:avLst/>
            </a:prstGeom>
            <a:solidFill>
              <a:srgbClr val="C0C0C0"/>
            </a:solidFill>
            <a:ln w="25400" cap="flat" cmpd="dbl">
              <a:solidFill>
                <a:srgbClr val="000000"/>
              </a:solidFill>
              <a:prstDash val="solid"/>
              <a:miter/>
              <a:headEnd type="none" w="med" len="med"/>
              <a:tailEnd type="none" w="med" len="med"/>
            </a:ln>
          </p:spPr>
          <p:txBody>
            <a:bodyPr/>
            <a:lstStyle/>
            <a:p>
              <a:endParaRPr lang="zh-CN" altLang="en-US"/>
            </a:p>
          </p:txBody>
        </p:sp>
        <p:sp>
          <p:nvSpPr>
            <p:cNvPr id="234513" name="流程图: 顺序访问存储器 234512"/>
            <p:cNvSpPr/>
            <p:nvPr/>
          </p:nvSpPr>
          <p:spPr>
            <a:xfrm>
              <a:off x="4744" y="2874"/>
              <a:ext cx="457" cy="250"/>
            </a:xfrm>
            <a:prstGeom prst="flowChartMagneticTape">
              <a:avLst/>
            </a:prstGeom>
            <a:solidFill>
              <a:srgbClr val="C0C0C0"/>
            </a:solidFill>
            <a:ln w="25400" cap="flat" cmpd="dbl">
              <a:solidFill>
                <a:srgbClr val="000000"/>
              </a:solidFill>
              <a:prstDash val="solid"/>
              <a:miter/>
              <a:headEnd type="none" w="med" len="med"/>
              <a:tailEnd type="none" w="med" len="med"/>
            </a:ln>
          </p:spPr>
          <p:txBody>
            <a:bodyPr/>
            <a:lstStyle/>
            <a:p>
              <a:endParaRPr lang="zh-CN" altLang="en-US"/>
            </a:p>
          </p:txBody>
        </p:sp>
        <p:sp>
          <p:nvSpPr>
            <p:cNvPr id="234514" name="流程图: 顺序访问存储器 234513"/>
            <p:cNvSpPr/>
            <p:nvPr/>
          </p:nvSpPr>
          <p:spPr>
            <a:xfrm>
              <a:off x="4286" y="3124"/>
              <a:ext cx="458" cy="251"/>
            </a:xfrm>
            <a:prstGeom prst="flowChartMagneticTape">
              <a:avLst/>
            </a:prstGeom>
            <a:solidFill>
              <a:srgbClr val="C0C0C0"/>
            </a:solidFill>
            <a:ln w="25400" cap="flat" cmpd="dbl">
              <a:solidFill>
                <a:srgbClr val="000000"/>
              </a:solidFill>
              <a:prstDash val="solid"/>
              <a:miter/>
              <a:headEnd type="none" w="med" len="med"/>
              <a:tailEnd type="none" w="med" len="med"/>
            </a:ln>
          </p:spPr>
          <p:txBody>
            <a:bodyPr/>
            <a:lstStyle/>
            <a:p>
              <a:endParaRPr lang="zh-CN" altLang="en-US"/>
            </a:p>
          </p:txBody>
        </p:sp>
        <p:sp>
          <p:nvSpPr>
            <p:cNvPr id="234515" name="流程图: 卡片 234514"/>
            <p:cNvSpPr/>
            <p:nvPr/>
          </p:nvSpPr>
          <p:spPr>
            <a:xfrm>
              <a:off x="628" y="2874"/>
              <a:ext cx="458" cy="250"/>
            </a:xfrm>
            <a:prstGeom prst="flowChartPunchedCard">
              <a:avLst/>
            </a:prstGeom>
            <a:solidFill>
              <a:srgbClr val="C0C0C0"/>
            </a:solidFill>
            <a:ln w="22225" cap="flat" cmpd="dbl">
              <a:solidFill>
                <a:srgbClr val="000000"/>
              </a:solidFill>
              <a:prstDash val="solid"/>
              <a:miter/>
              <a:headEnd type="none" w="med" len="med"/>
              <a:tailEnd type="none" w="med" len="med"/>
            </a:ln>
            <a:effectLst>
              <a:prstShdw prst="shdw13" dist="53882" dir="13499999">
                <a:srgbClr val="808080">
                  <a:alpha val="50000"/>
                </a:srgbClr>
              </a:prstShdw>
            </a:effectLst>
          </p:spPr>
          <p:txBody>
            <a:bodyPr/>
            <a:lstStyle/>
            <a:p>
              <a:endParaRPr lang="zh-CN" altLang="en-US"/>
            </a:p>
          </p:txBody>
        </p:sp>
        <p:sp>
          <p:nvSpPr>
            <p:cNvPr id="234516" name="流程图: 文档 234515"/>
            <p:cNvSpPr/>
            <p:nvPr/>
          </p:nvSpPr>
          <p:spPr>
            <a:xfrm>
              <a:off x="1390" y="2874"/>
              <a:ext cx="458" cy="250"/>
            </a:xfrm>
            <a:prstGeom prst="flowChartDocument">
              <a:avLst/>
            </a:prstGeom>
            <a:solidFill>
              <a:srgbClr val="EAEAEA"/>
            </a:solidFill>
            <a:ln w="19050" cap="flat" cmpd="sng">
              <a:solidFill>
                <a:srgbClr val="000000"/>
              </a:solidFill>
              <a:prstDash val="solid"/>
              <a:miter/>
              <a:headEnd type="none" w="med" len="med"/>
              <a:tailEnd type="none" w="med" len="med"/>
            </a:ln>
            <a:effectLst>
              <a:prstShdw prst="shdw13" dist="53882" dir="13499999">
                <a:srgbClr val="808080">
                  <a:alpha val="50000"/>
                </a:srgbClr>
              </a:prstShdw>
            </a:effectLst>
          </p:spPr>
          <p:txBody>
            <a:bodyPr/>
            <a:lstStyle/>
            <a:p>
              <a:endParaRPr lang="zh-CN" altLang="en-US"/>
            </a:p>
          </p:txBody>
        </p:sp>
        <p:sp>
          <p:nvSpPr>
            <p:cNvPr id="234517" name="矩形 234516"/>
            <p:cNvSpPr/>
            <p:nvPr/>
          </p:nvSpPr>
          <p:spPr>
            <a:xfrm>
              <a:off x="2356" y="1787"/>
              <a:ext cx="1067" cy="251"/>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alpha val="50000"/>
                </a:srgbClr>
              </a:outerShdw>
            </a:effectLst>
          </p:spPr>
          <p:txBody>
            <a:bodyPr/>
            <a:lstStyle/>
            <a:p>
              <a:endParaRPr lang="zh-CN" altLang="en-US"/>
            </a:p>
          </p:txBody>
        </p:sp>
        <p:sp>
          <p:nvSpPr>
            <p:cNvPr id="234519" name="矩形 234518"/>
            <p:cNvSpPr/>
            <p:nvPr/>
          </p:nvSpPr>
          <p:spPr>
            <a:xfrm>
              <a:off x="730" y="2289"/>
              <a:ext cx="1220" cy="251"/>
            </a:xfrm>
            <a:prstGeom prst="rect">
              <a:avLst/>
            </a:prstGeom>
            <a:solidFill>
              <a:srgbClr val="FFCCFF"/>
            </a:solidFill>
            <a:ln w="9525" cap="flat" cmpd="sng">
              <a:solidFill>
                <a:srgbClr val="000000"/>
              </a:solidFill>
              <a:prstDash val="solid"/>
              <a:miter/>
              <a:headEnd type="none" w="med" len="med"/>
              <a:tailEnd type="none" w="med" len="med"/>
            </a:ln>
            <a:effectLst>
              <a:outerShdw dist="35921" dir="2699999" algn="ctr" rotWithShape="0">
                <a:srgbClr val="808080">
                  <a:alpha val="50000"/>
                </a:srgbClr>
              </a:outerShdw>
            </a:effectLst>
          </p:spPr>
          <p:txBody>
            <a:bodyPr/>
            <a:lstStyle/>
            <a:p>
              <a:endParaRPr lang="zh-CN" altLang="en-US"/>
            </a:p>
          </p:txBody>
        </p:sp>
        <p:sp>
          <p:nvSpPr>
            <p:cNvPr id="234520" name="文本框 234519"/>
            <p:cNvSpPr txBox="1"/>
            <p:nvPr/>
          </p:nvSpPr>
          <p:spPr>
            <a:xfrm>
              <a:off x="695" y="2247"/>
              <a:ext cx="1372" cy="249"/>
            </a:xfrm>
            <a:prstGeom prst="rect">
              <a:avLst/>
            </a:prstGeom>
            <a:noFill/>
            <a:ln w="9525">
              <a:noFill/>
            </a:ln>
          </p:spPr>
          <p:txBody>
            <a:bodyPr/>
            <a:lstStyle/>
            <a:p>
              <a:pPr algn="just"/>
              <a:r>
                <a:rPr lang="zh-CN" altLang="en-US" dirty="0">
                  <a:latin typeface="Times New Roman" panose="02020603050405020304" pitchFamily="18" charset="0"/>
                </a:rPr>
                <a:t>字节多路通道</a:t>
              </a:r>
              <a:endParaRPr lang="zh-CN" altLang="en-US" dirty="0">
                <a:latin typeface="Tahoma" panose="020B0604030504040204" pitchFamily="34" charset="0"/>
              </a:endParaRPr>
            </a:p>
          </p:txBody>
        </p:sp>
        <p:sp>
          <p:nvSpPr>
            <p:cNvPr id="234522" name="矩形 234521"/>
            <p:cNvSpPr/>
            <p:nvPr/>
          </p:nvSpPr>
          <p:spPr>
            <a:xfrm>
              <a:off x="2305" y="2289"/>
              <a:ext cx="1220" cy="251"/>
            </a:xfrm>
            <a:prstGeom prst="rect">
              <a:avLst/>
            </a:prstGeom>
            <a:solidFill>
              <a:srgbClr val="FFCCFF"/>
            </a:solidFill>
            <a:ln w="9525" cap="flat" cmpd="sng">
              <a:solidFill>
                <a:srgbClr val="000000"/>
              </a:solidFill>
              <a:prstDash val="solid"/>
              <a:miter/>
              <a:headEnd type="none" w="med" len="med"/>
              <a:tailEnd type="none" w="med" len="med"/>
            </a:ln>
            <a:effectLst>
              <a:outerShdw dist="35921" dir="2699999" algn="ctr" rotWithShape="0">
                <a:srgbClr val="808080">
                  <a:alpha val="50000"/>
                </a:srgbClr>
              </a:outerShdw>
            </a:effectLst>
          </p:spPr>
          <p:txBody>
            <a:bodyPr/>
            <a:lstStyle/>
            <a:p>
              <a:endParaRPr lang="zh-CN" altLang="en-US"/>
            </a:p>
          </p:txBody>
        </p:sp>
        <p:sp>
          <p:nvSpPr>
            <p:cNvPr id="234523" name="文本框 234522"/>
            <p:cNvSpPr txBox="1"/>
            <p:nvPr/>
          </p:nvSpPr>
          <p:spPr>
            <a:xfrm>
              <a:off x="2270" y="2247"/>
              <a:ext cx="1372" cy="249"/>
            </a:xfrm>
            <a:prstGeom prst="rect">
              <a:avLst/>
            </a:prstGeom>
            <a:noFill/>
            <a:ln w="9525">
              <a:noFill/>
            </a:ln>
          </p:spPr>
          <p:txBody>
            <a:bodyPr/>
            <a:lstStyle/>
            <a:p>
              <a:pPr algn="just"/>
              <a:r>
                <a:rPr lang="zh-CN" altLang="en-US" dirty="0">
                  <a:latin typeface="Times New Roman" panose="02020603050405020304" pitchFamily="18" charset="0"/>
                </a:rPr>
                <a:t>数组选择通道</a:t>
              </a:r>
              <a:endParaRPr lang="zh-CN" altLang="en-US" dirty="0">
                <a:latin typeface="Tahoma" panose="020B0604030504040204" pitchFamily="34" charset="0"/>
              </a:endParaRPr>
            </a:p>
          </p:txBody>
        </p:sp>
        <p:sp>
          <p:nvSpPr>
            <p:cNvPr id="234525" name="矩形 234524"/>
            <p:cNvSpPr/>
            <p:nvPr/>
          </p:nvSpPr>
          <p:spPr>
            <a:xfrm>
              <a:off x="3880" y="2289"/>
              <a:ext cx="1219" cy="251"/>
            </a:xfrm>
            <a:prstGeom prst="rect">
              <a:avLst/>
            </a:prstGeom>
            <a:solidFill>
              <a:srgbClr val="FFCCFF"/>
            </a:solidFill>
            <a:ln w="9525" cap="flat" cmpd="sng">
              <a:solidFill>
                <a:srgbClr val="000000"/>
              </a:solidFill>
              <a:prstDash val="solid"/>
              <a:miter/>
              <a:headEnd type="none" w="med" len="med"/>
              <a:tailEnd type="none" w="med" len="med"/>
            </a:ln>
            <a:effectLst>
              <a:outerShdw dist="35921" dir="2699999" algn="ctr" rotWithShape="0">
                <a:srgbClr val="808080">
                  <a:alpha val="50000"/>
                </a:srgbClr>
              </a:outerShdw>
            </a:effectLst>
          </p:spPr>
          <p:txBody>
            <a:bodyPr/>
            <a:lstStyle/>
            <a:p>
              <a:endParaRPr lang="zh-CN" altLang="en-US"/>
            </a:p>
          </p:txBody>
        </p:sp>
        <p:sp>
          <p:nvSpPr>
            <p:cNvPr id="234526" name="文本框 234525"/>
            <p:cNvSpPr txBox="1"/>
            <p:nvPr/>
          </p:nvSpPr>
          <p:spPr>
            <a:xfrm>
              <a:off x="3853" y="2254"/>
              <a:ext cx="1372" cy="249"/>
            </a:xfrm>
            <a:prstGeom prst="rect">
              <a:avLst/>
            </a:prstGeom>
            <a:noFill/>
            <a:ln w="9525">
              <a:noFill/>
            </a:ln>
          </p:spPr>
          <p:txBody>
            <a:bodyPr/>
            <a:lstStyle/>
            <a:p>
              <a:pPr algn="just"/>
              <a:r>
                <a:rPr lang="zh-CN" altLang="en-US" dirty="0">
                  <a:latin typeface="Times New Roman" panose="02020603050405020304" pitchFamily="18" charset="0"/>
                </a:rPr>
                <a:t>数组多路通道</a:t>
              </a:r>
              <a:endParaRPr lang="zh-CN" altLang="en-US" dirty="0">
                <a:latin typeface="Tahoma" panose="020B0604030504040204" pitchFamily="34" charset="0"/>
              </a:endParaRPr>
            </a:p>
          </p:txBody>
        </p:sp>
        <p:sp>
          <p:nvSpPr>
            <p:cNvPr id="234527" name="文本框 234526"/>
            <p:cNvSpPr txBox="1"/>
            <p:nvPr/>
          </p:nvSpPr>
          <p:spPr>
            <a:xfrm>
              <a:off x="476" y="3124"/>
              <a:ext cx="731" cy="266"/>
            </a:xfrm>
            <a:prstGeom prst="rect">
              <a:avLst/>
            </a:prstGeom>
            <a:noFill/>
            <a:ln w="9525">
              <a:noFill/>
            </a:ln>
          </p:spPr>
          <p:txBody>
            <a:bodyPr/>
            <a:lstStyle/>
            <a:p>
              <a:pPr algn="just"/>
              <a:r>
                <a:rPr lang="zh-CN" altLang="en-US" b="0" dirty="0">
                  <a:latin typeface="Times New Roman" panose="02020603050405020304" pitchFamily="18" charset="0"/>
                </a:rPr>
                <a:t>输入机</a:t>
              </a:r>
              <a:endParaRPr lang="zh-CN" altLang="en-US" b="0" dirty="0">
                <a:latin typeface="Tahoma" panose="020B0604030504040204" pitchFamily="34" charset="0"/>
              </a:endParaRPr>
            </a:p>
          </p:txBody>
        </p:sp>
        <p:sp>
          <p:nvSpPr>
            <p:cNvPr id="234529" name="矩形 234528"/>
            <p:cNvSpPr/>
            <p:nvPr/>
          </p:nvSpPr>
          <p:spPr>
            <a:xfrm>
              <a:off x="2368" y="1286"/>
              <a:ext cx="1067" cy="251"/>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alpha val="50000"/>
                </a:srgbClr>
              </a:outerShdw>
            </a:effectLst>
          </p:spPr>
          <p:txBody>
            <a:bodyPr/>
            <a:lstStyle/>
            <a:p>
              <a:endParaRPr lang="zh-CN" altLang="en-US" b="0" dirty="0">
                <a:solidFill>
                  <a:schemeClr val="hlink"/>
                </a:solidFill>
                <a:latin typeface="Tahoma" panose="020B0604030504040204" pitchFamily="34" charset="0"/>
              </a:endParaRPr>
            </a:p>
          </p:txBody>
        </p:sp>
        <p:sp>
          <p:nvSpPr>
            <p:cNvPr id="234530" name="文本框 234529"/>
            <p:cNvSpPr txBox="1"/>
            <p:nvPr/>
          </p:nvSpPr>
          <p:spPr>
            <a:xfrm>
              <a:off x="2495" y="1253"/>
              <a:ext cx="915" cy="249"/>
            </a:xfrm>
            <a:prstGeom prst="rect">
              <a:avLst/>
            </a:prstGeom>
            <a:noFill/>
            <a:ln w="9525">
              <a:noFill/>
            </a:ln>
          </p:spPr>
          <p:txBody>
            <a:bodyPr/>
            <a:lstStyle/>
            <a:p>
              <a:pPr algn="just"/>
              <a:r>
                <a:rPr lang="zh-CN" altLang="en-US" dirty="0">
                  <a:solidFill>
                    <a:schemeClr val="hlink"/>
                  </a:solidFill>
                  <a:effectLst>
                    <a:outerShdw blurRad="38100" dist="38100" dir="2700000">
                      <a:srgbClr val="C0C0C0"/>
                    </a:outerShdw>
                  </a:effectLst>
                  <a:latin typeface="Times New Roman" panose="02020603050405020304" pitchFamily="18" charset="0"/>
                </a:rPr>
                <a:t>处理机</a:t>
              </a:r>
              <a:endParaRPr lang="zh-CN" altLang="en-US" dirty="0">
                <a:solidFill>
                  <a:schemeClr val="hlink"/>
                </a:solidFill>
                <a:effectLst>
                  <a:outerShdw blurRad="38100" dist="38100" dir="2700000">
                    <a:srgbClr val="C0C0C0"/>
                  </a:outerShdw>
                </a:effectLst>
                <a:latin typeface="Tahoma" panose="020B0604030504040204" pitchFamily="34" charset="0"/>
              </a:endParaRPr>
            </a:p>
          </p:txBody>
        </p:sp>
        <p:sp>
          <p:nvSpPr>
            <p:cNvPr id="234531" name="文本框 234530"/>
            <p:cNvSpPr txBox="1"/>
            <p:nvPr/>
          </p:nvSpPr>
          <p:spPr>
            <a:xfrm>
              <a:off x="2662" y="1752"/>
              <a:ext cx="762" cy="227"/>
            </a:xfrm>
            <a:prstGeom prst="rect">
              <a:avLst/>
            </a:prstGeom>
            <a:noFill/>
            <a:ln w="9525">
              <a:noFill/>
            </a:ln>
          </p:spPr>
          <p:txBody>
            <a:bodyPr/>
            <a:lstStyle/>
            <a:p>
              <a:pPr algn="just"/>
              <a:r>
                <a:rPr lang="zh-CN" altLang="en-US" dirty="0">
                  <a:solidFill>
                    <a:schemeClr val="tx2"/>
                  </a:solidFill>
                  <a:effectLst>
                    <a:outerShdw blurRad="38100" dist="38100" dir="2700000">
                      <a:srgbClr val="C0C0C0"/>
                    </a:outerShdw>
                  </a:effectLst>
                  <a:latin typeface="Times New Roman" panose="02020603050405020304" pitchFamily="18" charset="0"/>
                </a:rPr>
                <a:t>内存</a:t>
              </a:r>
              <a:endParaRPr lang="zh-CN" altLang="en-US" dirty="0">
                <a:solidFill>
                  <a:schemeClr val="tx2"/>
                </a:solidFill>
                <a:effectLst>
                  <a:outerShdw blurRad="38100" dist="38100" dir="2700000">
                    <a:srgbClr val="C0C0C0"/>
                  </a:outerShdw>
                </a:effectLst>
                <a:latin typeface="Tahoma" panose="020B0604030504040204" pitchFamily="34" charset="0"/>
              </a:endParaRPr>
            </a:p>
          </p:txBody>
        </p:sp>
        <p:sp>
          <p:nvSpPr>
            <p:cNvPr id="234534" name="直接连接符 234533"/>
            <p:cNvSpPr/>
            <p:nvPr/>
          </p:nvSpPr>
          <p:spPr>
            <a:xfrm flipV="1">
              <a:off x="2915" y="2540"/>
              <a:ext cx="0" cy="167"/>
            </a:xfrm>
            <a:prstGeom prst="line">
              <a:avLst/>
            </a:prstGeom>
            <a:ln w="38100" cap="flat" cmpd="dbl">
              <a:solidFill>
                <a:srgbClr val="0000FF"/>
              </a:solidFill>
              <a:prstDash val="solid"/>
              <a:headEnd type="oval" w="med" len="med"/>
              <a:tailEnd type="triangle" w="med" len="med"/>
            </a:ln>
          </p:spPr>
        </p:sp>
        <p:sp>
          <p:nvSpPr>
            <p:cNvPr id="234535" name="直接连接符 234534"/>
            <p:cNvSpPr/>
            <p:nvPr/>
          </p:nvSpPr>
          <p:spPr>
            <a:xfrm flipH="1">
              <a:off x="2457" y="2707"/>
              <a:ext cx="458" cy="0"/>
            </a:xfrm>
            <a:prstGeom prst="line">
              <a:avLst/>
            </a:prstGeom>
            <a:ln w="25400" cap="flat" cmpd="dbl">
              <a:solidFill>
                <a:srgbClr val="000000"/>
              </a:solidFill>
              <a:prstDash val="solid"/>
              <a:headEnd type="oval" w="med" len="med"/>
              <a:tailEnd type="triangle" w="med" len="med"/>
            </a:ln>
          </p:spPr>
        </p:sp>
        <p:sp>
          <p:nvSpPr>
            <p:cNvPr id="234536" name="直接连接符 234535"/>
            <p:cNvSpPr/>
            <p:nvPr/>
          </p:nvSpPr>
          <p:spPr>
            <a:xfrm flipH="1">
              <a:off x="2457" y="2707"/>
              <a:ext cx="0" cy="167"/>
            </a:xfrm>
            <a:prstGeom prst="line">
              <a:avLst/>
            </a:prstGeom>
            <a:ln w="38100" cap="flat" cmpd="dbl">
              <a:solidFill>
                <a:srgbClr val="0000FF"/>
              </a:solidFill>
              <a:prstDash val="solid"/>
              <a:headEnd type="oval" w="med" len="med"/>
              <a:tailEnd type="triangle" w="med" len="med"/>
            </a:ln>
          </p:spPr>
        </p:sp>
        <p:sp>
          <p:nvSpPr>
            <p:cNvPr id="234537" name="直接连接符 234536"/>
            <p:cNvSpPr/>
            <p:nvPr/>
          </p:nvSpPr>
          <p:spPr>
            <a:xfrm flipH="1">
              <a:off x="2915" y="2957"/>
              <a:ext cx="0" cy="167"/>
            </a:xfrm>
            <a:prstGeom prst="line">
              <a:avLst/>
            </a:prstGeom>
            <a:ln w="38100" cap="flat" cmpd="dbl">
              <a:solidFill>
                <a:srgbClr val="0000FF"/>
              </a:solidFill>
              <a:prstDash val="solid"/>
              <a:headEnd type="oval" w="med" len="med"/>
              <a:tailEnd type="triangle" w="med" len="med"/>
            </a:ln>
          </p:spPr>
        </p:sp>
        <p:sp>
          <p:nvSpPr>
            <p:cNvPr id="234538" name="直接连接符 234537"/>
            <p:cNvSpPr/>
            <p:nvPr/>
          </p:nvSpPr>
          <p:spPr>
            <a:xfrm flipH="1">
              <a:off x="3372" y="2707"/>
              <a:ext cx="0" cy="167"/>
            </a:xfrm>
            <a:prstGeom prst="line">
              <a:avLst/>
            </a:prstGeom>
            <a:ln w="38100" cap="flat" cmpd="dbl">
              <a:solidFill>
                <a:srgbClr val="0000FF"/>
              </a:solidFill>
              <a:prstDash val="solid"/>
              <a:headEnd type="oval" w="med" len="med"/>
              <a:tailEnd type="triangle" w="med" len="med"/>
            </a:ln>
          </p:spPr>
        </p:sp>
        <p:sp>
          <p:nvSpPr>
            <p:cNvPr id="234540" name="直接连接符 234539"/>
            <p:cNvSpPr/>
            <p:nvPr/>
          </p:nvSpPr>
          <p:spPr>
            <a:xfrm>
              <a:off x="4490" y="2790"/>
              <a:ext cx="0" cy="334"/>
            </a:xfrm>
            <a:prstGeom prst="line">
              <a:avLst/>
            </a:prstGeom>
            <a:ln w="38100" cap="flat" cmpd="dbl">
              <a:solidFill>
                <a:srgbClr val="0000FF"/>
              </a:solidFill>
              <a:prstDash val="solid"/>
              <a:headEnd type="oval" w="med" len="med"/>
              <a:tailEnd type="triangle" w="med" len="med"/>
            </a:ln>
          </p:spPr>
        </p:sp>
        <p:grpSp>
          <p:nvGrpSpPr>
            <p:cNvPr id="234567" name="组合 234566"/>
            <p:cNvGrpSpPr/>
            <p:nvPr/>
          </p:nvGrpSpPr>
          <p:grpSpPr>
            <a:xfrm>
              <a:off x="4010" y="2540"/>
              <a:ext cx="902" cy="342"/>
              <a:chOff x="4010" y="2540"/>
              <a:chExt cx="902" cy="342"/>
            </a:xfrm>
          </p:grpSpPr>
          <p:sp>
            <p:nvSpPr>
              <p:cNvPr id="234539" name="直接连接符 234538"/>
              <p:cNvSpPr/>
              <p:nvPr/>
            </p:nvSpPr>
            <p:spPr>
              <a:xfrm flipV="1">
                <a:off x="4490" y="2540"/>
                <a:ext cx="0" cy="250"/>
              </a:xfrm>
              <a:prstGeom prst="line">
                <a:avLst/>
              </a:prstGeom>
              <a:ln w="38100" cap="flat" cmpd="dbl">
                <a:solidFill>
                  <a:srgbClr val="0000FF"/>
                </a:solidFill>
                <a:prstDash val="solid"/>
                <a:headEnd type="oval" w="med" len="med"/>
                <a:tailEnd type="triangle" w="med" len="med"/>
              </a:ln>
            </p:spPr>
          </p:sp>
          <p:sp>
            <p:nvSpPr>
              <p:cNvPr id="234541" name="直接连接符 234540"/>
              <p:cNvSpPr/>
              <p:nvPr/>
            </p:nvSpPr>
            <p:spPr>
              <a:xfrm flipH="1">
                <a:off x="4010" y="2790"/>
                <a:ext cx="467" cy="79"/>
              </a:xfrm>
              <a:prstGeom prst="line">
                <a:avLst/>
              </a:prstGeom>
              <a:ln w="38100" cap="flat" cmpd="dbl">
                <a:solidFill>
                  <a:srgbClr val="0000FF"/>
                </a:solidFill>
                <a:prstDash val="solid"/>
                <a:headEnd type="oval" w="med" len="med"/>
                <a:tailEnd type="triangle" w="med" len="med"/>
              </a:ln>
            </p:spPr>
          </p:sp>
          <p:sp>
            <p:nvSpPr>
              <p:cNvPr id="234542" name="直接连接符 234541"/>
              <p:cNvSpPr/>
              <p:nvPr/>
            </p:nvSpPr>
            <p:spPr>
              <a:xfrm>
                <a:off x="4477" y="2790"/>
                <a:ext cx="435" cy="79"/>
              </a:xfrm>
              <a:prstGeom prst="line">
                <a:avLst/>
              </a:prstGeom>
              <a:ln w="38100" cap="flat" cmpd="dbl">
                <a:solidFill>
                  <a:srgbClr val="0000FF"/>
                </a:solidFill>
                <a:prstDash val="solid"/>
                <a:headEnd type="oval" w="med" len="med"/>
                <a:tailEnd type="triangle" w="med" len="med"/>
              </a:ln>
            </p:spPr>
          </p:sp>
          <p:grpSp>
            <p:nvGrpSpPr>
              <p:cNvPr id="234543" name="组合 234542"/>
              <p:cNvGrpSpPr/>
              <p:nvPr/>
            </p:nvGrpSpPr>
            <p:grpSpPr>
              <a:xfrm>
                <a:off x="4261" y="2715"/>
                <a:ext cx="457" cy="167"/>
                <a:chOff x="4991" y="10395"/>
                <a:chExt cx="540" cy="312"/>
              </a:xfrm>
            </p:grpSpPr>
            <p:sp>
              <p:nvSpPr>
                <p:cNvPr id="234544" name="椭圆 234543"/>
                <p:cNvSpPr/>
                <p:nvPr/>
              </p:nvSpPr>
              <p:spPr>
                <a:xfrm>
                  <a:off x="4991" y="10395"/>
                  <a:ext cx="540" cy="312"/>
                </a:xfrm>
                <a:prstGeom prst="ellipse">
                  <a:avLst/>
                </a:prstGeom>
                <a:noFill/>
                <a:ln w="28575" cap="flat" cmpd="sng">
                  <a:solidFill>
                    <a:srgbClr val="CC3300"/>
                  </a:solidFill>
                  <a:prstDash val="sysDot"/>
                  <a:headEnd type="none" w="med" len="med"/>
                  <a:tailEnd type="none" w="med" len="med"/>
                </a:ln>
              </p:spPr>
              <p:txBody>
                <a:bodyPr/>
                <a:lstStyle/>
                <a:p>
                  <a:endParaRPr lang="zh-CN" altLang="en-US"/>
                </a:p>
              </p:txBody>
            </p:sp>
            <p:sp>
              <p:nvSpPr>
                <p:cNvPr id="234545" name="任意多边形 234544"/>
                <p:cNvSpPr/>
                <p:nvPr/>
              </p:nvSpPr>
              <p:spPr>
                <a:xfrm>
                  <a:off x="5351" y="10395"/>
                  <a:ext cx="169" cy="120"/>
                </a:xfrm>
                <a:custGeom>
                  <a:avLst/>
                  <a:gdLst/>
                  <a:ahLst/>
                  <a:cxnLst/>
                  <a:rect l="0" t="0" r="0" b="0"/>
                  <a:pathLst>
                    <a:path w="169" h="120">
                      <a:moveTo>
                        <a:pt x="169" y="120"/>
                      </a:moveTo>
                      <a:lnTo>
                        <a:pt x="0" y="0"/>
                      </a:lnTo>
                    </a:path>
                  </a:pathLst>
                </a:custGeom>
                <a:noFill/>
                <a:ln w="28575" cap="flat" cmpd="sng">
                  <a:solidFill>
                    <a:srgbClr val="CC3300"/>
                  </a:solidFill>
                  <a:prstDash val="sysDot"/>
                  <a:headEnd type="none" w="med" len="med"/>
                  <a:tailEnd type="stealth" w="lg" len="med"/>
                </a:ln>
              </p:spPr>
              <p:txBody>
                <a:bodyPr/>
                <a:lstStyle/>
                <a:p>
                  <a:endParaRPr lang="zh-CN" altLang="en-US"/>
                </a:p>
              </p:txBody>
            </p:sp>
          </p:grpSp>
        </p:grpSp>
        <p:sp>
          <p:nvSpPr>
            <p:cNvPr id="234546" name="直接连接符 234545"/>
            <p:cNvSpPr/>
            <p:nvPr/>
          </p:nvSpPr>
          <p:spPr>
            <a:xfrm>
              <a:off x="2915" y="1538"/>
              <a:ext cx="0" cy="251"/>
            </a:xfrm>
            <a:prstGeom prst="line">
              <a:avLst/>
            </a:prstGeom>
            <a:ln w="25400" cap="flat" cmpd="dbl">
              <a:solidFill>
                <a:srgbClr val="000000"/>
              </a:solidFill>
              <a:prstDash val="solid"/>
              <a:headEnd type="triangle" w="med" len="med"/>
              <a:tailEnd type="triangle" w="med" len="med"/>
            </a:ln>
          </p:spPr>
        </p:sp>
        <p:sp>
          <p:nvSpPr>
            <p:cNvPr id="234547" name="直接连接符 234546"/>
            <p:cNvSpPr/>
            <p:nvPr/>
          </p:nvSpPr>
          <p:spPr>
            <a:xfrm>
              <a:off x="2915" y="2038"/>
              <a:ext cx="0" cy="251"/>
            </a:xfrm>
            <a:prstGeom prst="line">
              <a:avLst/>
            </a:prstGeom>
            <a:ln w="25400" cap="flat" cmpd="dbl">
              <a:solidFill>
                <a:srgbClr val="000000"/>
              </a:solidFill>
              <a:prstDash val="solid"/>
              <a:headEnd type="triangle" w="med" len="med"/>
              <a:tailEnd type="triangle" w="med" len="med"/>
            </a:ln>
          </p:spPr>
        </p:sp>
        <p:sp>
          <p:nvSpPr>
            <p:cNvPr id="234548" name="直接连接符 234547"/>
            <p:cNvSpPr/>
            <p:nvPr/>
          </p:nvSpPr>
          <p:spPr>
            <a:xfrm flipH="1">
              <a:off x="1390" y="2038"/>
              <a:ext cx="1220" cy="251"/>
            </a:xfrm>
            <a:prstGeom prst="line">
              <a:avLst/>
            </a:prstGeom>
            <a:ln w="38100" cap="flat" cmpd="dbl">
              <a:solidFill>
                <a:srgbClr val="0000FF"/>
              </a:solidFill>
              <a:prstDash val="solid"/>
              <a:headEnd type="triangle" w="med" len="med"/>
              <a:tailEnd type="triangle" w="med" len="med"/>
            </a:ln>
          </p:spPr>
        </p:sp>
        <p:sp>
          <p:nvSpPr>
            <p:cNvPr id="234549" name="直接连接符 234548"/>
            <p:cNvSpPr/>
            <p:nvPr/>
          </p:nvSpPr>
          <p:spPr>
            <a:xfrm>
              <a:off x="3219" y="2038"/>
              <a:ext cx="1220" cy="251"/>
            </a:xfrm>
            <a:prstGeom prst="line">
              <a:avLst/>
            </a:prstGeom>
            <a:ln w="38100" cap="flat" cmpd="dbl">
              <a:solidFill>
                <a:srgbClr val="0000FF"/>
              </a:solidFill>
              <a:prstDash val="solid"/>
              <a:headEnd type="triangle" w="med" len="med"/>
              <a:tailEnd type="triangle" w="med" len="med"/>
            </a:ln>
          </p:spPr>
        </p:sp>
        <p:sp>
          <p:nvSpPr>
            <p:cNvPr id="234550" name="直接连接符 234549"/>
            <p:cNvSpPr/>
            <p:nvPr/>
          </p:nvSpPr>
          <p:spPr>
            <a:xfrm flipH="1">
              <a:off x="1238" y="1537"/>
              <a:ext cx="1219" cy="752"/>
            </a:xfrm>
            <a:prstGeom prst="line">
              <a:avLst/>
            </a:prstGeom>
            <a:ln w="28575" cap="flat" cmpd="sng">
              <a:solidFill>
                <a:srgbClr val="CC3300"/>
              </a:solidFill>
              <a:prstDash val="dash"/>
              <a:headEnd type="none" w="med" len="med"/>
              <a:tailEnd type="triangle" w="med" len="med"/>
            </a:ln>
          </p:spPr>
        </p:sp>
        <p:sp>
          <p:nvSpPr>
            <p:cNvPr id="234551" name="直接连接符 234550"/>
            <p:cNvSpPr/>
            <p:nvPr/>
          </p:nvSpPr>
          <p:spPr>
            <a:xfrm>
              <a:off x="3372" y="1537"/>
              <a:ext cx="1219" cy="752"/>
            </a:xfrm>
            <a:prstGeom prst="line">
              <a:avLst/>
            </a:prstGeom>
            <a:ln w="28575" cap="flat" cmpd="sng">
              <a:solidFill>
                <a:srgbClr val="CC3300"/>
              </a:solidFill>
              <a:prstDash val="dash"/>
              <a:headEnd type="none" w="med" len="med"/>
              <a:tailEnd type="triangle" w="med" len="med"/>
            </a:ln>
          </p:spPr>
        </p:sp>
        <p:sp>
          <p:nvSpPr>
            <p:cNvPr id="234552" name="任意多边形 234551"/>
            <p:cNvSpPr/>
            <p:nvPr/>
          </p:nvSpPr>
          <p:spPr>
            <a:xfrm>
              <a:off x="3236" y="1543"/>
              <a:ext cx="497" cy="739"/>
            </a:xfrm>
            <a:custGeom>
              <a:avLst/>
              <a:gdLst/>
              <a:ahLst/>
              <a:cxnLst/>
              <a:rect l="0" t="0" r="0" b="0"/>
              <a:pathLst>
                <a:path w="588" h="1380">
                  <a:moveTo>
                    <a:pt x="0" y="0"/>
                  </a:moveTo>
                  <a:cubicBezTo>
                    <a:pt x="92" y="115"/>
                    <a:pt x="540" y="460"/>
                    <a:pt x="555" y="690"/>
                  </a:cubicBezTo>
                  <a:cubicBezTo>
                    <a:pt x="588" y="915"/>
                    <a:pt x="187" y="1236"/>
                    <a:pt x="90" y="1380"/>
                  </a:cubicBezTo>
                </a:path>
              </a:pathLst>
            </a:custGeom>
            <a:noFill/>
            <a:ln w="28575" cap="flat" cmpd="sng">
              <a:solidFill>
                <a:srgbClr val="CC3300"/>
              </a:solidFill>
              <a:prstDash val="dash"/>
              <a:headEnd type="none" w="med" len="med"/>
              <a:tailEnd type="triangle" w="med" len="med"/>
            </a:ln>
          </p:spPr>
          <p:txBody>
            <a:bodyPr/>
            <a:lstStyle/>
            <a:p>
              <a:endParaRPr lang="zh-CN" altLang="en-US"/>
            </a:p>
          </p:txBody>
        </p:sp>
        <p:sp>
          <p:nvSpPr>
            <p:cNvPr id="234553" name="文本框 234552"/>
            <p:cNvSpPr txBox="1"/>
            <p:nvPr/>
          </p:nvSpPr>
          <p:spPr>
            <a:xfrm>
              <a:off x="1238" y="3124"/>
              <a:ext cx="731" cy="266"/>
            </a:xfrm>
            <a:prstGeom prst="rect">
              <a:avLst/>
            </a:prstGeom>
            <a:noFill/>
            <a:ln w="9525">
              <a:noFill/>
            </a:ln>
          </p:spPr>
          <p:txBody>
            <a:bodyPr/>
            <a:lstStyle/>
            <a:p>
              <a:pPr algn="just"/>
              <a:r>
                <a:rPr lang="zh-CN" altLang="en-US" b="0" dirty="0">
                  <a:latin typeface="Times New Roman" panose="02020603050405020304" pitchFamily="18" charset="0"/>
                </a:rPr>
                <a:t>打印机</a:t>
              </a:r>
              <a:endParaRPr lang="zh-CN" altLang="en-US" b="0" dirty="0">
                <a:latin typeface="Tahoma" panose="020B0604030504040204" pitchFamily="34" charset="0"/>
              </a:endParaRPr>
            </a:p>
          </p:txBody>
        </p:sp>
        <p:sp>
          <p:nvSpPr>
            <p:cNvPr id="234554" name="文本框 234553"/>
            <p:cNvSpPr txBox="1"/>
            <p:nvPr/>
          </p:nvSpPr>
          <p:spPr>
            <a:xfrm>
              <a:off x="2673" y="3353"/>
              <a:ext cx="731" cy="265"/>
            </a:xfrm>
            <a:prstGeom prst="rect">
              <a:avLst/>
            </a:prstGeom>
            <a:noFill/>
            <a:ln w="9525">
              <a:noFill/>
            </a:ln>
          </p:spPr>
          <p:txBody>
            <a:bodyPr/>
            <a:lstStyle/>
            <a:p>
              <a:pPr algn="just"/>
              <a:r>
                <a:rPr lang="zh-CN" altLang="en-US" b="0" dirty="0">
                  <a:latin typeface="Times New Roman" panose="02020603050405020304" pitchFamily="18" charset="0"/>
                </a:rPr>
                <a:t>磁盘</a:t>
              </a:r>
              <a:endParaRPr lang="zh-CN" altLang="en-US" b="0" dirty="0">
                <a:latin typeface="Tahoma" panose="020B0604030504040204" pitchFamily="34" charset="0"/>
              </a:endParaRPr>
            </a:p>
          </p:txBody>
        </p:sp>
        <p:sp>
          <p:nvSpPr>
            <p:cNvPr id="234555" name="文本框 234554"/>
            <p:cNvSpPr txBox="1"/>
            <p:nvPr/>
          </p:nvSpPr>
          <p:spPr>
            <a:xfrm>
              <a:off x="4292" y="3361"/>
              <a:ext cx="731" cy="265"/>
            </a:xfrm>
            <a:prstGeom prst="rect">
              <a:avLst/>
            </a:prstGeom>
            <a:noFill/>
            <a:ln w="9525">
              <a:noFill/>
            </a:ln>
          </p:spPr>
          <p:txBody>
            <a:bodyPr/>
            <a:lstStyle/>
            <a:p>
              <a:pPr algn="just"/>
              <a:r>
                <a:rPr lang="zh-CN" altLang="en-US" b="0" dirty="0">
                  <a:latin typeface="Times New Roman" panose="02020603050405020304" pitchFamily="18" charset="0"/>
                </a:rPr>
                <a:t>磁带</a:t>
              </a:r>
              <a:endParaRPr lang="zh-CN" altLang="en-US" b="0" dirty="0">
                <a:latin typeface="Tahoma" panose="020B0604030504040204" pitchFamily="34" charset="0"/>
              </a:endParaRPr>
            </a:p>
          </p:txBody>
        </p:sp>
        <p:sp>
          <p:nvSpPr>
            <p:cNvPr id="234557" name="文本框 234556"/>
            <p:cNvSpPr txBox="1"/>
            <p:nvPr/>
          </p:nvSpPr>
          <p:spPr>
            <a:xfrm>
              <a:off x="4286" y="1298"/>
              <a:ext cx="762" cy="418"/>
            </a:xfrm>
            <a:prstGeom prst="rect">
              <a:avLst/>
            </a:prstGeom>
            <a:noFill/>
            <a:ln w="9525">
              <a:noFill/>
            </a:ln>
          </p:spPr>
          <p:txBody>
            <a:bodyPr/>
            <a:lstStyle/>
            <a:p>
              <a:pPr algn="just"/>
              <a:r>
                <a:rPr lang="zh-CN" altLang="en-US" dirty="0">
                  <a:solidFill>
                    <a:srgbClr val="CC00CC"/>
                  </a:solidFill>
                  <a:effectLst>
                    <a:outerShdw blurRad="38100" dist="38100" dir="2700000">
                      <a:srgbClr val="C0C0C0"/>
                    </a:outerShdw>
                  </a:effectLst>
                  <a:latin typeface="Times New Roman" panose="02020603050405020304" pitchFamily="18" charset="0"/>
                </a:rPr>
                <a:t>控制线</a:t>
              </a:r>
            </a:p>
            <a:p>
              <a:pPr algn="just"/>
              <a:r>
                <a:rPr lang="zh-CN" altLang="en-US" dirty="0">
                  <a:solidFill>
                    <a:srgbClr val="CC00CC"/>
                  </a:solidFill>
                  <a:effectLst>
                    <a:outerShdw blurRad="38100" dist="38100" dir="2700000">
                      <a:srgbClr val="C0C0C0"/>
                    </a:outerShdw>
                  </a:effectLst>
                  <a:latin typeface="Times New Roman" panose="02020603050405020304" pitchFamily="18" charset="0"/>
                </a:rPr>
                <a:t>数据线</a:t>
              </a:r>
              <a:endParaRPr lang="zh-CN" altLang="en-US" dirty="0">
                <a:solidFill>
                  <a:srgbClr val="CC00CC"/>
                </a:solidFill>
                <a:effectLst>
                  <a:outerShdw blurRad="38100" dist="38100" dir="2700000">
                    <a:srgbClr val="C0C0C0"/>
                  </a:outerShdw>
                </a:effectLst>
                <a:latin typeface="Tahoma" panose="020B0604030504040204" pitchFamily="34" charset="0"/>
              </a:endParaRPr>
            </a:p>
          </p:txBody>
        </p:sp>
        <p:sp>
          <p:nvSpPr>
            <p:cNvPr id="234558" name="直接连接符 234557"/>
            <p:cNvSpPr/>
            <p:nvPr/>
          </p:nvSpPr>
          <p:spPr>
            <a:xfrm>
              <a:off x="3833" y="1480"/>
              <a:ext cx="457" cy="0"/>
            </a:xfrm>
            <a:prstGeom prst="line">
              <a:avLst/>
            </a:prstGeom>
            <a:ln w="28575" cap="flat" cmpd="sng">
              <a:solidFill>
                <a:srgbClr val="CC3300"/>
              </a:solidFill>
              <a:prstDash val="dash"/>
              <a:headEnd type="none" w="med" len="med"/>
              <a:tailEnd type="triangle" w="med" len="med"/>
            </a:ln>
          </p:spPr>
        </p:sp>
        <p:sp>
          <p:nvSpPr>
            <p:cNvPr id="234559" name="直接连接符 234558"/>
            <p:cNvSpPr/>
            <p:nvPr/>
          </p:nvSpPr>
          <p:spPr>
            <a:xfrm>
              <a:off x="3833" y="1706"/>
              <a:ext cx="457" cy="0"/>
            </a:xfrm>
            <a:prstGeom prst="line">
              <a:avLst/>
            </a:prstGeom>
            <a:ln w="38100" cap="flat" cmpd="dbl">
              <a:solidFill>
                <a:srgbClr val="0000FF"/>
              </a:solidFill>
              <a:prstDash val="solid"/>
              <a:headEnd type="none" w="med" len="med"/>
              <a:tailEnd type="triangle" w="med" len="med"/>
            </a:ln>
          </p:spPr>
        </p:sp>
        <p:sp>
          <p:nvSpPr>
            <p:cNvPr id="234560" name="任意多边形 234559"/>
            <p:cNvSpPr/>
            <p:nvPr/>
          </p:nvSpPr>
          <p:spPr>
            <a:xfrm>
              <a:off x="2181" y="2965"/>
              <a:ext cx="432" cy="33"/>
            </a:xfrm>
            <a:custGeom>
              <a:avLst/>
              <a:gdLst/>
              <a:ahLst/>
              <a:cxnLst/>
              <a:rect l="0" t="0" r="0" b="0"/>
              <a:pathLst>
                <a:path w="510" h="60">
                  <a:moveTo>
                    <a:pt x="0" y="0"/>
                  </a:moveTo>
                  <a:cubicBezTo>
                    <a:pt x="45" y="10"/>
                    <a:pt x="185" y="60"/>
                    <a:pt x="270" y="60"/>
                  </a:cubicBezTo>
                  <a:cubicBezTo>
                    <a:pt x="360" y="60"/>
                    <a:pt x="460" y="12"/>
                    <a:pt x="510" y="0"/>
                  </a:cubicBez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34561" name="任意多边形 234560"/>
            <p:cNvSpPr/>
            <p:nvPr/>
          </p:nvSpPr>
          <p:spPr>
            <a:xfrm>
              <a:off x="2178" y="3009"/>
              <a:ext cx="432" cy="32"/>
            </a:xfrm>
            <a:custGeom>
              <a:avLst/>
              <a:gdLst/>
              <a:ahLst/>
              <a:cxnLst/>
              <a:rect l="0" t="0" r="0" b="0"/>
              <a:pathLst>
                <a:path w="510" h="60">
                  <a:moveTo>
                    <a:pt x="0" y="0"/>
                  </a:moveTo>
                  <a:cubicBezTo>
                    <a:pt x="45" y="10"/>
                    <a:pt x="185" y="60"/>
                    <a:pt x="270" y="60"/>
                  </a:cubicBezTo>
                  <a:cubicBezTo>
                    <a:pt x="360" y="60"/>
                    <a:pt x="460" y="12"/>
                    <a:pt x="510" y="0"/>
                  </a:cubicBez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34562" name="任意多边形 234561"/>
            <p:cNvSpPr/>
            <p:nvPr/>
          </p:nvSpPr>
          <p:spPr>
            <a:xfrm>
              <a:off x="3219" y="2965"/>
              <a:ext cx="432" cy="33"/>
            </a:xfrm>
            <a:custGeom>
              <a:avLst/>
              <a:gdLst/>
              <a:ahLst/>
              <a:cxnLst/>
              <a:rect l="0" t="0" r="0" b="0"/>
              <a:pathLst>
                <a:path w="510" h="60">
                  <a:moveTo>
                    <a:pt x="0" y="0"/>
                  </a:moveTo>
                  <a:cubicBezTo>
                    <a:pt x="45" y="10"/>
                    <a:pt x="185" y="60"/>
                    <a:pt x="270" y="60"/>
                  </a:cubicBezTo>
                  <a:cubicBezTo>
                    <a:pt x="360" y="60"/>
                    <a:pt x="460" y="12"/>
                    <a:pt x="510" y="0"/>
                  </a:cubicBez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34563" name="任意多边形 234562"/>
            <p:cNvSpPr/>
            <p:nvPr/>
          </p:nvSpPr>
          <p:spPr>
            <a:xfrm>
              <a:off x="3219" y="3012"/>
              <a:ext cx="432" cy="32"/>
            </a:xfrm>
            <a:custGeom>
              <a:avLst/>
              <a:gdLst/>
              <a:ahLst/>
              <a:cxnLst/>
              <a:rect l="0" t="0" r="0" b="0"/>
              <a:pathLst>
                <a:path w="510" h="60">
                  <a:moveTo>
                    <a:pt x="0" y="0"/>
                  </a:moveTo>
                  <a:cubicBezTo>
                    <a:pt x="45" y="10"/>
                    <a:pt x="185" y="60"/>
                    <a:pt x="270" y="60"/>
                  </a:cubicBezTo>
                  <a:cubicBezTo>
                    <a:pt x="360" y="60"/>
                    <a:pt x="460" y="12"/>
                    <a:pt x="510" y="0"/>
                  </a:cubicBez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34564" name="任意多边形 234563"/>
            <p:cNvSpPr/>
            <p:nvPr/>
          </p:nvSpPr>
          <p:spPr>
            <a:xfrm>
              <a:off x="2699" y="3219"/>
              <a:ext cx="432" cy="32"/>
            </a:xfrm>
            <a:custGeom>
              <a:avLst/>
              <a:gdLst/>
              <a:ahLst/>
              <a:cxnLst/>
              <a:rect l="0" t="0" r="0" b="0"/>
              <a:pathLst>
                <a:path w="510" h="60">
                  <a:moveTo>
                    <a:pt x="0" y="0"/>
                  </a:moveTo>
                  <a:cubicBezTo>
                    <a:pt x="45" y="10"/>
                    <a:pt x="185" y="60"/>
                    <a:pt x="270" y="60"/>
                  </a:cubicBezTo>
                  <a:cubicBezTo>
                    <a:pt x="360" y="60"/>
                    <a:pt x="460" y="12"/>
                    <a:pt x="510" y="0"/>
                  </a:cubicBez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34565" name="任意多边形 234564"/>
            <p:cNvSpPr/>
            <p:nvPr/>
          </p:nvSpPr>
          <p:spPr>
            <a:xfrm>
              <a:off x="2699" y="3267"/>
              <a:ext cx="432" cy="33"/>
            </a:xfrm>
            <a:custGeom>
              <a:avLst/>
              <a:gdLst/>
              <a:ahLst/>
              <a:cxnLst/>
              <a:rect l="0" t="0" r="0" b="0"/>
              <a:pathLst>
                <a:path w="510" h="60">
                  <a:moveTo>
                    <a:pt x="0" y="0"/>
                  </a:moveTo>
                  <a:cubicBezTo>
                    <a:pt x="45" y="10"/>
                    <a:pt x="185" y="60"/>
                    <a:pt x="270" y="60"/>
                  </a:cubicBezTo>
                  <a:cubicBezTo>
                    <a:pt x="360" y="60"/>
                    <a:pt x="460" y="12"/>
                    <a:pt x="510" y="0"/>
                  </a:cubicBez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34566" name="文本框 234565"/>
            <p:cNvSpPr txBox="1"/>
            <p:nvPr/>
          </p:nvSpPr>
          <p:spPr>
            <a:xfrm>
              <a:off x="1066" y="2840"/>
              <a:ext cx="408" cy="290"/>
            </a:xfrm>
            <a:prstGeom prst="rect">
              <a:avLst/>
            </a:prstGeom>
            <a:noFill/>
            <a:ln w="9525">
              <a:noFill/>
            </a:ln>
          </p:spPr>
          <p:txBody>
            <a:bodyPr>
              <a:spAutoFit/>
            </a:bodyPr>
            <a:lstStyle/>
            <a:p>
              <a:pPr>
                <a:spcBef>
                  <a:spcPct val="50000"/>
                </a:spcBef>
              </a:pPr>
              <a:r>
                <a:rPr lang="en-US" altLang="zh-CN" b="0">
                  <a:latin typeface="宋体" panose="02010600030101010101" pitchFamily="2" charset="-122"/>
                </a:rPr>
                <a:t>…</a:t>
              </a:r>
              <a:endParaRPr lang="en-US" altLang="zh-CN" b="0">
                <a:latin typeface="Tahoma" panose="020B0604030504040204" pitchFamily="34" charset="0"/>
              </a:endParaRPr>
            </a:p>
          </p:txBody>
        </p:sp>
        <p:grpSp>
          <p:nvGrpSpPr>
            <p:cNvPr id="234569" name="组合 234568"/>
            <p:cNvGrpSpPr/>
            <p:nvPr/>
          </p:nvGrpSpPr>
          <p:grpSpPr>
            <a:xfrm>
              <a:off x="793" y="2523"/>
              <a:ext cx="902" cy="342"/>
              <a:chOff x="4010" y="2540"/>
              <a:chExt cx="902" cy="342"/>
            </a:xfrm>
          </p:grpSpPr>
          <p:sp>
            <p:nvSpPr>
              <p:cNvPr id="234570" name="直接连接符 234569"/>
              <p:cNvSpPr/>
              <p:nvPr/>
            </p:nvSpPr>
            <p:spPr>
              <a:xfrm flipV="1">
                <a:off x="4490" y="2540"/>
                <a:ext cx="0" cy="250"/>
              </a:xfrm>
              <a:prstGeom prst="line">
                <a:avLst/>
              </a:prstGeom>
              <a:ln w="38100" cap="flat" cmpd="dbl">
                <a:solidFill>
                  <a:srgbClr val="0000FF"/>
                </a:solidFill>
                <a:prstDash val="solid"/>
                <a:headEnd type="oval" w="med" len="med"/>
                <a:tailEnd type="triangle" w="med" len="med"/>
              </a:ln>
            </p:spPr>
          </p:sp>
          <p:sp>
            <p:nvSpPr>
              <p:cNvPr id="234571" name="直接连接符 234570"/>
              <p:cNvSpPr/>
              <p:nvPr/>
            </p:nvSpPr>
            <p:spPr>
              <a:xfrm flipH="1">
                <a:off x="4010" y="2790"/>
                <a:ext cx="467" cy="79"/>
              </a:xfrm>
              <a:prstGeom prst="line">
                <a:avLst/>
              </a:prstGeom>
              <a:ln w="38100" cap="flat" cmpd="dbl">
                <a:solidFill>
                  <a:srgbClr val="0000FF"/>
                </a:solidFill>
                <a:prstDash val="solid"/>
                <a:headEnd type="oval" w="med" len="med"/>
                <a:tailEnd type="triangle" w="med" len="med"/>
              </a:ln>
            </p:spPr>
          </p:sp>
          <p:sp>
            <p:nvSpPr>
              <p:cNvPr id="234572" name="直接连接符 234571"/>
              <p:cNvSpPr/>
              <p:nvPr/>
            </p:nvSpPr>
            <p:spPr>
              <a:xfrm>
                <a:off x="4477" y="2790"/>
                <a:ext cx="435" cy="79"/>
              </a:xfrm>
              <a:prstGeom prst="line">
                <a:avLst/>
              </a:prstGeom>
              <a:ln w="38100" cap="flat" cmpd="dbl">
                <a:solidFill>
                  <a:srgbClr val="0000FF"/>
                </a:solidFill>
                <a:prstDash val="solid"/>
                <a:headEnd type="oval" w="med" len="med"/>
                <a:tailEnd type="triangle" w="med" len="med"/>
              </a:ln>
            </p:spPr>
          </p:sp>
          <p:grpSp>
            <p:nvGrpSpPr>
              <p:cNvPr id="234573" name="组合 234572"/>
              <p:cNvGrpSpPr/>
              <p:nvPr/>
            </p:nvGrpSpPr>
            <p:grpSpPr>
              <a:xfrm>
                <a:off x="4261" y="2715"/>
                <a:ext cx="457" cy="167"/>
                <a:chOff x="4991" y="10395"/>
                <a:chExt cx="540" cy="312"/>
              </a:xfrm>
            </p:grpSpPr>
            <p:sp>
              <p:nvSpPr>
                <p:cNvPr id="234574" name="椭圆 234573"/>
                <p:cNvSpPr/>
                <p:nvPr/>
              </p:nvSpPr>
              <p:spPr>
                <a:xfrm>
                  <a:off x="4991" y="10395"/>
                  <a:ext cx="540" cy="312"/>
                </a:xfrm>
                <a:prstGeom prst="ellipse">
                  <a:avLst/>
                </a:prstGeom>
                <a:noFill/>
                <a:ln w="28575" cap="flat" cmpd="sng">
                  <a:solidFill>
                    <a:srgbClr val="CC3300"/>
                  </a:solidFill>
                  <a:prstDash val="sysDot"/>
                  <a:headEnd type="none" w="med" len="med"/>
                  <a:tailEnd type="none" w="med" len="med"/>
                </a:ln>
              </p:spPr>
              <p:txBody>
                <a:bodyPr/>
                <a:lstStyle/>
                <a:p>
                  <a:endParaRPr lang="zh-CN" altLang="en-US"/>
                </a:p>
              </p:txBody>
            </p:sp>
            <p:sp>
              <p:nvSpPr>
                <p:cNvPr id="234575" name="任意多边形 234574"/>
                <p:cNvSpPr/>
                <p:nvPr/>
              </p:nvSpPr>
              <p:spPr>
                <a:xfrm>
                  <a:off x="5351" y="10395"/>
                  <a:ext cx="169" cy="120"/>
                </a:xfrm>
                <a:custGeom>
                  <a:avLst/>
                  <a:gdLst/>
                  <a:ahLst/>
                  <a:cxnLst/>
                  <a:rect l="0" t="0" r="0" b="0"/>
                  <a:pathLst>
                    <a:path w="169" h="120">
                      <a:moveTo>
                        <a:pt x="169" y="120"/>
                      </a:moveTo>
                      <a:lnTo>
                        <a:pt x="0" y="0"/>
                      </a:lnTo>
                    </a:path>
                  </a:pathLst>
                </a:custGeom>
                <a:noFill/>
                <a:ln w="28575" cap="flat" cmpd="sng">
                  <a:solidFill>
                    <a:srgbClr val="CC3300"/>
                  </a:solidFill>
                  <a:prstDash val="sysDot"/>
                  <a:headEnd type="none" w="med" len="med"/>
                  <a:tailEnd type="stealth" w="lg" len="med"/>
                </a:ln>
              </p:spPr>
              <p:txBody>
                <a:bodyPr/>
                <a:lstStyle/>
                <a:p>
                  <a:endParaRPr lang="zh-CN" altLang="en-US"/>
                </a:p>
              </p:txBody>
            </p:sp>
          </p:grpSp>
        </p:grpSp>
      </p:grpSp>
      <p:sp>
        <p:nvSpPr>
          <p:cNvPr id="234581" name="文本框 234580"/>
          <p:cNvSpPr txBox="1"/>
          <p:nvPr/>
        </p:nvSpPr>
        <p:spPr>
          <a:xfrm>
            <a:off x="1284288" y="853603"/>
            <a:ext cx="4465637" cy="583565"/>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3</a:t>
            </a:r>
            <a:r>
              <a:rPr lang="zh-CN" altLang="en-US" sz="2800" dirty="0">
                <a:solidFill>
                  <a:srgbClr val="800000"/>
                </a:solidFill>
                <a:effectLst>
                  <a:outerShdw blurRad="38100" dist="38100" dir="2700000">
                    <a:srgbClr val="C0C0C0"/>
                  </a:outerShdw>
                </a:effectLst>
                <a:latin typeface="Tahoma" panose="020B0604030504040204" pitchFamily="34" charset="0"/>
              </a:rPr>
              <a:t>、通道的类型</a:t>
            </a:r>
            <a:r>
              <a:rPr lang="en-US" altLang="zh-CN" sz="3200" b="0">
                <a:latin typeface="Tahoma" panose="020B0604030504040204" pitchFamily="34" charset="0"/>
              </a:rPr>
              <a:t> </a:t>
            </a:r>
          </a:p>
        </p:txBody>
      </p:sp>
      <p:sp>
        <p:nvSpPr>
          <p:cNvPr id="69" name="矩形 68">
            <a:extLst>
              <a:ext uri="{FF2B5EF4-FFF2-40B4-BE49-F238E27FC236}">
                <a16:creationId xmlns:a16="http://schemas.microsoft.com/office/drawing/2014/main" id="{6543376A-3957-4920-92A7-D96F5652BE15}"/>
              </a:ext>
            </a:extLst>
          </p:cNvPr>
          <p:cNvSpPr/>
          <p:nvPr/>
        </p:nvSpPr>
        <p:spPr>
          <a:xfrm>
            <a:off x="493296" y="175812"/>
            <a:ext cx="5903913"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5.2 I/O设备数据传输控制方式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34581"/>
                                        </p:tgtEl>
                                        <p:attrNameLst>
                                          <p:attrName>style.visibility</p:attrName>
                                        </p:attrNameLst>
                                      </p:cBhvr>
                                      <p:to>
                                        <p:strVal val="visible"/>
                                      </p:to>
                                    </p:set>
                                    <p:anim calcmode="lin" valueType="num">
                                      <p:cBhvr additive="base">
                                        <p:cTn id="7" dur="500" fill="hold"/>
                                        <p:tgtEl>
                                          <p:spTgt spid="234581"/>
                                        </p:tgtEl>
                                        <p:attrNameLst>
                                          <p:attrName>ppt_x</p:attrName>
                                        </p:attrNameLst>
                                      </p:cBhvr>
                                      <p:tavLst>
                                        <p:tav tm="0">
                                          <p:val>
                                            <p:strVal val="0-#ppt_w/2"/>
                                          </p:val>
                                        </p:tav>
                                        <p:tav tm="100000">
                                          <p:val>
                                            <p:strVal val="#ppt_x"/>
                                          </p:val>
                                        </p:tav>
                                      </p:tavLst>
                                    </p:anim>
                                    <p:anim calcmode="lin" valueType="num">
                                      <p:cBhvr additive="base">
                                        <p:cTn id="8" dur="500" fill="hold"/>
                                        <p:tgtEl>
                                          <p:spTgt spid="23458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4504"/>
                                        </p:tgtEl>
                                        <p:attrNameLst>
                                          <p:attrName>style.visibility</p:attrName>
                                        </p:attrNameLst>
                                      </p:cBhvr>
                                      <p:to>
                                        <p:strVal val="visible"/>
                                      </p:to>
                                    </p:set>
                                    <p:anim calcmode="lin" valueType="num">
                                      <p:cBhvr additive="base">
                                        <p:cTn id="11" dur="500" fill="hold"/>
                                        <p:tgtEl>
                                          <p:spTgt spid="234504"/>
                                        </p:tgtEl>
                                        <p:attrNameLst>
                                          <p:attrName>ppt_x</p:attrName>
                                        </p:attrNameLst>
                                      </p:cBhvr>
                                      <p:tavLst>
                                        <p:tav tm="0">
                                          <p:val>
                                            <p:strVal val="0-#ppt_w/2"/>
                                          </p:val>
                                        </p:tav>
                                        <p:tav tm="100000">
                                          <p:val>
                                            <p:strVal val="#ppt_x"/>
                                          </p:val>
                                        </p:tav>
                                      </p:tavLst>
                                    </p:anim>
                                    <p:anim calcmode="lin" valueType="num">
                                      <p:cBhvr additive="base">
                                        <p:cTn id="12" dur="500" fill="hold"/>
                                        <p:tgtEl>
                                          <p:spTgt spid="2345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234577"/>
                                        </p:tgtEl>
                                        <p:attrNameLst>
                                          <p:attrName>style.visibility</p:attrName>
                                        </p:attrNameLst>
                                      </p:cBhvr>
                                      <p:to>
                                        <p:strVal val="visible"/>
                                      </p:to>
                                    </p:set>
                                    <p:animEffect transition="in" filter="strips(downRight)">
                                      <p:cBhvr>
                                        <p:cTn id="16" dur="2000"/>
                                        <p:tgtEl>
                                          <p:spTgt spid="234577"/>
                                        </p:tgtEl>
                                      </p:cBhvr>
                                    </p:animEffect>
                                  </p:childTnLst>
                                </p:cTn>
                              </p:par>
                            </p:childTnLst>
                          </p:cTn>
                        </p:par>
                        <p:par>
                          <p:cTn id="17" fill="hold">
                            <p:stCondLst>
                              <p:cond delay="2500"/>
                            </p:stCondLst>
                            <p:childTnLst>
                              <p:par>
                                <p:cTn id="18" presetID="2" presetClass="entr" presetSubtype="4" fill="hold" grpId="0" nodeType="afterEffect">
                                  <p:stCondLst>
                                    <p:cond delay="0"/>
                                  </p:stCondLst>
                                  <p:childTnLst>
                                    <p:set>
                                      <p:cBhvr>
                                        <p:cTn id="19" dur="1" fill="hold">
                                          <p:stCondLst>
                                            <p:cond delay="0"/>
                                          </p:stCondLst>
                                        </p:cTn>
                                        <p:tgtEl>
                                          <p:spTgt spid="234556"/>
                                        </p:tgtEl>
                                        <p:attrNameLst>
                                          <p:attrName>style.visibility</p:attrName>
                                        </p:attrNameLst>
                                      </p:cBhvr>
                                      <p:to>
                                        <p:strVal val="visible"/>
                                      </p:to>
                                    </p:set>
                                    <p:anim calcmode="lin" valueType="num">
                                      <p:cBhvr additive="base">
                                        <p:cTn id="20" dur="500" fill="hold"/>
                                        <p:tgtEl>
                                          <p:spTgt spid="234556"/>
                                        </p:tgtEl>
                                        <p:attrNameLst>
                                          <p:attrName>ppt_x</p:attrName>
                                        </p:attrNameLst>
                                      </p:cBhvr>
                                      <p:tavLst>
                                        <p:tav tm="0">
                                          <p:val>
                                            <p:strVal val="#ppt_x"/>
                                          </p:val>
                                        </p:tav>
                                        <p:tav tm="100000">
                                          <p:val>
                                            <p:strVal val="#ppt_x"/>
                                          </p:val>
                                        </p:tav>
                                      </p:tavLst>
                                    </p:anim>
                                    <p:anim calcmode="lin" valueType="num">
                                      <p:cBhvr additive="base">
                                        <p:cTn id="21" dur="500" fill="hold"/>
                                        <p:tgtEl>
                                          <p:spTgt spid="234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4" grpId="0"/>
      <p:bldP spid="234556" grpId="0"/>
      <p:bldP spid="23458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矩形 235521"/>
          <p:cNvSpPr/>
          <p:nvPr/>
        </p:nvSpPr>
        <p:spPr>
          <a:xfrm>
            <a:off x="1524000" y="3400326"/>
            <a:ext cx="9144000" cy="0"/>
          </a:xfrm>
          <a:prstGeom prst="rect">
            <a:avLst/>
          </a:prstGeom>
          <a:noFill/>
          <a:ln w="9525">
            <a:noFill/>
          </a:ln>
        </p:spPr>
        <p:txBody>
          <a:bodyPr/>
          <a:lstStyle/>
          <a:p>
            <a:endParaRPr lang="zh-CN" altLang="en-US"/>
          </a:p>
        </p:txBody>
      </p:sp>
      <p:sp>
        <p:nvSpPr>
          <p:cNvPr id="235523" name="矩形 235522"/>
          <p:cNvSpPr/>
          <p:nvPr/>
        </p:nvSpPr>
        <p:spPr>
          <a:xfrm>
            <a:off x="1524000" y="3390801"/>
            <a:ext cx="9144000" cy="0"/>
          </a:xfrm>
          <a:prstGeom prst="rect">
            <a:avLst/>
          </a:prstGeom>
          <a:noFill/>
          <a:ln w="9525">
            <a:noFill/>
          </a:ln>
        </p:spPr>
        <p:txBody>
          <a:bodyPr/>
          <a:lstStyle/>
          <a:p>
            <a:endParaRPr lang="zh-CN" altLang="en-US"/>
          </a:p>
        </p:txBody>
      </p:sp>
      <p:sp>
        <p:nvSpPr>
          <p:cNvPr id="235526" name="文本框 235525"/>
          <p:cNvSpPr txBox="1"/>
          <p:nvPr/>
        </p:nvSpPr>
        <p:spPr>
          <a:xfrm>
            <a:off x="6527800" y="2636739"/>
            <a:ext cx="936625" cy="392112"/>
          </a:xfrm>
          <a:prstGeom prst="rect">
            <a:avLst/>
          </a:prstGeom>
          <a:noFill/>
          <a:ln w="9525">
            <a:noFill/>
          </a:ln>
        </p:spPr>
        <p:txBody>
          <a:bodyPr/>
          <a:lstStyle/>
          <a:p>
            <a:pPr algn="just"/>
            <a:endParaRPr lang="zh-CN" altLang="en-US" b="0" dirty="0">
              <a:latin typeface="Tahoma" panose="020B0604030504040204" pitchFamily="34" charset="0"/>
            </a:endParaRPr>
          </a:p>
        </p:txBody>
      </p:sp>
      <p:sp>
        <p:nvSpPr>
          <p:cNvPr id="235533" name="任意多边形 235532"/>
          <p:cNvSpPr/>
          <p:nvPr/>
        </p:nvSpPr>
        <p:spPr>
          <a:xfrm>
            <a:off x="8472488" y="2657376"/>
            <a:ext cx="1654175" cy="1706563"/>
          </a:xfrm>
          <a:custGeom>
            <a:avLst/>
            <a:gdLst/>
            <a:ahLst/>
            <a:cxnLst/>
            <a:rect l="0" t="0" r="0" b="0"/>
            <a:pathLst>
              <a:path w="1224" h="1347">
                <a:moveTo>
                  <a:pt x="1088" y="0"/>
                </a:moveTo>
                <a:cubicBezTo>
                  <a:pt x="1105" y="34"/>
                  <a:pt x="1198" y="112"/>
                  <a:pt x="1188" y="205"/>
                </a:cubicBezTo>
                <a:cubicBezTo>
                  <a:pt x="1178" y="298"/>
                  <a:pt x="1224" y="369"/>
                  <a:pt x="1026" y="559"/>
                </a:cubicBezTo>
                <a:cubicBezTo>
                  <a:pt x="828" y="749"/>
                  <a:pt x="214" y="1183"/>
                  <a:pt x="0" y="1347"/>
                </a:cubicBezTo>
              </a:path>
            </a:pathLst>
          </a:custGeom>
          <a:noFill/>
          <a:ln w="63500" cap="flat" cmpd="dbl">
            <a:solidFill>
              <a:srgbClr val="006600">
                <a:alpha val="100000"/>
              </a:srgbClr>
            </a:solidFill>
            <a:prstDash val="solid"/>
            <a:headEnd type="none" w="med" len="med"/>
            <a:tailEnd type="stealth" w="sm" len="sm"/>
          </a:ln>
        </p:spPr>
        <p:txBody>
          <a:bodyPr/>
          <a:lstStyle/>
          <a:p>
            <a:endParaRPr lang="zh-CN" altLang="en-US"/>
          </a:p>
        </p:txBody>
      </p:sp>
      <p:sp>
        <p:nvSpPr>
          <p:cNvPr id="235534" name="文本框 235533"/>
          <p:cNvSpPr txBox="1"/>
          <p:nvPr/>
        </p:nvSpPr>
        <p:spPr>
          <a:xfrm>
            <a:off x="1992313" y="1522314"/>
            <a:ext cx="1441450" cy="504825"/>
          </a:xfrm>
          <a:prstGeom prst="rect">
            <a:avLst/>
          </a:prstGeom>
          <a:noFill/>
          <a:ln w="9525">
            <a:noFill/>
          </a:ln>
        </p:spPr>
        <p:txBody>
          <a:bodyPr/>
          <a:lstStyle/>
          <a:p>
            <a:pPr algn="just"/>
            <a:r>
              <a:rPr lang="zh-CN" altLang="en-US" dirty="0">
                <a:solidFill>
                  <a:srgbClr val="0000CC"/>
                </a:solidFill>
                <a:effectLst>
                  <a:outerShdw blurRad="38100" dist="38100" dir="2700000">
                    <a:srgbClr val="C0C0C0"/>
                  </a:outerShdw>
                </a:effectLst>
                <a:latin typeface="Times New Roman" panose="02020603050405020304" pitchFamily="18" charset="0"/>
              </a:rPr>
              <a:t>用户程序</a:t>
            </a: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grpSp>
        <p:nvGrpSpPr>
          <p:cNvPr id="235813" name="组合 235812"/>
          <p:cNvGrpSpPr/>
          <p:nvPr/>
        </p:nvGrpSpPr>
        <p:grpSpPr>
          <a:xfrm>
            <a:off x="7535863" y="4400451"/>
            <a:ext cx="1028700" cy="495300"/>
            <a:chOff x="2880" y="2976"/>
            <a:chExt cx="648" cy="312"/>
          </a:xfrm>
        </p:grpSpPr>
        <p:sp>
          <p:nvSpPr>
            <p:cNvPr id="235537" name="流程图: 预定义过程 235536"/>
            <p:cNvSpPr/>
            <p:nvPr/>
          </p:nvSpPr>
          <p:spPr>
            <a:xfrm>
              <a:off x="2880" y="2976"/>
              <a:ext cx="648" cy="312"/>
            </a:xfrm>
            <a:prstGeom prst="flowChartPredefinedProcess">
              <a:avLst/>
            </a:prstGeom>
            <a:solidFill>
              <a:srgbClr val="006600">
                <a:alpha val="50000"/>
              </a:srgbClr>
            </a:solidFill>
            <a:ln w="12700">
              <a:noFill/>
            </a:ln>
            <a:effectLst>
              <a:outerShdw dist="35921" dir="2699999" algn="ctr" rotWithShape="0">
                <a:srgbClr val="808080"/>
              </a:outerShdw>
            </a:effectLst>
          </p:spPr>
          <p:txBody>
            <a:bodyPr/>
            <a:lstStyle/>
            <a:p>
              <a:endParaRPr lang="zh-CN" altLang="en-US"/>
            </a:p>
          </p:txBody>
        </p:sp>
        <p:sp>
          <p:nvSpPr>
            <p:cNvPr id="235538" name="文本框 235537"/>
            <p:cNvSpPr txBox="1"/>
            <p:nvPr/>
          </p:nvSpPr>
          <p:spPr>
            <a:xfrm>
              <a:off x="2943" y="2976"/>
              <a:ext cx="544" cy="272"/>
            </a:xfrm>
            <a:prstGeom prst="rect">
              <a:avLst/>
            </a:prstGeom>
            <a:noFill/>
            <a:ln w="9525">
              <a:noFill/>
            </a:ln>
          </p:spPr>
          <p:txBody>
            <a:bodyPr/>
            <a:lstStyle/>
            <a:p>
              <a:pPr algn="just"/>
              <a:r>
                <a:rPr lang="zh-CN" altLang="en-US" dirty="0">
                  <a:solidFill>
                    <a:schemeClr val="bg1"/>
                  </a:solidFill>
                  <a:latin typeface="Times New Roman" panose="02020603050405020304" pitchFamily="18" charset="0"/>
                </a:rPr>
                <a:t>通道</a:t>
              </a:r>
              <a:endParaRPr lang="zh-CN" altLang="en-US" dirty="0">
                <a:solidFill>
                  <a:schemeClr val="bg1"/>
                </a:solidFill>
                <a:latin typeface="Tahoma" panose="020B0604030504040204" pitchFamily="34" charset="0"/>
              </a:endParaRPr>
            </a:p>
          </p:txBody>
        </p:sp>
      </p:grpSp>
      <p:grpSp>
        <p:nvGrpSpPr>
          <p:cNvPr id="235814" name="组合 235813"/>
          <p:cNvGrpSpPr/>
          <p:nvPr/>
        </p:nvGrpSpPr>
        <p:grpSpPr>
          <a:xfrm>
            <a:off x="9115425" y="4363939"/>
            <a:ext cx="1012825" cy="514350"/>
            <a:chOff x="4782" y="2976"/>
            <a:chExt cx="638" cy="324"/>
          </a:xfrm>
        </p:grpSpPr>
        <p:sp>
          <p:nvSpPr>
            <p:cNvPr id="235539" name="流程图: 多文档 235538"/>
            <p:cNvSpPr/>
            <p:nvPr/>
          </p:nvSpPr>
          <p:spPr>
            <a:xfrm>
              <a:off x="4785" y="2976"/>
              <a:ext cx="635" cy="318"/>
            </a:xfrm>
            <a:prstGeom prst="flowChartMultidocumen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a:p>
          </p:txBody>
        </p:sp>
        <p:sp>
          <p:nvSpPr>
            <p:cNvPr id="235540" name="文本框 235539"/>
            <p:cNvSpPr txBox="1"/>
            <p:nvPr/>
          </p:nvSpPr>
          <p:spPr>
            <a:xfrm>
              <a:off x="4782" y="2983"/>
              <a:ext cx="590" cy="317"/>
            </a:xfrm>
            <a:prstGeom prst="rect">
              <a:avLst/>
            </a:prstGeom>
            <a:noFill/>
            <a:ln w="9525">
              <a:noFill/>
            </a:ln>
          </p:spPr>
          <p:txBody>
            <a:bodyPr/>
            <a:lstStyle/>
            <a:p>
              <a:pPr algn="just"/>
              <a:r>
                <a:rPr lang="zh-CN" altLang="en-US" dirty="0">
                  <a:effectLst>
                    <a:outerShdw blurRad="38100" dist="38100" dir="2700000">
                      <a:srgbClr val="C0C0C0"/>
                    </a:outerShdw>
                  </a:effectLst>
                  <a:latin typeface="Times New Roman" panose="02020603050405020304" pitchFamily="18" charset="0"/>
                </a:rPr>
                <a:t>外设</a:t>
              </a:r>
              <a:endParaRPr lang="zh-CN" altLang="en-US" dirty="0">
                <a:effectLst>
                  <a:outerShdw blurRad="38100" dist="38100" dir="2700000">
                    <a:srgbClr val="C0C0C0"/>
                  </a:outerShdw>
                </a:effectLst>
                <a:latin typeface="Tahoma" panose="020B0604030504040204" pitchFamily="34" charset="0"/>
              </a:endParaRPr>
            </a:p>
          </p:txBody>
        </p:sp>
      </p:grpSp>
      <p:sp>
        <p:nvSpPr>
          <p:cNvPr id="235541" name="文本框 235540"/>
          <p:cNvSpPr txBox="1"/>
          <p:nvPr/>
        </p:nvSpPr>
        <p:spPr>
          <a:xfrm>
            <a:off x="7248525" y="5262464"/>
            <a:ext cx="1800225" cy="593725"/>
          </a:xfrm>
          <a:prstGeom prst="rect">
            <a:avLst/>
          </a:prstGeom>
          <a:solidFill>
            <a:srgbClr val="FFCCFF"/>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pPr algn="just"/>
            <a:r>
              <a:rPr lang="zh-CN" altLang="en-US" dirty="0">
                <a:latin typeface="Times New Roman" panose="02020603050405020304" pitchFamily="18" charset="0"/>
              </a:rPr>
              <a:t>内存数据区</a:t>
            </a:r>
            <a:endParaRPr lang="zh-CN" altLang="en-US" dirty="0">
              <a:latin typeface="Tahoma" panose="020B0604030504040204" pitchFamily="34" charset="0"/>
            </a:endParaRPr>
          </a:p>
        </p:txBody>
      </p:sp>
      <p:sp>
        <p:nvSpPr>
          <p:cNvPr id="235542" name="文本框 235541"/>
          <p:cNvSpPr txBox="1"/>
          <p:nvPr/>
        </p:nvSpPr>
        <p:spPr>
          <a:xfrm>
            <a:off x="5808663" y="5229126"/>
            <a:ext cx="1008062" cy="693738"/>
          </a:xfrm>
          <a:prstGeom prst="rect">
            <a:avLst/>
          </a:prstGeom>
          <a:solidFill>
            <a:srgbClr val="FFCCFF"/>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pPr algn="ctr"/>
            <a:r>
              <a:rPr lang="zh-CN" altLang="en-US" sz="2000" dirty="0">
                <a:latin typeface="Times New Roman" panose="02020603050405020304" pitchFamily="18" charset="0"/>
              </a:rPr>
              <a:t>中断处</a:t>
            </a:r>
          </a:p>
          <a:p>
            <a:pPr algn="ctr"/>
            <a:r>
              <a:rPr lang="zh-CN" altLang="en-US" sz="2000" dirty="0">
                <a:latin typeface="Times New Roman" panose="02020603050405020304" pitchFamily="18" charset="0"/>
              </a:rPr>
              <a:t>理程序</a:t>
            </a:r>
            <a:endParaRPr lang="zh-CN" altLang="en-US" sz="2000" dirty="0">
              <a:latin typeface="Tahoma" panose="020B0604030504040204" pitchFamily="34" charset="0"/>
            </a:endParaRPr>
          </a:p>
        </p:txBody>
      </p:sp>
      <p:sp>
        <p:nvSpPr>
          <p:cNvPr id="235543" name="文本框 235542"/>
          <p:cNvSpPr txBox="1"/>
          <p:nvPr/>
        </p:nvSpPr>
        <p:spPr>
          <a:xfrm>
            <a:off x="5664200" y="1595339"/>
            <a:ext cx="1439863" cy="431800"/>
          </a:xfrm>
          <a:prstGeom prst="rect">
            <a:avLst/>
          </a:prstGeom>
          <a:noFill/>
          <a:ln w="9525">
            <a:noFill/>
          </a:ln>
        </p:spPr>
        <p:txBody>
          <a:bodyPr/>
          <a:lstStyle/>
          <a:p>
            <a:pPr algn="just"/>
            <a:r>
              <a:rPr lang="zh-CN" altLang="en-US" dirty="0">
                <a:solidFill>
                  <a:srgbClr val="0000CC"/>
                </a:solidFill>
                <a:effectLst>
                  <a:outerShdw blurRad="38100" dist="38100" dir="2700000">
                    <a:srgbClr val="C0C0C0"/>
                  </a:outerShdw>
                </a:effectLst>
                <a:latin typeface="Times New Roman" panose="02020603050405020304" pitchFamily="18" charset="0"/>
              </a:rPr>
              <a:t>管理程序</a:t>
            </a: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sp>
        <p:nvSpPr>
          <p:cNvPr id="235544" name="文本框 235543"/>
          <p:cNvSpPr txBox="1"/>
          <p:nvPr/>
        </p:nvSpPr>
        <p:spPr>
          <a:xfrm>
            <a:off x="8616950" y="1595339"/>
            <a:ext cx="1584325" cy="431800"/>
          </a:xfrm>
          <a:prstGeom prst="rect">
            <a:avLst/>
          </a:prstGeom>
          <a:noFill/>
          <a:ln w="9525">
            <a:noFill/>
          </a:ln>
        </p:spPr>
        <p:txBody>
          <a:bodyPr/>
          <a:lstStyle/>
          <a:p>
            <a:pPr algn="just"/>
            <a:r>
              <a:rPr lang="zh-CN" altLang="en-US" dirty="0">
                <a:solidFill>
                  <a:srgbClr val="0000CC"/>
                </a:solidFill>
                <a:effectLst>
                  <a:outerShdw blurRad="38100" dist="38100" dir="2700000">
                    <a:srgbClr val="C0C0C0"/>
                  </a:outerShdw>
                </a:effectLst>
                <a:latin typeface="Times New Roman" panose="02020603050405020304" pitchFamily="18" charset="0"/>
              </a:rPr>
              <a:t>通道程序</a:t>
            </a: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sp>
        <p:nvSpPr>
          <p:cNvPr id="235545" name="左大括号 235544"/>
          <p:cNvSpPr/>
          <p:nvPr/>
        </p:nvSpPr>
        <p:spPr>
          <a:xfrm>
            <a:off x="8524875" y="2131914"/>
            <a:ext cx="234950" cy="1081087"/>
          </a:xfrm>
          <a:prstGeom prst="leftBrace">
            <a:avLst>
              <a:gd name="adj1" fmla="val 38344"/>
              <a:gd name="adj2" fmla="val 50000"/>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235546" name="右大括号 235545"/>
          <p:cNvSpPr/>
          <p:nvPr/>
        </p:nvSpPr>
        <p:spPr>
          <a:xfrm>
            <a:off x="7248525" y="2565301"/>
            <a:ext cx="144463" cy="719138"/>
          </a:xfrm>
          <a:prstGeom prst="rightBrace">
            <a:avLst>
              <a:gd name="adj1" fmla="val 41483"/>
              <a:gd name="adj2" fmla="val 50000"/>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235547" name="文本框 235546"/>
          <p:cNvSpPr txBox="1"/>
          <p:nvPr/>
        </p:nvSpPr>
        <p:spPr>
          <a:xfrm>
            <a:off x="4151313" y="3716239"/>
            <a:ext cx="863600" cy="431800"/>
          </a:xfrm>
          <a:prstGeom prst="rect">
            <a:avLst/>
          </a:prstGeom>
          <a:noFill/>
          <a:ln w="9525">
            <a:noFill/>
          </a:ln>
        </p:spPr>
        <p:txBody>
          <a:bodyPr/>
          <a:lstStyle/>
          <a:p>
            <a:pPr algn="just"/>
            <a:r>
              <a:rPr lang="zh-CN" altLang="en-US" dirty="0">
                <a:solidFill>
                  <a:srgbClr val="CC00CC"/>
                </a:solidFill>
                <a:effectLst>
                  <a:outerShdw blurRad="38100" dist="38100" dir="2700000">
                    <a:srgbClr val="C0C0C0"/>
                  </a:outerShdw>
                </a:effectLst>
                <a:latin typeface="Times New Roman" panose="02020603050405020304" pitchFamily="18" charset="0"/>
              </a:rPr>
              <a:t>返回</a:t>
            </a:r>
            <a:endParaRPr lang="zh-CN" altLang="en-US" dirty="0">
              <a:solidFill>
                <a:srgbClr val="CC00CC"/>
              </a:solidFill>
              <a:effectLst>
                <a:outerShdw blurRad="38100" dist="38100" dir="2700000">
                  <a:srgbClr val="C0C0C0"/>
                </a:outerShdw>
              </a:effectLst>
              <a:latin typeface="Tahoma" panose="020B0604030504040204" pitchFamily="34" charset="0"/>
            </a:endParaRPr>
          </a:p>
        </p:txBody>
      </p:sp>
      <p:sp>
        <p:nvSpPr>
          <p:cNvPr id="235548" name="任意多边形 235547"/>
          <p:cNvSpPr/>
          <p:nvPr/>
        </p:nvSpPr>
        <p:spPr>
          <a:xfrm>
            <a:off x="6743700" y="3860701"/>
            <a:ext cx="984250" cy="503238"/>
          </a:xfrm>
          <a:custGeom>
            <a:avLst/>
            <a:gdLst/>
            <a:ahLst/>
            <a:cxnLst/>
            <a:rect l="0" t="0" r="0" b="0"/>
            <a:pathLst>
              <a:path w="1080" h="1092">
                <a:moveTo>
                  <a:pt x="0" y="0"/>
                </a:moveTo>
                <a:cubicBezTo>
                  <a:pt x="360" y="65"/>
                  <a:pt x="720" y="130"/>
                  <a:pt x="900" y="312"/>
                </a:cubicBezTo>
                <a:cubicBezTo>
                  <a:pt x="1080" y="494"/>
                  <a:pt x="1080" y="793"/>
                  <a:pt x="1080" y="1092"/>
                </a:cubicBezTo>
              </a:path>
            </a:pathLst>
          </a:custGeom>
          <a:noFill/>
          <a:ln w="28575" cap="flat" cmpd="sng">
            <a:solidFill>
              <a:srgbClr val="006600">
                <a:alpha val="100000"/>
              </a:srgbClr>
            </a:solidFill>
            <a:prstDash val="solid"/>
            <a:headEnd type="none" w="med" len="med"/>
            <a:tailEnd type="triangle" w="med" len="med"/>
          </a:ln>
        </p:spPr>
        <p:txBody>
          <a:bodyPr/>
          <a:lstStyle/>
          <a:p>
            <a:endParaRPr lang="zh-CN" altLang="en-US"/>
          </a:p>
        </p:txBody>
      </p:sp>
      <p:sp>
        <p:nvSpPr>
          <p:cNvPr id="235549" name="任意多边形 235548"/>
          <p:cNvSpPr/>
          <p:nvPr/>
        </p:nvSpPr>
        <p:spPr>
          <a:xfrm rot="-821163">
            <a:off x="7391400" y="2747864"/>
            <a:ext cx="1152525" cy="144462"/>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00"/>
          </a:solidFill>
          <a:ln w="9525" cap="flat" cmpd="sng">
            <a:solidFill>
              <a:srgbClr val="006600"/>
            </a:solidFill>
            <a:prstDash val="solid"/>
            <a:miter/>
            <a:headEnd type="none" w="med" len="med"/>
            <a:tailEnd type="none" w="med" len="med"/>
          </a:ln>
        </p:spPr>
        <p:txBody>
          <a:bodyPr/>
          <a:lstStyle/>
          <a:p>
            <a:endParaRPr lang="zh-CN" altLang="en-US"/>
          </a:p>
        </p:txBody>
      </p:sp>
      <p:sp>
        <p:nvSpPr>
          <p:cNvPr id="235550" name="文本框 235549"/>
          <p:cNvSpPr txBox="1"/>
          <p:nvPr/>
        </p:nvSpPr>
        <p:spPr>
          <a:xfrm>
            <a:off x="6599238" y="1412776"/>
            <a:ext cx="1225550" cy="792163"/>
          </a:xfrm>
          <a:prstGeom prst="rect">
            <a:avLst/>
          </a:prstGeom>
          <a:noFill/>
          <a:ln w="9525">
            <a:noFill/>
          </a:ln>
        </p:spPr>
        <p:txBody>
          <a:bodyPr/>
          <a:lstStyle/>
          <a:p>
            <a:pPr algn="just"/>
            <a:endParaRPr lang="zh-CN" altLang="en-US" b="0" dirty="0">
              <a:latin typeface="Tahoma" panose="020B0604030504040204" pitchFamily="34" charset="0"/>
            </a:endParaRPr>
          </a:p>
        </p:txBody>
      </p:sp>
      <p:sp>
        <p:nvSpPr>
          <p:cNvPr id="235551" name="左右箭头 235550"/>
          <p:cNvSpPr/>
          <p:nvPr/>
        </p:nvSpPr>
        <p:spPr>
          <a:xfrm>
            <a:off x="8543925" y="4508401"/>
            <a:ext cx="576263" cy="214313"/>
          </a:xfrm>
          <a:prstGeom prst="leftRightArrow">
            <a:avLst>
              <a:gd name="adj1" fmla="val 50000"/>
              <a:gd name="adj2" fmla="val 53777"/>
            </a:avLst>
          </a:prstGeom>
          <a:solidFill>
            <a:srgbClr val="0000FF"/>
          </a:solidFill>
          <a:ln w="9525" cap="flat" cmpd="sng">
            <a:solidFill>
              <a:srgbClr val="0000FF"/>
            </a:solidFill>
            <a:prstDash val="solid"/>
            <a:miter/>
            <a:headEnd type="none" w="med" len="med"/>
            <a:tailEnd type="none" w="med" len="med"/>
          </a:ln>
        </p:spPr>
        <p:txBody>
          <a:bodyPr/>
          <a:lstStyle/>
          <a:p>
            <a:endParaRPr lang="zh-CN" altLang="en-US"/>
          </a:p>
        </p:txBody>
      </p:sp>
      <p:sp>
        <p:nvSpPr>
          <p:cNvPr id="235554" name="上下箭头 235553"/>
          <p:cNvSpPr/>
          <p:nvPr/>
        </p:nvSpPr>
        <p:spPr>
          <a:xfrm>
            <a:off x="7967663" y="4868764"/>
            <a:ext cx="215900" cy="396875"/>
          </a:xfrm>
          <a:prstGeom prst="upDownArrow">
            <a:avLst>
              <a:gd name="adj1" fmla="val 50000"/>
              <a:gd name="adj2" fmla="val 36764"/>
            </a:avLst>
          </a:prstGeom>
          <a:solidFill>
            <a:srgbClr val="0000FF"/>
          </a:solidFill>
          <a:ln w="9525" cap="flat" cmpd="sng">
            <a:solidFill>
              <a:srgbClr val="0000FF"/>
            </a:solidFill>
            <a:prstDash val="solid"/>
            <a:miter/>
            <a:headEnd type="none" w="med" len="med"/>
            <a:tailEnd type="none" w="med" len="med"/>
          </a:ln>
        </p:spPr>
        <p:txBody>
          <a:bodyPr/>
          <a:lstStyle/>
          <a:p>
            <a:endParaRPr lang="zh-CN" altLang="en-US"/>
          </a:p>
        </p:txBody>
      </p:sp>
      <p:sp>
        <p:nvSpPr>
          <p:cNvPr id="235558" name="文本框 235557"/>
          <p:cNvSpPr txBox="1"/>
          <p:nvPr/>
        </p:nvSpPr>
        <p:spPr>
          <a:xfrm>
            <a:off x="4440238" y="6093544"/>
            <a:ext cx="4321175" cy="431800"/>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dirty="0">
                <a:solidFill>
                  <a:srgbClr val="006600"/>
                </a:solidFill>
                <a:effectLst>
                  <a:outerShdw blurRad="38100" dist="38100" dir="2700000">
                    <a:srgbClr val="C0C0C0"/>
                  </a:outerShdw>
                </a:effectLst>
                <a:latin typeface="宋体" panose="02010600030101010101" pitchFamily="2" charset="-122"/>
              </a:rPr>
              <a:t>5.8</a:t>
            </a:r>
            <a:r>
              <a:rPr lang="en-US" altLang="zh-CN" sz="2000" dirty="0">
                <a:solidFill>
                  <a:srgbClr val="006600"/>
                </a:solidFill>
                <a:effectLst>
                  <a:outerShdw blurRad="38100" dist="38100" dir="2700000">
                    <a:srgbClr val="C0C0C0"/>
                  </a:outerShdw>
                </a:effectLst>
                <a:latin typeface="Times New Roman" panose="02020603050405020304" pitchFamily="18" charset="0"/>
              </a:rPr>
              <a:t> </a:t>
            </a:r>
            <a:r>
              <a:rPr lang="zh-CN" altLang="en-US" sz="2000" dirty="0">
                <a:solidFill>
                  <a:srgbClr val="006600"/>
                </a:solidFill>
                <a:effectLst>
                  <a:outerShdw blurRad="38100" dist="38100" dir="2700000">
                    <a:srgbClr val="C0C0C0"/>
                  </a:outerShdw>
                </a:effectLst>
                <a:latin typeface="Times New Roman" panose="02020603050405020304" pitchFamily="18" charset="0"/>
              </a:rPr>
              <a:t>通道</a:t>
            </a:r>
            <a:r>
              <a:rPr lang="en-US" altLang="zh-CN" sz="2000" dirty="0">
                <a:solidFill>
                  <a:srgbClr val="006600"/>
                </a:solidFill>
                <a:effectLst>
                  <a:outerShdw blurRad="38100" dist="38100" dir="2700000">
                    <a:srgbClr val="C0C0C0"/>
                  </a:outerShdw>
                </a:effectLst>
                <a:latin typeface="Times New Roman" panose="02020603050405020304" pitchFamily="18" charset="0"/>
              </a:rPr>
              <a:t>I/O</a:t>
            </a:r>
            <a:r>
              <a:rPr lang="zh-CN" altLang="en-US" sz="2000" dirty="0">
                <a:solidFill>
                  <a:srgbClr val="006600"/>
                </a:solidFill>
                <a:effectLst>
                  <a:outerShdw blurRad="38100" dist="38100" dir="2700000">
                    <a:srgbClr val="C0C0C0"/>
                  </a:outerShdw>
                </a:effectLst>
                <a:latin typeface="Times New Roman" panose="02020603050405020304" pitchFamily="18" charset="0"/>
              </a:rPr>
              <a:t>主要过程示意图</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235559" name="文本框 235558"/>
          <p:cNvSpPr txBox="1"/>
          <p:nvPr/>
        </p:nvSpPr>
        <p:spPr>
          <a:xfrm>
            <a:off x="9480550" y="3500339"/>
            <a:ext cx="1008063" cy="646112"/>
          </a:xfrm>
          <a:prstGeom prst="rect">
            <a:avLst/>
          </a:prstGeom>
          <a:noFill/>
          <a:ln w="9525">
            <a:noFill/>
          </a:ln>
        </p:spPr>
        <p:txBody>
          <a:bodyPr/>
          <a:lstStyle/>
          <a:p>
            <a:pPr algn="just"/>
            <a:r>
              <a:rPr lang="zh-CN" altLang="en-US" sz="2000" dirty="0">
                <a:solidFill>
                  <a:srgbClr val="CC00CC"/>
                </a:solidFill>
                <a:effectLst>
                  <a:outerShdw blurRad="38100" dist="38100" dir="2700000">
                    <a:srgbClr val="C0C0C0"/>
                  </a:outerShdw>
                </a:effectLst>
                <a:latin typeface="Times New Roman" panose="02020603050405020304" pitchFamily="18" charset="0"/>
              </a:rPr>
              <a:t>取通道</a:t>
            </a:r>
          </a:p>
          <a:p>
            <a:pPr algn="just"/>
            <a:r>
              <a:rPr lang="zh-CN" altLang="en-US" sz="2000" dirty="0">
                <a:solidFill>
                  <a:srgbClr val="CC00CC"/>
                </a:solidFill>
                <a:effectLst>
                  <a:outerShdw blurRad="38100" dist="38100" dir="2700000">
                    <a:srgbClr val="C0C0C0"/>
                  </a:outerShdw>
                </a:effectLst>
                <a:latin typeface="Times New Roman" panose="02020603050405020304" pitchFamily="18" charset="0"/>
              </a:rPr>
              <a:t>指令</a:t>
            </a:r>
            <a:endParaRPr lang="zh-CN" altLang="en-US" sz="2000" dirty="0">
              <a:solidFill>
                <a:srgbClr val="CC00CC"/>
              </a:solidFill>
              <a:effectLst>
                <a:outerShdw blurRad="38100" dist="38100" dir="2700000">
                  <a:srgbClr val="C0C0C0"/>
                </a:outerShdw>
              </a:effectLst>
              <a:latin typeface="Tahoma" panose="020B0604030504040204" pitchFamily="34" charset="0"/>
            </a:endParaRPr>
          </a:p>
        </p:txBody>
      </p:sp>
      <p:sp>
        <p:nvSpPr>
          <p:cNvPr id="235561" name="直接连接符 235560"/>
          <p:cNvSpPr/>
          <p:nvPr/>
        </p:nvSpPr>
        <p:spPr>
          <a:xfrm>
            <a:off x="3792538" y="2492276"/>
            <a:ext cx="1655762" cy="71438"/>
          </a:xfrm>
          <a:prstGeom prst="line">
            <a:avLst/>
          </a:prstGeom>
          <a:ln w="19050" cap="flat" cmpd="sng">
            <a:solidFill>
              <a:srgbClr val="006600"/>
            </a:solidFill>
            <a:prstDash val="solid"/>
            <a:headEnd type="none" w="med" len="med"/>
            <a:tailEnd type="triangle" w="med" len="med"/>
          </a:ln>
        </p:spPr>
      </p:sp>
      <p:graphicFrame>
        <p:nvGraphicFramePr>
          <p:cNvPr id="235823" name="内容占位符 235822"/>
          <p:cNvGraphicFramePr>
            <a:graphicFrameLocks noGrp="1"/>
          </p:cNvGraphicFramePr>
          <p:nvPr>
            <p:ph sz="half" idx="1"/>
            <p:extLst>
              <p:ext uri="{D42A27DB-BD31-4B8C-83A1-F6EECF244321}">
                <p14:modId xmlns:p14="http://schemas.microsoft.com/office/powerpoint/2010/main" val="2302382990"/>
              </p:ext>
            </p:extLst>
          </p:nvPr>
        </p:nvGraphicFramePr>
        <p:xfrm>
          <a:off x="1847850" y="1954114"/>
          <a:ext cx="2087245" cy="4149725"/>
        </p:xfrm>
        <a:graphic>
          <a:graphicData uri="http://schemas.openxmlformats.org/drawingml/2006/table">
            <a:tbl>
              <a:tblPr/>
              <a:tblGrid>
                <a:gridCol w="792480">
                  <a:extLst>
                    <a:ext uri="{9D8B030D-6E8A-4147-A177-3AD203B41FA5}">
                      <a16:colId xmlns:a16="http://schemas.microsoft.com/office/drawing/2014/main" val="20000"/>
                    </a:ext>
                  </a:extLst>
                </a:gridCol>
                <a:gridCol w="1294765">
                  <a:extLst>
                    <a:ext uri="{9D8B030D-6E8A-4147-A177-3AD203B41FA5}">
                      <a16:colId xmlns:a16="http://schemas.microsoft.com/office/drawing/2014/main" val="20001"/>
                    </a:ext>
                  </a:extLst>
                </a:gridCol>
              </a:tblGrid>
              <a:tr h="304800">
                <a:tc gridSpan="2">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4"/>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5"/>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1400" dirty="0">
                          <a:latin typeface="宋体" panose="02010600030101010101" pitchFamily="2" charset="-122"/>
                          <a:ea typeface="宋体" panose="02010600030101010101" pitchFamily="2" charset="-122"/>
                        </a:rPr>
                        <a:t>┇</a:t>
                      </a:r>
                      <a:endParaRPr lang="zh-CN" altLang="en-US" sz="140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FFCCFF"/>
                    </a:solidFill>
                  </a:tcPr>
                </a:tc>
                <a:tc hMerge="1">
                  <a:txBody>
                    <a:bodyPr/>
                    <a:lstStyle/>
                    <a:p>
                      <a:endParaRPr lang="zh-CN"/>
                    </a:p>
                  </a:txBody>
                  <a:tcPr>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tcPr>
                </a:tc>
                <a:extLst>
                  <a:ext uri="{0D108BD9-81ED-4DB2-BD59-A6C34878D82A}">
                    <a16:rowId xmlns:a16="http://schemas.microsoft.com/office/drawing/2014/main" val="10000"/>
                  </a:ext>
                </a:extLst>
              </a:tr>
              <a:tr h="39624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4"/>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5"/>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endParaRPr lang="zh-CN" altLang="en-US" sz="200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FFCCFF"/>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4"/>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5"/>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2000" dirty="0">
                          <a:ea typeface="宋体" panose="02010600030101010101" pitchFamily="2" charset="-122"/>
                        </a:rPr>
                        <a:t>入口</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396240">
                <a:tc rowSpan="4">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4"/>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5"/>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2000" dirty="0">
                          <a:ea typeface="宋体" panose="02010600030101010101" pitchFamily="2" charset="-122"/>
                        </a:rPr>
                        <a:t>参数</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FFCCFF"/>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4"/>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5"/>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2000" dirty="0">
                          <a:ea typeface="宋体" panose="02010600030101010101" pitchFamily="2" charset="-122"/>
                        </a:rPr>
                        <a:t>设备类</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396240">
                <a:tc vMerge="1">
                  <a:txBody>
                    <a:bodyPr/>
                    <a:lstStyle/>
                    <a:p>
                      <a:endParaRPr lang="zh-CN"/>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4"/>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5"/>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2000" dirty="0">
                          <a:ea typeface="宋体" panose="02010600030101010101" pitchFamily="2" charset="-122"/>
                        </a:rPr>
                        <a:t>设备号</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r h="396240">
                <a:tc vMerge="1">
                  <a:txBody>
                    <a:bodyPr/>
                    <a:lstStyle/>
                    <a:p>
                      <a:endParaRPr lang="zh-CN"/>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4"/>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5"/>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2000" dirty="0">
                          <a:ea typeface="宋体" panose="02010600030101010101" pitchFamily="2" charset="-122"/>
                        </a:rPr>
                        <a:t>数据长度</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4"/>
                  </a:ext>
                </a:extLst>
              </a:tr>
              <a:tr h="396240">
                <a:tc vMerge="1">
                  <a:txBody>
                    <a:bodyPr/>
                    <a:lstStyle/>
                    <a:p>
                      <a:endParaRPr lang="zh-CN"/>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B w="12700" cap="flat" cmpd="sng">
                      <a:solidFill>
                        <a:srgbClr val="000000"/>
                      </a:solidFill>
                      <a:prstDash val="solid"/>
                      <a:miter/>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4"/>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5"/>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2000" dirty="0">
                          <a:ea typeface="宋体" panose="02010600030101010101" pitchFamily="2" charset="-122"/>
                        </a:rPr>
                        <a:t>主存地址</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5"/>
                  </a:ext>
                </a:extLst>
              </a:tr>
              <a:tr h="241300">
                <a:tc gridSpan="2">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4"/>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5"/>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endParaRPr lang="zh-CN" altLang="en-US" sz="800" dirty="0"/>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FFCCFF"/>
                    </a:solidFill>
                  </a:tcPr>
                </a:tc>
                <a:tc hMerge="1">
                  <a:txBody>
                    <a:bodyPr/>
                    <a:lstStyle/>
                    <a:p>
                      <a:endParaRPr lang="zh-CN"/>
                    </a:p>
                  </a:txBody>
                  <a:tcPr>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tcPr>
                </a:tc>
                <a:extLst>
                  <a:ext uri="{0D108BD9-81ED-4DB2-BD59-A6C34878D82A}">
                    <a16:rowId xmlns:a16="http://schemas.microsoft.com/office/drawing/2014/main" val="10006"/>
                  </a:ext>
                </a:extLst>
              </a:tr>
              <a:tr h="646430">
                <a:tc gridSpan="2">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4"/>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5"/>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1600" dirty="0">
                          <a:latin typeface="宋体" panose="02010600030101010101" pitchFamily="2" charset="-122"/>
                          <a:ea typeface="宋体" panose="02010600030101010101" pitchFamily="2" charset="-122"/>
                        </a:rPr>
                        <a:t>┇</a:t>
                      </a:r>
                      <a:endParaRPr lang="zh-CN" altLang="en-US" sz="1600" dirty="0">
                        <a:ea typeface="宋体" panose="02010600030101010101" pitchFamily="2" charset="-122"/>
                      </a:endParaRPr>
                    </a:p>
                    <a:p>
                      <a:pPr lvl="0" algn="ctr" eaLnBrk="0" hangingPunct="0">
                        <a:spcBef>
                          <a:spcPct val="0"/>
                        </a:spcBef>
                        <a:buSzTx/>
                        <a:buFontTx/>
                        <a:buNone/>
                      </a:pPr>
                      <a:r>
                        <a:rPr lang="zh-CN" altLang="en-US" sz="1600" dirty="0">
                          <a:latin typeface="宋体" panose="02010600030101010101" pitchFamily="2" charset="-122"/>
                          <a:ea typeface="宋体" panose="02010600030101010101" pitchFamily="2" charset="-122"/>
                        </a:rPr>
                        <a:t>┇</a:t>
                      </a:r>
                      <a:endParaRPr lang="zh-CN" altLang="en-US" sz="160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FFCCFF"/>
                    </a:solidFill>
                  </a:tcPr>
                </a:tc>
                <a:tc hMerge="1">
                  <a:txBody>
                    <a:bodyPr/>
                    <a:lstStyle/>
                    <a:p>
                      <a:endParaRPr lang="zh-CN"/>
                    </a:p>
                  </a:txBody>
                  <a:tcPr>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tcPr>
                </a:tc>
                <a:extLst>
                  <a:ext uri="{0D108BD9-81ED-4DB2-BD59-A6C34878D82A}">
                    <a16:rowId xmlns:a16="http://schemas.microsoft.com/office/drawing/2014/main" val="10007"/>
                  </a:ext>
                </a:extLst>
              </a:tr>
              <a:tr h="213360">
                <a:tc gridSpan="2">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4"/>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5"/>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endParaRPr lang="zh-CN" altLang="en-US" sz="800" dirty="0"/>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FFCCFF"/>
                    </a:solidFill>
                  </a:tcPr>
                </a:tc>
                <a:tc hMerge="1">
                  <a:txBody>
                    <a:bodyPr/>
                    <a:lstStyle/>
                    <a:p>
                      <a:endParaRPr lang="zh-CN"/>
                    </a:p>
                  </a:txBody>
                  <a:tcPr>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tcPr>
                </a:tc>
                <a:extLst>
                  <a:ext uri="{0D108BD9-81ED-4DB2-BD59-A6C34878D82A}">
                    <a16:rowId xmlns:a16="http://schemas.microsoft.com/office/drawing/2014/main" val="10008"/>
                  </a:ext>
                </a:extLst>
              </a:tr>
              <a:tr h="762635">
                <a:tc gridSpan="2">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4"/>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5"/>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endParaRPr lang="zh-CN" altLang="en-US" dirty="0"/>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FFCCFF"/>
                    </a:solidFill>
                  </a:tcPr>
                </a:tc>
                <a:tc hMerge="1">
                  <a:txBody>
                    <a:bodyPr/>
                    <a:lstStyle/>
                    <a:p>
                      <a:endParaRPr lang="zh-CN"/>
                    </a:p>
                  </a:txBody>
                  <a:tcPr>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tcPr>
                </a:tc>
                <a:extLst>
                  <a:ext uri="{0D108BD9-81ED-4DB2-BD59-A6C34878D82A}">
                    <a16:rowId xmlns:a16="http://schemas.microsoft.com/office/drawing/2014/main" val="10009"/>
                  </a:ext>
                </a:extLst>
              </a:tr>
            </a:tbl>
          </a:graphicData>
        </a:graphic>
      </p:graphicFrame>
      <p:graphicFrame>
        <p:nvGraphicFramePr>
          <p:cNvPr id="235828" name="内容占位符 235827"/>
          <p:cNvGraphicFramePr>
            <a:graphicFrameLocks noGrp="1"/>
          </p:cNvGraphicFramePr>
          <p:nvPr>
            <p:ph sz="quarter" idx="2"/>
            <p:extLst>
              <p:ext uri="{D42A27DB-BD31-4B8C-83A1-F6EECF244321}">
                <p14:modId xmlns:p14="http://schemas.microsoft.com/office/powerpoint/2010/main" val="278368863"/>
              </p:ext>
            </p:extLst>
          </p:nvPr>
        </p:nvGraphicFramePr>
        <p:xfrm>
          <a:off x="5448300" y="2098576"/>
          <a:ext cx="1800225" cy="2393950"/>
        </p:xfrm>
        <a:graphic>
          <a:graphicData uri="http://schemas.openxmlformats.org/drawingml/2006/table">
            <a:tbl>
              <a:tblPr/>
              <a:tblGrid>
                <a:gridCol w="1800225">
                  <a:extLst>
                    <a:ext uri="{9D8B030D-6E8A-4147-A177-3AD203B41FA5}">
                      <a16:colId xmlns:a16="http://schemas.microsoft.com/office/drawing/2014/main" val="20000"/>
                    </a:ext>
                  </a:extLst>
                </a:gridCol>
              </a:tblGrid>
              <a:tr h="42037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4"/>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5"/>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endParaRPr lang="zh-CN" altLang="en-US" sz="2000" b="0" dirty="0">
                        <a:effectLst>
                          <a:outerShdw blurRad="38100" dist="38100" dir="2700000">
                            <a:srgbClr val="FFFFFF"/>
                          </a:outerShdw>
                        </a:effectLst>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21336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4"/>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5"/>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endParaRPr lang="zh-CN" altLang="en-US" sz="800" b="0" dirty="0">
                        <a:effectLst>
                          <a:outerShdw blurRad="38100" dist="38100" dir="2700000">
                            <a:srgbClr val="FFFFFF"/>
                          </a:outerShdw>
                        </a:effectLst>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51816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4"/>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5"/>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endParaRPr lang="zh-CN" altLang="en-US" sz="1400" b="0" dirty="0">
                        <a:effectLst>
                          <a:outerShdw blurRad="38100" dist="38100" dir="2700000">
                            <a:srgbClr val="FFFFFF"/>
                          </a:outerShdw>
                        </a:effectLst>
                        <a:ea typeface="宋体" panose="02010600030101010101" pitchFamily="2" charset="-122"/>
                      </a:endParaRPr>
                    </a:p>
                    <a:p>
                      <a:pPr lvl="0" algn="ctr">
                        <a:spcBef>
                          <a:spcPct val="0"/>
                        </a:spcBef>
                        <a:buSzTx/>
                        <a:buNone/>
                      </a:pPr>
                      <a:endParaRPr lang="zh-CN" altLang="en-US" sz="1400" b="0" dirty="0">
                        <a:effectLst>
                          <a:outerShdw blurRad="38100" dist="38100" dir="2700000">
                            <a:srgbClr val="FFFFFF"/>
                          </a:outerShdw>
                        </a:effectLst>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2"/>
                  </a:ext>
                </a:extLst>
              </a:tr>
              <a:tr h="39624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4"/>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5"/>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endParaRPr lang="zh-CN" altLang="en-US" sz="2000" b="0" dirty="0">
                        <a:effectLst>
                          <a:outerShdw blurRad="38100" dist="38100" dir="2700000">
                            <a:srgbClr val="FFFFFF"/>
                          </a:outerShdw>
                        </a:effectLst>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3"/>
                  </a:ext>
                </a:extLst>
              </a:tr>
              <a:tr h="39624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4"/>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5"/>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endParaRPr lang="en-US" altLang="zh-CN" sz="2000" b="0">
                        <a:effectLst>
                          <a:outerShdw blurRad="38100" dist="38100" dir="2700000">
                            <a:srgbClr val="FFFFFF"/>
                          </a:outerShdw>
                        </a:effectLst>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4"/>
                  </a:ext>
                </a:extLst>
              </a:tr>
              <a:tr h="44958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4"/>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5"/>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endParaRPr lang="zh-CN" altLang="en-US" sz="2000" b="0" dirty="0">
                        <a:effectLst>
                          <a:outerShdw blurRad="38100" dist="38100" dir="2700000">
                            <a:srgbClr val="FFFFFF"/>
                          </a:outerShdw>
                        </a:effectLst>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5"/>
                  </a:ext>
                </a:extLst>
              </a:tr>
            </a:tbl>
          </a:graphicData>
        </a:graphic>
      </p:graphicFrame>
      <p:graphicFrame>
        <p:nvGraphicFramePr>
          <p:cNvPr id="235811" name="内容占位符 235810"/>
          <p:cNvGraphicFramePr>
            <a:graphicFrameLocks noGrp="1"/>
          </p:cNvGraphicFramePr>
          <p:nvPr>
            <p:ph sz="quarter" idx="3"/>
            <p:extLst>
              <p:ext uri="{D42A27DB-BD31-4B8C-83A1-F6EECF244321}">
                <p14:modId xmlns:p14="http://schemas.microsoft.com/office/powerpoint/2010/main" val="1206789520"/>
              </p:ext>
            </p:extLst>
          </p:nvPr>
        </p:nvGraphicFramePr>
        <p:xfrm>
          <a:off x="8759825" y="2098576"/>
          <a:ext cx="1152525" cy="1079500"/>
        </p:xfrm>
        <a:graphic>
          <a:graphicData uri="http://schemas.openxmlformats.org/drawingml/2006/table">
            <a:tbl>
              <a:tblPr/>
              <a:tblGrid>
                <a:gridCol w="1152525">
                  <a:extLst>
                    <a:ext uri="{9D8B030D-6E8A-4147-A177-3AD203B41FA5}">
                      <a16:colId xmlns:a16="http://schemas.microsoft.com/office/drawing/2014/main" val="20000"/>
                    </a:ext>
                  </a:extLst>
                </a:gridCol>
              </a:tblGrid>
              <a:tr h="64770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4"/>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5"/>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1600" dirty="0">
                          <a:latin typeface="宋体" panose="02010600030101010101" pitchFamily="2" charset="-122"/>
                          <a:ea typeface="宋体" panose="02010600030101010101" pitchFamily="2" charset="-122"/>
                        </a:rPr>
                        <a:t>┇</a:t>
                      </a:r>
                      <a:endParaRPr lang="zh-CN" altLang="en-US" sz="1600" dirty="0">
                        <a:ea typeface="宋体" panose="02010600030101010101" pitchFamily="2" charset="-122"/>
                      </a:endParaRPr>
                    </a:p>
                    <a:p>
                      <a:pPr lvl="0" algn="ctr" eaLnBrk="0" hangingPunct="0">
                        <a:spcBef>
                          <a:spcPct val="0"/>
                        </a:spcBef>
                        <a:buSzTx/>
                        <a:buFontTx/>
                        <a:buNone/>
                      </a:pPr>
                      <a:r>
                        <a:rPr lang="zh-CN" altLang="en-US" sz="1600" dirty="0">
                          <a:latin typeface="宋体" panose="02010600030101010101" pitchFamily="2" charset="-122"/>
                          <a:ea typeface="宋体" panose="02010600030101010101" pitchFamily="2" charset="-122"/>
                        </a:rPr>
                        <a:t>┇</a:t>
                      </a:r>
                      <a:endParaRPr lang="zh-CN" altLang="en-US" sz="160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9999FF"/>
                    </a:solidFill>
                  </a:tcPr>
                </a:tc>
                <a:extLst>
                  <a:ext uri="{0D108BD9-81ED-4DB2-BD59-A6C34878D82A}">
                    <a16:rowId xmlns:a16="http://schemas.microsoft.com/office/drawing/2014/main" val="10000"/>
                  </a:ext>
                </a:extLst>
              </a:tr>
              <a:tr h="43180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4"/>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5"/>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spcBef>
                          <a:spcPct val="0"/>
                        </a:spcBef>
                        <a:buSzTx/>
                        <a:buNone/>
                      </a:pPr>
                      <a:r>
                        <a:rPr lang="zh-CN" altLang="en-US" sz="1800" dirty="0">
                          <a:ea typeface="宋体" panose="02010600030101010101" pitchFamily="2" charset="-122"/>
                        </a:rPr>
                        <a:t>结束指令</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9999FF"/>
                    </a:solidFill>
                  </a:tcPr>
                </a:tc>
                <a:extLst>
                  <a:ext uri="{0D108BD9-81ED-4DB2-BD59-A6C34878D82A}">
                    <a16:rowId xmlns:a16="http://schemas.microsoft.com/office/drawing/2014/main" val="10001"/>
                  </a:ext>
                </a:extLst>
              </a:tr>
            </a:tbl>
          </a:graphicData>
        </a:graphic>
      </p:graphicFrame>
      <p:sp>
        <p:nvSpPr>
          <p:cNvPr id="235766" name="圆角矩形标注 235765"/>
          <p:cNvSpPr/>
          <p:nvPr/>
        </p:nvSpPr>
        <p:spPr>
          <a:xfrm>
            <a:off x="7391400" y="1555651"/>
            <a:ext cx="1081088" cy="863600"/>
          </a:xfrm>
          <a:prstGeom prst="wedgeRoundRectCallout">
            <a:avLst>
              <a:gd name="adj1" fmla="val 2569"/>
              <a:gd name="adj2" fmla="val 87685"/>
              <a:gd name="adj3" fmla="val 16667"/>
            </a:avLst>
          </a:prstGeom>
          <a:solidFill>
            <a:srgbClr val="FFFFCC"/>
          </a:solidFill>
          <a:ln w="9525" cap="flat" cmpd="sng">
            <a:solidFill>
              <a:schemeClr val="tx1"/>
            </a:solidFill>
            <a:prstDash val="solid"/>
            <a:miter/>
            <a:headEnd type="none" w="med" len="med"/>
            <a:tailEnd type="none" w="med" len="med"/>
          </a:ln>
        </p:spPr>
        <p:txBody>
          <a:bodyPr/>
          <a:lstStyle/>
          <a:p>
            <a:r>
              <a:rPr lang="zh-CN" altLang="en-US" sz="2000" dirty="0">
                <a:solidFill>
                  <a:srgbClr val="FF0000"/>
                </a:solidFill>
                <a:effectLst>
                  <a:outerShdw blurRad="38100" dist="38100" dir="2700000">
                    <a:srgbClr val="000000"/>
                  </a:outerShdw>
                </a:effectLst>
                <a:latin typeface="Tahoma" panose="020B0604030504040204" pitchFamily="34" charset="0"/>
              </a:rPr>
              <a:t>构造通</a:t>
            </a:r>
          </a:p>
          <a:p>
            <a:r>
              <a:rPr lang="zh-CN" altLang="en-US" sz="2000" dirty="0">
                <a:solidFill>
                  <a:srgbClr val="FF0000"/>
                </a:solidFill>
                <a:effectLst>
                  <a:outerShdw blurRad="38100" dist="38100" dir="2700000">
                    <a:srgbClr val="000000"/>
                  </a:outerShdw>
                </a:effectLst>
                <a:latin typeface="Tahoma" panose="020B0604030504040204" pitchFamily="34" charset="0"/>
              </a:rPr>
              <a:t>道程序</a:t>
            </a:r>
          </a:p>
        </p:txBody>
      </p:sp>
      <p:grpSp>
        <p:nvGrpSpPr>
          <p:cNvPr id="235819" name="组合 235818"/>
          <p:cNvGrpSpPr/>
          <p:nvPr/>
        </p:nvGrpSpPr>
        <p:grpSpPr>
          <a:xfrm>
            <a:off x="3935413" y="4619526"/>
            <a:ext cx="3600450" cy="536575"/>
            <a:chOff x="1519" y="2865"/>
            <a:chExt cx="2268" cy="338"/>
          </a:xfrm>
        </p:grpSpPr>
        <p:sp>
          <p:nvSpPr>
            <p:cNvPr id="235553" name="文本框 235552"/>
            <p:cNvSpPr txBox="1"/>
            <p:nvPr/>
          </p:nvSpPr>
          <p:spPr>
            <a:xfrm rot="-428486">
              <a:off x="2517" y="2865"/>
              <a:ext cx="1089" cy="272"/>
            </a:xfrm>
            <a:prstGeom prst="rect">
              <a:avLst/>
            </a:prstGeom>
            <a:noFill/>
            <a:ln w="9525">
              <a:noFill/>
            </a:ln>
          </p:spPr>
          <p:txBody>
            <a:bodyPr/>
            <a:lstStyle/>
            <a:p>
              <a:pPr algn="just"/>
              <a:r>
                <a:rPr lang="en-US" altLang="zh-CN" sz="2000">
                  <a:solidFill>
                    <a:srgbClr val="CC00CC"/>
                  </a:solidFill>
                  <a:effectLst>
                    <a:outerShdw blurRad="38100" dist="38100" dir="2700000">
                      <a:srgbClr val="C0C0C0"/>
                    </a:outerShdw>
                  </a:effectLst>
                  <a:latin typeface="Times New Roman" panose="02020603050405020304" pitchFamily="18" charset="0"/>
                </a:rPr>
                <a:t>I/O</a:t>
              </a:r>
              <a:r>
                <a:rPr lang="zh-CN" altLang="en-US" sz="2000" dirty="0">
                  <a:solidFill>
                    <a:srgbClr val="CC00CC"/>
                  </a:solidFill>
                  <a:effectLst>
                    <a:outerShdw blurRad="38100" dist="38100" dir="2700000">
                      <a:srgbClr val="C0C0C0"/>
                    </a:outerShdw>
                  </a:effectLst>
                  <a:latin typeface="Times New Roman" panose="02020603050405020304" pitchFamily="18" charset="0"/>
                </a:rPr>
                <a:t>完成中断</a:t>
              </a:r>
              <a:endParaRPr lang="zh-CN" altLang="en-US" sz="2000" dirty="0">
                <a:solidFill>
                  <a:srgbClr val="CC00CC"/>
                </a:solidFill>
                <a:effectLst>
                  <a:outerShdw blurRad="38100" dist="38100" dir="2700000">
                    <a:srgbClr val="C0C0C0"/>
                  </a:outerShdw>
                </a:effectLst>
                <a:latin typeface="Tahoma" panose="020B0604030504040204" pitchFamily="34" charset="0"/>
              </a:endParaRPr>
            </a:p>
          </p:txBody>
        </p:sp>
        <p:sp>
          <p:nvSpPr>
            <p:cNvPr id="235815" name="直接连接符 235814"/>
            <p:cNvSpPr/>
            <p:nvPr/>
          </p:nvSpPr>
          <p:spPr>
            <a:xfrm flipH="1">
              <a:off x="1519" y="2886"/>
              <a:ext cx="2268" cy="317"/>
            </a:xfrm>
            <a:prstGeom prst="line">
              <a:avLst/>
            </a:prstGeom>
            <a:ln w="28575" cap="flat" cmpd="sng">
              <a:solidFill>
                <a:srgbClr val="006600"/>
              </a:solidFill>
              <a:prstDash val="solid"/>
              <a:miter/>
              <a:headEnd type="none" w="med" len="med"/>
              <a:tailEnd type="triangle" w="med" len="med"/>
            </a:ln>
          </p:spPr>
        </p:sp>
      </p:grpSp>
      <p:grpSp>
        <p:nvGrpSpPr>
          <p:cNvPr id="235821" name="组合 235820"/>
          <p:cNvGrpSpPr/>
          <p:nvPr/>
        </p:nvGrpSpPr>
        <p:grpSpPr>
          <a:xfrm>
            <a:off x="3935413" y="5089426"/>
            <a:ext cx="1873250" cy="360363"/>
            <a:chOff x="1519" y="3161"/>
            <a:chExt cx="1180" cy="227"/>
          </a:xfrm>
        </p:grpSpPr>
        <p:sp>
          <p:nvSpPr>
            <p:cNvPr id="235556" name="文本框 235555"/>
            <p:cNvSpPr txBox="1"/>
            <p:nvPr/>
          </p:nvSpPr>
          <p:spPr>
            <a:xfrm rot="-302687">
              <a:off x="1656" y="3161"/>
              <a:ext cx="1043" cy="227"/>
            </a:xfrm>
            <a:prstGeom prst="rect">
              <a:avLst/>
            </a:prstGeom>
            <a:noFill/>
            <a:ln w="9525">
              <a:noFill/>
            </a:ln>
          </p:spPr>
          <p:txBody>
            <a:bodyPr/>
            <a:lstStyle/>
            <a:p>
              <a:pPr algn="just"/>
              <a:r>
                <a:rPr lang="en-US" altLang="zh-CN" sz="2000">
                  <a:solidFill>
                    <a:srgbClr val="CC00CC"/>
                  </a:solidFill>
                  <a:effectLst>
                    <a:outerShdw blurRad="38100" dist="38100" dir="2700000">
                      <a:srgbClr val="C0C0C0"/>
                    </a:outerShdw>
                  </a:effectLst>
                  <a:latin typeface="Times New Roman" panose="02020603050405020304" pitchFamily="18" charset="0"/>
                </a:rPr>
                <a:t>I/O</a:t>
              </a:r>
              <a:r>
                <a:rPr lang="zh-CN" altLang="en-US" sz="2000" dirty="0">
                  <a:solidFill>
                    <a:srgbClr val="CC00CC"/>
                  </a:solidFill>
                  <a:effectLst>
                    <a:outerShdw blurRad="38100" dist="38100" dir="2700000">
                      <a:srgbClr val="C0C0C0"/>
                    </a:outerShdw>
                  </a:effectLst>
                  <a:latin typeface="Times New Roman" panose="02020603050405020304" pitchFamily="18" charset="0"/>
                </a:rPr>
                <a:t>中断响应</a:t>
              </a:r>
              <a:endParaRPr lang="zh-CN" altLang="en-US" sz="2000" dirty="0">
                <a:solidFill>
                  <a:srgbClr val="CC00CC"/>
                </a:solidFill>
                <a:effectLst>
                  <a:outerShdw blurRad="38100" dist="38100" dir="2700000">
                    <a:srgbClr val="C0C0C0"/>
                  </a:outerShdw>
                </a:effectLst>
                <a:latin typeface="Tahoma" panose="020B0604030504040204" pitchFamily="34" charset="0"/>
              </a:endParaRPr>
            </a:p>
          </p:txBody>
        </p:sp>
        <p:sp>
          <p:nvSpPr>
            <p:cNvPr id="235816" name="直接连接符 235815"/>
            <p:cNvSpPr/>
            <p:nvPr/>
          </p:nvSpPr>
          <p:spPr>
            <a:xfrm flipV="1">
              <a:off x="1519" y="3249"/>
              <a:ext cx="1180" cy="90"/>
            </a:xfrm>
            <a:prstGeom prst="line">
              <a:avLst/>
            </a:prstGeom>
            <a:ln w="28575" cap="flat" cmpd="sng">
              <a:solidFill>
                <a:srgbClr val="006600"/>
              </a:solidFill>
              <a:prstDash val="solid"/>
              <a:miter/>
              <a:headEnd type="none" w="med" len="med"/>
              <a:tailEnd type="triangle" w="med" len="med"/>
            </a:ln>
          </p:spPr>
        </p:sp>
      </p:grpSp>
      <p:grpSp>
        <p:nvGrpSpPr>
          <p:cNvPr id="235822" name="组合 235821"/>
          <p:cNvGrpSpPr/>
          <p:nvPr/>
        </p:nvGrpSpPr>
        <p:grpSpPr>
          <a:xfrm>
            <a:off x="3941763" y="5400576"/>
            <a:ext cx="2154237" cy="476250"/>
            <a:chOff x="1523" y="3357"/>
            <a:chExt cx="1357" cy="300"/>
          </a:xfrm>
        </p:grpSpPr>
        <p:sp>
          <p:nvSpPr>
            <p:cNvPr id="235535" name="文本框 235534"/>
            <p:cNvSpPr txBox="1"/>
            <p:nvPr/>
          </p:nvSpPr>
          <p:spPr>
            <a:xfrm rot="886848">
              <a:off x="1701" y="3430"/>
              <a:ext cx="1179" cy="227"/>
            </a:xfrm>
            <a:prstGeom prst="rect">
              <a:avLst/>
            </a:prstGeom>
            <a:noFill/>
            <a:ln w="9525">
              <a:noFill/>
            </a:ln>
          </p:spPr>
          <p:txBody>
            <a:bodyPr/>
            <a:lstStyle/>
            <a:p>
              <a:pPr algn="just"/>
              <a:r>
                <a:rPr lang="en-US" altLang="zh-CN" sz="2000">
                  <a:solidFill>
                    <a:srgbClr val="CC00CC"/>
                  </a:solidFill>
                  <a:effectLst>
                    <a:outerShdw blurRad="38100" dist="38100" dir="2700000">
                      <a:srgbClr val="C0C0C0"/>
                    </a:outerShdw>
                  </a:effectLst>
                  <a:latin typeface="Times New Roman" panose="02020603050405020304" pitchFamily="18" charset="0"/>
                </a:rPr>
                <a:t>I/O</a:t>
              </a:r>
              <a:r>
                <a:rPr lang="zh-CN" altLang="en-US" sz="2000" dirty="0">
                  <a:solidFill>
                    <a:srgbClr val="CC00CC"/>
                  </a:solidFill>
                  <a:effectLst>
                    <a:outerShdw blurRad="38100" dist="38100" dir="2700000">
                      <a:srgbClr val="C0C0C0"/>
                    </a:outerShdw>
                  </a:effectLst>
                  <a:latin typeface="Times New Roman" panose="02020603050405020304" pitchFamily="18" charset="0"/>
                </a:rPr>
                <a:t>中断返回</a:t>
              </a:r>
              <a:endParaRPr lang="zh-CN" altLang="en-US" sz="2000" dirty="0">
                <a:solidFill>
                  <a:srgbClr val="CC00CC"/>
                </a:solidFill>
                <a:effectLst>
                  <a:outerShdw blurRad="38100" dist="38100" dir="2700000">
                    <a:srgbClr val="C0C0C0"/>
                  </a:outerShdw>
                </a:effectLst>
                <a:latin typeface="Tahoma" panose="020B0604030504040204" pitchFamily="34" charset="0"/>
              </a:endParaRPr>
            </a:p>
          </p:txBody>
        </p:sp>
        <p:sp>
          <p:nvSpPr>
            <p:cNvPr id="235817" name="直接连接符 235816"/>
            <p:cNvSpPr/>
            <p:nvPr/>
          </p:nvSpPr>
          <p:spPr>
            <a:xfrm flipH="1" flipV="1">
              <a:off x="1523" y="3357"/>
              <a:ext cx="1176" cy="300"/>
            </a:xfrm>
            <a:prstGeom prst="line">
              <a:avLst/>
            </a:prstGeom>
            <a:ln w="28575" cap="flat" cmpd="sng">
              <a:solidFill>
                <a:srgbClr val="006600"/>
              </a:solidFill>
              <a:prstDash val="solid"/>
              <a:miter/>
              <a:headEnd type="none" w="med" len="med"/>
              <a:tailEnd type="triangle" w="med" len="med"/>
            </a:ln>
          </p:spPr>
        </p:sp>
      </p:grpSp>
      <p:sp>
        <p:nvSpPr>
          <p:cNvPr id="235818" name="直接连接符 235817"/>
          <p:cNvSpPr/>
          <p:nvPr/>
        </p:nvSpPr>
        <p:spPr>
          <a:xfrm flipH="1">
            <a:off x="3921125" y="3932139"/>
            <a:ext cx="1670050" cy="333375"/>
          </a:xfrm>
          <a:prstGeom prst="line">
            <a:avLst/>
          </a:prstGeom>
          <a:ln w="28575" cap="flat" cmpd="sng">
            <a:solidFill>
              <a:srgbClr val="006600"/>
            </a:solidFill>
            <a:prstDash val="solid"/>
            <a:miter/>
            <a:headEnd type="none" w="med" len="med"/>
            <a:tailEnd type="triangle" w="med" len="med"/>
          </a:ln>
        </p:spPr>
      </p:sp>
      <p:sp>
        <p:nvSpPr>
          <p:cNvPr id="235825" name="文本框 235824"/>
          <p:cNvSpPr txBox="1"/>
          <p:nvPr/>
        </p:nvSpPr>
        <p:spPr>
          <a:xfrm>
            <a:off x="1825625" y="2243039"/>
            <a:ext cx="863600" cy="460375"/>
          </a:xfrm>
          <a:prstGeom prst="rect">
            <a:avLst/>
          </a:prstGeom>
          <a:noFill/>
          <a:ln w="9525">
            <a:noFill/>
          </a:ln>
        </p:spPr>
        <p:txBody>
          <a:bodyPr>
            <a:spAutoFit/>
          </a:bodyPr>
          <a:lstStyle/>
          <a:p>
            <a:pPr>
              <a:spcBef>
                <a:spcPct val="50000"/>
              </a:spcBef>
            </a:pPr>
            <a:r>
              <a:rPr lang="zh-CN" altLang="en-US" dirty="0">
                <a:latin typeface="Tahoma" panose="020B0604030504040204" pitchFamily="34" charset="0"/>
              </a:rPr>
              <a:t>访管</a:t>
            </a:r>
          </a:p>
        </p:txBody>
      </p:sp>
      <p:sp>
        <p:nvSpPr>
          <p:cNvPr id="235826" name="文本框 235825"/>
          <p:cNvSpPr txBox="1"/>
          <p:nvPr/>
        </p:nvSpPr>
        <p:spPr>
          <a:xfrm>
            <a:off x="4224338" y="2060476"/>
            <a:ext cx="863600" cy="460375"/>
          </a:xfrm>
          <a:prstGeom prst="rect">
            <a:avLst/>
          </a:prstGeom>
          <a:noFill/>
          <a:ln w="9525">
            <a:noFill/>
          </a:ln>
        </p:spPr>
        <p:txBody>
          <a:bodyPr>
            <a:spAutoFit/>
          </a:bodyPr>
          <a:lstStyle/>
          <a:p>
            <a:pPr>
              <a:spcBef>
                <a:spcPct val="50000"/>
              </a:spcBef>
            </a:pPr>
            <a:r>
              <a:rPr lang="zh-CN" altLang="en-US" dirty="0">
                <a:solidFill>
                  <a:srgbClr val="CC00CC"/>
                </a:solidFill>
                <a:effectLst>
                  <a:outerShdw blurRad="38100" dist="38100" dir="2700000">
                    <a:srgbClr val="C0C0C0"/>
                  </a:outerShdw>
                </a:effectLst>
                <a:latin typeface="Tahoma" panose="020B0604030504040204" pitchFamily="34" charset="0"/>
              </a:rPr>
              <a:t>陷入</a:t>
            </a:r>
          </a:p>
        </p:txBody>
      </p:sp>
      <p:sp>
        <p:nvSpPr>
          <p:cNvPr id="235830" name="直接连接符 235829"/>
          <p:cNvSpPr/>
          <p:nvPr/>
        </p:nvSpPr>
        <p:spPr>
          <a:xfrm>
            <a:off x="6311900" y="2563714"/>
            <a:ext cx="0" cy="720725"/>
          </a:xfrm>
          <a:prstGeom prst="line">
            <a:avLst/>
          </a:prstGeom>
          <a:ln w="38100" cap="flat" cmpd="sng">
            <a:solidFill>
              <a:schemeClr val="tx1"/>
            </a:solidFill>
            <a:prstDash val="sysDot"/>
            <a:miter/>
            <a:headEnd type="none" w="med" len="med"/>
            <a:tailEnd type="none" w="med" len="med"/>
          </a:ln>
        </p:spPr>
      </p:sp>
      <p:sp>
        <p:nvSpPr>
          <p:cNvPr id="235835" name="文本框 235834"/>
          <p:cNvSpPr txBox="1"/>
          <p:nvPr/>
        </p:nvSpPr>
        <p:spPr>
          <a:xfrm>
            <a:off x="5624513" y="3667026"/>
            <a:ext cx="1296987" cy="398780"/>
          </a:xfrm>
          <a:prstGeom prst="rect">
            <a:avLst/>
          </a:prstGeom>
          <a:noFill/>
          <a:ln w="9525">
            <a:noFill/>
          </a:ln>
        </p:spPr>
        <p:txBody>
          <a:bodyPr>
            <a:spAutoFit/>
          </a:bodyPr>
          <a:lstStyle/>
          <a:p>
            <a:pPr>
              <a:spcBef>
                <a:spcPct val="50000"/>
              </a:spcBef>
            </a:pPr>
            <a:r>
              <a:rPr lang="zh-CN" altLang="en-US" sz="2000" dirty="0">
                <a:solidFill>
                  <a:srgbClr val="CC3300"/>
                </a:solidFill>
                <a:effectLst>
                  <a:outerShdw blurRad="38100" dist="38100" dir="2700000">
                    <a:srgbClr val="C0C0C0"/>
                  </a:outerShdw>
                </a:effectLst>
                <a:latin typeface="Tahoma" panose="020B0604030504040204" pitchFamily="34" charset="0"/>
              </a:rPr>
              <a:t>启动</a:t>
            </a:r>
            <a:r>
              <a:rPr lang="en-US" altLang="zh-CN" sz="2000">
                <a:solidFill>
                  <a:srgbClr val="CC3300"/>
                </a:solidFill>
                <a:effectLst>
                  <a:outerShdw blurRad="38100" dist="38100" dir="2700000">
                    <a:srgbClr val="C0C0C0"/>
                  </a:outerShdw>
                </a:effectLst>
                <a:latin typeface="Tahoma" panose="020B0604030504040204" pitchFamily="34" charset="0"/>
              </a:rPr>
              <a:t>I/O</a:t>
            </a:r>
            <a:endParaRPr lang="zh-CN" altLang="en-US" sz="2000" dirty="0">
              <a:solidFill>
                <a:srgbClr val="CC3300"/>
              </a:solidFill>
              <a:effectLst>
                <a:outerShdw blurRad="38100" dist="38100" dir="2700000">
                  <a:srgbClr val="C0C0C0"/>
                </a:outerShdw>
              </a:effectLst>
              <a:latin typeface="Tahoma" panose="020B0604030504040204" pitchFamily="34" charset="0"/>
            </a:endParaRPr>
          </a:p>
        </p:txBody>
      </p:sp>
      <p:sp>
        <p:nvSpPr>
          <p:cNvPr id="235839" name="文本框 235838"/>
          <p:cNvSpPr txBox="1"/>
          <p:nvPr/>
        </p:nvSpPr>
        <p:spPr>
          <a:xfrm>
            <a:off x="5481638" y="3273326"/>
            <a:ext cx="1728787" cy="398780"/>
          </a:xfrm>
          <a:prstGeom prst="rect">
            <a:avLst/>
          </a:prstGeom>
          <a:noFill/>
          <a:ln w="9525">
            <a:noFill/>
          </a:ln>
        </p:spPr>
        <p:txBody>
          <a:bodyPr>
            <a:spAutoFit/>
          </a:bodyPr>
          <a:lstStyle/>
          <a:p>
            <a:pPr>
              <a:spcBef>
                <a:spcPct val="50000"/>
              </a:spcBef>
            </a:pPr>
            <a:r>
              <a:rPr lang="zh-CN" altLang="en-US" sz="2000" dirty="0">
                <a:effectLst>
                  <a:outerShdw blurRad="38100" dist="38100" dir="2700000">
                    <a:srgbClr val="C0C0C0"/>
                  </a:outerShdw>
                </a:effectLst>
                <a:latin typeface="Tahoma" panose="020B0604030504040204" pitchFamily="34" charset="0"/>
              </a:rPr>
              <a:t>置通道地址字</a:t>
            </a:r>
          </a:p>
        </p:txBody>
      </p:sp>
      <p:sp>
        <p:nvSpPr>
          <p:cNvPr id="235845" name="直接连接符 235844"/>
          <p:cNvSpPr/>
          <p:nvPr/>
        </p:nvSpPr>
        <p:spPr>
          <a:xfrm flipH="1">
            <a:off x="2886075" y="4557614"/>
            <a:ext cx="3175" cy="566737"/>
          </a:xfrm>
          <a:prstGeom prst="line">
            <a:avLst/>
          </a:prstGeom>
          <a:ln w="57150" cap="rnd" cmpd="thinThick">
            <a:solidFill>
              <a:srgbClr val="CC3300"/>
            </a:solidFill>
            <a:prstDash val="sysDot"/>
            <a:miter/>
            <a:headEnd type="none" w="med" len="med"/>
            <a:tailEnd type="triangle" w="med" len="med"/>
          </a:ln>
        </p:spPr>
      </p:sp>
      <p:sp>
        <p:nvSpPr>
          <p:cNvPr id="235846" name="文本框 235845"/>
          <p:cNvSpPr txBox="1"/>
          <p:nvPr/>
        </p:nvSpPr>
        <p:spPr>
          <a:xfrm>
            <a:off x="1127448" y="715244"/>
            <a:ext cx="4176713" cy="706755"/>
          </a:xfrm>
          <a:prstGeom prst="rect">
            <a:avLst/>
          </a:prstGeom>
          <a:noFill/>
          <a:ln w="9525">
            <a:noFill/>
          </a:ln>
        </p:spPr>
        <p:txBody>
          <a:bodyPr>
            <a:spAutoFit/>
          </a:bodyPr>
          <a:lstStyle/>
          <a:p>
            <a:pPr>
              <a:spcBef>
                <a:spcPct val="20000"/>
              </a:spcBef>
              <a:buSzPct val="80000"/>
            </a:pPr>
            <a:r>
              <a:rPr lang="zh-CN" altLang="en-US" sz="2800" dirty="0">
                <a:solidFill>
                  <a:srgbClr val="800000"/>
                </a:solidFill>
                <a:effectLst>
                  <a:outerShdw blurRad="38100" dist="38100" dir="2700000">
                    <a:srgbClr val="C0C0C0"/>
                  </a:outerShdw>
                </a:effectLst>
                <a:latin typeface="Tahoma" panose="020B0604030504040204" pitchFamily="34" charset="0"/>
              </a:rPr>
              <a:t> </a:t>
            </a:r>
            <a:r>
              <a:rPr lang="en-US" altLang="zh-CN" sz="2800" dirty="0">
                <a:solidFill>
                  <a:srgbClr val="800000"/>
                </a:solidFill>
                <a:effectLst>
                  <a:outerShdw blurRad="38100" dist="38100" dir="2700000">
                    <a:srgbClr val="C0C0C0"/>
                  </a:outerShdw>
                </a:effectLst>
                <a:latin typeface="Tahoma" panose="020B0604030504040204" pitchFamily="34" charset="0"/>
              </a:rPr>
              <a:t>4</a:t>
            </a:r>
            <a:r>
              <a:rPr lang="zh-CN" altLang="en-US" sz="2800" dirty="0">
                <a:solidFill>
                  <a:srgbClr val="800000"/>
                </a:solidFill>
                <a:effectLst>
                  <a:outerShdw blurRad="38100" dist="38100" dir="2700000">
                    <a:srgbClr val="C0C0C0"/>
                  </a:outerShdw>
                </a:effectLst>
                <a:latin typeface="Tahoma" panose="020B0604030504040204" pitchFamily="34" charset="0"/>
              </a:rPr>
              <a:t>、通道工作过程</a:t>
            </a:r>
            <a:r>
              <a:rPr lang="zh-CN" altLang="en-US" sz="4000" b="0" dirty="0">
                <a:solidFill>
                  <a:srgbClr val="CC3300"/>
                </a:solidFill>
                <a:latin typeface="Tahoma" panose="020B0604030504040204" pitchFamily="34" charset="0"/>
              </a:rPr>
              <a:t>  </a:t>
            </a:r>
          </a:p>
        </p:txBody>
      </p:sp>
      <p:sp>
        <p:nvSpPr>
          <p:cNvPr id="235853" name="动作按钮: 自定义 235852"/>
          <p:cNvSpPr/>
          <p:nvPr/>
        </p:nvSpPr>
        <p:spPr>
          <a:xfrm>
            <a:off x="10201275" y="6020965"/>
            <a:ext cx="900112" cy="360363"/>
          </a:xfrm>
          <a:prstGeom prst="actionButtonBlank">
            <a:avLst/>
          </a:prstGeom>
          <a:solidFill>
            <a:srgbClr val="006600"/>
          </a:solidFill>
          <a:ln w="9525">
            <a:noFill/>
          </a:ln>
        </p:spPr>
        <p:txBody>
          <a:bodyPr wrap="none" anchor="ctr"/>
          <a:lstStyle/>
          <a:p>
            <a:pPr algn="ctr"/>
            <a:r>
              <a:rPr lang="zh-CN" altLang="en-US" sz="1400" dirty="0">
                <a:solidFill>
                  <a:schemeClr val="hlink"/>
                </a:solidFill>
                <a:effectLst>
                  <a:outerShdw blurRad="38100" dist="38100" dir="2700000">
                    <a:srgbClr val="000000"/>
                  </a:outerShdw>
                </a:effectLst>
                <a:latin typeface="Tahoma" panose="020B0604030504040204" pitchFamily="34" charset="0"/>
              </a:rPr>
              <a:t>动画演示</a:t>
            </a:r>
          </a:p>
        </p:txBody>
      </p:sp>
      <p:sp>
        <p:nvSpPr>
          <p:cNvPr id="51" name="矩形 50">
            <a:extLst>
              <a:ext uri="{FF2B5EF4-FFF2-40B4-BE49-F238E27FC236}">
                <a16:creationId xmlns:a16="http://schemas.microsoft.com/office/drawing/2014/main" id="{5E48F1A4-2B34-421E-A1B1-A88CC9AB7331}"/>
              </a:ext>
            </a:extLst>
          </p:cNvPr>
          <p:cNvSpPr/>
          <p:nvPr/>
        </p:nvSpPr>
        <p:spPr>
          <a:xfrm>
            <a:off x="493296" y="175812"/>
            <a:ext cx="5903913"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5.2 I/O设备数据传输控制方式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35846"/>
                                        </p:tgtEl>
                                        <p:attrNameLst>
                                          <p:attrName>style.visibility</p:attrName>
                                        </p:attrNameLst>
                                      </p:cBhvr>
                                      <p:to>
                                        <p:strVal val="visible"/>
                                      </p:to>
                                    </p:set>
                                    <p:anim calcmode="lin" valueType="num">
                                      <p:cBhvr additive="base">
                                        <p:cTn id="7" dur="500" fill="hold"/>
                                        <p:tgtEl>
                                          <p:spTgt spid="235846"/>
                                        </p:tgtEl>
                                        <p:attrNameLst>
                                          <p:attrName>ppt_x</p:attrName>
                                        </p:attrNameLst>
                                      </p:cBhvr>
                                      <p:tavLst>
                                        <p:tav tm="0">
                                          <p:val>
                                            <p:strVal val="0-#ppt_w/2"/>
                                          </p:val>
                                        </p:tav>
                                        <p:tav tm="100000">
                                          <p:val>
                                            <p:strVal val="#ppt_x"/>
                                          </p:val>
                                        </p:tav>
                                      </p:tavLst>
                                    </p:anim>
                                    <p:anim calcmode="lin" valueType="num">
                                      <p:cBhvr additive="base">
                                        <p:cTn id="8" dur="500" fill="hold"/>
                                        <p:tgtEl>
                                          <p:spTgt spid="23584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35823"/>
                                        </p:tgtEl>
                                        <p:attrNameLst>
                                          <p:attrName>style.visibility</p:attrName>
                                        </p:attrNameLst>
                                      </p:cBhvr>
                                      <p:to>
                                        <p:strVal val="visible"/>
                                      </p:to>
                                    </p:set>
                                    <p:anim calcmode="lin" valueType="num">
                                      <p:cBhvr additive="base">
                                        <p:cTn id="12" dur="500" fill="hold"/>
                                        <p:tgtEl>
                                          <p:spTgt spid="235823"/>
                                        </p:tgtEl>
                                        <p:attrNameLst>
                                          <p:attrName>ppt_x</p:attrName>
                                        </p:attrNameLst>
                                      </p:cBhvr>
                                      <p:tavLst>
                                        <p:tav tm="0">
                                          <p:val>
                                            <p:strVal val="#ppt_x"/>
                                          </p:val>
                                        </p:tav>
                                        <p:tav tm="100000">
                                          <p:val>
                                            <p:strVal val="#ppt_x"/>
                                          </p:val>
                                        </p:tav>
                                      </p:tavLst>
                                    </p:anim>
                                    <p:anim calcmode="lin" valueType="num">
                                      <p:cBhvr additive="base">
                                        <p:cTn id="13" dur="500" fill="hold"/>
                                        <p:tgtEl>
                                          <p:spTgt spid="23582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35534"/>
                                        </p:tgtEl>
                                        <p:attrNameLst>
                                          <p:attrName>style.visibility</p:attrName>
                                        </p:attrNameLst>
                                      </p:cBhvr>
                                      <p:to>
                                        <p:strVal val="visible"/>
                                      </p:to>
                                    </p:set>
                                    <p:anim calcmode="lin" valueType="num">
                                      <p:cBhvr additive="base">
                                        <p:cTn id="17" dur="500" fill="hold"/>
                                        <p:tgtEl>
                                          <p:spTgt spid="235534"/>
                                        </p:tgtEl>
                                        <p:attrNameLst>
                                          <p:attrName>ppt_x</p:attrName>
                                        </p:attrNameLst>
                                      </p:cBhvr>
                                      <p:tavLst>
                                        <p:tav tm="0">
                                          <p:val>
                                            <p:strVal val="#ppt_x"/>
                                          </p:val>
                                        </p:tav>
                                        <p:tav tm="100000">
                                          <p:val>
                                            <p:strVal val="#ppt_x"/>
                                          </p:val>
                                        </p:tav>
                                      </p:tavLst>
                                    </p:anim>
                                    <p:anim calcmode="lin" valueType="num">
                                      <p:cBhvr additive="base">
                                        <p:cTn id="18" dur="500" fill="hold"/>
                                        <p:tgtEl>
                                          <p:spTgt spid="23553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35543"/>
                                        </p:tgtEl>
                                        <p:attrNameLst>
                                          <p:attrName>style.visibility</p:attrName>
                                        </p:attrNameLst>
                                      </p:cBhvr>
                                      <p:to>
                                        <p:strVal val="visible"/>
                                      </p:to>
                                    </p:set>
                                    <p:anim calcmode="lin" valueType="num">
                                      <p:cBhvr additive="base">
                                        <p:cTn id="22" dur="500" fill="hold"/>
                                        <p:tgtEl>
                                          <p:spTgt spid="235543"/>
                                        </p:tgtEl>
                                        <p:attrNameLst>
                                          <p:attrName>ppt_x</p:attrName>
                                        </p:attrNameLst>
                                      </p:cBhvr>
                                      <p:tavLst>
                                        <p:tav tm="0">
                                          <p:val>
                                            <p:strVal val="#ppt_x"/>
                                          </p:val>
                                        </p:tav>
                                        <p:tav tm="100000">
                                          <p:val>
                                            <p:strVal val="#ppt_x"/>
                                          </p:val>
                                        </p:tav>
                                      </p:tavLst>
                                    </p:anim>
                                    <p:anim calcmode="lin" valueType="num">
                                      <p:cBhvr additive="base">
                                        <p:cTn id="23" dur="500" fill="hold"/>
                                        <p:tgtEl>
                                          <p:spTgt spid="23554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35828"/>
                                        </p:tgtEl>
                                        <p:attrNameLst>
                                          <p:attrName>style.visibility</p:attrName>
                                        </p:attrNameLst>
                                      </p:cBhvr>
                                      <p:to>
                                        <p:strVal val="visible"/>
                                      </p:to>
                                    </p:set>
                                    <p:anim calcmode="lin" valueType="num">
                                      <p:cBhvr additive="base">
                                        <p:cTn id="27" dur="500" fill="hold"/>
                                        <p:tgtEl>
                                          <p:spTgt spid="235828"/>
                                        </p:tgtEl>
                                        <p:attrNameLst>
                                          <p:attrName>ppt_x</p:attrName>
                                        </p:attrNameLst>
                                      </p:cBhvr>
                                      <p:tavLst>
                                        <p:tav tm="0">
                                          <p:val>
                                            <p:strVal val="#ppt_x"/>
                                          </p:val>
                                        </p:tav>
                                        <p:tav tm="100000">
                                          <p:val>
                                            <p:strVal val="#ppt_x"/>
                                          </p:val>
                                        </p:tav>
                                      </p:tavLst>
                                    </p:anim>
                                    <p:anim calcmode="lin" valueType="num">
                                      <p:cBhvr additive="base">
                                        <p:cTn id="28" dur="500" fill="hold"/>
                                        <p:tgtEl>
                                          <p:spTgt spid="23582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235811"/>
                                        </p:tgtEl>
                                        <p:attrNameLst>
                                          <p:attrName>style.visibility</p:attrName>
                                        </p:attrNameLst>
                                      </p:cBhvr>
                                      <p:to>
                                        <p:strVal val="visible"/>
                                      </p:to>
                                    </p:set>
                                    <p:anim calcmode="lin" valueType="num">
                                      <p:cBhvr additive="base">
                                        <p:cTn id="32" dur="500" fill="hold"/>
                                        <p:tgtEl>
                                          <p:spTgt spid="235811"/>
                                        </p:tgtEl>
                                        <p:attrNameLst>
                                          <p:attrName>ppt_x</p:attrName>
                                        </p:attrNameLst>
                                      </p:cBhvr>
                                      <p:tavLst>
                                        <p:tav tm="0">
                                          <p:val>
                                            <p:strVal val="#ppt_x"/>
                                          </p:val>
                                        </p:tav>
                                        <p:tav tm="100000">
                                          <p:val>
                                            <p:strVal val="#ppt_x"/>
                                          </p:val>
                                        </p:tav>
                                      </p:tavLst>
                                    </p:anim>
                                    <p:anim calcmode="lin" valueType="num">
                                      <p:cBhvr additive="base">
                                        <p:cTn id="33" dur="500" fill="hold"/>
                                        <p:tgtEl>
                                          <p:spTgt spid="23581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1" nodeType="afterEffect">
                                  <p:stCondLst>
                                    <p:cond delay="0"/>
                                  </p:stCondLst>
                                  <p:childTnLst>
                                    <p:set>
                                      <p:cBhvr>
                                        <p:cTn id="36" dur="1" fill="hold">
                                          <p:stCondLst>
                                            <p:cond delay="0"/>
                                          </p:stCondLst>
                                        </p:cTn>
                                        <p:tgtEl>
                                          <p:spTgt spid="235544"/>
                                        </p:tgtEl>
                                        <p:attrNameLst>
                                          <p:attrName>style.visibility</p:attrName>
                                        </p:attrNameLst>
                                      </p:cBhvr>
                                      <p:to>
                                        <p:strVal val="visible"/>
                                      </p:to>
                                    </p:set>
                                    <p:anim calcmode="lin" valueType="num">
                                      <p:cBhvr additive="base">
                                        <p:cTn id="37" dur="500" fill="hold"/>
                                        <p:tgtEl>
                                          <p:spTgt spid="235544"/>
                                        </p:tgtEl>
                                        <p:attrNameLst>
                                          <p:attrName>ppt_x</p:attrName>
                                        </p:attrNameLst>
                                      </p:cBhvr>
                                      <p:tavLst>
                                        <p:tav tm="0">
                                          <p:val>
                                            <p:strVal val="#ppt_x"/>
                                          </p:val>
                                        </p:tav>
                                        <p:tav tm="100000">
                                          <p:val>
                                            <p:strVal val="#ppt_x"/>
                                          </p:val>
                                        </p:tav>
                                      </p:tavLst>
                                    </p:anim>
                                    <p:anim calcmode="lin" valueType="num">
                                      <p:cBhvr additive="base">
                                        <p:cTn id="38" dur="500" fill="hold"/>
                                        <p:tgtEl>
                                          <p:spTgt spid="235544"/>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235546"/>
                                        </p:tgtEl>
                                        <p:attrNameLst>
                                          <p:attrName>style.visibility</p:attrName>
                                        </p:attrNameLst>
                                      </p:cBhvr>
                                      <p:to>
                                        <p:strVal val="visible"/>
                                      </p:to>
                                    </p:set>
                                    <p:anim calcmode="lin" valueType="num">
                                      <p:cBhvr additive="base">
                                        <p:cTn id="42" dur="500" fill="hold"/>
                                        <p:tgtEl>
                                          <p:spTgt spid="235546"/>
                                        </p:tgtEl>
                                        <p:attrNameLst>
                                          <p:attrName>ppt_x</p:attrName>
                                        </p:attrNameLst>
                                      </p:cBhvr>
                                      <p:tavLst>
                                        <p:tav tm="0">
                                          <p:val>
                                            <p:strVal val="#ppt_x"/>
                                          </p:val>
                                        </p:tav>
                                        <p:tav tm="100000">
                                          <p:val>
                                            <p:strVal val="#ppt_x"/>
                                          </p:val>
                                        </p:tav>
                                      </p:tavLst>
                                    </p:anim>
                                    <p:anim calcmode="lin" valueType="num">
                                      <p:cBhvr additive="base">
                                        <p:cTn id="43" dur="500" fill="hold"/>
                                        <p:tgtEl>
                                          <p:spTgt spid="235546"/>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235813"/>
                                        </p:tgtEl>
                                        <p:attrNameLst>
                                          <p:attrName>style.visibility</p:attrName>
                                        </p:attrNameLst>
                                      </p:cBhvr>
                                      <p:to>
                                        <p:strVal val="visible"/>
                                      </p:to>
                                    </p:set>
                                    <p:anim calcmode="lin" valueType="num">
                                      <p:cBhvr additive="base">
                                        <p:cTn id="47" dur="500" fill="hold"/>
                                        <p:tgtEl>
                                          <p:spTgt spid="235813"/>
                                        </p:tgtEl>
                                        <p:attrNameLst>
                                          <p:attrName>ppt_x</p:attrName>
                                        </p:attrNameLst>
                                      </p:cBhvr>
                                      <p:tavLst>
                                        <p:tav tm="0">
                                          <p:val>
                                            <p:strVal val="#ppt_x"/>
                                          </p:val>
                                        </p:tav>
                                        <p:tav tm="100000">
                                          <p:val>
                                            <p:strVal val="#ppt_x"/>
                                          </p:val>
                                        </p:tav>
                                      </p:tavLst>
                                    </p:anim>
                                    <p:anim calcmode="lin" valueType="num">
                                      <p:cBhvr additive="base">
                                        <p:cTn id="48" dur="500" fill="hold"/>
                                        <p:tgtEl>
                                          <p:spTgt spid="235813"/>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nodeType="afterEffect">
                                  <p:stCondLst>
                                    <p:cond delay="0"/>
                                  </p:stCondLst>
                                  <p:childTnLst>
                                    <p:set>
                                      <p:cBhvr>
                                        <p:cTn id="51" dur="1" fill="hold">
                                          <p:stCondLst>
                                            <p:cond delay="0"/>
                                          </p:stCondLst>
                                        </p:cTn>
                                        <p:tgtEl>
                                          <p:spTgt spid="235554"/>
                                        </p:tgtEl>
                                        <p:attrNameLst>
                                          <p:attrName>style.visibility</p:attrName>
                                        </p:attrNameLst>
                                      </p:cBhvr>
                                      <p:to>
                                        <p:strVal val="visible"/>
                                      </p:to>
                                    </p:set>
                                    <p:anim calcmode="lin" valueType="num">
                                      <p:cBhvr additive="base">
                                        <p:cTn id="52" dur="500" fill="hold"/>
                                        <p:tgtEl>
                                          <p:spTgt spid="235554"/>
                                        </p:tgtEl>
                                        <p:attrNameLst>
                                          <p:attrName>ppt_x</p:attrName>
                                        </p:attrNameLst>
                                      </p:cBhvr>
                                      <p:tavLst>
                                        <p:tav tm="0">
                                          <p:val>
                                            <p:strVal val="#ppt_x"/>
                                          </p:val>
                                        </p:tav>
                                        <p:tav tm="100000">
                                          <p:val>
                                            <p:strVal val="#ppt_x"/>
                                          </p:val>
                                        </p:tav>
                                      </p:tavLst>
                                    </p:anim>
                                    <p:anim calcmode="lin" valueType="num">
                                      <p:cBhvr additive="base">
                                        <p:cTn id="53" dur="500" fill="hold"/>
                                        <p:tgtEl>
                                          <p:spTgt spid="235554"/>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1" nodeType="afterEffect">
                                  <p:stCondLst>
                                    <p:cond delay="0"/>
                                  </p:stCondLst>
                                  <p:childTnLst>
                                    <p:set>
                                      <p:cBhvr>
                                        <p:cTn id="56" dur="1" fill="hold">
                                          <p:stCondLst>
                                            <p:cond delay="0"/>
                                          </p:stCondLst>
                                        </p:cTn>
                                        <p:tgtEl>
                                          <p:spTgt spid="235542"/>
                                        </p:tgtEl>
                                        <p:attrNameLst>
                                          <p:attrName>style.visibility</p:attrName>
                                        </p:attrNameLst>
                                      </p:cBhvr>
                                      <p:to>
                                        <p:strVal val="visible"/>
                                      </p:to>
                                    </p:set>
                                    <p:anim calcmode="lin" valueType="num">
                                      <p:cBhvr additive="base">
                                        <p:cTn id="57" dur="500" fill="hold"/>
                                        <p:tgtEl>
                                          <p:spTgt spid="235542"/>
                                        </p:tgtEl>
                                        <p:attrNameLst>
                                          <p:attrName>ppt_x</p:attrName>
                                        </p:attrNameLst>
                                      </p:cBhvr>
                                      <p:tavLst>
                                        <p:tav tm="0">
                                          <p:val>
                                            <p:strVal val="#ppt_x"/>
                                          </p:val>
                                        </p:tav>
                                        <p:tav tm="100000">
                                          <p:val>
                                            <p:strVal val="#ppt_x"/>
                                          </p:val>
                                        </p:tav>
                                      </p:tavLst>
                                    </p:anim>
                                    <p:anim calcmode="lin" valueType="num">
                                      <p:cBhvr additive="base">
                                        <p:cTn id="58" dur="500" fill="hold"/>
                                        <p:tgtEl>
                                          <p:spTgt spid="235542"/>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1" nodeType="afterEffect">
                                  <p:stCondLst>
                                    <p:cond delay="0"/>
                                  </p:stCondLst>
                                  <p:childTnLst>
                                    <p:set>
                                      <p:cBhvr>
                                        <p:cTn id="61" dur="1" fill="hold">
                                          <p:stCondLst>
                                            <p:cond delay="0"/>
                                          </p:stCondLst>
                                        </p:cTn>
                                        <p:tgtEl>
                                          <p:spTgt spid="235541"/>
                                        </p:tgtEl>
                                        <p:attrNameLst>
                                          <p:attrName>style.visibility</p:attrName>
                                        </p:attrNameLst>
                                      </p:cBhvr>
                                      <p:to>
                                        <p:strVal val="visible"/>
                                      </p:to>
                                    </p:set>
                                    <p:anim calcmode="lin" valueType="num">
                                      <p:cBhvr additive="base">
                                        <p:cTn id="62" dur="500" fill="hold"/>
                                        <p:tgtEl>
                                          <p:spTgt spid="235541"/>
                                        </p:tgtEl>
                                        <p:attrNameLst>
                                          <p:attrName>ppt_x</p:attrName>
                                        </p:attrNameLst>
                                      </p:cBhvr>
                                      <p:tavLst>
                                        <p:tav tm="0">
                                          <p:val>
                                            <p:strVal val="#ppt_x"/>
                                          </p:val>
                                        </p:tav>
                                        <p:tav tm="100000">
                                          <p:val>
                                            <p:strVal val="#ppt_x"/>
                                          </p:val>
                                        </p:tav>
                                      </p:tavLst>
                                    </p:anim>
                                    <p:anim calcmode="lin" valueType="num">
                                      <p:cBhvr additive="base">
                                        <p:cTn id="63" dur="500" fill="hold"/>
                                        <p:tgtEl>
                                          <p:spTgt spid="235541"/>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235814"/>
                                        </p:tgtEl>
                                        <p:attrNameLst>
                                          <p:attrName>style.visibility</p:attrName>
                                        </p:attrNameLst>
                                      </p:cBhvr>
                                      <p:to>
                                        <p:strVal val="visible"/>
                                      </p:to>
                                    </p:set>
                                    <p:anim calcmode="lin" valueType="num">
                                      <p:cBhvr additive="base">
                                        <p:cTn id="67" dur="500" fill="hold"/>
                                        <p:tgtEl>
                                          <p:spTgt spid="235814"/>
                                        </p:tgtEl>
                                        <p:attrNameLst>
                                          <p:attrName>ppt_x</p:attrName>
                                        </p:attrNameLst>
                                      </p:cBhvr>
                                      <p:tavLst>
                                        <p:tav tm="0">
                                          <p:val>
                                            <p:strVal val="#ppt_x"/>
                                          </p:val>
                                        </p:tav>
                                        <p:tav tm="100000">
                                          <p:val>
                                            <p:strVal val="#ppt_x"/>
                                          </p:val>
                                        </p:tav>
                                      </p:tavLst>
                                    </p:anim>
                                    <p:anim calcmode="lin" valueType="num">
                                      <p:cBhvr additive="base">
                                        <p:cTn id="68" dur="500" fill="hold"/>
                                        <p:tgtEl>
                                          <p:spTgt spid="23581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35551"/>
                                        </p:tgtEl>
                                        <p:attrNameLst>
                                          <p:attrName>style.visibility</p:attrName>
                                        </p:attrNameLst>
                                      </p:cBhvr>
                                      <p:to>
                                        <p:strVal val="visible"/>
                                      </p:to>
                                    </p:set>
                                    <p:anim calcmode="lin" valueType="num">
                                      <p:cBhvr additive="base">
                                        <p:cTn id="71" dur="500" fill="hold"/>
                                        <p:tgtEl>
                                          <p:spTgt spid="235551"/>
                                        </p:tgtEl>
                                        <p:attrNameLst>
                                          <p:attrName>ppt_x</p:attrName>
                                        </p:attrNameLst>
                                      </p:cBhvr>
                                      <p:tavLst>
                                        <p:tav tm="0">
                                          <p:val>
                                            <p:strVal val="#ppt_x"/>
                                          </p:val>
                                        </p:tav>
                                        <p:tav tm="100000">
                                          <p:val>
                                            <p:strVal val="#ppt_x"/>
                                          </p:val>
                                        </p:tav>
                                      </p:tavLst>
                                    </p:anim>
                                    <p:anim calcmode="lin" valueType="num">
                                      <p:cBhvr additive="base">
                                        <p:cTn id="72" dur="500" fill="hold"/>
                                        <p:tgtEl>
                                          <p:spTgt spid="235551"/>
                                        </p:tgtEl>
                                        <p:attrNameLst>
                                          <p:attrName>ppt_y</p:attrName>
                                        </p:attrNameLst>
                                      </p:cBhvr>
                                      <p:tavLst>
                                        <p:tav tm="0">
                                          <p:val>
                                            <p:strVal val="1+#ppt_h/2"/>
                                          </p:val>
                                        </p:tav>
                                        <p:tav tm="100000">
                                          <p:val>
                                            <p:strVal val="#ppt_y"/>
                                          </p:val>
                                        </p:tav>
                                      </p:tavLst>
                                    </p:anim>
                                  </p:childTnLst>
                                </p:cTn>
                              </p:par>
                            </p:childTnLst>
                          </p:cTn>
                        </p:par>
                        <p:par>
                          <p:cTn id="73" fill="hold">
                            <p:stCondLst>
                              <p:cond delay="6500"/>
                            </p:stCondLst>
                            <p:childTnLst>
                              <p:par>
                                <p:cTn id="74" presetID="2" presetClass="entr" presetSubtype="4" fill="hold" grpId="0" nodeType="afterEffect">
                                  <p:stCondLst>
                                    <p:cond delay="0"/>
                                  </p:stCondLst>
                                  <p:childTnLst>
                                    <p:set>
                                      <p:cBhvr>
                                        <p:cTn id="75" dur="1" fill="hold">
                                          <p:stCondLst>
                                            <p:cond delay="0"/>
                                          </p:stCondLst>
                                        </p:cTn>
                                        <p:tgtEl>
                                          <p:spTgt spid="235558"/>
                                        </p:tgtEl>
                                        <p:attrNameLst>
                                          <p:attrName>style.visibility</p:attrName>
                                        </p:attrNameLst>
                                      </p:cBhvr>
                                      <p:to>
                                        <p:strVal val="visible"/>
                                      </p:to>
                                    </p:set>
                                    <p:anim calcmode="lin" valueType="num">
                                      <p:cBhvr additive="base">
                                        <p:cTn id="76" dur="500" fill="hold"/>
                                        <p:tgtEl>
                                          <p:spTgt spid="235558"/>
                                        </p:tgtEl>
                                        <p:attrNameLst>
                                          <p:attrName>ppt_x</p:attrName>
                                        </p:attrNameLst>
                                      </p:cBhvr>
                                      <p:tavLst>
                                        <p:tav tm="0">
                                          <p:val>
                                            <p:strVal val="#ppt_x"/>
                                          </p:val>
                                        </p:tav>
                                        <p:tav tm="100000">
                                          <p:val>
                                            <p:strVal val="#ppt_x"/>
                                          </p:val>
                                        </p:tav>
                                      </p:tavLst>
                                    </p:anim>
                                    <p:anim calcmode="lin" valueType="num">
                                      <p:cBhvr additive="base">
                                        <p:cTn id="77" dur="500" fill="hold"/>
                                        <p:tgtEl>
                                          <p:spTgt spid="235558"/>
                                        </p:tgtEl>
                                        <p:attrNameLst>
                                          <p:attrName>ppt_y</p:attrName>
                                        </p:attrNameLst>
                                      </p:cBhvr>
                                      <p:tavLst>
                                        <p:tav tm="0">
                                          <p:val>
                                            <p:strVal val="1+#ppt_h/2"/>
                                          </p:val>
                                        </p:tav>
                                        <p:tav tm="100000">
                                          <p:val>
                                            <p:strVal val="#ppt_y"/>
                                          </p:val>
                                        </p:tav>
                                      </p:tavLst>
                                    </p:anim>
                                  </p:childTnLst>
                                </p:cTn>
                              </p:par>
                            </p:childTnLst>
                          </p:cTn>
                        </p:par>
                        <p:par>
                          <p:cTn id="78" fill="hold">
                            <p:stCondLst>
                              <p:cond delay="7000"/>
                            </p:stCondLst>
                            <p:childTnLst>
                              <p:par>
                                <p:cTn id="79" presetID="55" presetClass="entr" presetSubtype="0" fill="hold" grpId="0" nodeType="afterEffect">
                                  <p:stCondLst>
                                    <p:cond delay="0"/>
                                  </p:stCondLst>
                                  <p:childTnLst>
                                    <p:set>
                                      <p:cBhvr>
                                        <p:cTn id="80" dur="1" fill="hold">
                                          <p:stCondLst>
                                            <p:cond delay="0"/>
                                          </p:stCondLst>
                                        </p:cTn>
                                        <p:tgtEl>
                                          <p:spTgt spid="235853"/>
                                        </p:tgtEl>
                                        <p:attrNameLst>
                                          <p:attrName>style.visibility</p:attrName>
                                        </p:attrNameLst>
                                      </p:cBhvr>
                                      <p:to>
                                        <p:strVal val="visible"/>
                                      </p:to>
                                    </p:set>
                                    <p:anim calcmode="lin" valueType="num">
                                      <p:cBhvr>
                                        <p:cTn id="81" dur="1000" fill="hold"/>
                                        <p:tgtEl>
                                          <p:spTgt spid="235853"/>
                                        </p:tgtEl>
                                        <p:attrNameLst>
                                          <p:attrName>ppt_w</p:attrName>
                                        </p:attrNameLst>
                                      </p:cBhvr>
                                      <p:tavLst>
                                        <p:tav tm="0">
                                          <p:val>
                                            <p:strVal val="#ppt_w*0.70"/>
                                          </p:val>
                                        </p:tav>
                                        <p:tav tm="100000">
                                          <p:val>
                                            <p:strVal val="#ppt_w"/>
                                          </p:val>
                                        </p:tav>
                                      </p:tavLst>
                                    </p:anim>
                                    <p:anim calcmode="lin" valueType="num">
                                      <p:cBhvr>
                                        <p:cTn id="82" dur="1000" fill="hold"/>
                                        <p:tgtEl>
                                          <p:spTgt spid="235853"/>
                                        </p:tgtEl>
                                        <p:attrNameLst>
                                          <p:attrName>ppt_h</p:attrName>
                                        </p:attrNameLst>
                                      </p:cBhvr>
                                      <p:tavLst>
                                        <p:tav tm="0">
                                          <p:val>
                                            <p:strVal val="#ppt_h"/>
                                          </p:val>
                                        </p:tav>
                                        <p:tav tm="100000">
                                          <p:val>
                                            <p:strVal val="#ppt_h"/>
                                          </p:val>
                                        </p:tav>
                                      </p:tavLst>
                                    </p:anim>
                                    <p:animEffect transition="in" filter="fade">
                                      <p:cBhvr>
                                        <p:cTn id="83" dur="1000"/>
                                        <p:tgtEl>
                                          <p:spTgt spid="235853"/>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4" restart="whenNotActive" fill="hold" evtFilter="cancelBubble" nodeType="interactiveSeq">
                <p:stCondLst>
                  <p:cond evt="onClick" delay="0">
                    <p:tgtEl>
                      <p:spTgt spid="235853"/>
                    </p:tgtEl>
                  </p:cond>
                </p:stCondLst>
                <p:endSync evt="end" delay="0">
                  <p:rtn val="all"/>
                </p:endSync>
                <p:childTnLst>
                  <p:par>
                    <p:cTn id="85" fill="hold">
                      <p:stCondLst>
                        <p:cond delay="0"/>
                      </p:stCondLst>
                      <p:childTnLst>
                        <p:par>
                          <p:cTn id="86" fill="hold">
                            <p:stCondLst>
                              <p:cond delay="0"/>
                            </p:stCondLst>
                            <p:childTnLst>
                              <p:par>
                                <p:cTn id="87" presetID="53" presetClass="entr" presetSubtype="16" fill="hold" grpId="0" nodeType="afterEffect">
                                  <p:stCondLst>
                                    <p:cond delay="0"/>
                                  </p:stCondLst>
                                  <p:childTnLst>
                                    <p:set>
                                      <p:cBhvr>
                                        <p:cTn id="88" dur="1" fill="hold">
                                          <p:stCondLst>
                                            <p:cond delay="0"/>
                                          </p:stCondLst>
                                        </p:cTn>
                                        <p:tgtEl>
                                          <p:spTgt spid="235825"/>
                                        </p:tgtEl>
                                        <p:attrNameLst>
                                          <p:attrName>style.visibility</p:attrName>
                                        </p:attrNameLst>
                                      </p:cBhvr>
                                      <p:to>
                                        <p:strVal val="visible"/>
                                      </p:to>
                                    </p:set>
                                    <p:anim calcmode="lin" valueType="num">
                                      <p:cBhvr>
                                        <p:cTn id="89" dur="1000" fill="hold"/>
                                        <p:tgtEl>
                                          <p:spTgt spid="235825"/>
                                        </p:tgtEl>
                                        <p:attrNameLst>
                                          <p:attrName>ppt_w</p:attrName>
                                        </p:attrNameLst>
                                      </p:cBhvr>
                                      <p:tavLst>
                                        <p:tav tm="0">
                                          <p:val>
                                            <p:fltVal val="0"/>
                                          </p:val>
                                        </p:tav>
                                        <p:tav tm="100000">
                                          <p:val>
                                            <p:strVal val="#ppt_w"/>
                                          </p:val>
                                        </p:tav>
                                      </p:tavLst>
                                    </p:anim>
                                    <p:anim calcmode="lin" valueType="num">
                                      <p:cBhvr>
                                        <p:cTn id="90" dur="1000" fill="hold"/>
                                        <p:tgtEl>
                                          <p:spTgt spid="235825"/>
                                        </p:tgtEl>
                                        <p:attrNameLst>
                                          <p:attrName>ppt_h</p:attrName>
                                        </p:attrNameLst>
                                      </p:cBhvr>
                                      <p:tavLst>
                                        <p:tav tm="0">
                                          <p:val>
                                            <p:fltVal val="0"/>
                                          </p:val>
                                        </p:tav>
                                        <p:tav tm="100000">
                                          <p:val>
                                            <p:strVal val="#ppt_h"/>
                                          </p:val>
                                        </p:tav>
                                      </p:tavLst>
                                    </p:anim>
                                    <p:animEffect transition="in" filter="fade">
                                      <p:cBhvr>
                                        <p:cTn id="91" dur="1000"/>
                                        <p:tgtEl>
                                          <p:spTgt spid="235825"/>
                                        </p:tgtEl>
                                      </p:cBhvr>
                                    </p:animEffect>
                                  </p:childTnLst>
                                  <p:subTnLst>
                                    <p:animClr clrSpc="rgb" dir="cw">
                                      <p:cBhvr override="childStyle">
                                        <p:cTn dur="1" fill="hold" display="0" masterRel="nextClick" afterEffect="1"/>
                                        <p:tgtEl>
                                          <p:spTgt spid="235825"/>
                                        </p:tgtEl>
                                        <p:attrNameLst>
                                          <p:attrName>ppt_c</p:attrName>
                                        </p:attrNameLst>
                                      </p:cBhvr>
                                      <p:to>
                                        <a:srgbClr val="CC3300"/>
                                      </p:to>
                                    </p:animClr>
                                  </p:subTnLst>
                                </p:cTn>
                              </p:par>
                            </p:childTnLst>
                          </p:cTn>
                        </p:par>
                        <p:par>
                          <p:cTn id="92" fill="hold">
                            <p:stCondLst>
                              <p:cond delay="1000"/>
                            </p:stCondLst>
                            <p:childTnLst>
                              <p:par>
                                <p:cTn id="93" presetID="27" presetClass="entr" presetSubtype="0" fill="hold" grpId="0" nodeType="afterEffect">
                                  <p:stCondLst>
                                    <p:cond delay="0"/>
                                  </p:stCondLst>
                                  <p:iterate type="lt">
                                    <p:tmPct val="50000"/>
                                  </p:iterate>
                                  <p:childTnLst>
                                    <p:set>
                                      <p:cBhvr>
                                        <p:cTn id="94" dur="1" fill="hold">
                                          <p:stCondLst>
                                            <p:cond delay="0"/>
                                          </p:stCondLst>
                                        </p:cTn>
                                        <p:tgtEl>
                                          <p:spTgt spid="235826"/>
                                        </p:tgtEl>
                                        <p:attrNameLst>
                                          <p:attrName>style.visibility</p:attrName>
                                        </p:attrNameLst>
                                      </p:cBhvr>
                                      <p:to>
                                        <p:strVal val="visible"/>
                                      </p:to>
                                    </p:set>
                                    <p:anim calcmode="discrete" valueType="clr">
                                      <p:cBhvr override="childStyle">
                                        <p:cTn id="95" dur="1000"/>
                                        <p:tgtEl>
                                          <p:spTgt spid="235826"/>
                                        </p:tgtEl>
                                        <p:attrNameLst>
                                          <p:attrName>style.color</p:attrName>
                                        </p:attrNameLst>
                                      </p:cBhvr>
                                      <p:tavLst>
                                        <p:tav tm="0">
                                          <p:val>
                                            <p:clrVal>
                                              <a:schemeClr val="accent2"/>
                                            </p:clrVal>
                                          </p:val>
                                        </p:tav>
                                        <p:tav tm="50000">
                                          <p:val>
                                            <p:clrVal>
                                              <a:schemeClr val="hlink"/>
                                            </p:clrVal>
                                          </p:val>
                                        </p:tav>
                                      </p:tavLst>
                                    </p:anim>
                                    <p:anim calcmode="discrete" valueType="clr">
                                      <p:cBhvr>
                                        <p:cTn id="96" dur="1000"/>
                                        <p:tgtEl>
                                          <p:spTgt spid="235826"/>
                                        </p:tgtEl>
                                        <p:attrNameLst>
                                          <p:attrName>fillcolor</p:attrName>
                                        </p:attrNameLst>
                                      </p:cBhvr>
                                      <p:tavLst>
                                        <p:tav tm="0">
                                          <p:val>
                                            <p:clrVal>
                                              <a:schemeClr val="accent2"/>
                                            </p:clrVal>
                                          </p:val>
                                        </p:tav>
                                        <p:tav tm="50000">
                                          <p:val>
                                            <p:clrVal>
                                              <a:schemeClr val="hlink"/>
                                            </p:clrVal>
                                          </p:val>
                                        </p:tav>
                                      </p:tavLst>
                                    </p:anim>
                                    <p:set>
                                      <p:cBhvr>
                                        <p:cTn id="97" dur="1000"/>
                                        <p:tgtEl>
                                          <p:spTgt spid="235826"/>
                                        </p:tgtEl>
                                        <p:attrNameLst>
                                          <p:attrName>fill.type</p:attrName>
                                        </p:attrNameLst>
                                      </p:cBhvr>
                                      <p:to>
                                        <p:strVal val="solid"/>
                                      </p:to>
                                    </p:set>
                                  </p:childTnLst>
                                  <p:subTnLst>
                                    <p:audio>
                                      <p:cMediaNode>
                                        <p:cTn display="0" masterRel="sameClick">
                                          <p:stCondLst>
                                            <p:cond evt="begin" delay="0">
                                              <p:tn val="93"/>
                                            </p:cond>
                                          </p:stCondLst>
                                          <p:endCondLst>
                                            <p:cond evt="onStopAudio" delay="0">
                                              <p:tgtEl>
                                                <p:sldTgt/>
                                              </p:tgtEl>
                                            </p:cond>
                                          </p:endCondLst>
                                        </p:cTn>
                                        <p:tgtEl>
                                          <p:sndTgt r:embed="rId3" name="type.wav"/>
                                        </p:tgtEl>
                                      </p:cMediaNode>
                                    </p:audio>
                                    <p:animClr clrSpc="rgb" dir="cw">
                                      <p:cBhvr override="childStyle">
                                        <p:cTn dur="1" fill="hold" display="0" masterRel="nextClick" afterEffect="1"/>
                                        <p:tgtEl>
                                          <p:spTgt spid="235826"/>
                                        </p:tgtEl>
                                        <p:attrNameLst>
                                          <p:attrName>ppt_c</p:attrName>
                                        </p:attrNameLst>
                                      </p:cBhvr>
                                      <p:to>
                                        <a:srgbClr val="CC3300"/>
                                      </p:to>
                                    </p:animClr>
                                  </p:subTnLst>
                                </p:cTn>
                              </p:par>
                              <p:par>
                                <p:cTn id="98" presetID="22" presetClass="entr" presetSubtype="8" fill="hold" nodeType="withEffect">
                                  <p:stCondLst>
                                    <p:cond delay="0"/>
                                  </p:stCondLst>
                                  <p:childTnLst>
                                    <p:set>
                                      <p:cBhvr>
                                        <p:cTn id="99" dur="1" fill="hold">
                                          <p:stCondLst>
                                            <p:cond delay="0"/>
                                          </p:stCondLst>
                                        </p:cTn>
                                        <p:tgtEl>
                                          <p:spTgt spid="235561"/>
                                        </p:tgtEl>
                                        <p:attrNameLst>
                                          <p:attrName>style.visibility</p:attrName>
                                        </p:attrNameLst>
                                      </p:cBhvr>
                                      <p:to>
                                        <p:strVal val="visible"/>
                                      </p:to>
                                    </p:set>
                                    <p:animEffect transition="in" filter="wipe(left)">
                                      <p:cBhvr>
                                        <p:cTn id="100" dur="2000"/>
                                        <p:tgtEl>
                                          <p:spTgt spid="235561"/>
                                        </p:tgtEl>
                                      </p:cBhvr>
                                    </p:animEffect>
                                  </p:childTnLst>
                                </p:cTn>
                              </p:par>
                            </p:childTnLst>
                          </p:cTn>
                        </p:par>
                        <p:par>
                          <p:cTn id="101" fill="hold">
                            <p:stCondLst>
                              <p:cond delay="3000"/>
                            </p:stCondLst>
                            <p:childTnLst>
                              <p:par>
                                <p:cTn id="102" presetID="22" presetClass="entr" presetSubtype="1" fill="hold" nodeType="afterEffect">
                                  <p:stCondLst>
                                    <p:cond delay="0"/>
                                  </p:stCondLst>
                                  <p:childTnLst>
                                    <p:set>
                                      <p:cBhvr>
                                        <p:cTn id="103" dur="1" fill="hold">
                                          <p:stCondLst>
                                            <p:cond delay="0"/>
                                          </p:stCondLst>
                                        </p:cTn>
                                        <p:tgtEl>
                                          <p:spTgt spid="235830"/>
                                        </p:tgtEl>
                                        <p:attrNameLst>
                                          <p:attrName>style.visibility</p:attrName>
                                        </p:attrNameLst>
                                      </p:cBhvr>
                                      <p:to>
                                        <p:strVal val="visible"/>
                                      </p:to>
                                    </p:set>
                                    <p:animEffect transition="in" filter="wipe(up)">
                                      <p:cBhvr>
                                        <p:cTn id="104" dur="2000"/>
                                        <p:tgtEl>
                                          <p:spTgt spid="235830"/>
                                        </p:tgtEl>
                                      </p:cBhvr>
                                    </p:animEffect>
                                  </p:childTnLst>
                                </p:cTn>
                              </p:par>
                            </p:childTnLst>
                          </p:cTn>
                        </p:par>
                        <p:par>
                          <p:cTn id="105" fill="hold">
                            <p:stCondLst>
                              <p:cond delay="5000"/>
                            </p:stCondLst>
                            <p:childTnLst>
                              <p:par>
                                <p:cTn id="106" presetID="22" presetClass="entr" presetSubtype="8" fill="hold" nodeType="afterEffect">
                                  <p:stCondLst>
                                    <p:cond delay="0"/>
                                  </p:stCondLst>
                                  <p:childTnLst>
                                    <p:set>
                                      <p:cBhvr>
                                        <p:cTn id="107" dur="1" fill="hold">
                                          <p:stCondLst>
                                            <p:cond delay="0"/>
                                          </p:stCondLst>
                                        </p:cTn>
                                        <p:tgtEl>
                                          <p:spTgt spid="235549"/>
                                        </p:tgtEl>
                                        <p:attrNameLst>
                                          <p:attrName>style.visibility</p:attrName>
                                        </p:attrNameLst>
                                      </p:cBhvr>
                                      <p:to>
                                        <p:strVal val="visible"/>
                                      </p:to>
                                    </p:set>
                                    <p:animEffect transition="in" filter="wipe(left)">
                                      <p:cBhvr>
                                        <p:cTn id="108" dur="1000"/>
                                        <p:tgtEl>
                                          <p:spTgt spid="235549"/>
                                        </p:tgtEl>
                                      </p:cBhvr>
                                    </p:animEffect>
                                  </p:childTnLst>
                                </p:cTn>
                              </p:par>
                              <p:par>
                                <p:cTn id="109" presetID="53" presetClass="entr" presetSubtype="16" fill="hold" grpId="0" nodeType="withEffect">
                                  <p:stCondLst>
                                    <p:cond delay="0"/>
                                  </p:stCondLst>
                                  <p:childTnLst>
                                    <p:set>
                                      <p:cBhvr>
                                        <p:cTn id="110" dur="1" fill="hold">
                                          <p:stCondLst>
                                            <p:cond delay="0"/>
                                          </p:stCondLst>
                                        </p:cTn>
                                        <p:tgtEl>
                                          <p:spTgt spid="235766"/>
                                        </p:tgtEl>
                                        <p:attrNameLst>
                                          <p:attrName>style.visibility</p:attrName>
                                        </p:attrNameLst>
                                      </p:cBhvr>
                                      <p:to>
                                        <p:strVal val="visible"/>
                                      </p:to>
                                    </p:set>
                                    <p:anim calcmode="lin" valueType="num">
                                      <p:cBhvr>
                                        <p:cTn id="111" dur="1000" fill="hold"/>
                                        <p:tgtEl>
                                          <p:spTgt spid="235766"/>
                                        </p:tgtEl>
                                        <p:attrNameLst>
                                          <p:attrName>ppt_w</p:attrName>
                                        </p:attrNameLst>
                                      </p:cBhvr>
                                      <p:tavLst>
                                        <p:tav tm="0">
                                          <p:val>
                                            <p:fltVal val="0"/>
                                          </p:val>
                                        </p:tav>
                                        <p:tav tm="100000">
                                          <p:val>
                                            <p:strVal val="#ppt_w"/>
                                          </p:val>
                                        </p:tav>
                                      </p:tavLst>
                                    </p:anim>
                                    <p:anim calcmode="lin" valueType="num">
                                      <p:cBhvr>
                                        <p:cTn id="112" dur="1000" fill="hold"/>
                                        <p:tgtEl>
                                          <p:spTgt spid="235766"/>
                                        </p:tgtEl>
                                        <p:attrNameLst>
                                          <p:attrName>ppt_h</p:attrName>
                                        </p:attrNameLst>
                                      </p:cBhvr>
                                      <p:tavLst>
                                        <p:tav tm="0">
                                          <p:val>
                                            <p:fltVal val="0"/>
                                          </p:val>
                                        </p:tav>
                                        <p:tav tm="100000">
                                          <p:val>
                                            <p:strVal val="#ppt_h"/>
                                          </p:val>
                                        </p:tav>
                                      </p:tavLst>
                                    </p:anim>
                                    <p:animEffect transition="in" filter="fade">
                                      <p:cBhvr>
                                        <p:cTn id="113" dur="1000"/>
                                        <p:tgtEl>
                                          <p:spTgt spid="235766"/>
                                        </p:tgtEl>
                                      </p:cBhvr>
                                    </p:animEffect>
                                  </p:childTnLst>
                                </p:cTn>
                              </p:par>
                            </p:childTnLst>
                          </p:cTn>
                        </p:par>
                        <p:par>
                          <p:cTn id="114" fill="hold">
                            <p:stCondLst>
                              <p:cond delay="6000"/>
                            </p:stCondLst>
                            <p:childTnLst>
                              <p:par>
                                <p:cTn id="115" presetID="53" presetClass="entr" presetSubtype="16" fill="hold" grpId="0" nodeType="afterEffect">
                                  <p:stCondLst>
                                    <p:cond delay="0"/>
                                  </p:stCondLst>
                                  <p:childTnLst>
                                    <p:set>
                                      <p:cBhvr>
                                        <p:cTn id="116" dur="1" fill="hold">
                                          <p:stCondLst>
                                            <p:cond delay="0"/>
                                          </p:stCondLst>
                                        </p:cTn>
                                        <p:tgtEl>
                                          <p:spTgt spid="235544"/>
                                        </p:tgtEl>
                                        <p:attrNameLst>
                                          <p:attrName>style.visibility</p:attrName>
                                        </p:attrNameLst>
                                      </p:cBhvr>
                                      <p:to>
                                        <p:strVal val="visible"/>
                                      </p:to>
                                    </p:set>
                                    <p:anim calcmode="lin" valueType="num">
                                      <p:cBhvr>
                                        <p:cTn id="117" dur="500" fill="hold"/>
                                        <p:tgtEl>
                                          <p:spTgt spid="235544"/>
                                        </p:tgtEl>
                                        <p:attrNameLst>
                                          <p:attrName>ppt_w</p:attrName>
                                        </p:attrNameLst>
                                      </p:cBhvr>
                                      <p:tavLst>
                                        <p:tav tm="0">
                                          <p:val>
                                            <p:fltVal val="0"/>
                                          </p:val>
                                        </p:tav>
                                        <p:tav tm="100000">
                                          <p:val>
                                            <p:strVal val="#ppt_w"/>
                                          </p:val>
                                        </p:tav>
                                      </p:tavLst>
                                    </p:anim>
                                    <p:anim calcmode="lin" valueType="num">
                                      <p:cBhvr>
                                        <p:cTn id="118" dur="500" fill="hold"/>
                                        <p:tgtEl>
                                          <p:spTgt spid="235544"/>
                                        </p:tgtEl>
                                        <p:attrNameLst>
                                          <p:attrName>ppt_h</p:attrName>
                                        </p:attrNameLst>
                                      </p:cBhvr>
                                      <p:tavLst>
                                        <p:tav tm="0">
                                          <p:val>
                                            <p:fltVal val="0"/>
                                          </p:val>
                                        </p:tav>
                                        <p:tav tm="100000">
                                          <p:val>
                                            <p:strVal val="#ppt_h"/>
                                          </p:val>
                                        </p:tav>
                                      </p:tavLst>
                                    </p:anim>
                                    <p:animEffect transition="in" filter="fade">
                                      <p:cBhvr>
                                        <p:cTn id="119" dur="500"/>
                                        <p:tgtEl>
                                          <p:spTgt spid="235544"/>
                                        </p:tgtEl>
                                      </p:cBhvr>
                                    </p:animEffect>
                                  </p:childTnLst>
                                </p:cTn>
                              </p:par>
                            </p:childTnLst>
                          </p:cTn>
                        </p:par>
                        <p:par>
                          <p:cTn id="120" fill="hold">
                            <p:stCondLst>
                              <p:cond delay="6500"/>
                            </p:stCondLst>
                            <p:childTnLst>
                              <p:par>
                                <p:cTn id="121" presetID="53" presetClass="entr" presetSubtype="16" fill="hold" nodeType="afterEffect">
                                  <p:stCondLst>
                                    <p:cond delay="0"/>
                                  </p:stCondLst>
                                  <p:childTnLst>
                                    <p:set>
                                      <p:cBhvr>
                                        <p:cTn id="122" dur="1" fill="hold">
                                          <p:stCondLst>
                                            <p:cond delay="0"/>
                                          </p:stCondLst>
                                        </p:cTn>
                                        <p:tgtEl>
                                          <p:spTgt spid="235545"/>
                                        </p:tgtEl>
                                        <p:attrNameLst>
                                          <p:attrName>style.visibility</p:attrName>
                                        </p:attrNameLst>
                                      </p:cBhvr>
                                      <p:to>
                                        <p:strVal val="visible"/>
                                      </p:to>
                                    </p:set>
                                    <p:anim calcmode="lin" valueType="num">
                                      <p:cBhvr>
                                        <p:cTn id="123" dur="500" fill="hold"/>
                                        <p:tgtEl>
                                          <p:spTgt spid="235545"/>
                                        </p:tgtEl>
                                        <p:attrNameLst>
                                          <p:attrName>ppt_w</p:attrName>
                                        </p:attrNameLst>
                                      </p:cBhvr>
                                      <p:tavLst>
                                        <p:tav tm="0">
                                          <p:val>
                                            <p:fltVal val="0"/>
                                          </p:val>
                                        </p:tav>
                                        <p:tav tm="100000">
                                          <p:val>
                                            <p:strVal val="#ppt_w"/>
                                          </p:val>
                                        </p:tav>
                                      </p:tavLst>
                                    </p:anim>
                                    <p:anim calcmode="lin" valueType="num">
                                      <p:cBhvr>
                                        <p:cTn id="124" dur="500" fill="hold"/>
                                        <p:tgtEl>
                                          <p:spTgt spid="235545"/>
                                        </p:tgtEl>
                                        <p:attrNameLst>
                                          <p:attrName>ppt_h</p:attrName>
                                        </p:attrNameLst>
                                      </p:cBhvr>
                                      <p:tavLst>
                                        <p:tav tm="0">
                                          <p:val>
                                            <p:fltVal val="0"/>
                                          </p:val>
                                        </p:tav>
                                        <p:tav tm="100000">
                                          <p:val>
                                            <p:strVal val="#ppt_h"/>
                                          </p:val>
                                        </p:tav>
                                      </p:tavLst>
                                    </p:anim>
                                    <p:animEffect transition="in" filter="fade">
                                      <p:cBhvr>
                                        <p:cTn id="125" dur="500"/>
                                        <p:tgtEl>
                                          <p:spTgt spid="235545"/>
                                        </p:tgtEl>
                                      </p:cBhvr>
                                    </p:animEffect>
                                  </p:childTnLst>
                                </p:cTn>
                              </p:par>
                            </p:childTnLst>
                          </p:cTn>
                        </p:par>
                        <p:par>
                          <p:cTn id="126" fill="hold">
                            <p:stCondLst>
                              <p:cond delay="7000"/>
                            </p:stCondLst>
                            <p:childTnLst>
                              <p:par>
                                <p:cTn id="127" presetID="22" presetClass="entr" presetSubtype="8" fill="hold" grpId="0" nodeType="afterEffect">
                                  <p:stCondLst>
                                    <p:cond delay="0"/>
                                  </p:stCondLst>
                                  <p:childTnLst>
                                    <p:set>
                                      <p:cBhvr>
                                        <p:cTn id="128" dur="1" fill="hold">
                                          <p:stCondLst>
                                            <p:cond delay="0"/>
                                          </p:stCondLst>
                                        </p:cTn>
                                        <p:tgtEl>
                                          <p:spTgt spid="235839"/>
                                        </p:tgtEl>
                                        <p:attrNameLst>
                                          <p:attrName>style.visibility</p:attrName>
                                        </p:attrNameLst>
                                      </p:cBhvr>
                                      <p:to>
                                        <p:strVal val="visible"/>
                                      </p:to>
                                    </p:set>
                                    <p:animEffect transition="in" filter="wipe(left)">
                                      <p:cBhvr>
                                        <p:cTn id="129" dur="2000"/>
                                        <p:tgtEl>
                                          <p:spTgt spid="235839"/>
                                        </p:tgtEl>
                                      </p:cBhvr>
                                    </p:animEffect>
                                  </p:childTnLst>
                                </p:cTn>
                              </p:par>
                              <p:par>
                                <p:cTn id="130" presetID="53" presetClass="entr" presetSubtype="16" fill="hold" nodeType="withEffect">
                                  <p:stCondLst>
                                    <p:cond delay="0"/>
                                  </p:stCondLst>
                                  <p:childTnLst>
                                    <p:set>
                                      <p:cBhvr>
                                        <p:cTn id="131" dur="1" fill="hold">
                                          <p:stCondLst>
                                            <p:cond delay="0"/>
                                          </p:stCondLst>
                                        </p:cTn>
                                        <p:tgtEl>
                                          <p:spTgt spid="235811"/>
                                        </p:tgtEl>
                                        <p:attrNameLst>
                                          <p:attrName>style.visibility</p:attrName>
                                        </p:attrNameLst>
                                      </p:cBhvr>
                                      <p:to>
                                        <p:strVal val="visible"/>
                                      </p:to>
                                    </p:set>
                                    <p:anim calcmode="lin" valueType="num">
                                      <p:cBhvr>
                                        <p:cTn id="132" dur="500" fill="hold"/>
                                        <p:tgtEl>
                                          <p:spTgt spid="235811"/>
                                        </p:tgtEl>
                                        <p:attrNameLst>
                                          <p:attrName>ppt_w</p:attrName>
                                        </p:attrNameLst>
                                      </p:cBhvr>
                                      <p:tavLst>
                                        <p:tav tm="0">
                                          <p:val>
                                            <p:fltVal val="0"/>
                                          </p:val>
                                        </p:tav>
                                        <p:tav tm="100000">
                                          <p:val>
                                            <p:strVal val="#ppt_w"/>
                                          </p:val>
                                        </p:tav>
                                      </p:tavLst>
                                    </p:anim>
                                    <p:anim calcmode="lin" valueType="num">
                                      <p:cBhvr>
                                        <p:cTn id="133" dur="500" fill="hold"/>
                                        <p:tgtEl>
                                          <p:spTgt spid="235811"/>
                                        </p:tgtEl>
                                        <p:attrNameLst>
                                          <p:attrName>ppt_h</p:attrName>
                                        </p:attrNameLst>
                                      </p:cBhvr>
                                      <p:tavLst>
                                        <p:tav tm="0">
                                          <p:val>
                                            <p:fltVal val="0"/>
                                          </p:val>
                                        </p:tav>
                                        <p:tav tm="100000">
                                          <p:val>
                                            <p:strVal val="#ppt_h"/>
                                          </p:val>
                                        </p:tav>
                                      </p:tavLst>
                                    </p:anim>
                                    <p:animEffect transition="in" filter="fade">
                                      <p:cBhvr>
                                        <p:cTn id="134" dur="500"/>
                                        <p:tgtEl>
                                          <p:spTgt spid="235811"/>
                                        </p:tgtEl>
                                      </p:cBhvr>
                                    </p:animEffect>
                                  </p:childTnLst>
                                </p:cTn>
                              </p:par>
                            </p:childTnLst>
                          </p:cTn>
                        </p:par>
                        <p:par>
                          <p:cTn id="135" fill="hold">
                            <p:stCondLst>
                              <p:cond delay="9000"/>
                            </p:stCondLst>
                            <p:childTnLst>
                              <p:par>
                                <p:cTn id="136" presetID="22" presetClass="entr" presetSubtype="8" fill="hold" grpId="0" nodeType="afterEffect">
                                  <p:stCondLst>
                                    <p:cond delay="0"/>
                                  </p:stCondLst>
                                  <p:childTnLst>
                                    <p:set>
                                      <p:cBhvr>
                                        <p:cTn id="137" dur="1" fill="hold">
                                          <p:stCondLst>
                                            <p:cond delay="0"/>
                                          </p:stCondLst>
                                        </p:cTn>
                                        <p:tgtEl>
                                          <p:spTgt spid="235835"/>
                                        </p:tgtEl>
                                        <p:attrNameLst>
                                          <p:attrName>style.visibility</p:attrName>
                                        </p:attrNameLst>
                                      </p:cBhvr>
                                      <p:to>
                                        <p:strVal val="visible"/>
                                      </p:to>
                                    </p:set>
                                    <p:animEffect transition="in" filter="wipe(left)">
                                      <p:cBhvr>
                                        <p:cTn id="138" dur="2000"/>
                                        <p:tgtEl>
                                          <p:spTgt spid="235835"/>
                                        </p:tgtEl>
                                      </p:cBhvr>
                                    </p:animEffect>
                                  </p:childTnLst>
                                </p:cTn>
                              </p:par>
                            </p:childTnLst>
                          </p:cTn>
                        </p:par>
                        <p:par>
                          <p:cTn id="139" fill="hold">
                            <p:stCondLst>
                              <p:cond delay="11000"/>
                            </p:stCondLst>
                            <p:childTnLst>
                              <p:par>
                                <p:cTn id="140" presetID="22" presetClass="entr" presetSubtype="8" fill="hold" nodeType="afterEffect">
                                  <p:stCondLst>
                                    <p:cond delay="0"/>
                                  </p:stCondLst>
                                  <p:childTnLst>
                                    <p:set>
                                      <p:cBhvr>
                                        <p:cTn id="141" dur="1" fill="hold">
                                          <p:stCondLst>
                                            <p:cond delay="0"/>
                                          </p:stCondLst>
                                        </p:cTn>
                                        <p:tgtEl>
                                          <p:spTgt spid="235548"/>
                                        </p:tgtEl>
                                        <p:attrNameLst>
                                          <p:attrName>style.visibility</p:attrName>
                                        </p:attrNameLst>
                                      </p:cBhvr>
                                      <p:to>
                                        <p:strVal val="visible"/>
                                      </p:to>
                                    </p:set>
                                    <p:animEffect transition="in" filter="wipe(left)">
                                      <p:cBhvr>
                                        <p:cTn id="142" dur="2000"/>
                                        <p:tgtEl>
                                          <p:spTgt spid="235548"/>
                                        </p:tgtEl>
                                      </p:cBhvr>
                                    </p:animEffect>
                                  </p:childTnLst>
                                </p:cTn>
                              </p:par>
                            </p:childTnLst>
                          </p:cTn>
                        </p:par>
                        <p:par>
                          <p:cTn id="143" fill="hold">
                            <p:stCondLst>
                              <p:cond delay="13000"/>
                            </p:stCondLst>
                            <p:childTnLst>
                              <p:par>
                                <p:cTn id="144" presetID="22" presetClass="entr" presetSubtype="2" fill="hold" nodeType="afterEffect">
                                  <p:stCondLst>
                                    <p:cond delay="0"/>
                                  </p:stCondLst>
                                  <p:childTnLst>
                                    <p:set>
                                      <p:cBhvr>
                                        <p:cTn id="145" dur="1" fill="hold">
                                          <p:stCondLst>
                                            <p:cond delay="0"/>
                                          </p:stCondLst>
                                        </p:cTn>
                                        <p:tgtEl>
                                          <p:spTgt spid="235818"/>
                                        </p:tgtEl>
                                        <p:attrNameLst>
                                          <p:attrName>style.visibility</p:attrName>
                                        </p:attrNameLst>
                                      </p:cBhvr>
                                      <p:to>
                                        <p:strVal val="visible"/>
                                      </p:to>
                                    </p:set>
                                    <p:animEffect transition="in" filter="wipe(right)">
                                      <p:cBhvr>
                                        <p:cTn id="146" dur="2000"/>
                                        <p:tgtEl>
                                          <p:spTgt spid="235818"/>
                                        </p:tgtEl>
                                      </p:cBhvr>
                                    </p:animEffect>
                                  </p:childTnLst>
                                </p:cTn>
                              </p:par>
                              <p:par>
                                <p:cTn id="147" presetID="53" presetClass="entr" presetSubtype="16" fill="hold" grpId="0" nodeType="withEffect">
                                  <p:stCondLst>
                                    <p:cond delay="0"/>
                                  </p:stCondLst>
                                  <p:childTnLst>
                                    <p:set>
                                      <p:cBhvr>
                                        <p:cTn id="148" dur="1" fill="hold">
                                          <p:stCondLst>
                                            <p:cond delay="0"/>
                                          </p:stCondLst>
                                        </p:cTn>
                                        <p:tgtEl>
                                          <p:spTgt spid="235547"/>
                                        </p:tgtEl>
                                        <p:attrNameLst>
                                          <p:attrName>style.visibility</p:attrName>
                                        </p:attrNameLst>
                                      </p:cBhvr>
                                      <p:to>
                                        <p:strVal val="visible"/>
                                      </p:to>
                                    </p:set>
                                    <p:anim calcmode="lin" valueType="num">
                                      <p:cBhvr>
                                        <p:cTn id="149" dur="500" fill="hold"/>
                                        <p:tgtEl>
                                          <p:spTgt spid="235547"/>
                                        </p:tgtEl>
                                        <p:attrNameLst>
                                          <p:attrName>ppt_w</p:attrName>
                                        </p:attrNameLst>
                                      </p:cBhvr>
                                      <p:tavLst>
                                        <p:tav tm="0">
                                          <p:val>
                                            <p:fltVal val="0"/>
                                          </p:val>
                                        </p:tav>
                                        <p:tav tm="100000">
                                          <p:val>
                                            <p:strVal val="#ppt_w"/>
                                          </p:val>
                                        </p:tav>
                                      </p:tavLst>
                                    </p:anim>
                                    <p:anim calcmode="lin" valueType="num">
                                      <p:cBhvr>
                                        <p:cTn id="150" dur="500" fill="hold"/>
                                        <p:tgtEl>
                                          <p:spTgt spid="235547"/>
                                        </p:tgtEl>
                                        <p:attrNameLst>
                                          <p:attrName>ppt_h</p:attrName>
                                        </p:attrNameLst>
                                      </p:cBhvr>
                                      <p:tavLst>
                                        <p:tav tm="0">
                                          <p:val>
                                            <p:fltVal val="0"/>
                                          </p:val>
                                        </p:tav>
                                        <p:tav tm="100000">
                                          <p:val>
                                            <p:strVal val="#ppt_h"/>
                                          </p:val>
                                        </p:tav>
                                      </p:tavLst>
                                    </p:anim>
                                    <p:animEffect transition="in" filter="fade">
                                      <p:cBhvr>
                                        <p:cTn id="151" dur="500"/>
                                        <p:tgtEl>
                                          <p:spTgt spid="235547"/>
                                        </p:tgtEl>
                                      </p:cBhvr>
                                    </p:animEffect>
                                  </p:childTnLst>
                                </p:cTn>
                              </p:par>
                            </p:childTnLst>
                          </p:cTn>
                        </p:par>
                        <p:par>
                          <p:cTn id="152" fill="hold">
                            <p:stCondLst>
                              <p:cond delay="15000"/>
                            </p:stCondLst>
                            <p:childTnLst>
                              <p:par>
                                <p:cTn id="153" presetID="26" presetClass="emph" presetSubtype="0" repeatCount="4000" fill="hold" nodeType="afterEffect">
                                  <p:stCondLst>
                                    <p:cond delay="0"/>
                                  </p:stCondLst>
                                  <p:childTnLst>
                                    <p:animEffect transition="out" filter="fade">
                                      <p:cBhvr>
                                        <p:cTn id="154" dur="2000" tmFilter="0, 0; .2, .5; .8, .5; 1, 0"/>
                                        <p:tgtEl>
                                          <p:spTgt spid="235813"/>
                                        </p:tgtEl>
                                      </p:cBhvr>
                                    </p:animEffect>
                                    <p:animScale>
                                      <p:cBhvr>
                                        <p:cTn id="155" dur="1000" autoRev="1" fill="hold"/>
                                        <p:tgtEl>
                                          <p:spTgt spid="235813"/>
                                        </p:tgtEl>
                                      </p:cBhvr>
                                      <p:by x="105000" y="105000"/>
                                    </p:animScale>
                                  </p:childTnLst>
                                </p:cTn>
                              </p:par>
                              <p:par>
                                <p:cTn id="156" presetID="53" presetClass="entr" presetSubtype="16" fill="hold" grpId="0" nodeType="withEffect">
                                  <p:stCondLst>
                                    <p:cond delay="0"/>
                                  </p:stCondLst>
                                  <p:childTnLst>
                                    <p:set>
                                      <p:cBhvr>
                                        <p:cTn id="157" dur="1" fill="hold">
                                          <p:stCondLst>
                                            <p:cond delay="0"/>
                                          </p:stCondLst>
                                        </p:cTn>
                                        <p:tgtEl>
                                          <p:spTgt spid="235559"/>
                                        </p:tgtEl>
                                        <p:attrNameLst>
                                          <p:attrName>style.visibility</p:attrName>
                                        </p:attrNameLst>
                                      </p:cBhvr>
                                      <p:to>
                                        <p:strVal val="visible"/>
                                      </p:to>
                                    </p:set>
                                    <p:anim calcmode="lin" valueType="num">
                                      <p:cBhvr>
                                        <p:cTn id="158" dur="1000" fill="hold"/>
                                        <p:tgtEl>
                                          <p:spTgt spid="235559"/>
                                        </p:tgtEl>
                                        <p:attrNameLst>
                                          <p:attrName>ppt_w</p:attrName>
                                        </p:attrNameLst>
                                      </p:cBhvr>
                                      <p:tavLst>
                                        <p:tav tm="0">
                                          <p:val>
                                            <p:fltVal val="0"/>
                                          </p:val>
                                        </p:tav>
                                        <p:tav tm="100000">
                                          <p:val>
                                            <p:strVal val="#ppt_w"/>
                                          </p:val>
                                        </p:tav>
                                      </p:tavLst>
                                    </p:anim>
                                    <p:anim calcmode="lin" valueType="num">
                                      <p:cBhvr>
                                        <p:cTn id="159" dur="1000" fill="hold"/>
                                        <p:tgtEl>
                                          <p:spTgt spid="235559"/>
                                        </p:tgtEl>
                                        <p:attrNameLst>
                                          <p:attrName>ppt_h</p:attrName>
                                        </p:attrNameLst>
                                      </p:cBhvr>
                                      <p:tavLst>
                                        <p:tav tm="0">
                                          <p:val>
                                            <p:fltVal val="0"/>
                                          </p:val>
                                        </p:tav>
                                        <p:tav tm="100000">
                                          <p:val>
                                            <p:strVal val="#ppt_h"/>
                                          </p:val>
                                        </p:tav>
                                      </p:tavLst>
                                    </p:anim>
                                    <p:animEffect transition="in" filter="fade">
                                      <p:cBhvr>
                                        <p:cTn id="160" dur="1000"/>
                                        <p:tgtEl>
                                          <p:spTgt spid="235559"/>
                                        </p:tgtEl>
                                      </p:cBhvr>
                                    </p:animEffect>
                                  </p:childTnLst>
                                </p:cTn>
                              </p:par>
                              <p:par>
                                <p:cTn id="161" presetID="22" presetClass="entr" presetSubtype="1" repeatCount="2000" fill="hold" nodeType="withEffect">
                                  <p:stCondLst>
                                    <p:cond delay="0"/>
                                  </p:stCondLst>
                                  <p:childTnLst>
                                    <p:set>
                                      <p:cBhvr>
                                        <p:cTn id="162" dur="1" fill="hold">
                                          <p:stCondLst>
                                            <p:cond delay="0"/>
                                          </p:stCondLst>
                                        </p:cTn>
                                        <p:tgtEl>
                                          <p:spTgt spid="235845"/>
                                        </p:tgtEl>
                                        <p:attrNameLst>
                                          <p:attrName>style.visibility</p:attrName>
                                        </p:attrNameLst>
                                      </p:cBhvr>
                                      <p:to>
                                        <p:strVal val="visible"/>
                                      </p:to>
                                    </p:set>
                                    <p:animEffect transition="in" filter="wipe(up)">
                                      <p:cBhvr>
                                        <p:cTn id="163" dur="5000"/>
                                        <p:tgtEl>
                                          <p:spTgt spid="235845"/>
                                        </p:tgtEl>
                                      </p:cBhvr>
                                    </p:animEffect>
                                  </p:childTnLst>
                                </p:cTn>
                              </p:par>
                              <p:par>
                                <p:cTn id="164" presetID="22" presetClass="entr" presetSubtype="2" repeatCount="3000" fill="hold" nodeType="withEffect">
                                  <p:stCondLst>
                                    <p:cond delay="0"/>
                                  </p:stCondLst>
                                  <p:childTnLst>
                                    <p:set>
                                      <p:cBhvr>
                                        <p:cTn id="165" dur="1" fill="hold">
                                          <p:stCondLst>
                                            <p:cond delay="0"/>
                                          </p:stCondLst>
                                        </p:cTn>
                                        <p:tgtEl>
                                          <p:spTgt spid="235533"/>
                                        </p:tgtEl>
                                        <p:attrNameLst>
                                          <p:attrName>style.visibility</p:attrName>
                                        </p:attrNameLst>
                                      </p:cBhvr>
                                      <p:to>
                                        <p:strVal val="visible"/>
                                      </p:to>
                                    </p:set>
                                    <p:animEffect transition="in" filter="wipe(right)">
                                      <p:cBhvr>
                                        <p:cTn id="166" dur="2000"/>
                                        <p:tgtEl>
                                          <p:spTgt spid="235533"/>
                                        </p:tgtEl>
                                      </p:cBhvr>
                                    </p:animEffect>
                                  </p:childTnLst>
                                </p:cTn>
                              </p:par>
                              <p:par>
                                <p:cTn id="167" presetID="33" presetClass="emph" presetSubtype="0" repeatCount="3000" fill="hold" nodeType="withEffect">
                                  <p:stCondLst>
                                    <p:cond delay="0"/>
                                  </p:stCondLst>
                                  <p:childTnLst>
                                    <p:animClr clrSpc="rgb" dir="cw">
                                      <p:cBhvr override="childStyle">
                                        <p:cTn id="168" dur="1500" accel="50000" autoRev="1" fill="hold" tmFilter="0, 0; .33333, 1; 1, 1">
                                          <p:stCondLst>
                                            <p:cond delay="0"/>
                                          </p:stCondLst>
                                        </p:cTn>
                                        <p:tgtEl>
                                          <p:spTgt spid="235554"/>
                                        </p:tgtEl>
                                        <p:attrNameLst>
                                          <p:attrName>style.color</p:attrName>
                                        </p:attrNameLst>
                                      </p:cBhvr>
                                      <p:to>
                                        <a:schemeClr val="accent2"/>
                                      </p:to>
                                    </p:animClr>
                                    <p:animClr clrSpc="rgb" dir="cw">
                                      <p:cBhvr>
                                        <p:cTn id="169" dur="1500" accel="50000" autoRev="1" fill="hold" tmFilter="0, 0; .33333, 1; 1, 1">
                                          <p:stCondLst>
                                            <p:cond delay="0"/>
                                          </p:stCondLst>
                                        </p:cTn>
                                        <p:tgtEl>
                                          <p:spTgt spid="235554"/>
                                        </p:tgtEl>
                                        <p:attrNameLst>
                                          <p:attrName>fillcolor</p:attrName>
                                        </p:attrNameLst>
                                      </p:cBhvr>
                                      <p:to>
                                        <a:schemeClr val="accent2"/>
                                      </p:to>
                                    </p:animClr>
                                    <p:set>
                                      <p:cBhvr>
                                        <p:cTn id="170" dur="3000" fill="hold"/>
                                        <p:tgtEl>
                                          <p:spTgt spid="235554"/>
                                        </p:tgtEl>
                                        <p:attrNameLst>
                                          <p:attrName>fill.type</p:attrName>
                                        </p:attrNameLst>
                                      </p:cBhvr>
                                      <p:to>
                                        <p:strVal val="solid"/>
                                      </p:to>
                                    </p:set>
                                    <p:set>
                                      <p:cBhvr>
                                        <p:cTn id="171" dur="3000" fill="hold"/>
                                        <p:tgtEl>
                                          <p:spTgt spid="235554"/>
                                        </p:tgtEl>
                                        <p:attrNameLst>
                                          <p:attrName>fill.on</p:attrName>
                                        </p:attrNameLst>
                                      </p:cBhvr>
                                      <p:to>
                                        <p:strVal val="true"/>
                                      </p:to>
                                    </p:set>
                                    <p:animScale>
                                      <p:cBhvr>
                                        <p:cTn id="172" dur="1500" accel="50000" autoRev="1" fill="hold" tmFilter="0, 0; .33333, 1; 1, 1">
                                          <p:stCondLst>
                                            <p:cond delay="0"/>
                                          </p:stCondLst>
                                        </p:cTn>
                                        <p:tgtEl>
                                          <p:spTgt spid="235554"/>
                                        </p:tgtEl>
                                      </p:cBhvr>
                                      <p:from x="100000" y="100000"/>
                                      <p:to x="100000" y="140000"/>
                                    </p:animScale>
                                  </p:childTnLst>
                                </p:cTn>
                              </p:par>
                              <p:par>
                                <p:cTn id="173" presetID="26" presetClass="emph" presetSubtype="0" repeatCount="3000" fill="hold" nodeType="withEffect">
                                  <p:stCondLst>
                                    <p:cond delay="0"/>
                                  </p:stCondLst>
                                  <p:childTnLst>
                                    <p:animEffect transition="out" filter="fade">
                                      <p:cBhvr>
                                        <p:cTn id="174" dur="2000" tmFilter="0, 0; .2, .5; .8, .5; 1, 0"/>
                                        <p:tgtEl>
                                          <p:spTgt spid="235551"/>
                                        </p:tgtEl>
                                      </p:cBhvr>
                                    </p:animEffect>
                                    <p:animScale>
                                      <p:cBhvr>
                                        <p:cTn id="175" dur="1000" autoRev="1" fill="hold"/>
                                        <p:tgtEl>
                                          <p:spTgt spid="235551"/>
                                        </p:tgtEl>
                                      </p:cBhvr>
                                      <p:by x="105000" y="105000"/>
                                    </p:animScale>
                                  </p:childTnLst>
                                </p:cTn>
                              </p:par>
                              <p:par>
                                <p:cTn id="176" presetID="26" presetClass="emph" presetSubtype="0" repeatCount="3000" fill="hold" nodeType="withEffect">
                                  <p:stCondLst>
                                    <p:cond delay="0"/>
                                  </p:stCondLst>
                                  <p:childTnLst>
                                    <p:animEffect transition="out" filter="fade">
                                      <p:cBhvr>
                                        <p:cTn id="177" dur="2000" tmFilter="0, 0; .2, .5; .8, .5; 1, 0"/>
                                        <p:tgtEl>
                                          <p:spTgt spid="235814"/>
                                        </p:tgtEl>
                                      </p:cBhvr>
                                    </p:animEffect>
                                    <p:animScale>
                                      <p:cBhvr>
                                        <p:cTn id="178" dur="1000" autoRev="1" fill="hold"/>
                                        <p:tgtEl>
                                          <p:spTgt spid="235814"/>
                                        </p:tgtEl>
                                      </p:cBhvr>
                                      <p:by x="105000" y="105000"/>
                                    </p:animScale>
                                  </p:childTnLst>
                                </p:cTn>
                              </p:par>
                              <p:par>
                                <p:cTn id="179" presetID="26" presetClass="emph" presetSubtype="0" repeatCount="3000" fill="hold" grpId="0" nodeType="withEffect">
                                  <p:stCondLst>
                                    <p:cond delay="0"/>
                                  </p:stCondLst>
                                  <p:childTnLst>
                                    <p:animEffect transition="out" filter="fade">
                                      <p:cBhvr>
                                        <p:cTn id="180" dur="2000" tmFilter="0, 0; .2, .5; .8, .5; 1, 0"/>
                                        <p:tgtEl>
                                          <p:spTgt spid="235541"/>
                                        </p:tgtEl>
                                      </p:cBhvr>
                                    </p:animEffect>
                                    <p:animScale>
                                      <p:cBhvr>
                                        <p:cTn id="181" dur="1000" autoRev="1" fill="hold"/>
                                        <p:tgtEl>
                                          <p:spTgt spid="235541"/>
                                        </p:tgtEl>
                                      </p:cBhvr>
                                      <p:by x="105000" y="105000"/>
                                    </p:animScale>
                                  </p:childTnLst>
                                </p:cTn>
                              </p:par>
                            </p:childTnLst>
                          </p:cTn>
                        </p:par>
                        <p:par>
                          <p:cTn id="182" fill="hold">
                            <p:stCondLst>
                              <p:cond delay="17000"/>
                            </p:stCondLst>
                            <p:childTnLst>
                              <p:par>
                                <p:cTn id="183" presetID="22" presetClass="entr" presetSubtype="2" fill="hold" nodeType="afterEffect">
                                  <p:stCondLst>
                                    <p:cond delay="0"/>
                                  </p:stCondLst>
                                  <p:childTnLst>
                                    <p:set>
                                      <p:cBhvr>
                                        <p:cTn id="184" dur="1" fill="hold">
                                          <p:stCondLst>
                                            <p:cond delay="0"/>
                                          </p:stCondLst>
                                        </p:cTn>
                                        <p:tgtEl>
                                          <p:spTgt spid="235819"/>
                                        </p:tgtEl>
                                        <p:attrNameLst>
                                          <p:attrName>style.visibility</p:attrName>
                                        </p:attrNameLst>
                                      </p:cBhvr>
                                      <p:to>
                                        <p:strVal val="visible"/>
                                      </p:to>
                                    </p:set>
                                    <p:animEffect transition="in" filter="wipe(right)">
                                      <p:cBhvr>
                                        <p:cTn id="185" dur="2000"/>
                                        <p:tgtEl>
                                          <p:spTgt spid="235819"/>
                                        </p:tgtEl>
                                      </p:cBhvr>
                                    </p:animEffect>
                                  </p:childTnLst>
                                </p:cTn>
                              </p:par>
                            </p:childTnLst>
                          </p:cTn>
                        </p:par>
                        <p:par>
                          <p:cTn id="186" fill="hold">
                            <p:stCondLst>
                              <p:cond delay="19000"/>
                            </p:stCondLst>
                            <p:childTnLst>
                              <p:par>
                                <p:cTn id="187" presetID="22" presetClass="entr" presetSubtype="8" fill="hold" nodeType="afterEffect">
                                  <p:stCondLst>
                                    <p:cond delay="0"/>
                                  </p:stCondLst>
                                  <p:childTnLst>
                                    <p:set>
                                      <p:cBhvr>
                                        <p:cTn id="188" dur="1" fill="hold">
                                          <p:stCondLst>
                                            <p:cond delay="0"/>
                                          </p:stCondLst>
                                        </p:cTn>
                                        <p:tgtEl>
                                          <p:spTgt spid="235821"/>
                                        </p:tgtEl>
                                        <p:attrNameLst>
                                          <p:attrName>style.visibility</p:attrName>
                                        </p:attrNameLst>
                                      </p:cBhvr>
                                      <p:to>
                                        <p:strVal val="visible"/>
                                      </p:to>
                                    </p:set>
                                    <p:animEffect transition="in" filter="wipe(left)">
                                      <p:cBhvr>
                                        <p:cTn id="189" dur="2000"/>
                                        <p:tgtEl>
                                          <p:spTgt spid="235821"/>
                                        </p:tgtEl>
                                      </p:cBhvr>
                                    </p:animEffect>
                                  </p:childTnLst>
                                </p:cTn>
                              </p:par>
                            </p:childTnLst>
                          </p:cTn>
                        </p:par>
                        <p:par>
                          <p:cTn id="190" fill="hold">
                            <p:stCondLst>
                              <p:cond delay="21000"/>
                            </p:stCondLst>
                            <p:childTnLst>
                              <p:par>
                                <p:cTn id="191" presetID="26" presetClass="emph" presetSubtype="0" fill="hold" grpId="0" nodeType="afterEffect">
                                  <p:stCondLst>
                                    <p:cond delay="0"/>
                                  </p:stCondLst>
                                  <p:childTnLst>
                                    <p:animEffect transition="out" filter="fade">
                                      <p:cBhvr>
                                        <p:cTn id="192" dur="1000" tmFilter="0, 0; .2, .5; .8, .5; 1, 0"/>
                                        <p:tgtEl>
                                          <p:spTgt spid="235542"/>
                                        </p:tgtEl>
                                      </p:cBhvr>
                                    </p:animEffect>
                                    <p:animScale>
                                      <p:cBhvr>
                                        <p:cTn id="193" dur="500" autoRev="1" fill="hold"/>
                                        <p:tgtEl>
                                          <p:spTgt spid="235542"/>
                                        </p:tgtEl>
                                      </p:cBhvr>
                                      <p:by x="105000" y="105000"/>
                                    </p:animScale>
                                  </p:childTnLst>
                                </p:cTn>
                              </p:par>
                            </p:childTnLst>
                          </p:cTn>
                        </p:par>
                        <p:par>
                          <p:cTn id="194" fill="hold">
                            <p:stCondLst>
                              <p:cond delay="22000"/>
                            </p:stCondLst>
                            <p:childTnLst>
                              <p:par>
                                <p:cTn id="195" presetID="22" presetClass="entr" presetSubtype="2" fill="hold" nodeType="afterEffect">
                                  <p:stCondLst>
                                    <p:cond delay="0"/>
                                  </p:stCondLst>
                                  <p:childTnLst>
                                    <p:set>
                                      <p:cBhvr>
                                        <p:cTn id="196" dur="1" fill="hold">
                                          <p:stCondLst>
                                            <p:cond delay="0"/>
                                          </p:stCondLst>
                                        </p:cTn>
                                        <p:tgtEl>
                                          <p:spTgt spid="235822"/>
                                        </p:tgtEl>
                                        <p:attrNameLst>
                                          <p:attrName>style.visibility</p:attrName>
                                        </p:attrNameLst>
                                      </p:cBhvr>
                                      <p:to>
                                        <p:strVal val="visible"/>
                                      </p:to>
                                    </p:set>
                                    <p:animEffect transition="in" filter="wipe(right)">
                                      <p:cBhvr>
                                        <p:cTn id="197" dur="2000"/>
                                        <p:tgtEl>
                                          <p:spTgt spid="235822"/>
                                        </p:tgtEl>
                                      </p:cBhvr>
                                    </p:animEffect>
                                  </p:childTnLst>
                                </p:cTn>
                              </p:par>
                            </p:childTnLst>
                          </p:cTn>
                        </p:par>
                      </p:childTnLst>
                    </p:cTn>
                  </p:par>
                </p:childTnLst>
              </p:cTn>
              <p:nextCondLst>
                <p:cond evt="onClick" delay="0">
                  <p:tgtEl>
                    <p:spTgt spid="235853"/>
                  </p:tgtEl>
                </p:cond>
              </p:nextCondLst>
            </p:seq>
          </p:childTnLst>
        </p:cTn>
      </p:par>
    </p:tnLst>
    <p:bldLst>
      <p:bldP spid="235534" grpId="0"/>
      <p:bldP spid="235541" grpId="0" bldLvl="0" animBg="1"/>
      <p:bldP spid="235541" grpId="1" bldLvl="0" animBg="1"/>
      <p:bldP spid="235542" grpId="0" bldLvl="0" animBg="1"/>
      <p:bldP spid="235542" grpId="1" bldLvl="0" animBg="1"/>
      <p:bldP spid="235543" grpId="0"/>
      <p:bldP spid="235544" grpId="0"/>
      <p:bldP spid="235544" grpId="1"/>
      <p:bldP spid="235547" grpId="0"/>
      <p:bldP spid="235558" grpId="0"/>
      <p:bldP spid="235559" grpId="0"/>
      <p:bldP spid="235766" grpId="0" bldLvl="0" animBg="1"/>
      <p:bldP spid="235825" grpId="0"/>
      <p:bldP spid="235826" grpId="0"/>
      <p:bldP spid="235835" grpId="0"/>
      <p:bldP spid="235839" grpId="0"/>
      <p:bldP spid="235846" grpId="0"/>
      <p:bldP spid="235853"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endParaRPr lang="zh-CN" altLang="en-US" sz="1800" b="0" dirty="0">
              <a:latin typeface="Arial" panose="020B0604020202020204" pitchFamily="34" charset="0"/>
            </a:endParaRPr>
          </a:p>
        </p:txBody>
      </p:sp>
      <p:cxnSp>
        <p:nvCxnSpPr>
          <p:cNvPr id="539651" name="AutoShape 3"/>
          <p:cNvCxnSpPr>
            <a:cxnSpLocks/>
            <a:endCxn id="539650" idx="1"/>
          </p:cNvCxnSpPr>
          <p:nvPr/>
        </p:nvCxnSpPr>
        <p:spPr>
          <a:xfrm>
            <a:off x="2170113" y="4347369"/>
            <a:ext cx="1566862" cy="1328738"/>
          </a:xfrm>
          <a:prstGeom prst="bentConnector3">
            <a:avLst>
              <a:gd name="adj1" fmla="val -42967"/>
            </a:avLst>
          </a:prstGeom>
          <a:ln w="28575" cap="rnd" cmpd="sng">
            <a:solidFill>
              <a:srgbClr val="336699"/>
            </a:solidFill>
            <a:prstDash val="sysDot"/>
            <a:miter/>
            <a:headEnd type="none" w="med" len="med"/>
            <a:tailEnd type="none" w="med" len="med"/>
          </a:ln>
        </p:spPr>
      </p:cxnSp>
      <p:cxnSp>
        <p:nvCxnSpPr>
          <p:cNvPr id="539652" name="AutoShape 4"/>
          <p:cNvCxnSpPr>
            <a:cxnSpLocks/>
            <a:endCxn id="539650" idx="3"/>
          </p:cNvCxnSpPr>
          <p:nvPr/>
        </p:nvCxnSpPr>
        <p:spPr>
          <a:xfrm rot="10800000" flipV="1">
            <a:off x="8347076" y="4292599"/>
            <a:ext cx="1649415" cy="1383508"/>
          </a:xfrm>
          <a:prstGeom prst="bentConnector3">
            <a:avLst>
              <a:gd name="adj1" fmla="val -35091"/>
            </a:avLst>
          </a:prstGeom>
          <a:ln w="28575" cap="rnd" cmpd="sng">
            <a:solidFill>
              <a:srgbClr val="336699"/>
            </a:solidFill>
            <a:prstDash val="sysDot"/>
            <a:miter/>
            <a:headEnd type="none" w="med" len="med"/>
            <a:tailEnd type="none" w="med" len="med"/>
          </a:ln>
        </p:spPr>
      </p:cxnSp>
      <p:sp>
        <p:nvSpPr>
          <p:cNvPr id="539653"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dirty="0">
                <a:solidFill>
                  <a:srgbClr val="0000CC"/>
                </a:solidFill>
                <a:effectLst>
                  <a:outerShdw blurRad="38100" dist="38100" dir="2700000">
                    <a:srgbClr val="C0C0C0"/>
                  </a:outerShdw>
                </a:effectLst>
                <a:latin typeface="Arial" panose="020B0604020202020204" pitchFamily="34" charset="0"/>
              </a:rPr>
              <a:t>本节小结</a:t>
            </a:r>
          </a:p>
        </p:txBody>
      </p:sp>
      <p:sp>
        <p:nvSpPr>
          <p:cNvPr id="539654" name="AutoShape 6"/>
          <p:cNvSpPr/>
          <p:nvPr/>
        </p:nvSpPr>
        <p:spPr>
          <a:xfrm>
            <a:off x="2135560" y="3831432"/>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539655" name="Oval 7"/>
          <p:cNvSpPr/>
          <p:nvPr/>
        </p:nvSpPr>
        <p:spPr>
          <a:xfrm>
            <a:off x="2127350" y="3855244"/>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39656" name="Oval 8"/>
          <p:cNvSpPr/>
          <p:nvPr/>
        </p:nvSpPr>
        <p:spPr>
          <a:xfrm>
            <a:off x="2263775" y="3860007"/>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39657" name="Rectangle 9"/>
          <p:cNvSpPr/>
          <p:nvPr/>
        </p:nvSpPr>
        <p:spPr>
          <a:xfrm>
            <a:off x="2273300" y="1534319"/>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539658" name="Rectangle 10"/>
          <p:cNvSpPr/>
          <p:nvPr/>
        </p:nvSpPr>
        <p:spPr>
          <a:xfrm>
            <a:off x="2413000" y="2048669"/>
            <a:ext cx="1873250" cy="1814830"/>
          </a:xfrm>
          <a:prstGeom prst="rect">
            <a:avLst/>
          </a:prstGeom>
          <a:noFill/>
          <a:ln w="9525">
            <a:noFill/>
          </a:ln>
        </p:spPr>
        <p:txBody>
          <a:bodyPr>
            <a:spAutoFit/>
          </a:bodyPr>
          <a:lstStyle/>
          <a:p>
            <a:pPr marL="116205" indent="-116205">
              <a:lnSpc>
                <a:spcPct val="80000"/>
              </a:lnSpc>
              <a:buAutoNum type="arabicPeriod"/>
            </a:pPr>
            <a:r>
              <a:rPr lang="zh-CN" altLang="en-US" sz="2000" dirty="0">
                <a:effectLst>
                  <a:outerShdw blurRad="38100" dist="38100" dir="2700000">
                    <a:srgbClr val="C0C0C0"/>
                  </a:outerShdw>
                </a:effectLst>
                <a:latin typeface="Arial" panose="020B0604020202020204" pitchFamily="34" charset="0"/>
              </a:rPr>
              <a:t>程序直接控制方式。</a:t>
            </a:r>
          </a:p>
          <a:p>
            <a:pPr marL="116205" indent="-116205">
              <a:lnSpc>
                <a:spcPct val="80000"/>
              </a:lnSpc>
              <a:buAutoNum type="arabicPeriod"/>
            </a:pPr>
            <a:endParaRPr lang="zh-CN" altLang="en-US" sz="2000" dirty="0">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effectLst>
                  <a:outerShdw blurRad="38100" dist="38100" dir="2700000">
                    <a:srgbClr val="C0C0C0"/>
                  </a:outerShdw>
                </a:effectLst>
                <a:latin typeface="Arial" panose="020B0604020202020204" pitchFamily="34" charset="0"/>
              </a:rPr>
              <a:t>中断控制方式。</a:t>
            </a:r>
          </a:p>
          <a:p>
            <a:pPr marL="116205" indent="-116205">
              <a:lnSpc>
                <a:spcPct val="80000"/>
              </a:lnSpc>
              <a:buAutoNum type="arabicPeriod"/>
            </a:pPr>
            <a:endParaRPr lang="zh-CN" altLang="en-US" sz="2000" dirty="0">
              <a:effectLst>
                <a:outerShdw blurRad="38100" dist="38100" dir="2700000">
                  <a:srgbClr val="C0C0C0"/>
                </a:outerShdw>
              </a:effectLst>
              <a:latin typeface="Arial" panose="020B0604020202020204" pitchFamily="34" charset="0"/>
            </a:endParaRPr>
          </a:p>
          <a:p>
            <a:pPr marL="116205" indent="-116205">
              <a:lnSpc>
                <a:spcPct val="80000"/>
              </a:lnSpc>
            </a:pPr>
            <a:endParaRPr lang="zh-CN" altLang="en-US" sz="2000" dirty="0">
              <a:effectLst>
                <a:outerShdw blurRad="38100" dist="38100" dir="2700000">
                  <a:srgbClr val="C0C0C0"/>
                </a:outerShdw>
              </a:effectLst>
              <a:latin typeface="Arial" panose="020B0604020202020204" pitchFamily="34" charset="0"/>
            </a:endParaRPr>
          </a:p>
        </p:txBody>
      </p:sp>
      <p:sp>
        <p:nvSpPr>
          <p:cNvPr id="539659"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endParaRPr lang="zh-CN" altLang="en-US" sz="1800" b="0" dirty="0">
              <a:latin typeface="Arial" panose="020B0604020202020204" pitchFamily="34" charset="0"/>
            </a:endParaRPr>
          </a:p>
        </p:txBody>
      </p:sp>
      <p:grpSp>
        <p:nvGrpSpPr>
          <p:cNvPr id="539660" name="Group 12"/>
          <p:cNvGrpSpPr/>
          <p:nvPr/>
        </p:nvGrpSpPr>
        <p:grpSpPr>
          <a:xfrm>
            <a:off x="4927600" y="3835400"/>
            <a:ext cx="2303463" cy="412750"/>
            <a:chOff x="2029" y="2178"/>
            <a:chExt cx="1600" cy="474"/>
          </a:xfrm>
        </p:grpSpPr>
        <p:sp>
          <p:nvSpPr>
            <p:cNvPr id="539661"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39662"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sp>
        <p:nvSpPr>
          <p:cNvPr id="539663"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539664" name="Rectangle 16"/>
          <p:cNvSpPr/>
          <p:nvPr/>
        </p:nvSpPr>
        <p:spPr>
          <a:xfrm>
            <a:off x="5181600" y="1957388"/>
            <a:ext cx="1922463" cy="1863725"/>
          </a:xfrm>
          <a:prstGeom prst="rect">
            <a:avLst/>
          </a:prstGeom>
          <a:noFill/>
          <a:ln w="9525">
            <a:noFill/>
          </a:ln>
        </p:spPr>
        <p:txBody>
          <a:bodyPr>
            <a:spAutoFit/>
          </a:bodyPr>
          <a:lstStyle/>
          <a:p>
            <a:pPr marL="116205" indent="-116205">
              <a:lnSpc>
                <a:spcPct val="80000"/>
              </a:lnSpc>
              <a:buAutoNum type="arabicPeriod"/>
            </a:pPr>
            <a:r>
              <a:rPr lang="en-US" altLang="zh-CN" sz="2000">
                <a:solidFill>
                  <a:srgbClr val="990000"/>
                </a:solidFill>
                <a:effectLst>
                  <a:outerShdw blurRad="38100" dist="38100" dir="2700000">
                    <a:srgbClr val="C0C0C0"/>
                  </a:outerShdw>
                </a:effectLst>
                <a:latin typeface="Arial" panose="020B0604020202020204" pitchFamily="34" charset="0"/>
              </a:rPr>
              <a:t>DMA</a:t>
            </a:r>
            <a:r>
              <a:rPr lang="zh-CN" altLang="en-US" sz="2000" dirty="0">
                <a:solidFill>
                  <a:srgbClr val="990000"/>
                </a:solidFill>
                <a:effectLst>
                  <a:outerShdw blurRad="38100" dist="38100" dir="2700000">
                    <a:srgbClr val="C0C0C0"/>
                  </a:outerShdw>
                </a:effectLst>
                <a:latin typeface="Arial" panose="020B0604020202020204" pitchFamily="34" charset="0"/>
              </a:rPr>
              <a:t>的概念。</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en-US" altLang="zh-CN" sz="2000">
                <a:solidFill>
                  <a:srgbClr val="990000"/>
                </a:solidFill>
                <a:effectLst>
                  <a:outerShdw blurRad="38100" dist="38100" dir="2700000">
                    <a:srgbClr val="C0C0C0"/>
                  </a:outerShdw>
                </a:effectLst>
                <a:latin typeface="Arial" panose="020B0604020202020204" pitchFamily="34" charset="0"/>
              </a:rPr>
              <a:t>DMA</a:t>
            </a:r>
            <a:r>
              <a:rPr lang="zh-CN" altLang="en-US" sz="2000" dirty="0">
                <a:solidFill>
                  <a:srgbClr val="990000"/>
                </a:solidFill>
                <a:effectLst>
                  <a:outerShdw blurRad="38100" dist="38100" dir="2700000">
                    <a:srgbClr val="C0C0C0"/>
                  </a:outerShdw>
                </a:effectLst>
                <a:latin typeface="Arial" panose="020B0604020202020204" pitchFamily="34" charset="0"/>
              </a:rPr>
              <a:t>控制过程。</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en-US" altLang="zh-CN">
                <a:solidFill>
                  <a:srgbClr val="990000"/>
                </a:solidFill>
                <a:effectLst>
                  <a:outerShdw blurRad="38100" dist="38100" dir="2700000">
                    <a:srgbClr val="C0C0C0"/>
                  </a:outerShdw>
                </a:effectLst>
                <a:latin typeface="Tahoma" panose="020B0604030504040204" pitchFamily="34" charset="0"/>
              </a:rPr>
              <a:t>DMA</a:t>
            </a:r>
            <a:r>
              <a:rPr lang="zh-CN" altLang="en-US" sz="2000" dirty="0">
                <a:solidFill>
                  <a:srgbClr val="990000"/>
                </a:solidFill>
                <a:effectLst>
                  <a:outerShdw blurRad="38100" dist="38100" dir="2700000">
                    <a:srgbClr val="C0C0C0"/>
                  </a:outerShdw>
                </a:effectLst>
                <a:latin typeface="Arial" panose="020B0604020202020204" pitchFamily="34" charset="0"/>
              </a:rPr>
              <a:t>的特点。</a:t>
            </a:r>
          </a:p>
        </p:txBody>
      </p:sp>
      <p:sp>
        <p:nvSpPr>
          <p:cNvPr id="539665" name="AutoShape 17"/>
          <p:cNvSpPr/>
          <p:nvPr/>
        </p:nvSpPr>
        <p:spPr>
          <a:xfrm>
            <a:off x="7762875" y="3794125"/>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539666" name="Oval 18"/>
          <p:cNvSpPr/>
          <p:nvPr/>
        </p:nvSpPr>
        <p:spPr>
          <a:xfrm>
            <a:off x="7762875" y="3830638"/>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nvGrpSpPr>
          <p:cNvPr id="539667" name="Group 19"/>
          <p:cNvGrpSpPr/>
          <p:nvPr/>
        </p:nvGrpSpPr>
        <p:grpSpPr>
          <a:xfrm>
            <a:off x="7915275" y="1449388"/>
            <a:ext cx="1952625" cy="2765425"/>
            <a:chOff x="3017" y="856"/>
            <a:chExt cx="1052" cy="1906"/>
          </a:xfrm>
        </p:grpSpPr>
        <p:sp>
          <p:nvSpPr>
            <p:cNvPr id="539668"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39669"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grpSp>
      <p:sp>
        <p:nvSpPr>
          <p:cNvPr id="539670" name="Rectangle 22"/>
          <p:cNvSpPr/>
          <p:nvPr/>
        </p:nvSpPr>
        <p:spPr>
          <a:xfrm>
            <a:off x="8064500" y="1989138"/>
            <a:ext cx="1835150" cy="156845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通道的概念。</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通道的类型。</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通道的工作方式。</a:t>
            </a:r>
          </a:p>
        </p:txBody>
      </p:sp>
      <p:sp>
        <p:nvSpPr>
          <p:cNvPr id="539671" name="Text Box 29"/>
          <p:cNvSpPr txBox="1"/>
          <p:nvPr/>
        </p:nvSpPr>
        <p:spPr>
          <a:xfrm>
            <a:off x="2270125" y="4312444"/>
            <a:ext cx="2087563" cy="706755"/>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程序直接控制与中断控制方式</a:t>
            </a:r>
          </a:p>
        </p:txBody>
      </p:sp>
      <p:sp>
        <p:nvSpPr>
          <p:cNvPr id="539672" name="Text Box 30"/>
          <p:cNvSpPr txBox="1"/>
          <p:nvPr/>
        </p:nvSpPr>
        <p:spPr>
          <a:xfrm>
            <a:off x="4727575" y="4516438"/>
            <a:ext cx="2736850" cy="398780"/>
          </a:xfrm>
          <a:prstGeom prst="rect">
            <a:avLst/>
          </a:prstGeom>
          <a:noFill/>
          <a:ln w="9525">
            <a:noFill/>
          </a:ln>
        </p:spPr>
        <p:txBody>
          <a:bodyPr>
            <a:spAutoFit/>
          </a:bodyPr>
          <a:lstStyle/>
          <a:p>
            <a:pPr algn="ctr">
              <a:spcBef>
                <a:spcPct val="50000"/>
              </a:spcBef>
              <a:buFont typeface="Wingdings" panose="05000000000000000000" pitchFamily="2" charset="2"/>
            </a:pPr>
            <a:r>
              <a:rPr lang="en-US" altLang="zh-CN" sz="2000">
                <a:solidFill>
                  <a:srgbClr val="000099"/>
                </a:solidFill>
                <a:effectLst>
                  <a:outerShdw blurRad="38100" dist="38100" dir="2700000">
                    <a:srgbClr val="C0C0C0"/>
                  </a:outerShdw>
                </a:effectLst>
                <a:latin typeface="Arial" panose="020B0604020202020204" pitchFamily="34" charset="0"/>
              </a:rPr>
              <a:t>DMA</a:t>
            </a:r>
            <a:r>
              <a:rPr lang="zh-CN" altLang="en-US" sz="2000" dirty="0">
                <a:solidFill>
                  <a:srgbClr val="000099"/>
                </a:solidFill>
                <a:effectLst>
                  <a:outerShdw blurRad="38100" dist="38100" dir="2700000">
                    <a:srgbClr val="C0C0C0"/>
                  </a:outerShdw>
                </a:effectLst>
                <a:latin typeface="Arial" panose="020B0604020202020204" pitchFamily="34" charset="0"/>
              </a:rPr>
              <a:t>控制方式</a:t>
            </a:r>
          </a:p>
        </p:txBody>
      </p:sp>
      <p:sp>
        <p:nvSpPr>
          <p:cNvPr id="539673" name="Text Box 31"/>
          <p:cNvSpPr txBox="1"/>
          <p:nvPr/>
        </p:nvSpPr>
        <p:spPr>
          <a:xfrm>
            <a:off x="7586662" y="4530406"/>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通道控制方式</a:t>
            </a:r>
          </a:p>
        </p:txBody>
      </p:sp>
      <p:sp>
        <p:nvSpPr>
          <p:cNvPr id="27" name="矩形 26">
            <a:extLst>
              <a:ext uri="{FF2B5EF4-FFF2-40B4-BE49-F238E27FC236}">
                <a16:creationId xmlns:a16="http://schemas.microsoft.com/office/drawing/2014/main" id="{E60AA72F-BD44-4443-AF01-92025EB0D3E2}"/>
              </a:ext>
            </a:extLst>
          </p:cNvPr>
          <p:cNvSpPr/>
          <p:nvPr/>
        </p:nvSpPr>
        <p:spPr>
          <a:xfrm>
            <a:off x="493296" y="175812"/>
            <a:ext cx="5903913"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5.2 I/O设备数据传输控制方式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39652"/>
                                        </p:tgtEl>
                                        <p:attrNameLst>
                                          <p:attrName>style.visibility</p:attrName>
                                        </p:attrNameLst>
                                      </p:cBhvr>
                                      <p:to>
                                        <p:strVal val="visible"/>
                                      </p:to>
                                    </p:set>
                                    <p:anim calcmode="lin" valueType="num">
                                      <p:cBhvr additive="base">
                                        <p:cTn id="7" dur="500" fill="hold"/>
                                        <p:tgtEl>
                                          <p:spTgt spid="539652"/>
                                        </p:tgtEl>
                                        <p:attrNameLst>
                                          <p:attrName>ppt_x</p:attrName>
                                        </p:attrNameLst>
                                      </p:cBhvr>
                                      <p:tavLst>
                                        <p:tav tm="0">
                                          <p:val>
                                            <p:strVal val="#ppt_x"/>
                                          </p:val>
                                        </p:tav>
                                        <p:tav tm="100000">
                                          <p:val>
                                            <p:strVal val="#ppt_x"/>
                                          </p:val>
                                        </p:tav>
                                      </p:tavLst>
                                    </p:anim>
                                    <p:anim calcmode="lin" valueType="num">
                                      <p:cBhvr additive="base">
                                        <p:cTn id="8" dur="500" fill="hold"/>
                                        <p:tgtEl>
                                          <p:spTgt spid="53965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39650"/>
                                        </p:tgtEl>
                                        <p:attrNameLst>
                                          <p:attrName>style.visibility</p:attrName>
                                        </p:attrNameLst>
                                      </p:cBhvr>
                                      <p:to>
                                        <p:strVal val="visible"/>
                                      </p:to>
                                    </p:set>
                                    <p:anim calcmode="lin" valueType="num">
                                      <p:cBhvr additive="base">
                                        <p:cTn id="12" dur="500" fill="hold"/>
                                        <p:tgtEl>
                                          <p:spTgt spid="539650"/>
                                        </p:tgtEl>
                                        <p:attrNameLst>
                                          <p:attrName>ppt_x</p:attrName>
                                        </p:attrNameLst>
                                      </p:cBhvr>
                                      <p:tavLst>
                                        <p:tav tm="0">
                                          <p:val>
                                            <p:strVal val="#ppt_x"/>
                                          </p:val>
                                        </p:tav>
                                        <p:tav tm="100000">
                                          <p:val>
                                            <p:strVal val="#ppt_x"/>
                                          </p:val>
                                        </p:tav>
                                      </p:tavLst>
                                    </p:anim>
                                    <p:anim calcmode="lin" valueType="num">
                                      <p:cBhvr additive="base">
                                        <p:cTn id="13" dur="500" fill="hold"/>
                                        <p:tgtEl>
                                          <p:spTgt spid="53965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39651"/>
                                        </p:tgtEl>
                                        <p:attrNameLst>
                                          <p:attrName>style.visibility</p:attrName>
                                        </p:attrNameLst>
                                      </p:cBhvr>
                                      <p:to>
                                        <p:strVal val="visible"/>
                                      </p:to>
                                    </p:set>
                                    <p:anim calcmode="lin" valueType="num">
                                      <p:cBhvr additive="base">
                                        <p:cTn id="17" dur="500" fill="hold"/>
                                        <p:tgtEl>
                                          <p:spTgt spid="539651"/>
                                        </p:tgtEl>
                                        <p:attrNameLst>
                                          <p:attrName>ppt_x</p:attrName>
                                        </p:attrNameLst>
                                      </p:cBhvr>
                                      <p:tavLst>
                                        <p:tav tm="0">
                                          <p:val>
                                            <p:strVal val="#ppt_x"/>
                                          </p:val>
                                        </p:tav>
                                        <p:tav tm="100000">
                                          <p:val>
                                            <p:strVal val="#ppt_x"/>
                                          </p:val>
                                        </p:tav>
                                      </p:tavLst>
                                    </p:anim>
                                    <p:anim calcmode="lin" valueType="num">
                                      <p:cBhvr additive="base">
                                        <p:cTn id="18" dur="500" fill="hold"/>
                                        <p:tgtEl>
                                          <p:spTgt spid="53965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39653"/>
                                        </p:tgtEl>
                                        <p:attrNameLst>
                                          <p:attrName>style.visibility</p:attrName>
                                        </p:attrNameLst>
                                      </p:cBhvr>
                                      <p:to>
                                        <p:strVal val="visible"/>
                                      </p:to>
                                    </p:set>
                                    <p:anim calcmode="lin" valueType="num">
                                      <p:cBhvr additive="base">
                                        <p:cTn id="22" dur="500" fill="hold"/>
                                        <p:tgtEl>
                                          <p:spTgt spid="539653"/>
                                        </p:tgtEl>
                                        <p:attrNameLst>
                                          <p:attrName>ppt_x</p:attrName>
                                        </p:attrNameLst>
                                      </p:cBhvr>
                                      <p:tavLst>
                                        <p:tav tm="0">
                                          <p:val>
                                            <p:strVal val="#ppt_x"/>
                                          </p:val>
                                        </p:tav>
                                        <p:tav tm="100000">
                                          <p:val>
                                            <p:strVal val="#ppt_x"/>
                                          </p:val>
                                        </p:tav>
                                      </p:tavLst>
                                    </p:anim>
                                    <p:anim calcmode="lin" valueType="num">
                                      <p:cBhvr additive="base">
                                        <p:cTn id="23" dur="500" fill="hold"/>
                                        <p:tgtEl>
                                          <p:spTgt spid="53965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39654"/>
                                        </p:tgtEl>
                                        <p:attrNameLst>
                                          <p:attrName>style.visibility</p:attrName>
                                        </p:attrNameLst>
                                      </p:cBhvr>
                                      <p:to>
                                        <p:strVal val="visible"/>
                                      </p:to>
                                    </p:set>
                                    <p:anim calcmode="lin" valueType="num">
                                      <p:cBhvr additive="base">
                                        <p:cTn id="27" dur="500" fill="hold"/>
                                        <p:tgtEl>
                                          <p:spTgt spid="539654"/>
                                        </p:tgtEl>
                                        <p:attrNameLst>
                                          <p:attrName>ppt_x</p:attrName>
                                        </p:attrNameLst>
                                      </p:cBhvr>
                                      <p:tavLst>
                                        <p:tav tm="0">
                                          <p:val>
                                            <p:strVal val="#ppt_x"/>
                                          </p:val>
                                        </p:tav>
                                        <p:tav tm="100000">
                                          <p:val>
                                            <p:strVal val="#ppt_x"/>
                                          </p:val>
                                        </p:tav>
                                      </p:tavLst>
                                    </p:anim>
                                    <p:anim calcmode="lin" valueType="num">
                                      <p:cBhvr additive="base">
                                        <p:cTn id="28" dur="500" fill="hold"/>
                                        <p:tgtEl>
                                          <p:spTgt spid="53965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39671"/>
                                        </p:tgtEl>
                                        <p:attrNameLst>
                                          <p:attrName>style.visibility</p:attrName>
                                        </p:attrNameLst>
                                      </p:cBhvr>
                                      <p:to>
                                        <p:strVal val="visible"/>
                                      </p:to>
                                    </p:set>
                                    <p:anim calcmode="lin" valueType="num">
                                      <p:cBhvr additive="base">
                                        <p:cTn id="32" dur="500" fill="hold"/>
                                        <p:tgtEl>
                                          <p:spTgt spid="539671"/>
                                        </p:tgtEl>
                                        <p:attrNameLst>
                                          <p:attrName>ppt_x</p:attrName>
                                        </p:attrNameLst>
                                      </p:cBhvr>
                                      <p:tavLst>
                                        <p:tav tm="0">
                                          <p:val>
                                            <p:strVal val="#ppt_x"/>
                                          </p:val>
                                        </p:tav>
                                        <p:tav tm="100000">
                                          <p:val>
                                            <p:strVal val="#ppt_x"/>
                                          </p:val>
                                        </p:tav>
                                      </p:tavLst>
                                    </p:anim>
                                    <p:anim calcmode="lin" valueType="num">
                                      <p:cBhvr additive="base">
                                        <p:cTn id="33" dur="500" fill="hold"/>
                                        <p:tgtEl>
                                          <p:spTgt spid="53967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39655"/>
                                        </p:tgtEl>
                                        <p:attrNameLst>
                                          <p:attrName>style.visibility</p:attrName>
                                        </p:attrNameLst>
                                      </p:cBhvr>
                                      <p:to>
                                        <p:strVal val="visible"/>
                                      </p:to>
                                    </p:set>
                                    <p:anim calcmode="lin" valueType="num">
                                      <p:cBhvr additive="base">
                                        <p:cTn id="37" dur="500" fill="hold"/>
                                        <p:tgtEl>
                                          <p:spTgt spid="539655"/>
                                        </p:tgtEl>
                                        <p:attrNameLst>
                                          <p:attrName>ppt_x</p:attrName>
                                        </p:attrNameLst>
                                      </p:cBhvr>
                                      <p:tavLst>
                                        <p:tav tm="0">
                                          <p:val>
                                            <p:strVal val="#ppt_x"/>
                                          </p:val>
                                        </p:tav>
                                        <p:tav tm="100000">
                                          <p:val>
                                            <p:strVal val="#ppt_x"/>
                                          </p:val>
                                        </p:tav>
                                      </p:tavLst>
                                    </p:anim>
                                    <p:anim calcmode="lin" valueType="num">
                                      <p:cBhvr additive="base">
                                        <p:cTn id="38" dur="500" fill="hold"/>
                                        <p:tgtEl>
                                          <p:spTgt spid="53965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39656"/>
                                        </p:tgtEl>
                                        <p:attrNameLst>
                                          <p:attrName>style.visibility</p:attrName>
                                        </p:attrNameLst>
                                      </p:cBhvr>
                                      <p:to>
                                        <p:strVal val="visible"/>
                                      </p:to>
                                    </p:set>
                                    <p:anim calcmode="lin" valueType="num">
                                      <p:cBhvr additive="base">
                                        <p:cTn id="42" dur="500" fill="hold"/>
                                        <p:tgtEl>
                                          <p:spTgt spid="539656"/>
                                        </p:tgtEl>
                                        <p:attrNameLst>
                                          <p:attrName>ppt_x</p:attrName>
                                        </p:attrNameLst>
                                      </p:cBhvr>
                                      <p:tavLst>
                                        <p:tav tm="0">
                                          <p:val>
                                            <p:strVal val="#ppt_x"/>
                                          </p:val>
                                        </p:tav>
                                        <p:tav tm="100000">
                                          <p:val>
                                            <p:strVal val="#ppt_x"/>
                                          </p:val>
                                        </p:tav>
                                      </p:tavLst>
                                    </p:anim>
                                    <p:anim calcmode="lin" valueType="num">
                                      <p:cBhvr additive="base">
                                        <p:cTn id="43" dur="500" fill="hold"/>
                                        <p:tgtEl>
                                          <p:spTgt spid="539656"/>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539657"/>
                                        </p:tgtEl>
                                        <p:attrNameLst>
                                          <p:attrName>style.visibility</p:attrName>
                                        </p:attrNameLst>
                                      </p:cBhvr>
                                      <p:to>
                                        <p:strVal val="visible"/>
                                      </p:to>
                                    </p:set>
                                    <p:anim calcmode="lin" valueType="num">
                                      <p:cBhvr additive="base">
                                        <p:cTn id="47" dur="500" fill="hold"/>
                                        <p:tgtEl>
                                          <p:spTgt spid="539657"/>
                                        </p:tgtEl>
                                        <p:attrNameLst>
                                          <p:attrName>ppt_x</p:attrName>
                                        </p:attrNameLst>
                                      </p:cBhvr>
                                      <p:tavLst>
                                        <p:tav tm="0">
                                          <p:val>
                                            <p:strVal val="#ppt_x"/>
                                          </p:val>
                                        </p:tav>
                                        <p:tav tm="100000">
                                          <p:val>
                                            <p:strVal val="#ppt_x"/>
                                          </p:val>
                                        </p:tav>
                                      </p:tavLst>
                                    </p:anim>
                                    <p:anim calcmode="lin" valueType="num">
                                      <p:cBhvr additive="base">
                                        <p:cTn id="48" dur="500" fill="hold"/>
                                        <p:tgtEl>
                                          <p:spTgt spid="539657"/>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539658"/>
                                        </p:tgtEl>
                                        <p:attrNameLst>
                                          <p:attrName>style.visibility</p:attrName>
                                        </p:attrNameLst>
                                      </p:cBhvr>
                                      <p:to>
                                        <p:strVal val="visible"/>
                                      </p:to>
                                    </p:set>
                                    <p:anim calcmode="lin" valueType="num">
                                      <p:cBhvr additive="base">
                                        <p:cTn id="52" dur="500" fill="hold"/>
                                        <p:tgtEl>
                                          <p:spTgt spid="539658"/>
                                        </p:tgtEl>
                                        <p:attrNameLst>
                                          <p:attrName>ppt_x</p:attrName>
                                        </p:attrNameLst>
                                      </p:cBhvr>
                                      <p:tavLst>
                                        <p:tav tm="0">
                                          <p:val>
                                            <p:strVal val="#ppt_x"/>
                                          </p:val>
                                        </p:tav>
                                        <p:tav tm="100000">
                                          <p:val>
                                            <p:strVal val="#ppt_x"/>
                                          </p:val>
                                        </p:tav>
                                      </p:tavLst>
                                    </p:anim>
                                    <p:anim calcmode="lin" valueType="num">
                                      <p:cBhvr additive="base">
                                        <p:cTn id="53" dur="500" fill="hold"/>
                                        <p:tgtEl>
                                          <p:spTgt spid="539658"/>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539659"/>
                                        </p:tgtEl>
                                        <p:attrNameLst>
                                          <p:attrName>style.visibility</p:attrName>
                                        </p:attrNameLst>
                                      </p:cBhvr>
                                      <p:to>
                                        <p:strVal val="visible"/>
                                      </p:to>
                                    </p:set>
                                    <p:anim calcmode="lin" valueType="num">
                                      <p:cBhvr additive="base">
                                        <p:cTn id="57" dur="500" fill="hold"/>
                                        <p:tgtEl>
                                          <p:spTgt spid="539659"/>
                                        </p:tgtEl>
                                        <p:attrNameLst>
                                          <p:attrName>ppt_x</p:attrName>
                                        </p:attrNameLst>
                                      </p:cBhvr>
                                      <p:tavLst>
                                        <p:tav tm="0">
                                          <p:val>
                                            <p:strVal val="#ppt_x"/>
                                          </p:val>
                                        </p:tav>
                                        <p:tav tm="100000">
                                          <p:val>
                                            <p:strVal val="#ppt_x"/>
                                          </p:val>
                                        </p:tav>
                                      </p:tavLst>
                                    </p:anim>
                                    <p:anim calcmode="lin" valueType="num">
                                      <p:cBhvr additive="base">
                                        <p:cTn id="58" dur="500" fill="hold"/>
                                        <p:tgtEl>
                                          <p:spTgt spid="539659"/>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539672"/>
                                        </p:tgtEl>
                                        <p:attrNameLst>
                                          <p:attrName>style.visibility</p:attrName>
                                        </p:attrNameLst>
                                      </p:cBhvr>
                                      <p:to>
                                        <p:strVal val="visible"/>
                                      </p:to>
                                    </p:set>
                                    <p:anim calcmode="lin" valueType="num">
                                      <p:cBhvr additive="base">
                                        <p:cTn id="62" dur="500" fill="hold"/>
                                        <p:tgtEl>
                                          <p:spTgt spid="539672"/>
                                        </p:tgtEl>
                                        <p:attrNameLst>
                                          <p:attrName>ppt_x</p:attrName>
                                        </p:attrNameLst>
                                      </p:cBhvr>
                                      <p:tavLst>
                                        <p:tav tm="0">
                                          <p:val>
                                            <p:strVal val="#ppt_x"/>
                                          </p:val>
                                        </p:tav>
                                        <p:tav tm="100000">
                                          <p:val>
                                            <p:strVal val="#ppt_x"/>
                                          </p:val>
                                        </p:tav>
                                      </p:tavLst>
                                    </p:anim>
                                    <p:anim calcmode="lin" valueType="num">
                                      <p:cBhvr additive="base">
                                        <p:cTn id="63" dur="500" fill="hold"/>
                                        <p:tgtEl>
                                          <p:spTgt spid="539672"/>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539660"/>
                                        </p:tgtEl>
                                        <p:attrNameLst>
                                          <p:attrName>style.visibility</p:attrName>
                                        </p:attrNameLst>
                                      </p:cBhvr>
                                      <p:to>
                                        <p:strVal val="visible"/>
                                      </p:to>
                                    </p:set>
                                    <p:anim calcmode="lin" valueType="num">
                                      <p:cBhvr additive="base">
                                        <p:cTn id="67" dur="500" fill="hold"/>
                                        <p:tgtEl>
                                          <p:spTgt spid="539660"/>
                                        </p:tgtEl>
                                        <p:attrNameLst>
                                          <p:attrName>ppt_x</p:attrName>
                                        </p:attrNameLst>
                                      </p:cBhvr>
                                      <p:tavLst>
                                        <p:tav tm="0">
                                          <p:val>
                                            <p:strVal val="#ppt_x"/>
                                          </p:val>
                                        </p:tav>
                                        <p:tav tm="100000">
                                          <p:val>
                                            <p:strVal val="#ppt_x"/>
                                          </p:val>
                                        </p:tav>
                                      </p:tavLst>
                                    </p:anim>
                                    <p:anim calcmode="lin" valueType="num">
                                      <p:cBhvr additive="base">
                                        <p:cTn id="68" dur="500" fill="hold"/>
                                        <p:tgtEl>
                                          <p:spTgt spid="539660"/>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539663"/>
                                        </p:tgtEl>
                                        <p:attrNameLst>
                                          <p:attrName>style.visibility</p:attrName>
                                        </p:attrNameLst>
                                      </p:cBhvr>
                                      <p:to>
                                        <p:strVal val="visible"/>
                                      </p:to>
                                    </p:set>
                                    <p:anim calcmode="lin" valueType="num">
                                      <p:cBhvr additive="base">
                                        <p:cTn id="72" dur="500" fill="hold"/>
                                        <p:tgtEl>
                                          <p:spTgt spid="539663"/>
                                        </p:tgtEl>
                                        <p:attrNameLst>
                                          <p:attrName>ppt_x</p:attrName>
                                        </p:attrNameLst>
                                      </p:cBhvr>
                                      <p:tavLst>
                                        <p:tav tm="0">
                                          <p:val>
                                            <p:strVal val="#ppt_x"/>
                                          </p:val>
                                        </p:tav>
                                        <p:tav tm="100000">
                                          <p:val>
                                            <p:strVal val="#ppt_x"/>
                                          </p:val>
                                        </p:tav>
                                      </p:tavLst>
                                    </p:anim>
                                    <p:anim calcmode="lin" valueType="num">
                                      <p:cBhvr additive="base">
                                        <p:cTn id="73" dur="500" fill="hold"/>
                                        <p:tgtEl>
                                          <p:spTgt spid="539663"/>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539664"/>
                                        </p:tgtEl>
                                        <p:attrNameLst>
                                          <p:attrName>style.visibility</p:attrName>
                                        </p:attrNameLst>
                                      </p:cBhvr>
                                      <p:to>
                                        <p:strVal val="visible"/>
                                      </p:to>
                                    </p:set>
                                    <p:anim calcmode="lin" valueType="num">
                                      <p:cBhvr additive="base">
                                        <p:cTn id="77" dur="500" fill="hold"/>
                                        <p:tgtEl>
                                          <p:spTgt spid="539664"/>
                                        </p:tgtEl>
                                        <p:attrNameLst>
                                          <p:attrName>ppt_x</p:attrName>
                                        </p:attrNameLst>
                                      </p:cBhvr>
                                      <p:tavLst>
                                        <p:tav tm="0">
                                          <p:val>
                                            <p:strVal val="#ppt_x"/>
                                          </p:val>
                                        </p:tav>
                                        <p:tav tm="100000">
                                          <p:val>
                                            <p:strVal val="#ppt_x"/>
                                          </p:val>
                                        </p:tav>
                                      </p:tavLst>
                                    </p:anim>
                                    <p:anim calcmode="lin" valueType="num">
                                      <p:cBhvr additive="base">
                                        <p:cTn id="78" dur="500" fill="hold"/>
                                        <p:tgtEl>
                                          <p:spTgt spid="539664"/>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539665"/>
                                        </p:tgtEl>
                                        <p:attrNameLst>
                                          <p:attrName>style.visibility</p:attrName>
                                        </p:attrNameLst>
                                      </p:cBhvr>
                                      <p:to>
                                        <p:strVal val="visible"/>
                                      </p:to>
                                    </p:set>
                                    <p:anim calcmode="lin" valueType="num">
                                      <p:cBhvr additive="base">
                                        <p:cTn id="82" dur="500" fill="hold"/>
                                        <p:tgtEl>
                                          <p:spTgt spid="539665"/>
                                        </p:tgtEl>
                                        <p:attrNameLst>
                                          <p:attrName>ppt_x</p:attrName>
                                        </p:attrNameLst>
                                      </p:cBhvr>
                                      <p:tavLst>
                                        <p:tav tm="0">
                                          <p:val>
                                            <p:strVal val="#ppt_x"/>
                                          </p:val>
                                        </p:tav>
                                        <p:tav tm="100000">
                                          <p:val>
                                            <p:strVal val="#ppt_x"/>
                                          </p:val>
                                        </p:tav>
                                      </p:tavLst>
                                    </p:anim>
                                    <p:anim calcmode="lin" valueType="num">
                                      <p:cBhvr additive="base">
                                        <p:cTn id="83" dur="500" fill="hold"/>
                                        <p:tgtEl>
                                          <p:spTgt spid="539665"/>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539673"/>
                                        </p:tgtEl>
                                        <p:attrNameLst>
                                          <p:attrName>style.visibility</p:attrName>
                                        </p:attrNameLst>
                                      </p:cBhvr>
                                      <p:to>
                                        <p:strVal val="visible"/>
                                      </p:to>
                                    </p:set>
                                    <p:anim calcmode="lin" valueType="num">
                                      <p:cBhvr additive="base">
                                        <p:cTn id="87" dur="500" fill="hold"/>
                                        <p:tgtEl>
                                          <p:spTgt spid="539673"/>
                                        </p:tgtEl>
                                        <p:attrNameLst>
                                          <p:attrName>ppt_x</p:attrName>
                                        </p:attrNameLst>
                                      </p:cBhvr>
                                      <p:tavLst>
                                        <p:tav tm="0">
                                          <p:val>
                                            <p:strVal val="#ppt_x"/>
                                          </p:val>
                                        </p:tav>
                                        <p:tav tm="100000">
                                          <p:val>
                                            <p:strVal val="#ppt_x"/>
                                          </p:val>
                                        </p:tav>
                                      </p:tavLst>
                                    </p:anim>
                                    <p:anim calcmode="lin" valueType="num">
                                      <p:cBhvr additive="base">
                                        <p:cTn id="88" dur="500" fill="hold"/>
                                        <p:tgtEl>
                                          <p:spTgt spid="539673"/>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539666"/>
                                        </p:tgtEl>
                                        <p:attrNameLst>
                                          <p:attrName>style.visibility</p:attrName>
                                        </p:attrNameLst>
                                      </p:cBhvr>
                                      <p:to>
                                        <p:strVal val="visible"/>
                                      </p:to>
                                    </p:set>
                                    <p:anim calcmode="lin" valueType="num">
                                      <p:cBhvr additive="base">
                                        <p:cTn id="92" dur="500" fill="hold"/>
                                        <p:tgtEl>
                                          <p:spTgt spid="539666"/>
                                        </p:tgtEl>
                                        <p:attrNameLst>
                                          <p:attrName>ppt_x</p:attrName>
                                        </p:attrNameLst>
                                      </p:cBhvr>
                                      <p:tavLst>
                                        <p:tav tm="0">
                                          <p:val>
                                            <p:strVal val="#ppt_x"/>
                                          </p:val>
                                        </p:tav>
                                        <p:tav tm="100000">
                                          <p:val>
                                            <p:strVal val="#ppt_x"/>
                                          </p:val>
                                        </p:tav>
                                      </p:tavLst>
                                    </p:anim>
                                    <p:anim calcmode="lin" valueType="num">
                                      <p:cBhvr additive="base">
                                        <p:cTn id="93" dur="500" fill="hold"/>
                                        <p:tgtEl>
                                          <p:spTgt spid="539666"/>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539667"/>
                                        </p:tgtEl>
                                        <p:attrNameLst>
                                          <p:attrName>style.visibility</p:attrName>
                                        </p:attrNameLst>
                                      </p:cBhvr>
                                      <p:to>
                                        <p:strVal val="visible"/>
                                      </p:to>
                                    </p:set>
                                    <p:anim calcmode="lin" valueType="num">
                                      <p:cBhvr additive="base">
                                        <p:cTn id="97" dur="500" fill="hold"/>
                                        <p:tgtEl>
                                          <p:spTgt spid="539667"/>
                                        </p:tgtEl>
                                        <p:attrNameLst>
                                          <p:attrName>ppt_x</p:attrName>
                                        </p:attrNameLst>
                                      </p:cBhvr>
                                      <p:tavLst>
                                        <p:tav tm="0">
                                          <p:val>
                                            <p:strVal val="#ppt_x"/>
                                          </p:val>
                                        </p:tav>
                                        <p:tav tm="100000">
                                          <p:val>
                                            <p:strVal val="#ppt_x"/>
                                          </p:val>
                                        </p:tav>
                                      </p:tavLst>
                                    </p:anim>
                                    <p:anim calcmode="lin" valueType="num">
                                      <p:cBhvr additive="base">
                                        <p:cTn id="98" dur="500" fill="hold"/>
                                        <p:tgtEl>
                                          <p:spTgt spid="539667"/>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539670"/>
                                        </p:tgtEl>
                                        <p:attrNameLst>
                                          <p:attrName>style.visibility</p:attrName>
                                        </p:attrNameLst>
                                      </p:cBhvr>
                                      <p:to>
                                        <p:strVal val="visible"/>
                                      </p:to>
                                    </p:set>
                                    <p:anim calcmode="lin" valueType="num">
                                      <p:cBhvr additive="base">
                                        <p:cTn id="102" dur="500" fill="hold"/>
                                        <p:tgtEl>
                                          <p:spTgt spid="539670"/>
                                        </p:tgtEl>
                                        <p:attrNameLst>
                                          <p:attrName>ppt_x</p:attrName>
                                        </p:attrNameLst>
                                      </p:cBhvr>
                                      <p:tavLst>
                                        <p:tav tm="0">
                                          <p:val>
                                            <p:strVal val="#ppt_x"/>
                                          </p:val>
                                        </p:tav>
                                        <p:tav tm="100000">
                                          <p:val>
                                            <p:strVal val="#ppt_x"/>
                                          </p:val>
                                        </p:tav>
                                      </p:tavLst>
                                    </p:anim>
                                    <p:anim calcmode="lin" valueType="num">
                                      <p:cBhvr additive="base">
                                        <p:cTn id="103" dur="500" fill="hold"/>
                                        <p:tgtEl>
                                          <p:spTgt spid="5396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0" grpId="0" bldLvl="0" animBg="1"/>
      <p:bldP spid="539653" grpId="0"/>
      <p:bldP spid="539654" grpId="0" bldLvl="0" animBg="1"/>
      <p:bldP spid="539655" grpId="0" bldLvl="0" animBg="1"/>
      <p:bldP spid="539656" grpId="0" bldLvl="0" animBg="1"/>
      <p:bldP spid="539657" grpId="0" bldLvl="0" animBg="1"/>
      <p:bldP spid="539658" grpId="0"/>
      <p:bldP spid="539659" grpId="0" bldLvl="0" animBg="1"/>
      <p:bldP spid="539663" grpId="0" bldLvl="0" animBg="1"/>
      <p:bldP spid="539664" grpId="0"/>
      <p:bldP spid="539665" grpId="0" bldLvl="0" animBg="1"/>
      <p:bldP spid="539666" grpId="0" bldLvl="0" animBg="1"/>
      <p:bldP spid="539670" grpId="0"/>
      <p:bldP spid="539671" grpId="0"/>
      <p:bldP spid="539672" grpId="0"/>
      <p:bldP spid="53967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任意多边形 395265"/>
          <p:cNvSpPr/>
          <p:nvPr/>
        </p:nvSpPr>
        <p:spPr>
          <a:xfrm rot="5400000">
            <a:off x="-2413000" y="1172395"/>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grpSp>
        <p:nvGrpSpPr>
          <p:cNvPr id="395267" name="组合 395266"/>
          <p:cNvGrpSpPr/>
          <p:nvPr/>
        </p:nvGrpSpPr>
        <p:grpSpPr>
          <a:xfrm>
            <a:off x="1979613" y="4314058"/>
            <a:ext cx="3979862" cy="385762"/>
            <a:chOff x="1338" y="2387"/>
            <a:chExt cx="2790" cy="320"/>
          </a:xfrm>
        </p:grpSpPr>
        <p:sp>
          <p:nvSpPr>
            <p:cNvPr id="395268" name="圆角矩形 395267">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008000"/>
                  </a:solidFill>
                  <a:effectLst>
                    <a:outerShdw blurRad="38100" dist="38100" dir="2700000">
                      <a:srgbClr val="C0C0C0"/>
                    </a:outerShdw>
                  </a:effectLst>
                  <a:latin typeface="Arial" panose="020B0604020202020204" pitchFamily="34" charset="0"/>
                  <a:ea typeface="华文新魏" pitchFamily="2" charset="-122"/>
                </a:rPr>
                <a:t>三、</a:t>
              </a:r>
              <a:r>
                <a:rPr lang="en-US" altLang="zh-CN">
                  <a:solidFill>
                    <a:srgbClr val="008000"/>
                  </a:solidFill>
                  <a:effectLst>
                    <a:outerShdw blurRad="38100" dist="38100" dir="2700000">
                      <a:srgbClr val="C0C0C0"/>
                    </a:outerShdw>
                  </a:effectLst>
                  <a:latin typeface="Arial" panose="020B0604020202020204" pitchFamily="34" charset="0"/>
                  <a:ea typeface="华文新魏" pitchFamily="2" charset="-122"/>
                </a:rPr>
                <a:t>I/O</a:t>
              </a:r>
              <a:r>
                <a:rPr lang="zh-CN" altLang="en-US" dirty="0">
                  <a:solidFill>
                    <a:srgbClr val="008000"/>
                  </a:solidFill>
                  <a:effectLst>
                    <a:outerShdw blurRad="38100" dist="38100" dir="2700000">
                      <a:srgbClr val="C0C0C0"/>
                    </a:outerShdw>
                  </a:effectLst>
                  <a:latin typeface="Arial" panose="020B0604020202020204" pitchFamily="34" charset="0"/>
                  <a:ea typeface="华文新魏" pitchFamily="2" charset="-122"/>
                </a:rPr>
                <a:t>管理的功能</a:t>
              </a:r>
              <a:r>
                <a:rPr lang="zh-CN" altLang="en-US">
                  <a:solidFill>
                    <a:schemeClr val="accent1"/>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395269" name="组合 395268"/>
            <p:cNvGrpSpPr/>
            <p:nvPr/>
          </p:nvGrpSpPr>
          <p:grpSpPr>
            <a:xfrm>
              <a:off x="1338" y="2432"/>
              <a:ext cx="240" cy="240"/>
              <a:chOff x="2078" y="1680"/>
              <a:chExt cx="1615" cy="1615"/>
            </a:xfrm>
          </p:grpSpPr>
          <p:sp>
            <p:nvSpPr>
              <p:cNvPr id="395270" name="椭圆 395269"/>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395271" name="椭圆 395270"/>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395272" name="椭圆 395271"/>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395273" name="椭圆 395272"/>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395274" name="椭圆 395273"/>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395275" name="椭圆 395274"/>
              <p:cNvSpPr/>
              <p:nvPr/>
            </p:nvSpPr>
            <p:spPr>
              <a:xfrm>
                <a:off x="2337" y="1939"/>
                <a:ext cx="1096" cy="1098"/>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grpSp>
      </p:grpSp>
      <p:sp>
        <p:nvSpPr>
          <p:cNvPr id="395285" name="任意多边形 395284"/>
          <p:cNvSpPr/>
          <p:nvPr/>
        </p:nvSpPr>
        <p:spPr>
          <a:xfrm rot="-16200000" flipH="1">
            <a:off x="-2016125" y="1680395"/>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395295" name="组合 395294"/>
          <p:cNvGrpSpPr/>
          <p:nvPr/>
        </p:nvGrpSpPr>
        <p:grpSpPr>
          <a:xfrm>
            <a:off x="1908175" y="2153470"/>
            <a:ext cx="3979863" cy="385763"/>
            <a:chOff x="1338" y="2387"/>
            <a:chExt cx="2790" cy="320"/>
          </a:xfrm>
        </p:grpSpPr>
        <p:sp>
          <p:nvSpPr>
            <p:cNvPr id="395296" name="圆角矩形 395295">
              <a:hlinkClick r:id="rId4"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一、设备管理目标</a:t>
              </a:r>
              <a:r>
                <a:rPr lang="en-US" altLang="zh-CN">
                  <a:solidFill>
                    <a:srgbClr val="000099"/>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395297" name="组合 395296"/>
            <p:cNvGrpSpPr/>
            <p:nvPr/>
          </p:nvGrpSpPr>
          <p:grpSpPr>
            <a:xfrm>
              <a:off x="1338" y="2432"/>
              <a:ext cx="240" cy="240"/>
              <a:chOff x="2078" y="1680"/>
              <a:chExt cx="1615" cy="1615"/>
            </a:xfrm>
          </p:grpSpPr>
          <p:sp>
            <p:nvSpPr>
              <p:cNvPr id="395298" name="椭圆 395297"/>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395299" name="椭圆 395298"/>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395300" name="椭圆 395299"/>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395301" name="椭圆 395300"/>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395302" name="椭圆 395301"/>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395303" name="椭圆 395302"/>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grpSp>
        <p:nvGrpSpPr>
          <p:cNvPr id="395304" name="组合 395303"/>
          <p:cNvGrpSpPr/>
          <p:nvPr/>
        </p:nvGrpSpPr>
        <p:grpSpPr>
          <a:xfrm>
            <a:off x="2176463" y="3275833"/>
            <a:ext cx="4051300" cy="390525"/>
            <a:chOff x="1092" y="3168"/>
            <a:chExt cx="3084" cy="320"/>
          </a:xfrm>
        </p:grpSpPr>
        <p:sp>
          <p:nvSpPr>
            <p:cNvPr id="395305" name="圆角矩形 395304">
              <a:hlinkClick r:id="rId5"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二、</a:t>
              </a:r>
              <a:r>
                <a:rPr lang="en-US" altLang="zh-CN">
                  <a:solidFill>
                    <a:srgbClr val="000099"/>
                  </a:solidFill>
                  <a:effectLst>
                    <a:outerShdw blurRad="38100" dist="38100" dir="2700000">
                      <a:srgbClr val="C0C0C0"/>
                    </a:outerShdw>
                  </a:effectLst>
                  <a:latin typeface="Arial" panose="020B0604020202020204" pitchFamily="34" charset="0"/>
                  <a:ea typeface="华文新魏" pitchFamily="2" charset="-122"/>
                </a:rPr>
                <a:t>I/O</a:t>
              </a:r>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管理层次</a:t>
              </a:r>
            </a:p>
          </p:txBody>
        </p:sp>
        <p:grpSp>
          <p:nvGrpSpPr>
            <p:cNvPr id="395306" name="组合 395305"/>
            <p:cNvGrpSpPr/>
            <p:nvPr/>
          </p:nvGrpSpPr>
          <p:grpSpPr>
            <a:xfrm>
              <a:off x="1092" y="3232"/>
              <a:ext cx="240" cy="240"/>
              <a:chOff x="2078" y="1680"/>
              <a:chExt cx="1615" cy="1615"/>
            </a:xfrm>
          </p:grpSpPr>
          <p:sp>
            <p:nvSpPr>
              <p:cNvPr id="395307" name="椭圆 395306"/>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395308" name="椭圆 395307"/>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395309" name="椭圆 395308"/>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395310" name="椭圆 395309"/>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395311" name="椭圆 395310"/>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395312" name="椭圆 395311"/>
              <p:cNvSpPr/>
              <p:nvPr/>
            </p:nvSpPr>
            <p:spPr>
              <a:xfrm>
                <a:off x="2337" y="1939"/>
                <a:ext cx="1096" cy="1098"/>
              </a:xfrm>
              <a:prstGeom prst="ellipse">
                <a:avLst/>
              </a:prstGeom>
              <a:gradFill rotWithShape="1">
                <a:gsLst>
                  <a:gs pos="0">
                    <a:srgbClr val="8D67E1"/>
                  </a:gs>
                  <a:gs pos="100000">
                    <a:srgbClr val="8D67E1">
                      <a:gamma/>
                      <a:shade val="48627"/>
                      <a:invGamma/>
                    </a:srgbClr>
                  </a:gs>
                </a:gsLst>
                <a:lin ang="2700000" scaled="1"/>
                <a:tileRect/>
              </a:gradFill>
              <a:ln w="38100">
                <a:noFill/>
              </a:ln>
            </p:spPr>
            <p:txBody>
              <a:bodyPr/>
              <a:lstStyle/>
              <a:p>
                <a:endParaRPr lang="zh-CN" altLang="en-US"/>
              </a:p>
            </p:txBody>
          </p:sp>
        </p:grpSp>
      </p:grpSp>
      <p:sp>
        <p:nvSpPr>
          <p:cNvPr id="395314" name="矩形 395313"/>
          <p:cNvSpPr/>
          <p:nvPr/>
        </p:nvSpPr>
        <p:spPr>
          <a:xfrm>
            <a:off x="479376" y="182086"/>
            <a:ext cx="4679950"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5.3 设备管理与功能  </a:t>
            </a:r>
          </a:p>
        </p:txBody>
      </p:sp>
    </p:spTree>
  </p:cSld>
  <p:clrMapOvr>
    <a:masterClrMapping/>
  </p:clrMapOvr>
  <p:transition>
    <p:diamon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2" name="文本框 244741"/>
          <p:cNvSpPr txBox="1"/>
          <p:nvPr/>
        </p:nvSpPr>
        <p:spPr>
          <a:xfrm>
            <a:off x="6424673" y="2565400"/>
            <a:ext cx="1151487" cy="392113"/>
          </a:xfrm>
          <a:prstGeom prst="rect">
            <a:avLst/>
          </a:prstGeom>
          <a:noFill/>
          <a:ln w="9525">
            <a:noFill/>
          </a:ln>
        </p:spPr>
        <p:txBody>
          <a:bodyPr/>
          <a:lstStyle/>
          <a:p>
            <a:pPr algn="just"/>
            <a:endParaRPr lang="zh-CN" altLang="en-US" b="0" dirty="0">
              <a:latin typeface="Tahoma" panose="020B0604030504040204" pitchFamily="34" charset="0"/>
            </a:endParaRPr>
          </a:p>
        </p:txBody>
      </p:sp>
      <p:sp>
        <p:nvSpPr>
          <p:cNvPr id="244744" name="文本框 244743"/>
          <p:cNvSpPr txBox="1"/>
          <p:nvPr/>
        </p:nvSpPr>
        <p:spPr>
          <a:xfrm>
            <a:off x="1415480" y="1225550"/>
            <a:ext cx="9649072" cy="2491105"/>
          </a:xfrm>
          <a:prstGeom prst="rect">
            <a:avLst/>
          </a:prstGeom>
          <a:noFill/>
          <a:ln w="9525">
            <a:noFill/>
          </a:ln>
        </p:spPr>
        <p:txBody>
          <a:bodyPr wrap="square">
            <a:spAutoFit/>
          </a:bodyPr>
          <a:lstStyle/>
          <a:p>
            <a:pPr>
              <a:lnSpc>
                <a:spcPct val="120000"/>
              </a:lnSpc>
              <a:spcBef>
                <a:spcPct val="50000"/>
              </a:spcBef>
              <a:buClr>
                <a:srgbClr val="FF9900"/>
              </a:buClr>
              <a:buFont typeface="Wingdings" panose="05000000000000000000" pitchFamily="2" charset="2"/>
              <a:buChar char="n"/>
            </a:pPr>
            <a:r>
              <a:rPr lang="zh-CN" altLang="en-US" dirty="0">
                <a:solidFill>
                  <a:srgbClr val="0000CC"/>
                </a:solidFill>
                <a:effectLst>
                  <a:outerShdw blurRad="38100" dist="38100" dir="2700000">
                    <a:srgbClr val="C0C0C0"/>
                  </a:outerShdw>
                </a:effectLst>
                <a:latin typeface="Tahoma" panose="020B0604030504040204" pitchFamily="34" charset="0"/>
              </a:rPr>
              <a:t> 一方面由于一个计算机系统，特别是大型计算机系统，存在众多</a:t>
            </a:r>
            <a:r>
              <a:rPr lang="en-US" altLang="zh-CN">
                <a:solidFill>
                  <a:srgbClr val="0000CC"/>
                </a:solidFill>
                <a:effectLst>
                  <a:outerShdw blurRad="38100" dist="38100" dir="2700000">
                    <a:srgbClr val="C0C0C0"/>
                  </a:outerShdw>
                </a:effectLst>
                <a:latin typeface="Tahoma" panose="020B0604030504040204" pitchFamily="34" charset="0"/>
              </a:rPr>
              <a:t>I/O</a:t>
            </a:r>
            <a:r>
              <a:rPr lang="zh-CN" altLang="en-US" dirty="0">
                <a:solidFill>
                  <a:srgbClr val="0000CC"/>
                </a:solidFill>
                <a:effectLst>
                  <a:outerShdw blurRad="38100" dist="38100" dir="2700000">
                    <a:srgbClr val="C0C0C0"/>
                  </a:outerShdw>
                </a:effectLst>
                <a:latin typeface="Tahoma" panose="020B0604030504040204" pitchFamily="34" charset="0"/>
              </a:rPr>
              <a:t>设备，物理性能相差很大，不可能要求用户掌握每一种设备的具体控制与操作；</a:t>
            </a:r>
          </a:p>
          <a:p>
            <a:pPr>
              <a:lnSpc>
                <a:spcPct val="120000"/>
              </a:lnSpc>
              <a:spcBef>
                <a:spcPct val="50000"/>
              </a:spcBef>
              <a:buClr>
                <a:srgbClr val="FF9900"/>
              </a:buClr>
              <a:buFont typeface="Wingdings" panose="05000000000000000000" pitchFamily="2" charset="2"/>
              <a:buChar char="n"/>
            </a:pPr>
            <a:r>
              <a:rPr lang="zh-CN" altLang="en-US" dirty="0">
                <a:solidFill>
                  <a:srgbClr val="0000CC"/>
                </a:solidFill>
                <a:effectLst>
                  <a:outerShdw blurRad="38100" dist="38100" dir="2700000">
                    <a:srgbClr val="C0C0C0"/>
                  </a:outerShdw>
                </a:effectLst>
                <a:latin typeface="Tahoma" panose="020B0604030504040204" pitchFamily="34" charset="0"/>
              </a:rPr>
              <a:t> 二是由于系统的并发性也不容许用户直接控制各个设备的启动与操作，如果那样的话，系统将会发生紊乱。</a:t>
            </a:r>
          </a:p>
        </p:txBody>
      </p:sp>
      <p:sp>
        <p:nvSpPr>
          <p:cNvPr id="244748" name="文本框 244747"/>
          <p:cNvSpPr txBox="1"/>
          <p:nvPr/>
        </p:nvSpPr>
        <p:spPr>
          <a:xfrm>
            <a:off x="1910729" y="3963988"/>
            <a:ext cx="8940616" cy="829945"/>
          </a:xfrm>
          <a:prstGeom prst="rect">
            <a:avLst/>
          </a:prstGeom>
          <a:noFill/>
          <a:ln w="9525">
            <a:noFill/>
          </a:ln>
        </p:spPr>
        <p:txBody>
          <a:bodyPr wrap="square">
            <a:spAutoFit/>
          </a:bodyPr>
          <a:lstStyle/>
          <a:p>
            <a:pPr>
              <a:buClr>
                <a:srgbClr val="CC00CC"/>
              </a:buClr>
              <a:buFont typeface="Wingdings" panose="05000000000000000000" pitchFamily="2" charset="2"/>
              <a:buChar char="Ø"/>
            </a:pPr>
            <a:r>
              <a:rPr lang="zh-CN" altLang="en-US" dirty="0">
                <a:latin typeface="Tahoma" panose="020B0604030504040204" pitchFamily="34" charset="0"/>
              </a:rPr>
              <a:t> 因此，如何为用户提供方便的使用方式就成为了</a:t>
            </a:r>
            <a:r>
              <a:rPr lang="zh-CN" altLang="en-US" dirty="0">
                <a:solidFill>
                  <a:srgbClr val="CC3300"/>
                </a:solidFill>
                <a:latin typeface="Tahoma" panose="020B0604030504040204" pitchFamily="34" charset="0"/>
              </a:rPr>
              <a:t>操作系统管理的一个组成部分</a:t>
            </a:r>
            <a:r>
              <a:rPr lang="en-US" altLang="zh-CN">
                <a:solidFill>
                  <a:srgbClr val="CC3300"/>
                </a:solidFill>
                <a:latin typeface="宋体" panose="02010600030101010101" pitchFamily="2" charset="-122"/>
              </a:rPr>
              <a:t>——</a:t>
            </a:r>
            <a:r>
              <a:rPr lang="zh-CN" altLang="en-US" dirty="0">
                <a:solidFill>
                  <a:srgbClr val="CC3300"/>
                </a:solidFill>
                <a:latin typeface="Tahoma" panose="020B0604030504040204" pitchFamily="34" charset="0"/>
              </a:rPr>
              <a:t>设备管理</a:t>
            </a:r>
            <a:r>
              <a:rPr lang="zh-CN" altLang="en-US" dirty="0">
                <a:latin typeface="Tahoma" panose="020B0604030504040204" pitchFamily="34" charset="0"/>
              </a:rPr>
              <a:t>。</a:t>
            </a:r>
          </a:p>
        </p:txBody>
      </p:sp>
      <p:sp>
        <p:nvSpPr>
          <p:cNvPr id="244749" name="文本框 244748"/>
          <p:cNvSpPr txBox="1"/>
          <p:nvPr/>
        </p:nvSpPr>
        <p:spPr>
          <a:xfrm>
            <a:off x="1898801" y="5170785"/>
            <a:ext cx="8940616" cy="461665"/>
          </a:xfrm>
          <a:prstGeom prst="rect">
            <a:avLst/>
          </a:prstGeom>
          <a:noFill/>
          <a:ln w="9525">
            <a:noFill/>
          </a:ln>
        </p:spPr>
        <p:txBody>
          <a:bodyPr wrap="square">
            <a:spAutoFit/>
          </a:bodyPr>
          <a:lstStyle/>
          <a:p>
            <a:pPr>
              <a:spcBef>
                <a:spcPct val="50000"/>
              </a:spcBef>
              <a:buClr>
                <a:srgbClr val="CC00CC"/>
              </a:buClr>
              <a:buFont typeface="Wingdings" panose="05000000000000000000" pitchFamily="2" charset="2"/>
              <a:buChar char="Ø"/>
            </a:pPr>
            <a:r>
              <a:rPr lang="zh-CN" altLang="en-US" dirty="0">
                <a:latin typeface="Tahoma" panose="020B0604030504040204" pitchFamily="34" charset="0"/>
              </a:rPr>
              <a:t>希望为用户提供一种方便，摆脱设备细节的一种统一使用方式。</a:t>
            </a:r>
          </a:p>
        </p:txBody>
      </p:sp>
      <p:sp>
        <p:nvSpPr>
          <p:cNvPr id="9" name="矩形 8">
            <a:extLst>
              <a:ext uri="{FF2B5EF4-FFF2-40B4-BE49-F238E27FC236}">
                <a16:creationId xmlns:a16="http://schemas.microsoft.com/office/drawing/2014/main" id="{75B46308-B0B2-479D-B04C-295C5FE9BD71}"/>
              </a:ext>
            </a:extLst>
          </p:cNvPr>
          <p:cNvSpPr/>
          <p:nvPr/>
        </p:nvSpPr>
        <p:spPr>
          <a:xfrm>
            <a:off x="479376" y="182086"/>
            <a:ext cx="4679950"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5.3 设备管理与功能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4744"/>
                                        </p:tgtEl>
                                        <p:attrNameLst>
                                          <p:attrName>style.visibility</p:attrName>
                                        </p:attrNameLst>
                                      </p:cBhvr>
                                      <p:to>
                                        <p:strVal val="visible"/>
                                      </p:to>
                                    </p:set>
                                    <p:anim calcmode="lin" valueType="num">
                                      <p:cBhvr additive="base">
                                        <p:cTn id="7" dur="500" fill="hold"/>
                                        <p:tgtEl>
                                          <p:spTgt spid="244744"/>
                                        </p:tgtEl>
                                        <p:attrNameLst>
                                          <p:attrName>ppt_x</p:attrName>
                                        </p:attrNameLst>
                                      </p:cBhvr>
                                      <p:tavLst>
                                        <p:tav tm="0">
                                          <p:val>
                                            <p:strVal val="0-#ppt_w/2"/>
                                          </p:val>
                                        </p:tav>
                                        <p:tav tm="100000">
                                          <p:val>
                                            <p:strVal val="#ppt_x"/>
                                          </p:val>
                                        </p:tav>
                                      </p:tavLst>
                                    </p:anim>
                                    <p:anim calcmode="lin" valueType="num">
                                      <p:cBhvr additive="base">
                                        <p:cTn id="8" dur="500" fill="hold"/>
                                        <p:tgtEl>
                                          <p:spTgt spid="24474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7" presetClass="entr" presetSubtype="0" fill="hold" nodeType="afterEffect">
                                  <p:stCondLst>
                                    <p:cond delay="4000"/>
                                  </p:stCondLst>
                                  <p:iterate type="lt">
                                    <p:tmPct val="50000"/>
                                  </p:iterate>
                                  <p:childTnLst>
                                    <p:set>
                                      <p:cBhvr>
                                        <p:cTn id="11" dur="1" fill="hold">
                                          <p:stCondLst>
                                            <p:cond delay="0"/>
                                          </p:stCondLst>
                                        </p:cTn>
                                        <p:tgtEl>
                                          <p:spTgt spid="244748">
                                            <p:txEl>
                                              <p:pRg st="0" end="0"/>
                                            </p:txEl>
                                          </p:spTgt>
                                        </p:tgtEl>
                                        <p:attrNameLst>
                                          <p:attrName>style.visibility</p:attrName>
                                        </p:attrNameLst>
                                      </p:cBhvr>
                                      <p:to>
                                        <p:strVal val="visible"/>
                                      </p:to>
                                    </p:set>
                                    <p:anim calcmode="discrete" valueType="clr">
                                      <p:cBhvr override="childStyle">
                                        <p:cTn id="12" dur="500"/>
                                        <p:tgtEl>
                                          <p:spTgt spid="244748">
                                            <p:txEl>
                                              <p:pRg st="0" end="0"/>
                                            </p:txEl>
                                          </p:spTgt>
                                        </p:tgtEl>
                                        <p:attrNameLst>
                                          <p:attrName>style.color</p:attrName>
                                        </p:attrNameLst>
                                      </p:cBhvr>
                                      <p:tavLst>
                                        <p:tav tm="0">
                                          <p:val>
                                            <p:clrVal>
                                              <a:schemeClr val="tx1"/>
                                            </p:clrVal>
                                          </p:val>
                                        </p:tav>
                                        <p:tav tm="50000">
                                          <p:val>
                                            <p:clrVal>
                                              <a:srgbClr val="CC3300"/>
                                            </p:clrVal>
                                          </p:val>
                                        </p:tav>
                                      </p:tavLst>
                                    </p:anim>
                                    <p:anim calcmode="discrete" valueType="clr">
                                      <p:cBhvr>
                                        <p:cTn id="13" dur="500"/>
                                        <p:tgtEl>
                                          <p:spTgt spid="244748">
                                            <p:txEl>
                                              <p:pRg st="0" end="0"/>
                                            </p:txEl>
                                          </p:spTgt>
                                        </p:tgtEl>
                                        <p:attrNameLst>
                                          <p:attrName>fillcolor</p:attrName>
                                        </p:attrNameLst>
                                      </p:cBhvr>
                                      <p:tavLst>
                                        <p:tav tm="0">
                                          <p:val>
                                            <p:clrVal>
                                              <a:schemeClr val="accent2"/>
                                            </p:clrVal>
                                          </p:val>
                                        </p:tav>
                                        <p:tav tm="50000">
                                          <p:val>
                                            <p:clrVal>
                                              <a:schemeClr val="hlink"/>
                                            </p:clrVal>
                                          </p:val>
                                        </p:tav>
                                      </p:tavLst>
                                    </p:anim>
                                    <p:set>
                                      <p:cBhvr>
                                        <p:cTn id="14" dur="500"/>
                                        <p:tgtEl>
                                          <p:spTgt spid="244748">
                                            <p:txEl>
                                              <p:pRg st="0" end="0"/>
                                            </p:txEl>
                                          </p:spTgt>
                                        </p:tgtEl>
                                        <p:attrNameLst>
                                          <p:attrName>fill.type</p:attrName>
                                        </p:attrNameLst>
                                      </p:cBhvr>
                                      <p:to>
                                        <p:strVal val="solid"/>
                                      </p:to>
                                    </p:set>
                                  </p:childTnLst>
                                </p:cTn>
                              </p:par>
                            </p:childTnLst>
                          </p:cTn>
                        </p:par>
                        <p:par>
                          <p:cTn id="15" fill="hold">
                            <p:stCondLst>
                              <p:cond delay="15000"/>
                            </p:stCondLst>
                            <p:childTnLst>
                              <p:par>
                                <p:cTn id="16" presetID="2" presetClass="entr" presetSubtype="8" fill="hold" grpId="0" nodeType="afterEffect">
                                  <p:stCondLst>
                                    <p:cond delay="0"/>
                                  </p:stCondLst>
                                  <p:childTnLst>
                                    <p:set>
                                      <p:cBhvr>
                                        <p:cTn id="17" dur="1" fill="hold">
                                          <p:stCondLst>
                                            <p:cond delay="0"/>
                                          </p:stCondLst>
                                        </p:cTn>
                                        <p:tgtEl>
                                          <p:spTgt spid="244749"/>
                                        </p:tgtEl>
                                        <p:attrNameLst>
                                          <p:attrName>style.visibility</p:attrName>
                                        </p:attrNameLst>
                                      </p:cBhvr>
                                      <p:to>
                                        <p:strVal val="visible"/>
                                      </p:to>
                                    </p:set>
                                    <p:anim calcmode="lin" valueType="num">
                                      <p:cBhvr additive="base">
                                        <p:cTn id="18" dur="500" fill="hold"/>
                                        <p:tgtEl>
                                          <p:spTgt spid="244749"/>
                                        </p:tgtEl>
                                        <p:attrNameLst>
                                          <p:attrName>ppt_x</p:attrName>
                                        </p:attrNameLst>
                                      </p:cBhvr>
                                      <p:tavLst>
                                        <p:tav tm="0">
                                          <p:val>
                                            <p:strVal val="0-#ppt_w/2"/>
                                          </p:val>
                                        </p:tav>
                                        <p:tav tm="100000">
                                          <p:val>
                                            <p:strVal val="#ppt_x"/>
                                          </p:val>
                                        </p:tav>
                                      </p:tavLst>
                                    </p:anim>
                                    <p:anim calcmode="lin" valueType="num">
                                      <p:cBhvr additive="base">
                                        <p:cTn id="19" dur="500" fill="hold"/>
                                        <p:tgtEl>
                                          <p:spTgt spid="2447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4" grpId="0"/>
      <p:bldP spid="2447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矩形 195585"/>
          <p:cNvSpPr/>
          <p:nvPr/>
        </p:nvSpPr>
        <p:spPr>
          <a:xfrm>
            <a:off x="1524000" y="3328988"/>
            <a:ext cx="9144000" cy="0"/>
          </a:xfrm>
          <a:prstGeom prst="rect">
            <a:avLst/>
          </a:prstGeom>
          <a:noFill/>
          <a:ln w="9525">
            <a:noFill/>
          </a:ln>
        </p:spPr>
        <p:txBody>
          <a:bodyPr/>
          <a:lstStyle/>
          <a:p>
            <a:endParaRPr lang="zh-CN" altLang="en-US"/>
          </a:p>
        </p:txBody>
      </p:sp>
      <p:sp>
        <p:nvSpPr>
          <p:cNvPr id="195587" name="矩形 195586"/>
          <p:cNvSpPr/>
          <p:nvPr/>
        </p:nvSpPr>
        <p:spPr>
          <a:xfrm>
            <a:off x="1524000" y="3319463"/>
            <a:ext cx="9144000" cy="0"/>
          </a:xfrm>
          <a:prstGeom prst="rect">
            <a:avLst/>
          </a:prstGeom>
          <a:noFill/>
          <a:ln w="9525">
            <a:noFill/>
          </a:ln>
        </p:spPr>
        <p:txBody>
          <a:bodyPr/>
          <a:lstStyle/>
          <a:p>
            <a:endParaRPr lang="zh-CN" altLang="en-US"/>
          </a:p>
        </p:txBody>
      </p:sp>
      <p:sp>
        <p:nvSpPr>
          <p:cNvPr id="195591" name="文本框 195590"/>
          <p:cNvSpPr txBox="1"/>
          <p:nvPr/>
        </p:nvSpPr>
        <p:spPr>
          <a:xfrm>
            <a:off x="1343472" y="1127985"/>
            <a:ext cx="9505056" cy="4602029"/>
          </a:xfrm>
          <a:prstGeom prst="rect">
            <a:avLst/>
          </a:prstGeom>
          <a:noFill/>
          <a:ln w="9525">
            <a:noFill/>
          </a:ln>
        </p:spPr>
        <p:txBody>
          <a:bodyPr wrap="square">
            <a:spAutoFit/>
          </a:bodyPr>
          <a:lstStyle/>
          <a:p>
            <a:pPr>
              <a:lnSpc>
                <a:spcPct val="200000"/>
              </a:lnSpc>
              <a:spcBef>
                <a:spcPct val="40000"/>
              </a:spcBef>
              <a:buClr>
                <a:srgbClr val="CC3300"/>
              </a:buClr>
              <a:buFont typeface="Wingdings" panose="05000000000000000000" pitchFamily="2" charset="2"/>
              <a:buChar char="n"/>
            </a:pPr>
            <a:r>
              <a:rPr lang="zh-CN" altLang="en-US" sz="2800" dirty="0">
                <a:solidFill>
                  <a:srgbClr val="0000FF"/>
                </a:solidFill>
                <a:latin typeface="Tahoma" panose="020B0604030504040204" pitchFamily="34" charset="0"/>
              </a:rPr>
              <a:t> 外部设备是与用户关系最直接、最密切的部分。任何一个用户希望利用计算机解决问题，首先用到的就是设备。</a:t>
            </a:r>
          </a:p>
          <a:p>
            <a:pPr>
              <a:lnSpc>
                <a:spcPct val="200000"/>
              </a:lnSpc>
              <a:spcBef>
                <a:spcPct val="40000"/>
              </a:spcBef>
              <a:buClr>
                <a:srgbClr val="CC3300"/>
              </a:buClr>
              <a:buFont typeface="Wingdings" panose="05000000000000000000" pitchFamily="2" charset="2"/>
              <a:buChar char="n"/>
            </a:pPr>
            <a:r>
              <a:rPr lang="zh-CN" altLang="en-US" sz="2800" dirty="0">
                <a:solidFill>
                  <a:srgbClr val="0000FF"/>
                </a:solidFill>
                <a:latin typeface="Tahoma" panose="020B0604030504040204" pitchFamily="34" charset="0"/>
              </a:rPr>
              <a:t> 早期的计算机系统由于速度慢，应用领域主要是科学计算，外部设备也主要以纸带、卡片等作为输入输出介质。</a:t>
            </a:r>
            <a:endParaRPr lang="en-US" altLang="zh-CN" sz="2800" dirty="0">
              <a:solidFill>
                <a:srgbClr val="0000FF"/>
              </a:solidFill>
              <a:latin typeface="Tahoma" panose="020B0604030504040204" pitchFamily="34" charset="0"/>
            </a:endParaRPr>
          </a:p>
          <a:p>
            <a:pPr>
              <a:lnSpc>
                <a:spcPct val="200000"/>
              </a:lnSpc>
              <a:spcBef>
                <a:spcPct val="40000"/>
              </a:spcBef>
              <a:buClr>
                <a:srgbClr val="CC3300"/>
              </a:buClr>
              <a:buFont typeface="Wingdings" panose="05000000000000000000" pitchFamily="2" charset="2"/>
              <a:buChar char="n"/>
            </a:pPr>
            <a:r>
              <a:rPr lang="zh-CN" altLang="en-US" sz="2800" dirty="0">
                <a:solidFill>
                  <a:srgbClr val="0000FF"/>
                </a:solidFill>
                <a:latin typeface="Tahoma" panose="020B0604030504040204" pitchFamily="34" charset="0"/>
              </a:rPr>
              <a:t> 外部设备与设备控制器，数据总线等一起构成了</a:t>
            </a:r>
            <a:r>
              <a:rPr lang="en-US" altLang="zh-CN" sz="2800" dirty="0">
                <a:solidFill>
                  <a:srgbClr val="0000FF"/>
                </a:solidFill>
                <a:latin typeface="Tahoma" panose="020B0604030504040204" pitchFamily="34" charset="0"/>
              </a:rPr>
              <a:t>I/O</a:t>
            </a:r>
            <a:r>
              <a:rPr lang="zh-CN" altLang="en-US" sz="2800" dirty="0">
                <a:solidFill>
                  <a:srgbClr val="0000FF"/>
                </a:solidFill>
                <a:latin typeface="Tahoma" panose="020B0604030504040204" pitchFamily="34" charset="0"/>
              </a:rPr>
              <a:t>系统。</a:t>
            </a:r>
          </a:p>
        </p:txBody>
      </p:sp>
      <p:sp>
        <p:nvSpPr>
          <p:cNvPr id="6" name="矩形 5">
            <a:extLst>
              <a:ext uri="{FF2B5EF4-FFF2-40B4-BE49-F238E27FC236}">
                <a16:creationId xmlns:a16="http://schemas.microsoft.com/office/drawing/2014/main" id="{E9F0BF21-2D0F-4691-AAFE-EB9019B1DD4A}"/>
              </a:ext>
            </a:extLst>
          </p:cNvPr>
          <p:cNvSpPr/>
          <p:nvPr/>
        </p:nvSpPr>
        <p:spPr>
          <a:xfrm>
            <a:off x="551384" y="188640"/>
            <a:ext cx="2376488" cy="419100"/>
          </a:xfrm>
          <a:prstGeom prst="rect">
            <a:avLst/>
          </a:prstGeom>
        </p:spPr>
        <p:txBody>
          <a:bodyPr wrap="none" fromWordArt="1">
            <a:prstTxWarp prst="textPlain">
              <a:avLst>
                <a:gd name="adj" fmla="val 49560"/>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5.1 I/O系统</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5591"/>
                                        </p:tgtEl>
                                        <p:attrNameLst>
                                          <p:attrName>style.visibility</p:attrName>
                                        </p:attrNameLst>
                                      </p:cBhvr>
                                      <p:to>
                                        <p:strVal val="visible"/>
                                      </p:to>
                                    </p:set>
                                    <p:anim calcmode="lin" valueType="num">
                                      <p:cBhvr additive="base">
                                        <p:cTn id="7" dur="500" fill="hold"/>
                                        <p:tgtEl>
                                          <p:spTgt spid="195591"/>
                                        </p:tgtEl>
                                        <p:attrNameLst>
                                          <p:attrName>ppt_x</p:attrName>
                                        </p:attrNameLst>
                                      </p:cBhvr>
                                      <p:tavLst>
                                        <p:tav tm="0">
                                          <p:val>
                                            <p:strVal val="#ppt_x"/>
                                          </p:val>
                                        </p:tav>
                                        <p:tav tm="100000">
                                          <p:val>
                                            <p:strVal val="#ppt_x"/>
                                          </p:val>
                                        </p:tav>
                                      </p:tavLst>
                                    </p:anim>
                                    <p:anim calcmode="lin" valueType="num">
                                      <p:cBhvr additive="base">
                                        <p:cTn id="8" dur="500" fill="hold"/>
                                        <p:tgtEl>
                                          <p:spTgt spid="1955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5" name="文本框 245764"/>
          <p:cNvSpPr txBox="1"/>
          <p:nvPr/>
        </p:nvSpPr>
        <p:spPr>
          <a:xfrm>
            <a:off x="6096248" y="2313137"/>
            <a:ext cx="1004108" cy="392112"/>
          </a:xfrm>
          <a:prstGeom prst="rect">
            <a:avLst/>
          </a:prstGeom>
          <a:noFill/>
          <a:ln w="9525">
            <a:noFill/>
          </a:ln>
        </p:spPr>
        <p:txBody>
          <a:bodyPr/>
          <a:lstStyle/>
          <a:p>
            <a:pPr algn="just">
              <a:lnSpc>
                <a:spcPct val="150000"/>
              </a:lnSpc>
              <a:spcBef>
                <a:spcPct val="20000"/>
              </a:spcBef>
              <a:buClr>
                <a:srgbClr val="FF9900"/>
              </a:buClr>
              <a:buFont typeface="Wingdings" panose="05000000000000000000" pitchFamily="2" charset="2"/>
              <a:buChar char="n"/>
            </a:pPr>
            <a:endParaRPr lang="zh-CN" altLang="en-US" dirty="0">
              <a:solidFill>
                <a:srgbClr val="0000CC"/>
              </a:solidFill>
              <a:latin typeface="Tahoma" panose="020B0604030504040204" pitchFamily="34" charset="0"/>
            </a:endParaRPr>
          </a:p>
        </p:txBody>
      </p:sp>
      <p:sp>
        <p:nvSpPr>
          <p:cNvPr id="245768" name="文本框 245767"/>
          <p:cNvSpPr txBox="1"/>
          <p:nvPr/>
        </p:nvSpPr>
        <p:spPr>
          <a:xfrm>
            <a:off x="1919536" y="1844824"/>
            <a:ext cx="8568952" cy="1677126"/>
          </a:xfrm>
          <a:prstGeom prst="rect">
            <a:avLst/>
          </a:prstGeom>
          <a:noFill/>
          <a:ln w="9525">
            <a:noFill/>
          </a:ln>
        </p:spPr>
        <p:txBody>
          <a:bodyPr wrap="square">
            <a:spAutoFit/>
          </a:bodyPr>
          <a:lstStyle/>
          <a:p>
            <a:pPr>
              <a:lnSpc>
                <a:spcPct val="150000"/>
              </a:lnSpc>
              <a:spcBef>
                <a:spcPct val="20000"/>
              </a:spcBef>
              <a:buClr>
                <a:srgbClr val="FF9900"/>
              </a:buClr>
              <a:buFont typeface="Wingdings" panose="05000000000000000000" pitchFamily="2" charset="2"/>
              <a:buChar char="n"/>
            </a:pPr>
            <a:r>
              <a:rPr lang="zh-CN" altLang="en-US" dirty="0">
                <a:solidFill>
                  <a:srgbClr val="0000CC"/>
                </a:solidFill>
                <a:latin typeface="Tahoma" panose="020B0604030504040204" pitchFamily="34" charset="0"/>
              </a:rPr>
              <a:t> 设备独立性；用户希望操作系统能够隐藏众多</a:t>
            </a:r>
            <a:r>
              <a:rPr lang="en-US" altLang="zh-CN">
                <a:solidFill>
                  <a:srgbClr val="0000CC"/>
                </a:solidFill>
                <a:latin typeface="Tahoma" panose="020B0604030504040204" pitchFamily="34" charset="0"/>
              </a:rPr>
              <a:t>I/O</a:t>
            </a:r>
            <a:r>
              <a:rPr lang="zh-CN" altLang="en-US" dirty="0">
                <a:solidFill>
                  <a:srgbClr val="0000CC"/>
                </a:solidFill>
                <a:latin typeface="Tahoma" panose="020B0604030504040204" pitchFamily="34" charset="0"/>
              </a:rPr>
              <a:t>设备之间的差距，为用户提供一个友好、通用、一致并且规范的使用接口，作到用户应用程序与实际物理设备无关。 </a:t>
            </a:r>
          </a:p>
        </p:txBody>
      </p:sp>
      <p:sp>
        <p:nvSpPr>
          <p:cNvPr id="245769" name="文本框 245768"/>
          <p:cNvSpPr txBox="1"/>
          <p:nvPr/>
        </p:nvSpPr>
        <p:spPr>
          <a:xfrm>
            <a:off x="1919536" y="3644290"/>
            <a:ext cx="8568952" cy="2304990"/>
          </a:xfrm>
          <a:prstGeom prst="rect">
            <a:avLst/>
          </a:prstGeom>
          <a:noFill/>
          <a:ln w="9525">
            <a:noFill/>
          </a:ln>
        </p:spPr>
        <p:txBody>
          <a:bodyPr wrap="square">
            <a:spAutoFit/>
          </a:bodyPr>
          <a:lstStyle/>
          <a:p>
            <a:pPr>
              <a:lnSpc>
                <a:spcPct val="150000"/>
              </a:lnSpc>
              <a:spcBef>
                <a:spcPct val="20000"/>
              </a:spcBef>
              <a:buClr>
                <a:srgbClr val="FF9900"/>
              </a:buClr>
              <a:buFont typeface="Wingdings" panose="05000000000000000000" pitchFamily="2" charset="2"/>
              <a:buChar char="n"/>
            </a:pPr>
            <a:r>
              <a:rPr lang="zh-CN" altLang="en-US" dirty="0">
                <a:solidFill>
                  <a:srgbClr val="0000CC"/>
                </a:solidFill>
                <a:latin typeface="Tahoma" panose="020B0604030504040204" pitchFamily="34" charset="0"/>
              </a:rPr>
              <a:t> 提高系统整体效率；需要采用必要方法来加快</a:t>
            </a:r>
            <a:r>
              <a:rPr lang="en-US" altLang="zh-CN" dirty="0">
                <a:solidFill>
                  <a:srgbClr val="0000CC"/>
                </a:solidFill>
                <a:latin typeface="Tahoma" panose="020B0604030504040204" pitchFamily="34" charset="0"/>
              </a:rPr>
              <a:t>I/O</a:t>
            </a:r>
            <a:r>
              <a:rPr lang="zh-CN" altLang="en-US" dirty="0">
                <a:solidFill>
                  <a:srgbClr val="0000CC"/>
                </a:solidFill>
                <a:latin typeface="Tahoma" panose="020B0604030504040204" pitchFamily="34" charset="0"/>
              </a:rPr>
              <a:t>操作的速度，以提高设备和</a:t>
            </a:r>
            <a:r>
              <a:rPr lang="en-US" altLang="zh-CN" dirty="0">
                <a:solidFill>
                  <a:srgbClr val="0000CC"/>
                </a:solidFill>
                <a:latin typeface="Tahoma" panose="020B0604030504040204" pitchFamily="34" charset="0"/>
              </a:rPr>
              <a:t>CPU</a:t>
            </a:r>
            <a:r>
              <a:rPr lang="zh-CN" altLang="en-US" dirty="0">
                <a:solidFill>
                  <a:srgbClr val="0000CC"/>
                </a:solidFill>
                <a:latin typeface="Tahoma" panose="020B0604030504040204" pitchFamily="34" charset="0"/>
              </a:rPr>
              <a:t>的效率，如中断、</a:t>
            </a:r>
            <a:r>
              <a:rPr lang="en-US" altLang="zh-CN" dirty="0">
                <a:solidFill>
                  <a:srgbClr val="0000CC"/>
                </a:solidFill>
                <a:latin typeface="Tahoma" panose="020B0604030504040204" pitchFamily="34" charset="0"/>
              </a:rPr>
              <a:t>DMA</a:t>
            </a:r>
            <a:r>
              <a:rPr lang="zh-CN" altLang="en-US" dirty="0">
                <a:solidFill>
                  <a:srgbClr val="0000CC"/>
                </a:solidFill>
                <a:latin typeface="Tahoma" panose="020B0604030504040204" pitchFamily="34" charset="0"/>
              </a:rPr>
              <a:t>、通道等设备控制方式，缓冲技术等。</a:t>
            </a:r>
          </a:p>
          <a:p>
            <a:pPr>
              <a:lnSpc>
                <a:spcPct val="150000"/>
              </a:lnSpc>
              <a:spcBef>
                <a:spcPct val="20000"/>
              </a:spcBef>
              <a:buClr>
                <a:srgbClr val="FF9900"/>
              </a:buClr>
              <a:buFont typeface="Wingdings" panose="05000000000000000000" pitchFamily="2" charset="2"/>
            </a:pPr>
            <a:r>
              <a:rPr lang="zh-CN" altLang="en-US" dirty="0">
                <a:solidFill>
                  <a:srgbClr val="0000CC"/>
                </a:solidFill>
                <a:latin typeface="Tahoma" panose="020B0604030504040204" pitchFamily="34" charset="0"/>
              </a:rPr>
              <a:t>      可利用分层的方法实现</a:t>
            </a:r>
            <a:r>
              <a:rPr lang="en-US" altLang="zh-CN" dirty="0">
                <a:solidFill>
                  <a:srgbClr val="0000CC"/>
                </a:solidFill>
                <a:latin typeface="Tahoma" panose="020B0604030504040204" pitchFamily="34" charset="0"/>
              </a:rPr>
              <a:t>I/O</a:t>
            </a:r>
            <a:r>
              <a:rPr lang="zh-CN" altLang="en-US" dirty="0">
                <a:solidFill>
                  <a:srgbClr val="0000CC"/>
                </a:solidFill>
                <a:latin typeface="Tahoma" panose="020B0604030504040204" pitchFamily="34" charset="0"/>
              </a:rPr>
              <a:t>管理软件，如图</a:t>
            </a:r>
            <a:r>
              <a:rPr lang="en-US" altLang="zh-CN" dirty="0">
                <a:solidFill>
                  <a:srgbClr val="0000CC"/>
                </a:solidFill>
                <a:latin typeface="Tahoma" panose="020B0604030504040204" pitchFamily="34" charset="0"/>
              </a:rPr>
              <a:t>5.9 </a:t>
            </a:r>
            <a:r>
              <a:rPr lang="zh-CN" altLang="en-US" dirty="0">
                <a:solidFill>
                  <a:srgbClr val="0000CC"/>
                </a:solidFill>
                <a:latin typeface="Tahoma" panose="020B0604030504040204" pitchFamily="34" charset="0"/>
              </a:rPr>
              <a:t>所示。</a:t>
            </a:r>
          </a:p>
        </p:txBody>
      </p:sp>
      <p:sp>
        <p:nvSpPr>
          <p:cNvPr id="245772" name="AutoShape 5"/>
          <p:cNvSpPr/>
          <p:nvPr/>
        </p:nvSpPr>
        <p:spPr>
          <a:xfrm>
            <a:off x="1067693" y="1025749"/>
            <a:ext cx="42354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45773" name="Text Box 38"/>
          <p:cNvSpPr txBox="1"/>
          <p:nvPr/>
        </p:nvSpPr>
        <p:spPr>
          <a:xfrm>
            <a:off x="1199456" y="1052736"/>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一、设备管理的目标</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0" name="矩形 9">
            <a:extLst>
              <a:ext uri="{FF2B5EF4-FFF2-40B4-BE49-F238E27FC236}">
                <a16:creationId xmlns:a16="http://schemas.microsoft.com/office/drawing/2014/main" id="{0944D34F-3091-4E22-A4DE-0C0DC6DB3C0A}"/>
              </a:ext>
            </a:extLst>
          </p:cNvPr>
          <p:cNvSpPr/>
          <p:nvPr/>
        </p:nvSpPr>
        <p:spPr>
          <a:xfrm>
            <a:off x="479376" y="182086"/>
            <a:ext cx="4679950"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5.3 设备管理与功能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5773"/>
                                        </p:tgtEl>
                                        <p:attrNameLst>
                                          <p:attrName>style.visibility</p:attrName>
                                        </p:attrNameLst>
                                      </p:cBhvr>
                                      <p:to>
                                        <p:strVal val="visible"/>
                                      </p:to>
                                    </p:set>
                                    <p:anim calcmode="lin" valueType="num">
                                      <p:cBhvr additive="base">
                                        <p:cTn id="7" dur="500" fill="hold"/>
                                        <p:tgtEl>
                                          <p:spTgt spid="245773"/>
                                        </p:tgtEl>
                                        <p:attrNameLst>
                                          <p:attrName>ppt_x</p:attrName>
                                        </p:attrNameLst>
                                      </p:cBhvr>
                                      <p:tavLst>
                                        <p:tav tm="0">
                                          <p:val>
                                            <p:strVal val="#ppt_x"/>
                                          </p:val>
                                        </p:tav>
                                        <p:tav tm="100000">
                                          <p:val>
                                            <p:strVal val="#ppt_x"/>
                                          </p:val>
                                        </p:tav>
                                      </p:tavLst>
                                    </p:anim>
                                    <p:anim calcmode="lin" valueType="num">
                                      <p:cBhvr additive="base">
                                        <p:cTn id="8" dur="500" fill="hold"/>
                                        <p:tgtEl>
                                          <p:spTgt spid="24577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45772"/>
                                        </p:tgtEl>
                                        <p:attrNameLst>
                                          <p:attrName>style.visibility</p:attrName>
                                        </p:attrNameLst>
                                      </p:cBhvr>
                                      <p:to>
                                        <p:strVal val="visible"/>
                                      </p:to>
                                    </p:set>
                                    <p:anim calcmode="lin" valueType="num">
                                      <p:cBhvr additive="base">
                                        <p:cTn id="12" dur="500" fill="hold"/>
                                        <p:tgtEl>
                                          <p:spTgt spid="245772"/>
                                        </p:tgtEl>
                                        <p:attrNameLst>
                                          <p:attrName>ppt_x</p:attrName>
                                        </p:attrNameLst>
                                      </p:cBhvr>
                                      <p:tavLst>
                                        <p:tav tm="0">
                                          <p:val>
                                            <p:strVal val="#ppt_x"/>
                                          </p:val>
                                        </p:tav>
                                        <p:tav tm="100000">
                                          <p:val>
                                            <p:strVal val="#ppt_x"/>
                                          </p:val>
                                        </p:tav>
                                      </p:tavLst>
                                    </p:anim>
                                    <p:anim calcmode="lin" valueType="num">
                                      <p:cBhvr additive="base">
                                        <p:cTn id="13" dur="500" fill="hold"/>
                                        <p:tgtEl>
                                          <p:spTgt spid="24577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45768"/>
                                        </p:tgtEl>
                                        <p:attrNameLst>
                                          <p:attrName>style.visibility</p:attrName>
                                        </p:attrNameLst>
                                      </p:cBhvr>
                                      <p:to>
                                        <p:strVal val="visible"/>
                                      </p:to>
                                    </p:set>
                                    <p:anim calcmode="lin" valueType="num">
                                      <p:cBhvr additive="base">
                                        <p:cTn id="17" dur="500" fill="hold"/>
                                        <p:tgtEl>
                                          <p:spTgt spid="245768"/>
                                        </p:tgtEl>
                                        <p:attrNameLst>
                                          <p:attrName>ppt_x</p:attrName>
                                        </p:attrNameLst>
                                      </p:cBhvr>
                                      <p:tavLst>
                                        <p:tav tm="0">
                                          <p:val>
                                            <p:strVal val="1+#ppt_w/2"/>
                                          </p:val>
                                        </p:tav>
                                        <p:tav tm="100000">
                                          <p:val>
                                            <p:strVal val="#ppt_x"/>
                                          </p:val>
                                        </p:tav>
                                      </p:tavLst>
                                    </p:anim>
                                    <p:anim calcmode="lin" valueType="num">
                                      <p:cBhvr additive="base">
                                        <p:cTn id="18" dur="500" fill="hold"/>
                                        <p:tgtEl>
                                          <p:spTgt spid="24576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45769"/>
                                        </p:tgtEl>
                                        <p:attrNameLst>
                                          <p:attrName>style.visibility</p:attrName>
                                        </p:attrNameLst>
                                      </p:cBhvr>
                                      <p:to>
                                        <p:strVal val="visible"/>
                                      </p:to>
                                    </p:set>
                                    <p:anim calcmode="lin" valueType="num">
                                      <p:cBhvr additive="base">
                                        <p:cTn id="22" dur="500" fill="hold"/>
                                        <p:tgtEl>
                                          <p:spTgt spid="245769"/>
                                        </p:tgtEl>
                                        <p:attrNameLst>
                                          <p:attrName>ppt_x</p:attrName>
                                        </p:attrNameLst>
                                      </p:cBhvr>
                                      <p:tavLst>
                                        <p:tav tm="0">
                                          <p:val>
                                            <p:strVal val="1+#ppt_w/2"/>
                                          </p:val>
                                        </p:tav>
                                        <p:tav tm="100000">
                                          <p:val>
                                            <p:strVal val="#ppt_x"/>
                                          </p:val>
                                        </p:tav>
                                      </p:tavLst>
                                    </p:anim>
                                    <p:anim calcmode="lin" valueType="num">
                                      <p:cBhvr additive="base">
                                        <p:cTn id="23" dur="500" fill="hold"/>
                                        <p:tgtEl>
                                          <p:spTgt spid="2457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8" grpId="0"/>
      <p:bldP spid="245769" grpId="0"/>
      <p:bldP spid="245772" grpId="0" bldLvl="0" animBg="1"/>
      <p:bldP spid="24577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91" name="文本框 246790"/>
          <p:cNvSpPr txBox="1"/>
          <p:nvPr/>
        </p:nvSpPr>
        <p:spPr>
          <a:xfrm>
            <a:off x="1838078" y="1747173"/>
            <a:ext cx="4248150" cy="3969385"/>
          </a:xfrm>
          <a:prstGeom prst="rect">
            <a:avLst/>
          </a:prstGeom>
          <a:noFill/>
          <a:ln w="9525">
            <a:noFill/>
          </a:ln>
        </p:spPr>
        <p:txBody>
          <a:bodyPr>
            <a:spAutoFit/>
          </a:bodyPr>
          <a:lstStyle/>
          <a:p>
            <a:pPr>
              <a:spcBef>
                <a:spcPct val="50000"/>
              </a:spcBef>
              <a:buClr>
                <a:srgbClr val="FF99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用户进程；在用户层，用户程序通过内核提供系统调用接口与逻辑</a:t>
            </a:r>
            <a:r>
              <a:rPr lang="en-US" altLang="zh-CN" sz="2800" dirty="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层交互。逻辑</a:t>
            </a:r>
            <a:r>
              <a:rPr lang="en-US" altLang="zh-CN" sz="2800" dirty="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层接到用户</a:t>
            </a:r>
            <a:r>
              <a:rPr lang="en-US" altLang="zh-CN" sz="2800" dirty="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请求后，通过逻辑</a:t>
            </a:r>
            <a:r>
              <a:rPr lang="en-US" altLang="zh-CN" sz="2800" dirty="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层与设备驱动程序接口完成</a:t>
            </a:r>
            <a:r>
              <a:rPr lang="en-US" altLang="zh-CN" sz="2800" dirty="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设备的操作。下面是一个读操作的系统调用： </a:t>
            </a:r>
          </a:p>
        </p:txBody>
      </p:sp>
      <p:grpSp>
        <p:nvGrpSpPr>
          <p:cNvPr id="246804" name="组合 246803"/>
          <p:cNvGrpSpPr/>
          <p:nvPr/>
        </p:nvGrpSpPr>
        <p:grpSpPr>
          <a:xfrm>
            <a:off x="7104112" y="1999204"/>
            <a:ext cx="3365500" cy="3009900"/>
            <a:chOff x="3381" y="935"/>
            <a:chExt cx="2120" cy="1896"/>
          </a:xfrm>
        </p:grpSpPr>
        <p:sp>
          <p:nvSpPr>
            <p:cNvPr id="246794" name="文本框 246793"/>
            <p:cNvSpPr txBox="1"/>
            <p:nvPr/>
          </p:nvSpPr>
          <p:spPr>
            <a:xfrm>
              <a:off x="3381" y="1253"/>
              <a:ext cx="2120" cy="507"/>
            </a:xfrm>
            <a:prstGeom prst="rect">
              <a:avLst/>
            </a:prstGeom>
            <a:solidFill>
              <a:srgbClr val="FFFFCC"/>
            </a:solidFill>
            <a:ln w="22225" cap="flat" cmpd="dbl">
              <a:solidFill>
                <a:srgbClr val="000000"/>
              </a:solidFill>
              <a:prstDash val="solid"/>
              <a:miter/>
              <a:headEnd type="none" w="med" len="med"/>
              <a:tailEnd type="none" w="med" len="med"/>
            </a:ln>
          </p:spPr>
          <p:txBody>
            <a:bodyPr/>
            <a:lstStyle/>
            <a:p>
              <a:pPr algn="ctr"/>
              <a:r>
                <a:rPr lang="zh-CN" altLang="en-US" dirty="0">
                  <a:latin typeface="Times New Roman" panose="02020603050405020304" pitchFamily="18" charset="0"/>
                </a:rPr>
                <a:t>逻辑</a:t>
              </a:r>
              <a:r>
                <a:rPr lang="en-US" altLang="zh-CN">
                  <a:latin typeface="Times New Roman" panose="02020603050405020304" pitchFamily="18" charset="0"/>
                </a:rPr>
                <a:t>I/O</a:t>
              </a:r>
            </a:p>
            <a:p>
              <a:pPr algn="ctr"/>
              <a:r>
                <a:rPr lang="zh-CN" altLang="en-US" dirty="0">
                  <a:latin typeface="Times New Roman" panose="02020603050405020304" pitchFamily="18" charset="0"/>
                </a:rPr>
                <a:t>（独立于设备的软件）</a:t>
              </a:r>
              <a:endParaRPr lang="zh-CN" altLang="en-US" dirty="0">
                <a:latin typeface="Tahoma" panose="020B0604030504040204" pitchFamily="34" charset="0"/>
              </a:endParaRPr>
            </a:p>
          </p:txBody>
        </p:sp>
        <p:sp>
          <p:nvSpPr>
            <p:cNvPr id="246795" name="文本框 246794"/>
            <p:cNvSpPr txBox="1"/>
            <p:nvPr/>
          </p:nvSpPr>
          <p:spPr>
            <a:xfrm>
              <a:off x="3381" y="935"/>
              <a:ext cx="2120" cy="294"/>
            </a:xfrm>
            <a:prstGeom prst="rect">
              <a:avLst/>
            </a:prstGeom>
            <a:solidFill>
              <a:srgbClr val="CCFF99"/>
            </a:solidFill>
            <a:ln w="22225" cap="flat" cmpd="dbl">
              <a:solidFill>
                <a:srgbClr val="000000"/>
              </a:solidFill>
              <a:prstDash val="solid"/>
              <a:miter/>
              <a:headEnd type="none" w="med" len="med"/>
              <a:tailEnd type="none" w="med" len="med"/>
            </a:ln>
          </p:spPr>
          <p:txBody>
            <a:bodyPr/>
            <a:lstStyle/>
            <a:p>
              <a:pPr algn="ctr"/>
              <a:r>
                <a:rPr lang="zh-CN" altLang="en-US" dirty="0">
                  <a:effectLst>
                    <a:outerShdw blurRad="38100" dist="38100" dir="2700000">
                      <a:srgbClr val="FFFFFF"/>
                    </a:outerShdw>
                  </a:effectLst>
                  <a:latin typeface="Times New Roman" panose="02020603050405020304" pitchFamily="18" charset="0"/>
                </a:rPr>
                <a:t>用户进程</a:t>
              </a:r>
              <a:endParaRPr lang="zh-CN" altLang="en-US" dirty="0">
                <a:effectLst>
                  <a:outerShdw blurRad="38100" dist="38100" dir="2700000">
                    <a:srgbClr val="FFFFFF"/>
                  </a:outerShdw>
                </a:effectLst>
                <a:latin typeface="Tahoma" panose="020B0604030504040204" pitchFamily="34" charset="0"/>
              </a:endParaRPr>
            </a:p>
          </p:txBody>
        </p:sp>
        <p:sp>
          <p:nvSpPr>
            <p:cNvPr id="246796" name="文本框 246795"/>
            <p:cNvSpPr txBox="1"/>
            <p:nvPr/>
          </p:nvSpPr>
          <p:spPr>
            <a:xfrm>
              <a:off x="3381" y="1784"/>
              <a:ext cx="2120" cy="506"/>
            </a:xfrm>
            <a:prstGeom prst="rect">
              <a:avLst/>
            </a:prstGeom>
            <a:solidFill>
              <a:srgbClr val="FFCCFF"/>
            </a:solidFill>
            <a:ln w="22225" cap="flat" cmpd="dbl">
              <a:solidFill>
                <a:srgbClr val="000000"/>
              </a:solidFill>
              <a:prstDash val="solid"/>
              <a:miter/>
              <a:headEnd type="none" w="med" len="med"/>
              <a:tailEnd type="none" w="med" len="med"/>
            </a:ln>
          </p:spPr>
          <p:txBody>
            <a:bodyPr/>
            <a:lstStyle/>
            <a:p>
              <a:pPr algn="ctr"/>
              <a:r>
                <a:rPr lang="zh-CN" altLang="en-US" dirty="0">
                  <a:latin typeface="Times New Roman" panose="02020603050405020304" pitchFamily="18" charset="0"/>
                </a:rPr>
                <a:t>设备</a:t>
              </a:r>
              <a:r>
                <a:rPr lang="en-US" altLang="zh-CN">
                  <a:latin typeface="Times New Roman" panose="02020603050405020304" pitchFamily="18" charset="0"/>
                </a:rPr>
                <a:t>I/O</a:t>
              </a:r>
            </a:p>
            <a:p>
              <a:pPr algn="ctr"/>
              <a:r>
                <a:rPr lang="zh-CN" altLang="en-US" dirty="0">
                  <a:latin typeface="Times New Roman" panose="02020603050405020304" pitchFamily="18" charset="0"/>
                </a:rPr>
                <a:t>（设备驱动程序）</a:t>
              </a:r>
              <a:endParaRPr lang="zh-CN" altLang="en-US" dirty="0">
                <a:latin typeface="Tahoma" panose="020B0604030504040204" pitchFamily="34" charset="0"/>
              </a:endParaRPr>
            </a:p>
          </p:txBody>
        </p:sp>
        <p:sp>
          <p:nvSpPr>
            <p:cNvPr id="246797" name="文本框 246796"/>
            <p:cNvSpPr txBox="1"/>
            <p:nvPr/>
          </p:nvSpPr>
          <p:spPr>
            <a:xfrm>
              <a:off x="3381" y="2300"/>
              <a:ext cx="2120" cy="531"/>
            </a:xfrm>
            <a:prstGeom prst="rect">
              <a:avLst/>
            </a:prstGeom>
            <a:solidFill>
              <a:srgbClr val="9999FF"/>
            </a:solidFill>
            <a:ln w="22225" cap="flat" cmpd="dbl">
              <a:solidFill>
                <a:srgbClr val="000000"/>
              </a:solidFill>
              <a:prstDash val="solid"/>
              <a:miter/>
              <a:headEnd type="none" w="med" len="med"/>
              <a:tailEnd type="none" w="med" len="med"/>
            </a:ln>
          </p:spPr>
          <p:txBody>
            <a:bodyPr/>
            <a:lstStyle/>
            <a:p>
              <a:pPr algn="ctr"/>
              <a:r>
                <a:rPr lang="zh-CN" altLang="en-US" dirty="0">
                  <a:latin typeface="Times New Roman" panose="02020603050405020304" pitchFamily="18" charset="0"/>
                </a:rPr>
                <a:t>中断控制程序</a:t>
              </a:r>
            </a:p>
            <a:p>
              <a:pPr algn="ctr"/>
              <a:r>
                <a:rPr lang="zh-CN" altLang="en-US" dirty="0">
                  <a:latin typeface="Times New Roman" panose="02020603050405020304" pitchFamily="18" charset="0"/>
                </a:rPr>
                <a:t>主机与</a:t>
              </a:r>
              <a:r>
                <a:rPr lang="en-US" altLang="zh-CN">
                  <a:latin typeface="Times New Roman" panose="02020603050405020304" pitchFamily="18" charset="0"/>
                </a:rPr>
                <a:t>I/O</a:t>
              </a:r>
              <a:r>
                <a:rPr lang="zh-CN" altLang="en-US" dirty="0">
                  <a:latin typeface="Times New Roman" panose="02020603050405020304" pitchFamily="18" charset="0"/>
                </a:rPr>
                <a:t>设备接口</a:t>
              </a:r>
              <a:endParaRPr lang="zh-CN" altLang="en-US" dirty="0">
                <a:latin typeface="Tahoma" panose="020B0604030504040204" pitchFamily="34" charset="0"/>
              </a:endParaRPr>
            </a:p>
          </p:txBody>
        </p:sp>
      </p:grpSp>
      <p:sp>
        <p:nvSpPr>
          <p:cNvPr id="246798" name="文本框 246797"/>
          <p:cNvSpPr txBox="1"/>
          <p:nvPr/>
        </p:nvSpPr>
        <p:spPr>
          <a:xfrm>
            <a:off x="6958062" y="5080541"/>
            <a:ext cx="3743325" cy="504825"/>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宋体" panose="02010600030101010101" pitchFamily="2" charset="-122"/>
              </a:rPr>
              <a:t>图</a:t>
            </a:r>
            <a:r>
              <a:rPr lang="en-US" altLang="zh-CN" sz="2000">
                <a:solidFill>
                  <a:srgbClr val="006600"/>
                </a:solidFill>
                <a:effectLst>
                  <a:outerShdw blurRad="38100" dist="38100" dir="2700000">
                    <a:srgbClr val="C0C0C0"/>
                  </a:outerShdw>
                </a:effectLst>
                <a:latin typeface="宋体" panose="02010600030101010101" pitchFamily="2" charset="-122"/>
              </a:rPr>
              <a:t>5.9 I/O</a:t>
            </a:r>
            <a:r>
              <a:rPr lang="zh-CN" altLang="en-US" sz="2000" dirty="0">
                <a:solidFill>
                  <a:srgbClr val="006600"/>
                </a:solidFill>
                <a:effectLst>
                  <a:outerShdw blurRad="38100" dist="38100" dir="2700000">
                    <a:srgbClr val="C0C0C0"/>
                  </a:outerShdw>
                </a:effectLst>
                <a:latin typeface="宋体" panose="02010600030101010101" pitchFamily="2" charset="-122"/>
              </a:rPr>
              <a:t>管理的层次模型</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246799" name="文本框 246798"/>
          <p:cNvSpPr txBox="1"/>
          <p:nvPr/>
        </p:nvSpPr>
        <p:spPr>
          <a:xfrm>
            <a:off x="2837415" y="5638810"/>
            <a:ext cx="6840538" cy="521970"/>
          </a:xfrm>
          <a:prstGeom prst="rect">
            <a:avLst/>
          </a:prstGeom>
          <a:noFill/>
          <a:ln w="9525">
            <a:noFill/>
          </a:ln>
        </p:spPr>
        <p:txBody>
          <a:bodyPr>
            <a:spAutoFit/>
          </a:bodyPr>
          <a:lstStyle/>
          <a:p>
            <a:r>
              <a:rPr lang="en-US" altLang="zh-CN" sz="2800" err="1">
                <a:solidFill>
                  <a:srgbClr val="CC00CC"/>
                </a:solidFill>
                <a:effectLst>
                  <a:outerShdw blurRad="38100" dist="38100" dir="2700000">
                    <a:srgbClr val="C0C0C0"/>
                  </a:outerShdw>
                </a:effectLst>
                <a:latin typeface="Tahoma" panose="020B0604030504040204" pitchFamily="34" charset="0"/>
              </a:rPr>
              <a:t>Read(fd</a:t>
            </a:r>
            <a:r>
              <a:rPr lang="zh-CN" altLang="en-US" sz="2800" dirty="0">
                <a:solidFill>
                  <a:srgbClr val="CC00CC"/>
                </a:solidFill>
                <a:effectLst>
                  <a:outerShdw blurRad="38100" dist="38100" dir="2700000">
                    <a:srgbClr val="C0C0C0"/>
                  </a:outerShdw>
                </a:effectLst>
                <a:latin typeface="Tahoma" panose="020B0604030504040204" pitchFamily="34" charset="0"/>
              </a:rPr>
              <a:t>，</a:t>
            </a:r>
            <a:r>
              <a:rPr lang="en-US" altLang="zh-CN" sz="2800">
                <a:solidFill>
                  <a:srgbClr val="CC00CC"/>
                </a:solidFill>
                <a:effectLst>
                  <a:outerShdw blurRad="38100" dist="38100" dir="2700000">
                    <a:srgbClr val="C0C0C0"/>
                  </a:outerShdw>
                </a:effectLst>
                <a:latin typeface="Tahoma" panose="020B0604030504040204" pitchFamily="34" charset="0"/>
              </a:rPr>
              <a:t>no</a:t>
            </a:r>
            <a:r>
              <a:rPr lang="zh-CN" altLang="en-US" sz="2800" dirty="0">
                <a:solidFill>
                  <a:srgbClr val="CC00CC"/>
                </a:solidFill>
                <a:effectLst>
                  <a:outerShdw blurRad="38100" dist="38100" dir="2700000">
                    <a:srgbClr val="C0C0C0"/>
                  </a:outerShdw>
                </a:effectLst>
                <a:latin typeface="Tahoma" panose="020B0604030504040204" pitchFamily="34" charset="0"/>
              </a:rPr>
              <a:t>，</a:t>
            </a:r>
            <a:r>
              <a:rPr lang="en-US" altLang="zh-CN" sz="2800">
                <a:solidFill>
                  <a:srgbClr val="CC00CC"/>
                </a:solidFill>
                <a:effectLst>
                  <a:outerShdw blurRad="38100" dist="38100" dir="2700000">
                    <a:srgbClr val="C0C0C0"/>
                  </a:outerShdw>
                </a:effectLst>
                <a:latin typeface="Tahoma" panose="020B0604030504040204" pitchFamily="34" charset="0"/>
              </a:rPr>
              <a:t>buffer</a:t>
            </a:r>
            <a:r>
              <a:rPr lang="zh-CN" altLang="en-US" sz="2800" dirty="0">
                <a:solidFill>
                  <a:srgbClr val="CC00CC"/>
                </a:solidFill>
                <a:effectLst>
                  <a:outerShdw blurRad="38100" dist="38100" dir="2700000">
                    <a:srgbClr val="C0C0C0"/>
                  </a:outerShdw>
                </a:effectLst>
                <a:latin typeface="Tahoma" panose="020B0604030504040204" pitchFamily="34" charset="0"/>
              </a:rPr>
              <a:t>，</a:t>
            </a:r>
            <a:r>
              <a:rPr lang="en-US" altLang="zh-CN" sz="2800" err="1">
                <a:solidFill>
                  <a:srgbClr val="CC00CC"/>
                </a:solidFill>
                <a:effectLst>
                  <a:outerShdw blurRad="38100" dist="38100" dir="2700000">
                    <a:srgbClr val="C0C0C0"/>
                  </a:outerShdw>
                </a:effectLst>
                <a:latin typeface="Tahoma" panose="020B0604030504040204" pitchFamily="34" charset="0"/>
              </a:rPr>
              <a:t>sizeof(buffer</a:t>
            </a:r>
            <a:r>
              <a:rPr lang="en-US" altLang="zh-CN" sz="2800">
                <a:solidFill>
                  <a:srgbClr val="CC00CC"/>
                </a:solidFill>
                <a:effectLst>
                  <a:outerShdw blurRad="38100" dist="38100" dir="2700000">
                    <a:srgbClr val="C0C0C0"/>
                  </a:outerShdw>
                </a:effectLst>
                <a:latin typeface="Tahoma" panose="020B0604030504040204" pitchFamily="34" charset="0"/>
              </a:rPr>
              <a:t>))</a:t>
            </a:r>
            <a:endParaRPr lang="zh-CN" altLang="en-US" sz="2800" dirty="0">
              <a:solidFill>
                <a:srgbClr val="CC00CC"/>
              </a:solidFill>
              <a:effectLst>
                <a:outerShdw blurRad="38100" dist="38100" dir="2700000">
                  <a:srgbClr val="C0C0C0"/>
                </a:outerShdw>
              </a:effectLst>
              <a:latin typeface="Tahoma" panose="020B0604030504040204" pitchFamily="34" charset="0"/>
            </a:endParaRPr>
          </a:p>
        </p:txBody>
      </p:sp>
      <p:sp>
        <p:nvSpPr>
          <p:cNvPr id="246806" name="AutoShape 5"/>
          <p:cNvSpPr/>
          <p:nvPr/>
        </p:nvSpPr>
        <p:spPr>
          <a:xfrm>
            <a:off x="1055440" y="980728"/>
            <a:ext cx="42354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46807" name="Text Box 38"/>
          <p:cNvSpPr txBox="1"/>
          <p:nvPr/>
        </p:nvSpPr>
        <p:spPr>
          <a:xfrm>
            <a:off x="1187203" y="1007715"/>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 </a:t>
            </a:r>
            <a:r>
              <a:rPr lang="en-US" altLang="zh-CN" sz="2800">
                <a:solidFill>
                  <a:srgbClr val="FF0000"/>
                </a:solidFill>
                <a:effectLst>
                  <a:outerShdw blurRad="38100" dist="38100" dir="2700000">
                    <a:srgbClr val="C0C0C0"/>
                  </a:outerShdw>
                </a:effectLst>
                <a:latin typeface="Times New Roman" panose="02020603050405020304" pitchFamily="18" charset="0"/>
              </a:rPr>
              <a:t>I/O</a:t>
            </a:r>
            <a:r>
              <a:rPr lang="zh-CN" altLang="en-US" sz="2800" dirty="0">
                <a:solidFill>
                  <a:srgbClr val="FF0000"/>
                </a:solidFill>
                <a:effectLst>
                  <a:outerShdw blurRad="38100" dist="38100" dir="2700000">
                    <a:srgbClr val="C0C0C0"/>
                  </a:outerShdw>
                </a:effectLst>
                <a:latin typeface="Times New Roman" panose="02020603050405020304" pitchFamily="18" charset="0"/>
              </a:rPr>
              <a:t>管理层次</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3" name="矩形 12">
            <a:extLst>
              <a:ext uri="{FF2B5EF4-FFF2-40B4-BE49-F238E27FC236}">
                <a16:creationId xmlns:a16="http://schemas.microsoft.com/office/drawing/2014/main" id="{714792B2-70DE-4E4E-A669-DA23624FF525}"/>
              </a:ext>
            </a:extLst>
          </p:cNvPr>
          <p:cNvSpPr/>
          <p:nvPr/>
        </p:nvSpPr>
        <p:spPr>
          <a:xfrm>
            <a:off x="479376" y="182086"/>
            <a:ext cx="4679950"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5.3 设备管理与功能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6807"/>
                                        </p:tgtEl>
                                        <p:attrNameLst>
                                          <p:attrName>style.visibility</p:attrName>
                                        </p:attrNameLst>
                                      </p:cBhvr>
                                      <p:to>
                                        <p:strVal val="visible"/>
                                      </p:to>
                                    </p:set>
                                    <p:anim calcmode="lin" valueType="num">
                                      <p:cBhvr additive="base">
                                        <p:cTn id="7" dur="500" fill="hold"/>
                                        <p:tgtEl>
                                          <p:spTgt spid="246807"/>
                                        </p:tgtEl>
                                        <p:attrNameLst>
                                          <p:attrName>ppt_x</p:attrName>
                                        </p:attrNameLst>
                                      </p:cBhvr>
                                      <p:tavLst>
                                        <p:tav tm="0">
                                          <p:val>
                                            <p:strVal val="#ppt_x"/>
                                          </p:val>
                                        </p:tav>
                                        <p:tav tm="100000">
                                          <p:val>
                                            <p:strVal val="#ppt_x"/>
                                          </p:val>
                                        </p:tav>
                                      </p:tavLst>
                                    </p:anim>
                                    <p:anim calcmode="lin" valueType="num">
                                      <p:cBhvr additive="base">
                                        <p:cTn id="8" dur="500" fill="hold"/>
                                        <p:tgtEl>
                                          <p:spTgt spid="24680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46806"/>
                                        </p:tgtEl>
                                        <p:attrNameLst>
                                          <p:attrName>style.visibility</p:attrName>
                                        </p:attrNameLst>
                                      </p:cBhvr>
                                      <p:to>
                                        <p:strVal val="visible"/>
                                      </p:to>
                                    </p:set>
                                    <p:anim calcmode="lin" valueType="num">
                                      <p:cBhvr additive="base">
                                        <p:cTn id="12" dur="500" fill="hold"/>
                                        <p:tgtEl>
                                          <p:spTgt spid="246806"/>
                                        </p:tgtEl>
                                        <p:attrNameLst>
                                          <p:attrName>ppt_x</p:attrName>
                                        </p:attrNameLst>
                                      </p:cBhvr>
                                      <p:tavLst>
                                        <p:tav tm="0">
                                          <p:val>
                                            <p:strVal val="#ppt_x"/>
                                          </p:val>
                                        </p:tav>
                                        <p:tav tm="100000">
                                          <p:val>
                                            <p:strVal val="#ppt_x"/>
                                          </p:val>
                                        </p:tav>
                                      </p:tavLst>
                                    </p:anim>
                                    <p:anim calcmode="lin" valueType="num">
                                      <p:cBhvr additive="base">
                                        <p:cTn id="13" dur="500" fill="hold"/>
                                        <p:tgtEl>
                                          <p:spTgt spid="24680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46791"/>
                                        </p:tgtEl>
                                        <p:attrNameLst>
                                          <p:attrName>style.visibility</p:attrName>
                                        </p:attrNameLst>
                                      </p:cBhvr>
                                      <p:to>
                                        <p:strVal val="visible"/>
                                      </p:to>
                                    </p:set>
                                    <p:anim calcmode="lin" valueType="num">
                                      <p:cBhvr additive="base">
                                        <p:cTn id="17" dur="500" fill="hold"/>
                                        <p:tgtEl>
                                          <p:spTgt spid="246791"/>
                                        </p:tgtEl>
                                        <p:attrNameLst>
                                          <p:attrName>ppt_x</p:attrName>
                                        </p:attrNameLst>
                                      </p:cBhvr>
                                      <p:tavLst>
                                        <p:tav tm="0">
                                          <p:val>
                                            <p:strVal val="1+#ppt_w/2"/>
                                          </p:val>
                                        </p:tav>
                                        <p:tav tm="100000">
                                          <p:val>
                                            <p:strVal val="#ppt_x"/>
                                          </p:val>
                                        </p:tav>
                                      </p:tavLst>
                                    </p:anim>
                                    <p:anim calcmode="lin" valueType="num">
                                      <p:cBhvr additive="base">
                                        <p:cTn id="18" dur="500" fill="hold"/>
                                        <p:tgtEl>
                                          <p:spTgt spid="246791"/>
                                        </p:tgtEl>
                                        <p:attrNameLst>
                                          <p:attrName>ppt_y</p:attrName>
                                        </p:attrNameLst>
                                      </p:cBhvr>
                                      <p:tavLst>
                                        <p:tav tm="0">
                                          <p:val>
                                            <p:strVal val="#ppt_y"/>
                                          </p:val>
                                        </p:tav>
                                        <p:tav tm="100000">
                                          <p:val>
                                            <p:strVal val="#ppt_y"/>
                                          </p:val>
                                        </p:tav>
                                      </p:tavLst>
                                    </p:anim>
                                  </p:childTnLst>
                                </p:cTn>
                              </p:par>
                              <p:par>
                                <p:cTn id="19" presetID="22" presetClass="entr" presetSubtype="1" fill="hold" nodeType="withEffect">
                                  <p:stCondLst>
                                    <p:cond delay="0"/>
                                  </p:stCondLst>
                                  <p:childTnLst>
                                    <p:set>
                                      <p:cBhvr>
                                        <p:cTn id="20" dur="1" fill="hold">
                                          <p:stCondLst>
                                            <p:cond delay="0"/>
                                          </p:stCondLst>
                                        </p:cTn>
                                        <p:tgtEl>
                                          <p:spTgt spid="246804"/>
                                        </p:tgtEl>
                                        <p:attrNameLst>
                                          <p:attrName>style.visibility</p:attrName>
                                        </p:attrNameLst>
                                      </p:cBhvr>
                                      <p:to>
                                        <p:strVal val="visible"/>
                                      </p:to>
                                    </p:set>
                                    <p:animEffect transition="in" filter="wipe(up)">
                                      <p:cBhvr>
                                        <p:cTn id="21" dur="500"/>
                                        <p:tgtEl>
                                          <p:spTgt spid="246804"/>
                                        </p:tgtEl>
                                      </p:cBhvr>
                                    </p:animEffect>
                                  </p:childTnLst>
                                </p:cTn>
                              </p:par>
                            </p:childTnLst>
                          </p:cTn>
                        </p:par>
                        <p:par>
                          <p:cTn id="22" fill="hold">
                            <p:stCondLst>
                              <p:cond delay="1500"/>
                            </p:stCondLst>
                            <p:childTnLst>
                              <p:par>
                                <p:cTn id="23" presetID="2" presetClass="entr" presetSubtype="4" fill="hold" grpId="0" nodeType="afterEffect">
                                  <p:stCondLst>
                                    <p:cond delay="0"/>
                                  </p:stCondLst>
                                  <p:childTnLst>
                                    <p:set>
                                      <p:cBhvr>
                                        <p:cTn id="24" dur="1" fill="hold">
                                          <p:stCondLst>
                                            <p:cond delay="0"/>
                                          </p:stCondLst>
                                        </p:cTn>
                                        <p:tgtEl>
                                          <p:spTgt spid="246798"/>
                                        </p:tgtEl>
                                        <p:attrNameLst>
                                          <p:attrName>style.visibility</p:attrName>
                                        </p:attrNameLst>
                                      </p:cBhvr>
                                      <p:to>
                                        <p:strVal val="visible"/>
                                      </p:to>
                                    </p:set>
                                    <p:anim calcmode="lin" valueType="num">
                                      <p:cBhvr additive="base">
                                        <p:cTn id="25" dur="500" fill="hold"/>
                                        <p:tgtEl>
                                          <p:spTgt spid="246798"/>
                                        </p:tgtEl>
                                        <p:attrNameLst>
                                          <p:attrName>ppt_x</p:attrName>
                                        </p:attrNameLst>
                                      </p:cBhvr>
                                      <p:tavLst>
                                        <p:tav tm="0">
                                          <p:val>
                                            <p:strVal val="#ppt_x"/>
                                          </p:val>
                                        </p:tav>
                                        <p:tav tm="100000">
                                          <p:val>
                                            <p:strVal val="#ppt_x"/>
                                          </p:val>
                                        </p:tav>
                                      </p:tavLst>
                                    </p:anim>
                                    <p:anim calcmode="lin" valueType="num">
                                      <p:cBhvr additive="base">
                                        <p:cTn id="26" dur="500" fill="hold"/>
                                        <p:tgtEl>
                                          <p:spTgt spid="246798"/>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2" presetClass="entr" presetSubtype="4" fill="hold" grpId="0" nodeType="afterEffect">
                                  <p:stCondLst>
                                    <p:cond delay="0"/>
                                  </p:stCondLst>
                                  <p:childTnLst>
                                    <p:set>
                                      <p:cBhvr>
                                        <p:cTn id="29" dur="1" fill="hold">
                                          <p:stCondLst>
                                            <p:cond delay="0"/>
                                          </p:stCondLst>
                                        </p:cTn>
                                        <p:tgtEl>
                                          <p:spTgt spid="246799"/>
                                        </p:tgtEl>
                                        <p:attrNameLst>
                                          <p:attrName>style.visibility</p:attrName>
                                        </p:attrNameLst>
                                      </p:cBhvr>
                                      <p:to>
                                        <p:strVal val="visible"/>
                                      </p:to>
                                    </p:set>
                                    <p:anim calcmode="lin" valueType="num">
                                      <p:cBhvr additive="base">
                                        <p:cTn id="30" dur="500" fill="hold"/>
                                        <p:tgtEl>
                                          <p:spTgt spid="246799"/>
                                        </p:tgtEl>
                                        <p:attrNameLst>
                                          <p:attrName>ppt_x</p:attrName>
                                        </p:attrNameLst>
                                      </p:cBhvr>
                                      <p:tavLst>
                                        <p:tav tm="0">
                                          <p:val>
                                            <p:strVal val="#ppt_x"/>
                                          </p:val>
                                        </p:tav>
                                        <p:tav tm="100000">
                                          <p:val>
                                            <p:strVal val="#ppt_x"/>
                                          </p:val>
                                        </p:tav>
                                      </p:tavLst>
                                    </p:anim>
                                    <p:anim calcmode="lin" valueType="num">
                                      <p:cBhvr additive="base">
                                        <p:cTn id="31" dur="500" fill="hold"/>
                                        <p:tgtEl>
                                          <p:spTgt spid="2467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1" grpId="0"/>
      <p:bldP spid="246798" grpId="0"/>
      <p:bldP spid="246799" grpId="0"/>
      <p:bldP spid="246806" grpId="0" bldLvl="0" animBg="1"/>
      <p:bldP spid="24680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3" name="文本框 247812"/>
          <p:cNvSpPr txBox="1"/>
          <p:nvPr/>
        </p:nvSpPr>
        <p:spPr>
          <a:xfrm>
            <a:off x="6312148" y="2565060"/>
            <a:ext cx="936625" cy="392113"/>
          </a:xfrm>
          <a:prstGeom prst="rect">
            <a:avLst/>
          </a:prstGeom>
          <a:noFill/>
          <a:ln w="9525">
            <a:noFill/>
          </a:ln>
        </p:spPr>
        <p:txBody>
          <a:bodyPr/>
          <a:lstStyle/>
          <a:p>
            <a:pPr algn="just"/>
            <a:endParaRPr lang="zh-CN" altLang="en-US" b="0" dirty="0">
              <a:latin typeface="Tahoma" panose="020B0604030504040204" pitchFamily="34" charset="0"/>
            </a:endParaRPr>
          </a:p>
        </p:txBody>
      </p:sp>
      <p:sp>
        <p:nvSpPr>
          <p:cNvPr id="247815" name="文本框 247814"/>
          <p:cNvSpPr txBox="1"/>
          <p:nvPr/>
        </p:nvSpPr>
        <p:spPr>
          <a:xfrm>
            <a:off x="1919536" y="1844335"/>
            <a:ext cx="8928992" cy="1383665"/>
          </a:xfrm>
          <a:prstGeom prst="rect">
            <a:avLst/>
          </a:prstGeom>
          <a:noFill/>
          <a:ln w="9525">
            <a:noFill/>
          </a:ln>
        </p:spPr>
        <p:txBody>
          <a:bodyPr wrap="square">
            <a:spAutoFit/>
          </a:bodyPr>
          <a:lstStyle/>
          <a:p>
            <a:pPr>
              <a:spcBef>
                <a:spcPct val="50000"/>
              </a:spcBef>
              <a:buClr>
                <a:srgbClr val="FF99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逻辑</a:t>
            </a:r>
            <a:r>
              <a:rPr lang="en-US" altLang="zh-CN" sz="2800" dirty="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管理；通过逻辑</a:t>
            </a:r>
            <a:r>
              <a:rPr lang="en-US" altLang="zh-CN" sz="2800" dirty="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层向用户层提供一致的接口，如打开、读、写、关闭等系统调用。在该层需要解决以下几个问题： </a:t>
            </a:r>
          </a:p>
        </p:txBody>
      </p:sp>
      <p:sp>
        <p:nvSpPr>
          <p:cNvPr id="247823" name="文本框 247822"/>
          <p:cNvSpPr txBox="1"/>
          <p:nvPr/>
        </p:nvSpPr>
        <p:spPr>
          <a:xfrm>
            <a:off x="2314823" y="3428660"/>
            <a:ext cx="7848600" cy="521970"/>
          </a:xfrm>
          <a:prstGeom prst="rect">
            <a:avLst/>
          </a:prstGeom>
          <a:noFill/>
          <a:ln w="9525">
            <a:noFill/>
          </a:ln>
        </p:spPr>
        <p:txBody>
          <a:bodyPr>
            <a:spAutoFit/>
          </a:bodyPr>
          <a:lstStyle/>
          <a:p>
            <a:pPr>
              <a:spcBef>
                <a:spcPct val="50000"/>
              </a:spcBef>
              <a:buClr>
                <a:srgbClr val="CC00CC"/>
              </a:buClr>
              <a:buFont typeface="Wingdings" panose="05000000000000000000" pitchFamily="2" charset="2"/>
              <a:buChar char="Ø"/>
            </a:pPr>
            <a:r>
              <a:rPr lang="zh-CN" altLang="en-US" sz="2800" dirty="0">
                <a:latin typeface="Tahoma" panose="020B0604030504040204" pitchFamily="34" charset="0"/>
              </a:rPr>
              <a:t> 设备命名；设备和文件按某种规范统一命名。 </a:t>
            </a:r>
          </a:p>
        </p:txBody>
      </p:sp>
      <p:sp>
        <p:nvSpPr>
          <p:cNvPr id="247824" name="文本框 247823"/>
          <p:cNvSpPr txBox="1"/>
          <p:nvPr/>
        </p:nvSpPr>
        <p:spPr>
          <a:xfrm>
            <a:off x="2314823" y="4076360"/>
            <a:ext cx="8137525" cy="521970"/>
          </a:xfrm>
          <a:prstGeom prst="rect">
            <a:avLst/>
          </a:prstGeom>
          <a:noFill/>
          <a:ln w="9525">
            <a:noFill/>
          </a:ln>
        </p:spPr>
        <p:txBody>
          <a:bodyPr>
            <a:spAutoFit/>
          </a:bodyPr>
          <a:lstStyle/>
          <a:p>
            <a:pPr>
              <a:spcBef>
                <a:spcPct val="50000"/>
              </a:spcBef>
              <a:buClr>
                <a:srgbClr val="CC00CC"/>
              </a:buClr>
              <a:buFont typeface="Wingdings" panose="05000000000000000000" pitchFamily="2" charset="2"/>
              <a:buChar char="Ø"/>
            </a:pPr>
            <a:r>
              <a:rPr lang="zh-CN" altLang="en-US" sz="2800" dirty="0">
                <a:latin typeface="Tahoma" panose="020B0604030504040204" pitchFamily="34" charset="0"/>
              </a:rPr>
              <a:t> 访问设备权限；如何阻止未授权用户访问设备。 </a:t>
            </a:r>
          </a:p>
        </p:txBody>
      </p:sp>
      <p:sp>
        <p:nvSpPr>
          <p:cNvPr id="247825" name="文本框 247824"/>
          <p:cNvSpPr txBox="1"/>
          <p:nvPr/>
        </p:nvSpPr>
        <p:spPr>
          <a:xfrm>
            <a:off x="2314822" y="4787560"/>
            <a:ext cx="8389689" cy="953135"/>
          </a:xfrm>
          <a:prstGeom prst="rect">
            <a:avLst/>
          </a:prstGeom>
          <a:noFill/>
          <a:ln w="9525">
            <a:noFill/>
          </a:ln>
        </p:spPr>
        <p:txBody>
          <a:bodyPr wrap="square">
            <a:spAutoFit/>
          </a:bodyPr>
          <a:lstStyle/>
          <a:p>
            <a:pPr>
              <a:spcBef>
                <a:spcPct val="50000"/>
              </a:spcBef>
              <a:buClr>
                <a:srgbClr val="CC00CC"/>
              </a:buClr>
              <a:buFont typeface="Wingdings" panose="05000000000000000000" pitchFamily="2" charset="2"/>
              <a:buChar char="Ø"/>
            </a:pPr>
            <a:r>
              <a:rPr lang="zh-CN" altLang="en-US" sz="2800" dirty="0">
                <a:latin typeface="Tahoma" panose="020B0604030504040204" pitchFamily="34" charset="0"/>
              </a:rPr>
              <a:t> 为设备分配缓冲区；提供统一大小的逻辑块（由于各设备块大小有差距）及缓冲区。 </a:t>
            </a:r>
          </a:p>
        </p:txBody>
      </p:sp>
      <p:sp>
        <p:nvSpPr>
          <p:cNvPr id="247829" name="AutoShape 5"/>
          <p:cNvSpPr/>
          <p:nvPr/>
        </p:nvSpPr>
        <p:spPr>
          <a:xfrm>
            <a:off x="995685" y="1025749"/>
            <a:ext cx="42354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47830" name="Text Box 38"/>
          <p:cNvSpPr txBox="1"/>
          <p:nvPr/>
        </p:nvSpPr>
        <p:spPr>
          <a:xfrm>
            <a:off x="1127448" y="1052736"/>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 </a:t>
            </a:r>
            <a:r>
              <a:rPr lang="en-US" altLang="zh-CN" sz="2800">
                <a:solidFill>
                  <a:srgbClr val="FF0000"/>
                </a:solidFill>
                <a:effectLst>
                  <a:outerShdw blurRad="38100" dist="38100" dir="2700000">
                    <a:srgbClr val="C0C0C0"/>
                  </a:outerShdw>
                </a:effectLst>
                <a:latin typeface="Times New Roman" panose="02020603050405020304" pitchFamily="18" charset="0"/>
              </a:rPr>
              <a:t>I/O</a:t>
            </a:r>
            <a:r>
              <a:rPr lang="zh-CN" altLang="en-US" sz="2800" dirty="0">
                <a:solidFill>
                  <a:srgbClr val="FF0000"/>
                </a:solidFill>
                <a:effectLst>
                  <a:outerShdw blurRad="38100" dist="38100" dir="2700000">
                    <a:srgbClr val="C0C0C0"/>
                  </a:outerShdw>
                </a:effectLst>
                <a:latin typeface="Times New Roman" panose="02020603050405020304" pitchFamily="18" charset="0"/>
              </a:rPr>
              <a:t>管理层次</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1" name="矩形 10">
            <a:extLst>
              <a:ext uri="{FF2B5EF4-FFF2-40B4-BE49-F238E27FC236}">
                <a16:creationId xmlns:a16="http://schemas.microsoft.com/office/drawing/2014/main" id="{93CCE8C8-BB8E-4A97-BECE-3C6E22AAD8DC}"/>
              </a:ext>
            </a:extLst>
          </p:cNvPr>
          <p:cNvSpPr/>
          <p:nvPr/>
        </p:nvSpPr>
        <p:spPr>
          <a:xfrm>
            <a:off x="479376" y="182086"/>
            <a:ext cx="4679950"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5.3 设备管理与功能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7830"/>
                                        </p:tgtEl>
                                        <p:attrNameLst>
                                          <p:attrName>style.visibility</p:attrName>
                                        </p:attrNameLst>
                                      </p:cBhvr>
                                      <p:to>
                                        <p:strVal val="visible"/>
                                      </p:to>
                                    </p:set>
                                    <p:anim calcmode="lin" valueType="num">
                                      <p:cBhvr additive="base">
                                        <p:cTn id="7" dur="500" fill="hold"/>
                                        <p:tgtEl>
                                          <p:spTgt spid="247830"/>
                                        </p:tgtEl>
                                        <p:attrNameLst>
                                          <p:attrName>ppt_x</p:attrName>
                                        </p:attrNameLst>
                                      </p:cBhvr>
                                      <p:tavLst>
                                        <p:tav tm="0">
                                          <p:val>
                                            <p:strVal val="#ppt_x"/>
                                          </p:val>
                                        </p:tav>
                                        <p:tav tm="100000">
                                          <p:val>
                                            <p:strVal val="#ppt_x"/>
                                          </p:val>
                                        </p:tav>
                                      </p:tavLst>
                                    </p:anim>
                                    <p:anim calcmode="lin" valueType="num">
                                      <p:cBhvr additive="base">
                                        <p:cTn id="8" dur="500" fill="hold"/>
                                        <p:tgtEl>
                                          <p:spTgt spid="24783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47829"/>
                                        </p:tgtEl>
                                        <p:attrNameLst>
                                          <p:attrName>style.visibility</p:attrName>
                                        </p:attrNameLst>
                                      </p:cBhvr>
                                      <p:to>
                                        <p:strVal val="visible"/>
                                      </p:to>
                                    </p:set>
                                    <p:anim calcmode="lin" valueType="num">
                                      <p:cBhvr additive="base">
                                        <p:cTn id="12" dur="500" fill="hold"/>
                                        <p:tgtEl>
                                          <p:spTgt spid="247829"/>
                                        </p:tgtEl>
                                        <p:attrNameLst>
                                          <p:attrName>ppt_x</p:attrName>
                                        </p:attrNameLst>
                                      </p:cBhvr>
                                      <p:tavLst>
                                        <p:tav tm="0">
                                          <p:val>
                                            <p:strVal val="#ppt_x"/>
                                          </p:val>
                                        </p:tav>
                                        <p:tav tm="100000">
                                          <p:val>
                                            <p:strVal val="#ppt_x"/>
                                          </p:val>
                                        </p:tav>
                                      </p:tavLst>
                                    </p:anim>
                                    <p:anim calcmode="lin" valueType="num">
                                      <p:cBhvr additive="base">
                                        <p:cTn id="13" dur="500" fill="hold"/>
                                        <p:tgtEl>
                                          <p:spTgt spid="24782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47815"/>
                                        </p:tgtEl>
                                        <p:attrNameLst>
                                          <p:attrName>style.visibility</p:attrName>
                                        </p:attrNameLst>
                                      </p:cBhvr>
                                      <p:to>
                                        <p:strVal val="visible"/>
                                      </p:to>
                                    </p:set>
                                    <p:anim calcmode="lin" valueType="num">
                                      <p:cBhvr additive="base">
                                        <p:cTn id="17" dur="500" fill="hold"/>
                                        <p:tgtEl>
                                          <p:spTgt spid="247815"/>
                                        </p:tgtEl>
                                        <p:attrNameLst>
                                          <p:attrName>ppt_x</p:attrName>
                                        </p:attrNameLst>
                                      </p:cBhvr>
                                      <p:tavLst>
                                        <p:tav tm="0">
                                          <p:val>
                                            <p:strVal val="1+#ppt_w/2"/>
                                          </p:val>
                                        </p:tav>
                                        <p:tav tm="100000">
                                          <p:val>
                                            <p:strVal val="#ppt_x"/>
                                          </p:val>
                                        </p:tav>
                                      </p:tavLst>
                                    </p:anim>
                                    <p:anim calcmode="lin" valueType="num">
                                      <p:cBhvr additive="base">
                                        <p:cTn id="18" dur="500" fill="hold"/>
                                        <p:tgtEl>
                                          <p:spTgt spid="24781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47823"/>
                                        </p:tgtEl>
                                        <p:attrNameLst>
                                          <p:attrName>style.visibility</p:attrName>
                                        </p:attrNameLst>
                                      </p:cBhvr>
                                      <p:to>
                                        <p:strVal val="visible"/>
                                      </p:to>
                                    </p:set>
                                    <p:anim calcmode="lin" valueType="num">
                                      <p:cBhvr additive="base">
                                        <p:cTn id="22" dur="500" fill="hold"/>
                                        <p:tgtEl>
                                          <p:spTgt spid="247823"/>
                                        </p:tgtEl>
                                        <p:attrNameLst>
                                          <p:attrName>ppt_x</p:attrName>
                                        </p:attrNameLst>
                                      </p:cBhvr>
                                      <p:tavLst>
                                        <p:tav tm="0">
                                          <p:val>
                                            <p:strVal val="0-#ppt_w/2"/>
                                          </p:val>
                                        </p:tav>
                                        <p:tav tm="100000">
                                          <p:val>
                                            <p:strVal val="#ppt_x"/>
                                          </p:val>
                                        </p:tav>
                                      </p:tavLst>
                                    </p:anim>
                                    <p:anim calcmode="lin" valueType="num">
                                      <p:cBhvr additive="base">
                                        <p:cTn id="23" dur="500" fill="hold"/>
                                        <p:tgtEl>
                                          <p:spTgt spid="24782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47824"/>
                                        </p:tgtEl>
                                        <p:attrNameLst>
                                          <p:attrName>style.visibility</p:attrName>
                                        </p:attrNameLst>
                                      </p:cBhvr>
                                      <p:to>
                                        <p:strVal val="visible"/>
                                      </p:to>
                                    </p:set>
                                    <p:anim calcmode="lin" valueType="num">
                                      <p:cBhvr additive="base">
                                        <p:cTn id="27" dur="500" fill="hold"/>
                                        <p:tgtEl>
                                          <p:spTgt spid="247824"/>
                                        </p:tgtEl>
                                        <p:attrNameLst>
                                          <p:attrName>ppt_x</p:attrName>
                                        </p:attrNameLst>
                                      </p:cBhvr>
                                      <p:tavLst>
                                        <p:tav tm="0">
                                          <p:val>
                                            <p:strVal val="1+#ppt_w/2"/>
                                          </p:val>
                                        </p:tav>
                                        <p:tav tm="100000">
                                          <p:val>
                                            <p:strVal val="#ppt_x"/>
                                          </p:val>
                                        </p:tav>
                                      </p:tavLst>
                                    </p:anim>
                                    <p:anim calcmode="lin" valueType="num">
                                      <p:cBhvr additive="base">
                                        <p:cTn id="28" dur="500" fill="hold"/>
                                        <p:tgtEl>
                                          <p:spTgt spid="2478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247825"/>
                                        </p:tgtEl>
                                        <p:attrNameLst>
                                          <p:attrName>style.visibility</p:attrName>
                                        </p:attrNameLst>
                                      </p:cBhvr>
                                      <p:to>
                                        <p:strVal val="visible"/>
                                      </p:to>
                                    </p:set>
                                    <p:anim calcmode="lin" valueType="num">
                                      <p:cBhvr additive="base">
                                        <p:cTn id="32" dur="500" fill="hold"/>
                                        <p:tgtEl>
                                          <p:spTgt spid="247825"/>
                                        </p:tgtEl>
                                        <p:attrNameLst>
                                          <p:attrName>ppt_x</p:attrName>
                                        </p:attrNameLst>
                                      </p:cBhvr>
                                      <p:tavLst>
                                        <p:tav tm="0">
                                          <p:val>
                                            <p:strVal val="1+#ppt_w/2"/>
                                          </p:val>
                                        </p:tav>
                                        <p:tav tm="100000">
                                          <p:val>
                                            <p:strVal val="#ppt_x"/>
                                          </p:val>
                                        </p:tav>
                                      </p:tavLst>
                                    </p:anim>
                                    <p:anim calcmode="lin" valueType="num">
                                      <p:cBhvr additive="base">
                                        <p:cTn id="33" dur="500" fill="hold"/>
                                        <p:tgtEl>
                                          <p:spTgt spid="2478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5" grpId="0"/>
      <p:bldP spid="247823" grpId="0"/>
      <p:bldP spid="247824" grpId="0"/>
      <p:bldP spid="247825" grpId="0"/>
      <p:bldP spid="247829" grpId="0" bldLvl="0" animBg="1"/>
      <p:bldP spid="24783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9" name="文本框 248838"/>
          <p:cNvSpPr txBox="1"/>
          <p:nvPr/>
        </p:nvSpPr>
        <p:spPr>
          <a:xfrm>
            <a:off x="1919536" y="1951601"/>
            <a:ext cx="8712968" cy="1294970"/>
          </a:xfrm>
          <a:prstGeom prst="rect">
            <a:avLst/>
          </a:prstGeom>
          <a:noFill/>
          <a:ln w="9525">
            <a:noFill/>
          </a:ln>
        </p:spPr>
        <p:txBody>
          <a:bodyPr wrap="square">
            <a:spAutoFit/>
          </a:bodyPr>
          <a:lstStyle/>
          <a:p>
            <a:pPr>
              <a:lnSpc>
                <a:spcPct val="150000"/>
              </a:lnSpc>
              <a:spcBef>
                <a:spcPct val="50000"/>
              </a:spcBef>
              <a:buClr>
                <a:srgbClr val="FF99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设备</a:t>
            </a:r>
            <a:r>
              <a:rPr lang="en-US" altLang="zh-CN" sz="280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；设备驱动程序接收来自逻辑</a:t>
            </a:r>
            <a:r>
              <a:rPr lang="en-US" altLang="zh-CN" sz="280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层用户设备请求，并执行该请求所对应设备驱动程序。 </a:t>
            </a:r>
          </a:p>
        </p:txBody>
      </p:sp>
      <p:sp>
        <p:nvSpPr>
          <p:cNvPr id="248843" name="文本框 248842"/>
          <p:cNvSpPr txBox="1"/>
          <p:nvPr/>
        </p:nvSpPr>
        <p:spPr>
          <a:xfrm>
            <a:off x="1919536" y="3374001"/>
            <a:ext cx="8712968" cy="2587631"/>
          </a:xfrm>
          <a:prstGeom prst="rect">
            <a:avLst/>
          </a:prstGeom>
          <a:noFill/>
          <a:ln w="9525">
            <a:noFill/>
          </a:ln>
        </p:spPr>
        <p:txBody>
          <a:bodyPr wrap="square">
            <a:spAutoFit/>
          </a:bodyPr>
          <a:lstStyle/>
          <a:p>
            <a:pPr>
              <a:lnSpc>
                <a:spcPct val="150000"/>
              </a:lnSpc>
              <a:spcBef>
                <a:spcPct val="50000"/>
              </a:spcBef>
              <a:buClr>
                <a:srgbClr val="FF99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中断控制程序及硬件层；对于用户的</a:t>
            </a:r>
            <a:r>
              <a:rPr lang="en-US" altLang="zh-CN" sz="280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请求，系统需以某种控制方式实现数据传输，但最终都涉及中断处理技术，无论是系统调用引起的中断，还是</a:t>
            </a:r>
            <a:r>
              <a:rPr lang="en-US" altLang="zh-CN" sz="280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完成产生的中断。</a:t>
            </a:r>
          </a:p>
        </p:txBody>
      </p:sp>
      <p:sp>
        <p:nvSpPr>
          <p:cNvPr id="248847" name="AutoShape 5"/>
          <p:cNvSpPr/>
          <p:nvPr/>
        </p:nvSpPr>
        <p:spPr>
          <a:xfrm>
            <a:off x="995685" y="953741"/>
            <a:ext cx="42354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48848" name="Text Box 38"/>
          <p:cNvSpPr txBox="1"/>
          <p:nvPr/>
        </p:nvSpPr>
        <p:spPr>
          <a:xfrm>
            <a:off x="1127448" y="980728"/>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 </a:t>
            </a:r>
            <a:r>
              <a:rPr lang="en-US" altLang="zh-CN" sz="2800">
                <a:solidFill>
                  <a:srgbClr val="FF0000"/>
                </a:solidFill>
                <a:effectLst>
                  <a:outerShdw blurRad="38100" dist="38100" dir="2700000">
                    <a:srgbClr val="C0C0C0"/>
                  </a:outerShdw>
                </a:effectLst>
                <a:latin typeface="Times New Roman" panose="02020603050405020304" pitchFamily="18" charset="0"/>
              </a:rPr>
              <a:t>I/O</a:t>
            </a:r>
            <a:r>
              <a:rPr lang="zh-CN" altLang="en-US" sz="2800" dirty="0">
                <a:solidFill>
                  <a:srgbClr val="FF0000"/>
                </a:solidFill>
                <a:effectLst>
                  <a:outerShdw blurRad="38100" dist="38100" dir="2700000">
                    <a:srgbClr val="C0C0C0"/>
                  </a:outerShdw>
                </a:effectLst>
                <a:latin typeface="Times New Roman" panose="02020603050405020304" pitchFamily="18" charset="0"/>
              </a:rPr>
              <a:t>管理层次</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7" name="矩形 6">
            <a:extLst>
              <a:ext uri="{FF2B5EF4-FFF2-40B4-BE49-F238E27FC236}">
                <a16:creationId xmlns:a16="http://schemas.microsoft.com/office/drawing/2014/main" id="{FB8DA199-9D5A-4B1E-9D4F-BA3D0B3F2E1F}"/>
              </a:ext>
            </a:extLst>
          </p:cNvPr>
          <p:cNvSpPr/>
          <p:nvPr/>
        </p:nvSpPr>
        <p:spPr>
          <a:xfrm>
            <a:off x="479376" y="182086"/>
            <a:ext cx="4679950"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5.3 设备管理与功能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8848"/>
                                        </p:tgtEl>
                                        <p:attrNameLst>
                                          <p:attrName>style.visibility</p:attrName>
                                        </p:attrNameLst>
                                      </p:cBhvr>
                                      <p:to>
                                        <p:strVal val="visible"/>
                                      </p:to>
                                    </p:set>
                                    <p:anim calcmode="lin" valueType="num">
                                      <p:cBhvr additive="base">
                                        <p:cTn id="7" dur="500" fill="hold"/>
                                        <p:tgtEl>
                                          <p:spTgt spid="248848"/>
                                        </p:tgtEl>
                                        <p:attrNameLst>
                                          <p:attrName>ppt_x</p:attrName>
                                        </p:attrNameLst>
                                      </p:cBhvr>
                                      <p:tavLst>
                                        <p:tav tm="0">
                                          <p:val>
                                            <p:strVal val="#ppt_x"/>
                                          </p:val>
                                        </p:tav>
                                        <p:tav tm="100000">
                                          <p:val>
                                            <p:strVal val="#ppt_x"/>
                                          </p:val>
                                        </p:tav>
                                      </p:tavLst>
                                    </p:anim>
                                    <p:anim calcmode="lin" valueType="num">
                                      <p:cBhvr additive="base">
                                        <p:cTn id="8" dur="500" fill="hold"/>
                                        <p:tgtEl>
                                          <p:spTgt spid="24884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48847"/>
                                        </p:tgtEl>
                                        <p:attrNameLst>
                                          <p:attrName>style.visibility</p:attrName>
                                        </p:attrNameLst>
                                      </p:cBhvr>
                                      <p:to>
                                        <p:strVal val="visible"/>
                                      </p:to>
                                    </p:set>
                                    <p:anim calcmode="lin" valueType="num">
                                      <p:cBhvr additive="base">
                                        <p:cTn id="12" dur="500" fill="hold"/>
                                        <p:tgtEl>
                                          <p:spTgt spid="248847"/>
                                        </p:tgtEl>
                                        <p:attrNameLst>
                                          <p:attrName>ppt_x</p:attrName>
                                        </p:attrNameLst>
                                      </p:cBhvr>
                                      <p:tavLst>
                                        <p:tav tm="0">
                                          <p:val>
                                            <p:strVal val="#ppt_x"/>
                                          </p:val>
                                        </p:tav>
                                        <p:tav tm="100000">
                                          <p:val>
                                            <p:strVal val="#ppt_x"/>
                                          </p:val>
                                        </p:tav>
                                      </p:tavLst>
                                    </p:anim>
                                    <p:anim calcmode="lin" valueType="num">
                                      <p:cBhvr additive="base">
                                        <p:cTn id="13" dur="500" fill="hold"/>
                                        <p:tgtEl>
                                          <p:spTgt spid="24884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48839"/>
                                        </p:tgtEl>
                                        <p:attrNameLst>
                                          <p:attrName>style.visibility</p:attrName>
                                        </p:attrNameLst>
                                      </p:cBhvr>
                                      <p:to>
                                        <p:strVal val="visible"/>
                                      </p:to>
                                    </p:set>
                                    <p:anim calcmode="lin" valueType="num">
                                      <p:cBhvr additive="base">
                                        <p:cTn id="17" dur="500" fill="hold"/>
                                        <p:tgtEl>
                                          <p:spTgt spid="248839"/>
                                        </p:tgtEl>
                                        <p:attrNameLst>
                                          <p:attrName>ppt_x</p:attrName>
                                        </p:attrNameLst>
                                      </p:cBhvr>
                                      <p:tavLst>
                                        <p:tav tm="0">
                                          <p:val>
                                            <p:strVal val="1+#ppt_w/2"/>
                                          </p:val>
                                        </p:tav>
                                        <p:tav tm="100000">
                                          <p:val>
                                            <p:strVal val="#ppt_x"/>
                                          </p:val>
                                        </p:tav>
                                      </p:tavLst>
                                    </p:anim>
                                    <p:anim calcmode="lin" valueType="num">
                                      <p:cBhvr additive="base">
                                        <p:cTn id="18" dur="500" fill="hold"/>
                                        <p:tgtEl>
                                          <p:spTgt spid="24883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48843"/>
                                        </p:tgtEl>
                                        <p:attrNameLst>
                                          <p:attrName>style.visibility</p:attrName>
                                        </p:attrNameLst>
                                      </p:cBhvr>
                                      <p:to>
                                        <p:strVal val="visible"/>
                                      </p:to>
                                    </p:set>
                                    <p:anim calcmode="lin" valueType="num">
                                      <p:cBhvr additive="base">
                                        <p:cTn id="22" dur="500" fill="hold"/>
                                        <p:tgtEl>
                                          <p:spTgt spid="248843"/>
                                        </p:tgtEl>
                                        <p:attrNameLst>
                                          <p:attrName>ppt_x</p:attrName>
                                        </p:attrNameLst>
                                      </p:cBhvr>
                                      <p:tavLst>
                                        <p:tav tm="0">
                                          <p:val>
                                            <p:strVal val="1+#ppt_w/2"/>
                                          </p:val>
                                        </p:tav>
                                        <p:tav tm="100000">
                                          <p:val>
                                            <p:strVal val="#ppt_x"/>
                                          </p:val>
                                        </p:tav>
                                      </p:tavLst>
                                    </p:anim>
                                    <p:anim calcmode="lin" valueType="num">
                                      <p:cBhvr additive="base">
                                        <p:cTn id="23" dur="500" fill="hold"/>
                                        <p:tgtEl>
                                          <p:spTgt spid="2488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9" grpId="0"/>
      <p:bldP spid="248843" grpId="0"/>
      <p:bldP spid="248847" grpId="0" bldLvl="0" animBg="1"/>
      <p:bldP spid="24884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1" name="文本框 249860"/>
          <p:cNvSpPr txBox="1"/>
          <p:nvPr/>
        </p:nvSpPr>
        <p:spPr>
          <a:xfrm>
            <a:off x="6096248" y="2645116"/>
            <a:ext cx="1075726" cy="392112"/>
          </a:xfrm>
          <a:prstGeom prst="rect">
            <a:avLst/>
          </a:prstGeom>
          <a:noFill/>
          <a:ln w="9525">
            <a:noFill/>
          </a:ln>
        </p:spPr>
        <p:txBody>
          <a:bodyPr/>
          <a:lstStyle/>
          <a:p>
            <a:pPr algn="just">
              <a:buClr>
                <a:srgbClr val="FF9900"/>
              </a:buClr>
              <a:buFont typeface="Wingdings" panose="05000000000000000000" pitchFamily="2" charset="2"/>
              <a:buChar char="n"/>
            </a:pPr>
            <a:endParaRPr lang="zh-CN" altLang="en-US" dirty="0">
              <a:effectLst>
                <a:outerShdw blurRad="38100" dist="38100" dir="2700000">
                  <a:srgbClr val="C0C0C0"/>
                </a:outerShdw>
              </a:effectLst>
              <a:latin typeface="Tahoma" panose="020B0604030504040204" pitchFamily="34" charset="0"/>
            </a:endParaRPr>
          </a:p>
        </p:txBody>
      </p:sp>
      <p:sp>
        <p:nvSpPr>
          <p:cNvPr id="249863" name="文本框 249862"/>
          <p:cNvSpPr txBox="1"/>
          <p:nvPr/>
        </p:nvSpPr>
        <p:spPr>
          <a:xfrm>
            <a:off x="1919536" y="1624353"/>
            <a:ext cx="8938466" cy="616323"/>
          </a:xfrm>
          <a:prstGeom prst="rect">
            <a:avLst/>
          </a:prstGeom>
          <a:noFill/>
          <a:ln w="9525">
            <a:noFill/>
          </a:ln>
        </p:spPr>
        <p:txBody>
          <a:bodyPr wrap="square">
            <a:spAutoFit/>
          </a:bodyPr>
          <a:lstStyle/>
          <a:p>
            <a:pPr>
              <a:lnSpc>
                <a:spcPct val="140000"/>
              </a:lnSpc>
              <a:spcBef>
                <a:spcPct val="50000"/>
              </a:spcBef>
              <a:buClr>
                <a:srgbClr val="0000FF"/>
              </a:buClr>
              <a:buSzPct val="70000"/>
              <a:buFont typeface="Wingdings" panose="05000000000000000000" pitchFamily="2" charset="2"/>
            </a:pPr>
            <a:r>
              <a:rPr lang="en-US" altLang="zh-CN" sz="280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管理功能主要包括以下四大功能：</a:t>
            </a:r>
            <a:r>
              <a:rPr lang="zh-CN" altLang="en-US" sz="2800" b="0" dirty="0">
                <a:latin typeface="Tahoma" panose="020B0604030504040204" pitchFamily="34" charset="0"/>
              </a:rPr>
              <a:t> </a:t>
            </a:r>
          </a:p>
        </p:txBody>
      </p:sp>
      <p:sp>
        <p:nvSpPr>
          <p:cNvPr id="249864" name="文本框 249863"/>
          <p:cNvSpPr txBox="1"/>
          <p:nvPr/>
        </p:nvSpPr>
        <p:spPr>
          <a:xfrm>
            <a:off x="2135435" y="2383178"/>
            <a:ext cx="8858917" cy="829945"/>
          </a:xfrm>
          <a:prstGeom prst="rect">
            <a:avLst/>
          </a:prstGeom>
          <a:noFill/>
          <a:ln w="9525">
            <a:noFill/>
          </a:ln>
        </p:spPr>
        <p:txBody>
          <a:bodyPr wrap="square">
            <a:spAutoFit/>
          </a:bodyPr>
          <a:lstStyle/>
          <a:p>
            <a:pPr>
              <a:spcBef>
                <a:spcPct val="50000"/>
              </a:spcBef>
              <a:buClr>
                <a:srgbClr val="FF9900"/>
              </a:buClr>
              <a:buFont typeface="Wingdings" panose="05000000000000000000" pitchFamily="2" charset="2"/>
              <a:buChar char="n"/>
            </a:pPr>
            <a:r>
              <a:rPr lang="zh-CN" altLang="en-US" dirty="0">
                <a:effectLst>
                  <a:outerShdw blurRad="38100" dist="38100" dir="2700000">
                    <a:srgbClr val="C0C0C0"/>
                  </a:outerShdw>
                </a:effectLst>
                <a:latin typeface="Tahoma" panose="020B0604030504040204" pitchFamily="34" charset="0"/>
              </a:rPr>
              <a:t> 记录设备信息；记录系统内各个设备（包括控制器、通道）的信息，作为分配的依据。 </a:t>
            </a:r>
          </a:p>
        </p:txBody>
      </p:sp>
      <p:sp>
        <p:nvSpPr>
          <p:cNvPr id="249865" name="文本框 249864"/>
          <p:cNvSpPr txBox="1"/>
          <p:nvPr/>
        </p:nvSpPr>
        <p:spPr>
          <a:xfrm>
            <a:off x="2135435" y="3292816"/>
            <a:ext cx="8858917" cy="829945"/>
          </a:xfrm>
          <a:prstGeom prst="rect">
            <a:avLst/>
          </a:prstGeom>
          <a:noFill/>
          <a:ln w="9525">
            <a:noFill/>
          </a:ln>
        </p:spPr>
        <p:txBody>
          <a:bodyPr wrap="square">
            <a:spAutoFit/>
          </a:bodyPr>
          <a:lstStyle/>
          <a:p>
            <a:pPr>
              <a:spcBef>
                <a:spcPct val="50000"/>
              </a:spcBef>
              <a:buClr>
                <a:srgbClr val="FF9900"/>
              </a:buClr>
              <a:buFont typeface="Wingdings" panose="05000000000000000000" pitchFamily="2" charset="2"/>
              <a:buChar char="n"/>
            </a:pPr>
            <a:r>
              <a:rPr lang="zh-CN" altLang="en-US" dirty="0">
                <a:effectLst>
                  <a:outerShdw blurRad="38100" dist="38100" dir="2700000">
                    <a:srgbClr val="C0C0C0"/>
                  </a:outerShdw>
                </a:effectLst>
                <a:latin typeface="Tahoma" panose="020B0604030504040204" pitchFamily="34" charset="0"/>
              </a:rPr>
              <a:t> 设备分配再分配；设备分配程序按照设备类型（独占、共享、虚拟），分配算法进行分配。</a:t>
            </a:r>
          </a:p>
        </p:txBody>
      </p:sp>
      <p:sp>
        <p:nvSpPr>
          <p:cNvPr id="249867" name="文本框 249866"/>
          <p:cNvSpPr txBox="1"/>
          <p:nvPr/>
        </p:nvSpPr>
        <p:spPr>
          <a:xfrm>
            <a:off x="2135436" y="4229441"/>
            <a:ext cx="8857108" cy="829945"/>
          </a:xfrm>
          <a:prstGeom prst="rect">
            <a:avLst/>
          </a:prstGeom>
          <a:noFill/>
          <a:ln w="9525">
            <a:noFill/>
          </a:ln>
        </p:spPr>
        <p:txBody>
          <a:bodyPr wrap="square">
            <a:spAutoFit/>
          </a:bodyPr>
          <a:lstStyle/>
          <a:p>
            <a:pPr>
              <a:buClr>
                <a:srgbClr val="FF9900"/>
              </a:buClr>
              <a:buFont typeface="Wingdings" panose="05000000000000000000" pitchFamily="2" charset="2"/>
              <a:buChar char="n"/>
            </a:pPr>
            <a:r>
              <a:rPr lang="zh-CN" altLang="en-US" dirty="0">
                <a:effectLst>
                  <a:outerShdw blurRad="38100" dist="38100" dir="2700000">
                    <a:srgbClr val="C0C0C0"/>
                  </a:outerShdw>
                </a:effectLst>
                <a:latin typeface="Tahoma" panose="020B0604030504040204" pitchFamily="34" charset="0"/>
              </a:rPr>
              <a:t> 实施</a:t>
            </a:r>
            <a:r>
              <a:rPr lang="en-US" altLang="zh-CN">
                <a:effectLst>
                  <a:outerShdw blurRad="38100" dist="38100" dir="2700000">
                    <a:srgbClr val="C0C0C0"/>
                  </a:outerShdw>
                </a:effectLst>
                <a:latin typeface="Tahoma" panose="020B0604030504040204" pitchFamily="34" charset="0"/>
              </a:rPr>
              <a:t>I/O</a:t>
            </a:r>
            <a:r>
              <a:rPr lang="zh-CN" altLang="en-US" dirty="0">
                <a:effectLst>
                  <a:outerShdw blurRad="38100" dist="38100" dir="2700000">
                    <a:srgbClr val="C0C0C0"/>
                  </a:outerShdw>
                </a:effectLst>
                <a:latin typeface="Tahoma" panose="020B0604030504040204" pitchFamily="34" charset="0"/>
              </a:rPr>
              <a:t>操作；这是设备管理中核心的内容，完成这个功能的程序为设备驱动程序。</a:t>
            </a:r>
          </a:p>
        </p:txBody>
      </p:sp>
      <p:sp>
        <p:nvSpPr>
          <p:cNvPr id="249868" name="文本框 249867"/>
          <p:cNvSpPr txBox="1"/>
          <p:nvPr/>
        </p:nvSpPr>
        <p:spPr>
          <a:xfrm>
            <a:off x="2135436" y="5164478"/>
            <a:ext cx="8692586" cy="829945"/>
          </a:xfrm>
          <a:prstGeom prst="rect">
            <a:avLst/>
          </a:prstGeom>
          <a:noFill/>
          <a:ln w="9525">
            <a:noFill/>
          </a:ln>
        </p:spPr>
        <p:txBody>
          <a:bodyPr wrap="square">
            <a:spAutoFit/>
          </a:bodyPr>
          <a:lstStyle/>
          <a:p>
            <a:pPr>
              <a:buClr>
                <a:srgbClr val="FF9900"/>
              </a:buClr>
              <a:buFont typeface="Wingdings" panose="05000000000000000000" pitchFamily="2" charset="2"/>
              <a:buChar char="n"/>
            </a:pPr>
            <a:r>
              <a:rPr lang="zh-CN" altLang="en-US" dirty="0">
                <a:effectLst>
                  <a:outerShdw blurRad="38100" dist="38100" dir="2700000">
                    <a:srgbClr val="C0C0C0"/>
                  </a:outerShdw>
                </a:effectLst>
                <a:latin typeface="Tahoma" panose="020B0604030504040204" pitchFamily="34" charset="0"/>
              </a:rPr>
              <a:t> 缓冲管理；缓冲由于速度不匹配引起的等待。对这些缓冲区同样存在分配与再分配管理。 </a:t>
            </a:r>
          </a:p>
        </p:txBody>
      </p:sp>
      <p:sp>
        <p:nvSpPr>
          <p:cNvPr id="249870" name="AutoShape 5"/>
          <p:cNvSpPr/>
          <p:nvPr/>
        </p:nvSpPr>
        <p:spPr>
          <a:xfrm>
            <a:off x="995685" y="953741"/>
            <a:ext cx="44513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49871" name="Text Box 38"/>
          <p:cNvSpPr txBox="1"/>
          <p:nvPr/>
        </p:nvSpPr>
        <p:spPr>
          <a:xfrm>
            <a:off x="1127448" y="980728"/>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 </a:t>
            </a:r>
            <a:r>
              <a:rPr lang="en-US" altLang="zh-CN" sz="2800">
                <a:solidFill>
                  <a:srgbClr val="FF0000"/>
                </a:solidFill>
                <a:effectLst>
                  <a:outerShdw blurRad="38100" dist="38100" dir="2700000">
                    <a:srgbClr val="C0C0C0"/>
                  </a:outerShdw>
                </a:effectLst>
                <a:latin typeface="Times New Roman" panose="02020603050405020304" pitchFamily="18" charset="0"/>
              </a:rPr>
              <a:t>I/O</a:t>
            </a:r>
            <a:r>
              <a:rPr lang="zh-CN" altLang="en-US" sz="2800" dirty="0">
                <a:solidFill>
                  <a:srgbClr val="FF0000"/>
                </a:solidFill>
                <a:effectLst>
                  <a:outerShdw blurRad="38100" dist="38100" dir="2700000">
                    <a:srgbClr val="C0C0C0"/>
                  </a:outerShdw>
                </a:effectLst>
                <a:latin typeface="Times New Roman" panose="02020603050405020304" pitchFamily="18" charset="0"/>
              </a:rPr>
              <a:t>管理的主要功能</a:t>
            </a:r>
            <a:endParaRPr lang="en-US" altLang="zh-CN" b="0">
              <a:latin typeface="Tahoma" panose="020B0604030504040204" pitchFamily="34" charset="0"/>
            </a:endParaRPr>
          </a:p>
        </p:txBody>
      </p:sp>
      <p:sp>
        <p:nvSpPr>
          <p:cNvPr id="13" name="矩形 12">
            <a:extLst>
              <a:ext uri="{FF2B5EF4-FFF2-40B4-BE49-F238E27FC236}">
                <a16:creationId xmlns:a16="http://schemas.microsoft.com/office/drawing/2014/main" id="{4F129676-7218-4DD7-9CB9-3AFFAF1BBEB9}"/>
              </a:ext>
            </a:extLst>
          </p:cNvPr>
          <p:cNvSpPr/>
          <p:nvPr/>
        </p:nvSpPr>
        <p:spPr>
          <a:xfrm>
            <a:off x="479376" y="182086"/>
            <a:ext cx="4679950"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5.3 设备管理与功能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9870"/>
                                        </p:tgtEl>
                                        <p:attrNameLst>
                                          <p:attrName>style.visibility</p:attrName>
                                        </p:attrNameLst>
                                      </p:cBhvr>
                                      <p:to>
                                        <p:strVal val="visible"/>
                                      </p:to>
                                    </p:set>
                                    <p:anim calcmode="lin" valueType="num">
                                      <p:cBhvr additive="base">
                                        <p:cTn id="7" dur="500" fill="hold"/>
                                        <p:tgtEl>
                                          <p:spTgt spid="249870"/>
                                        </p:tgtEl>
                                        <p:attrNameLst>
                                          <p:attrName>ppt_x</p:attrName>
                                        </p:attrNameLst>
                                      </p:cBhvr>
                                      <p:tavLst>
                                        <p:tav tm="0">
                                          <p:val>
                                            <p:strVal val="#ppt_x"/>
                                          </p:val>
                                        </p:tav>
                                        <p:tav tm="100000">
                                          <p:val>
                                            <p:strVal val="#ppt_x"/>
                                          </p:val>
                                        </p:tav>
                                      </p:tavLst>
                                    </p:anim>
                                    <p:anim calcmode="lin" valueType="num">
                                      <p:cBhvr additive="base">
                                        <p:cTn id="8" dur="500" fill="hold"/>
                                        <p:tgtEl>
                                          <p:spTgt spid="24987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49871"/>
                                        </p:tgtEl>
                                        <p:attrNameLst>
                                          <p:attrName>style.visibility</p:attrName>
                                        </p:attrNameLst>
                                      </p:cBhvr>
                                      <p:to>
                                        <p:strVal val="visible"/>
                                      </p:to>
                                    </p:set>
                                    <p:anim calcmode="lin" valueType="num">
                                      <p:cBhvr additive="base">
                                        <p:cTn id="12" dur="500" fill="hold"/>
                                        <p:tgtEl>
                                          <p:spTgt spid="249871"/>
                                        </p:tgtEl>
                                        <p:attrNameLst>
                                          <p:attrName>ppt_x</p:attrName>
                                        </p:attrNameLst>
                                      </p:cBhvr>
                                      <p:tavLst>
                                        <p:tav tm="0">
                                          <p:val>
                                            <p:strVal val="#ppt_x"/>
                                          </p:val>
                                        </p:tav>
                                        <p:tav tm="100000">
                                          <p:val>
                                            <p:strVal val="#ppt_x"/>
                                          </p:val>
                                        </p:tav>
                                      </p:tavLst>
                                    </p:anim>
                                    <p:anim calcmode="lin" valueType="num">
                                      <p:cBhvr additive="base">
                                        <p:cTn id="13" dur="500" fill="hold"/>
                                        <p:tgtEl>
                                          <p:spTgt spid="24987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49863"/>
                                        </p:tgtEl>
                                        <p:attrNameLst>
                                          <p:attrName>style.visibility</p:attrName>
                                        </p:attrNameLst>
                                      </p:cBhvr>
                                      <p:to>
                                        <p:strVal val="visible"/>
                                      </p:to>
                                    </p:set>
                                    <p:anim calcmode="lin" valueType="num">
                                      <p:cBhvr additive="base">
                                        <p:cTn id="17" dur="500" fill="hold"/>
                                        <p:tgtEl>
                                          <p:spTgt spid="249863"/>
                                        </p:tgtEl>
                                        <p:attrNameLst>
                                          <p:attrName>ppt_x</p:attrName>
                                        </p:attrNameLst>
                                      </p:cBhvr>
                                      <p:tavLst>
                                        <p:tav tm="0">
                                          <p:val>
                                            <p:strVal val="#ppt_x"/>
                                          </p:val>
                                        </p:tav>
                                        <p:tav tm="100000">
                                          <p:val>
                                            <p:strVal val="#ppt_x"/>
                                          </p:val>
                                        </p:tav>
                                      </p:tavLst>
                                    </p:anim>
                                    <p:anim calcmode="lin" valueType="num">
                                      <p:cBhvr additive="base">
                                        <p:cTn id="18" dur="500" fill="hold"/>
                                        <p:tgtEl>
                                          <p:spTgt spid="24986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49864"/>
                                        </p:tgtEl>
                                        <p:attrNameLst>
                                          <p:attrName>style.visibility</p:attrName>
                                        </p:attrNameLst>
                                      </p:cBhvr>
                                      <p:to>
                                        <p:strVal val="visible"/>
                                      </p:to>
                                    </p:set>
                                    <p:anim calcmode="lin" valueType="num">
                                      <p:cBhvr additive="base">
                                        <p:cTn id="22" dur="500" fill="hold"/>
                                        <p:tgtEl>
                                          <p:spTgt spid="249864"/>
                                        </p:tgtEl>
                                        <p:attrNameLst>
                                          <p:attrName>ppt_x</p:attrName>
                                        </p:attrNameLst>
                                      </p:cBhvr>
                                      <p:tavLst>
                                        <p:tav tm="0">
                                          <p:val>
                                            <p:strVal val="0-#ppt_w/2"/>
                                          </p:val>
                                        </p:tav>
                                        <p:tav tm="100000">
                                          <p:val>
                                            <p:strVal val="#ppt_x"/>
                                          </p:val>
                                        </p:tav>
                                      </p:tavLst>
                                    </p:anim>
                                    <p:anim calcmode="lin" valueType="num">
                                      <p:cBhvr additive="base">
                                        <p:cTn id="23" dur="500" fill="hold"/>
                                        <p:tgtEl>
                                          <p:spTgt spid="24986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49865"/>
                                        </p:tgtEl>
                                        <p:attrNameLst>
                                          <p:attrName>style.visibility</p:attrName>
                                        </p:attrNameLst>
                                      </p:cBhvr>
                                      <p:to>
                                        <p:strVal val="visible"/>
                                      </p:to>
                                    </p:set>
                                    <p:anim calcmode="lin" valueType="num">
                                      <p:cBhvr additive="base">
                                        <p:cTn id="27" dur="500" fill="hold"/>
                                        <p:tgtEl>
                                          <p:spTgt spid="249865"/>
                                        </p:tgtEl>
                                        <p:attrNameLst>
                                          <p:attrName>ppt_x</p:attrName>
                                        </p:attrNameLst>
                                      </p:cBhvr>
                                      <p:tavLst>
                                        <p:tav tm="0">
                                          <p:val>
                                            <p:strVal val="0-#ppt_w/2"/>
                                          </p:val>
                                        </p:tav>
                                        <p:tav tm="100000">
                                          <p:val>
                                            <p:strVal val="#ppt_x"/>
                                          </p:val>
                                        </p:tav>
                                      </p:tavLst>
                                    </p:anim>
                                    <p:anim calcmode="lin" valueType="num">
                                      <p:cBhvr additive="base">
                                        <p:cTn id="28" dur="500" fill="hold"/>
                                        <p:tgtEl>
                                          <p:spTgt spid="24986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49867"/>
                                        </p:tgtEl>
                                        <p:attrNameLst>
                                          <p:attrName>style.visibility</p:attrName>
                                        </p:attrNameLst>
                                      </p:cBhvr>
                                      <p:to>
                                        <p:strVal val="visible"/>
                                      </p:to>
                                    </p:set>
                                    <p:anim calcmode="lin" valueType="num">
                                      <p:cBhvr additive="base">
                                        <p:cTn id="32" dur="500" fill="hold"/>
                                        <p:tgtEl>
                                          <p:spTgt spid="249867"/>
                                        </p:tgtEl>
                                        <p:attrNameLst>
                                          <p:attrName>ppt_x</p:attrName>
                                        </p:attrNameLst>
                                      </p:cBhvr>
                                      <p:tavLst>
                                        <p:tav tm="0">
                                          <p:val>
                                            <p:strVal val="#ppt_x"/>
                                          </p:val>
                                        </p:tav>
                                        <p:tav tm="100000">
                                          <p:val>
                                            <p:strVal val="#ppt_x"/>
                                          </p:val>
                                        </p:tav>
                                      </p:tavLst>
                                    </p:anim>
                                    <p:anim calcmode="lin" valueType="num">
                                      <p:cBhvr additive="base">
                                        <p:cTn id="33" dur="500" fill="hold"/>
                                        <p:tgtEl>
                                          <p:spTgt spid="249867"/>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249868"/>
                                        </p:tgtEl>
                                        <p:attrNameLst>
                                          <p:attrName>style.visibility</p:attrName>
                                        </p:attrNameLst>
                                      </p:cBhvr>
                                      <p:to>
                                        <p:strVal val="visible"/>
                                      </p:to>
                                    </p:set>
                                    <p:anim calcmode="lin" valueType="num">
                                      <p:cBhvr additive="base">
                                        <p:cTn id="37" dur="500" fill="hold"/>
                                        <p:tgtEl>
                                          <p:spTgt spid="249868"/>
                                        </p:tgtEl>
                                        <p:attrNameLst>
                                          <p:attrName>ppt_x</p:attrName>
                                        </p:attrNameLst>
                                      </p:cBhvr>
                                      <p:tavLst>
                                        <p:tav tm="0">
                                          <p:val>
                                            <p:strVal val="#ppt_x"/>
                                          </p:val>
                                        </p:tav>
                                        <p:tav tm="100000">
                                          <p:val>
                                            <p:strVal val="#ppt_x"/>
                                          </p:val>
                                        </p:tav>
                                      </p:tavLst>
                                    </p:anim>
                                    <p:anim calcmode="lin" valueType="num">
                                      <p:cBhvr additive="base">
                                        <p:cTn id="38" dur="500" fill="hold"/>
                                        <p:tgtEl>
                                          <p:spTgt spid="2498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3" grpId="0"/>
      <p:bldP spid="249864" grpId="0"/>
      <p:bldP spid="249865" grpId="0"/>
      <p:bldP spid="249867" grpId="0"/>
      <p:bldP spid="249868" grpId="0"/>
      <p:bldP spid="249870" grpId="0" bldLvl="0" animBg="1"/>
      <p:bldP spid="24987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endParaRPr lang="zh-CN" altLang="en-US" sz="1800" b="0" dirty="0">
              <a:latin typeface="Arial" panose="020B0604020202020204" pitchFamily="34" charset="0"/>
            </a:endParaRPr>
          </a:p>
        </p:txBody>
      </p:sp>
      <p:cxnSp>
        <p:nvCxnSpPr>
          <p:cNvPr id="541699" name="AutoShape 3"/>
          <p:cNvCxnSpPr>
            <a:cxnSpLocks/>
            <a:endCxn id="541698" idx="1"/>
          </p:cNvCxnSpPr>
          <p:nvPr/>
        </p:nvCxnSpPr>
        <p:spPr>
          <a:xfrm>
            <a:off x="1978025" y="4321595"/>
            <a:ext cx="1758950" cy="1354512"/>
          </a:xfrm>
          <a:prstGeom prst="bentConnector3">
            <a:avLst>
              <a:gd name="adj1" fmla="val -32210"/>
            </a:avLst>
          </a:prstGeom>
          <a:ln w="28575" cap="rnd" cmpd="sng">
            <a:solidFill>
              <a:srgbClr val="336699"/>
            </a:solidFill>
            <a:prstDash val="sysDot"/>
            <a:miter/>
            <a:headEnd type="none" w="med" len="med"/>
            <a:tailEnd type="none" w="med" len="med"/>
          </a:ln>
        </p:spPr>
      </p:cxnSp>
      <p:cxnSp>
        <p:nvCxnSpPr>
          <p:cNvPr id="541700" name="AutoShape 4"/>
          <p:cNvCxnSpPr>
            <a:cxnSpLocks/>
            <a:endCxn id="541698" idx="3"/>
          </p:cNvCxnSpPr>
          <p:nvPr/>
        </p:nvCxnSpPr>
        <p:spPr>
          <a:xfrm rot="10800000" flipV="1">
            <a:off x="8347075" y="4292599"/>
            <a:ext cx="1795316" cy="1383508"/>
          </a:xfrm>
          <a:prstGeom prst="bentConnector3">
            <a:avLst>
              <a:gd name="adj1" fmla="val -27583"/>
            </a:avLst>
          </a:prstGeom>
          <a:ln w="28575" cap="rnd" cmpd="sng">
            <a:solidFill>
              <a:srgbClr val="336699"/>
            </a:solidFill>
            <a:prstDash val="sysDot"/>
            <a:miter/>
            <a:headEnd type="none" w="med" len="med"/>
            <a:tailEnd type="none" w="med" len="med"/>
          </a:ln>
        </p:spPr>
      </p:cxnSp>
      <p:sp>
        <p:nvSpPr>
          <p:cNvPr id="541701"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dirty="0">
                <a:solidFill>
                  <a:srgbClr val="0000CC"/>
                </a:solidFill>
                <a:effectLst>
                  <a:outerShdw blurRad="38100" dist="38100" dir="2700000">
                    <a:srgbClr val="C0C0C0"/>
                  </a:outerShdw>
                </a:effectLst>
                <a:latin typeface="Arial" panose="020B0604020202020204" pitchFamily="34" charset="0"/>
              </a:rPr>
              <a:t>本节小结</a:t>
            </a:r>
          </a:p>
        </p:txBody>
      </p:sp>
      <p:sp>
        <p:nvSpPr>
          <p:cNvPr id="541702" name="AutoShape 6"/>
          <p:cNvSpPr/>
          <p:nvPr/>
        </p:nvSpPr>
        <p:spPr>
          <a:xfrm>
            <a:off x="1978025" y="3805658"/>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541703" name="Oval 7"/>
          <p:cNvSpPr/>
          <p:nvPr/>
        </p:nvSpPr>
        <p:spPr>
          <a:xfrm>
            <a:off x="1978025" y="3829470"/>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41704" name="Oval 8"/>
          <p:cNvSpPr/>
          <p:nvPr/>
        </p:nvSpPr>
        <p:spPr>
          <a:xfrm>
            <a:off x="2071687" y="3834233"/>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41705" name="Rectangle 9"/>
          <p:cNvSpPr/>
          <p:nvPr/>
        </p:nvSpPr>
        <p:spPr>
          <a:xfrm>
            <a:off x="2081212" y="1508545"/>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541706" name="Rectangle 10"/>
          <p:cNvSpPr/>
          <p:nvPr/>
        </p:nvSpPr>
        <p:spPr>
          <a:xfrm>
            <a:off x="2220912" y="2022895"/>
            <a:ext cx="1873250" cy="1814830"/>
          </a:xfrm>
          <a:prstGeom prst="rect">
            <a:avLst/>
          </a:prstGeom>
          <a:noFill/>
          <a:ln w="9525">
            <a:noFill/>
          </a:ln>
        </p:spPr>
        <p:txBody>
          <a:bodyPr wrap="square">
            <a:spAutoFit/>
          </a:bodyPr>
          <a:lstStyle/>
          <a:p>
            <a:pPr marL="116205" indent="-116205">
              <a:lnSpc>
                <a:spcPct val="80000"/>
              </a:lnSpc>
              <a:buAutoNum type="arabicPeriod"/>
            </a:pPr>
            <a:r>
              <a:rPr lang="zh-CN" altLang="en-US" sz="2000" dirty="0">
                <a:effectLst>
                  <a:outerShdw blurRad="38100" dist="38100" dir="2700000">
                    <a:srgbClr val="C0C0C0"/>
                  </a:outerShdw>
                </a:effectLst>
                <a:latin typeface="Arial" panose="020B0604020202020204" pitchFamily="34" charset="0"/>
              </a:rPr>
              <a:t>设备的独立性。</a:t>
            </a:r>
          </a:p>
          <a:p>
            <a:pPr marL="116205" indent="-116205">
              <a:lnSpc>
                <a:spcPct val="80000"/>
              </a:lnSpc>
              <a:buAutoNum type="arabicPeriod"/>
            </a:pPr>
            <a:endParaRPr lang="zh-CN" altLang="en-US" sz="2000" dirty="0">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effectLst>
                  <a:outerShdw blurRad="38100" dist="38100" dir="2700000">
                    <a:srgbClr val="C0C0C0"/>
                  </a:outerShdw>
                </a:effectLst>
                <a:latin typeface="Arial" panose="020B0604020202020204" pitchFamily="34" charset="0"/>
              </a:rPr>
              <a:t>提高系统的整体效率。</a:t>
            </a:r>
          </a:p>
          <a:p>
            <a:pPr marL="116205" indent="-116205">
              <a:lnSpc>
                <a:spcPct val="80000"/>
              </a:lnSpc>
              <a:buAutoNum type="arabicPeriod"/>
            </a:pPr>
            <a:endParaRPr lang="zh-CN" altLang="en-US" sz="2000" dirty="0">
              <a:effectLst>
                <a:outerShdw blurRad="38100" dist="38100" dir="2700000">
                  <a:srgbClr val="C0C0C0"/>
                </a:outerShdw>
              </a:effectLst>
              <a:latin typeface="Arial" panose="020B0604020202020204" pitchFamily="34" charset="0"/>
            </a:endParaRPr>
          </a:p>
          <a:p>
            <a:pPr marL="116205" indent="-116205">
              <a:lnSpc>
                <a:spcPct val="80000"/>
              </a:lnSpc>
            </a:pPr>
            <a:endParaRPr lang="zh-CN" altLang="en-US" sz="2000" dirty="0">
              <a:effectLst>
                <a:outerShdw blurRad="38100" dist="38100" dir="2700000">
                  <a:srgbClr val="C0C0C0"/>
                </a:outerShdw>
              </a:effectLst>
              <a:latin typeface="Arial" panose="020B0604020202020204" pitchFamily="34" charset="0"/>
            </a:endParaRPr>
          </a:p>
        </p:txBody>
      </p:sp>
      <p:sp>
        <p:nvSpPr>
          <p:cNvPr id="541707"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endParaRPr lang="zh-CN" altLang="en-US" sz="1800" b="0" dirty="0">
              <a:latin typeface="Arial" panose="020B0604020202020204" pitchFamily="34" charset="0"/>
            </a:endParaRPr>
          </a:p>
        </p:txBody>
      </p:sp>
      <p:grpSp>
        <p:nvGrpSpPr>
          <p:cNvPr id="541708" name="Group 12"/>
          <p:cNvGrpSpPr/>
          <p:nvPr/>
        </p:nvGrpSpPr>
        <p:grpSpPr>
          <a:xfrm>
            <a:off x="4927600" y="3835400"/>
            <a:ext cx="2303463" cy="412750"/>
            <a:chOff x="2029" y="2178"/>
            <a:chExt cx="1600" cy="474"/>
          </a:xfrm>
        </p:grpSpPr>
        <p:sp>
          <p:nvSpPr>
            <p:cNvPr id="541709"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41710"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sp>
        <p:nvSpPr>
          <p:cNvPr id="541711"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541712" name="Rectangle 16"/>
          <p:cNvSpPr/>
          <p:nvPr/>
        </p:nvSpPr>
        <p:spPr>
          <a:xfrm>
            <a:off x="5181600" y="1957388"/>
            <a:ext cx="1922463" cy="132207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用户应用层。</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设备逻辑层。</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设备物理层。</a:t>
            </a:r>
          </a:p>
        </p:txBody>
      </p:sp>
      <p:sp>
        <p:nvSpPr>
          <p:cNvPr id="541713" name="AutoShape 17"/>
          <p:cNvSpPr/>
          <p:nvPr/>
        </p:nvSpPr>
        <p:spPr>
          <a:xfrm>
            <a:off x="7908778" y="3794125"/>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541714" name="Oval 18"/>
          <p:cNvSpPr/>
          <p:nvPr/>
        </p:nvSpPr>
        <p:spPr>
          <a:xfrm>
            <a:off x="7908778" y="3830638"/>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nvGrpSpPr>
          <p:cNvPr id="541715" name="Group 19"/>
          <p:cNvGrpSpPr/>
          <p:nvPr/>
        </p:nvGrpSpPr>
        <p:grpSpPr>
          <a:xfrm>
            <a:off x="8061178" y="1449388"/>
            <a:ext cx="1952625" cy="2765425"/>
            <a:chOff x="3017" y="856"/>
            <a:chExt cx="1052" cy="1906"/>
          </a:xfrm>
        </p:grpSpPr>
        <p:sp>
          <p:nvSpPr>
            <p:cNvPr id="541716"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41717"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grpSp>
      <p:sp>
        <p:nvSpPr>
          <p:cNvPr id="541718" name="Rectangle 22"/>
          <p:cNvSpPr/>
          <p:nvPr/>
        </p:nvSpPr>
        <p:spPr>
          <a:xfrm>
            <a:off x="8140553" y="1844675"/>
            <a:ext cx="1835150" cy="206121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设备信息记录与设备分配。</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设备的</a:t>
            </a:r>
            <a:r>
              <a:rPr lang="en-US" altLang="zh-CN" sz="2000">
                <a:solidFill>
                  <a:srgbClr val="1C1C1C"/>
                </a:solidFill>
                <a:effectLst>
                  <a:outerShdw blurRad="38100" dist="38100" dir="2700000">
                    <a:srgbClr val="C0C0C0"/>
                  </a:outerShdw>
                </a:effectLst>
                <a:latin typeface="Arial" panose="020B0604020202020204" pitchFamily="34" charset="0"/>
              </a:rPr>
              <a:t>I/O</a:t>
            </a:r>
            <a:r>
              <a:rPr lang="zh-CN" altLang="en-US" sz="2000" dirty="0">
                <a:solidFill>
                  <a:srgbClr val="1C1C1C"/>
                </a:solidFill>
                <a:effectLst>
                  <a:outerShdw blurRad="38100" dist="38100" dir="2700000">
                    <a:srgbClr val="C0C0C0"/>
                  </a:outerShdw>
                </a:effectLst>
                <a:latin typeface="Arial" panose="020B0604020202020204" pitchFamily="34" charset="0"/>
              </a:rPr>
              <a:t>操作。</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缓冲区的管理。</a:t>
            </a:r>
          </a:p>
        </p:txBody>
      </p:sp>
      <p:sp>
        <p:nvSpPr>
          <p:cNvPr id="541719" name="Text Box 29"/>
          <p:cNvSpPr txBox="1"/>
          <p:nvPr/>
        </p:nvSpPr>
        <p:spPr>
          <a:xfrm>
            <a:off x="1933575" y="4431133"/>
            <a:ext cx="2232025" cy="398780"/>
          </a:xfrm>
          <a:prstGeom prst="rect">
            <a:avLst/>
          </a:prstGeom>
          <a:noFill/>
          <a:ln w="9525">
            <a:noFill/>
          </a:ln>
        </p:spPr>
        <p:txBody>
          <a:bodyPr wrap="square">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设备管理目标</a:t>
            </a:r>
          </a:p>
        </p:txBody>
      </p:sp>
      <p:sp>
        <p:nvSpPr>
          <p:cNvPr id="541720" name="Text Box 30"/>
          <p:cNvSpPr txBox="1"/>
          <p:nvPr/>
        </p:nvSpPr>
        <p:spPr>
          <a:xfrm>
            <a:off x="4727575" y="4516438"/>
            <a:ext cx="2736850"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设备管理层次</a:t>
            </a:r>
          </a:p>
        </p:txBody>
      </p:sp>
      <p:sp>
        <p:nvSpPr>
          <p:cNvPr id="541721" name="Text Box 31"/>
          <p:cNvSpPr txBox="1"/>
          <p:nvPr/>
        </p:nvSpPr>
        <p:spPr>
          <a:xfrm>
            <a:off x="7664450" y="4475163"/>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设备管理的功能</a:t>
            </a:r>
          </a:p>
        </p:txBody>
      </p:sp>
      <p:sp>
        <p:nvSpPr>
          <p:cNvPr id="27" name="矩形 26">
            <a:extLst>
              <a:ext uri="{FF2B5EF4-FFF2-40B4-BE49-F238E27FC236}">
                <a16:creationId xmlns:a16="http://schemas.microsoft.com/office/drawing/2014/main" id="{B04EC10F-5C4F-4B0F-8F77-E0B43C7CD902}"/>
              </a:ext>
            </a:extLst>
          </p:cNvPr>
          <p:cNvSpPr/>
          <p:nvPr/>
        </p:nvSpPr>
        <p:spPr>
          <a:xfrm>
            <a:off x="479376" y="182086"/>
            <a:ext cx="4679950"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5.3 设备管理与功能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41700"/>
                                        </p:tgtEl>
                                        <p:attrNameLst>
                                          <p:attrName>style.visibility</p:attrName>
                                        </p:attrNameLst>
                                      </p:cBhvr>
                                      <p:to>
                                        <p:strVal val="visible"/>
                                      </p:to>
                                    </p:set>
                                    <p:anim calcmode="lin" valueType="num">
                                      <p:cBhvr additive="base">
                                        <p:cTn id="7" dur="500" fill="hold"/>
                                        <p:tgtEl>
                                          <p:spTgt spid="541700"/>
                                        </p:tgtEl>
                                        <p:attrNameLst>
                                          <p:attrName>ppt_x</p:attrName>
                                        </p:attrNameLst>
                                      </p:cBhvr>
                                      <p:tavLst>
                                        <p:tav tm="0">
                                          <p:val>
                                            <p:strVal val="#ppt_x"/>
                                          </p:val>
                                        </p:tav>
                                        <p:tav tm="100000">
                                          <p:val>
                                            <p:strVal val="#ppt_x"/>
                                          </p:val>
                                        </p:tav>
                                      </p:tavLst>
                                    </p:anim>
                                    <p:anim calcmode="lin" valueType="num">
                                      <p:cBhvr additive="base">
                                        <p:cTn id="8" dur="500" fill="hold"/>
                                        <p:tgtEl>
                                          <p:spTgt spid="54170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41698"/>
                                        </p:tgtEl>
                                        <p:attrNameLst>
                                          <p:attrName>style.visibility</p:attrName>
                                        </p:attrNameLst>
                                      </p:cBhvr>
                                      <p:to>
                                        <p:strVal val="visible"/>
                                      </p:to>
                                    </p:set>
                                    <p:anim calcmode="lin" valueType="num">
                                      <p:cBhvr additive="base">
                                        <p:cTn id="12" dur="500" fill="hold"/>
                                        <p:tgtEl>
                                          <p:spTgt spid="541698"/>
                                        </p:tgtEl>
                                        <p:attrNameLst>
                                          <p:attrName>ppt_x</p:attrName>
                                        </p:attrNameLst>
                                      </p:cBhvr>
                                      <p:tavLst>
                                        <p:tav tm="0">
                                          <p:val>
                                            <p:strVal val="#ppt_x"/>
                                          </p:val>
                                        </p:tav>
                                        <p:tav tm="100000">
                                          <p:val>
                                            <p:strVal val="#ppt_x"/>
                                          </p:val>
                                        </p:tav>
                                      </p:tavLst>
                                    </p:anim>
                                    <p:anim calcmode="lin" valueType="num">
                                      <p:cBhvr additive="base">
                                        <p:cTn id="13" dur="500" fill="hold"/>
                                        <p:tgtEl>
                                          <p:spTgt spid="54169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41699"/>
                                        </p:tgtEl>
                                        <p:attrNameLst>
                                          <p:attrName>style.visibility</p:attrName>
                                        </p:attrNameLst>
                                      </p:cBhvr>
                                      <p:to>
                                        <p:strVal val="visible"/>
                                      </p:to>
                                    </p:set>
                                    <p:anim calcmode="lin" valueType="num">
                                      <p:cBhvr additive="base">
                                        <p:cTn id="17" dur="500" fill="hold"/>
                                        <p:tgtEl>
                                          <p:spTgt spid="541699"/>
                                        </p:tgtEl>
                                        <p:attrNameLst>
                                          <p:attrName>ppt_x</p:attrName>
                                        </p:attrNameLst>
                                      </p:cBhvr>
                                      <p:tavLst>
                                        <p:tav tm="0">
                                          <p:val>
                                            <p:strVal val="#ppt_x"/>
                                          </p:val>
                                        </p:tav>
                                        <p:tav tm="100000">
                                          <p:val>
                                            <p:strVal val="#ppt_x"/>
                                          </p:val>
                                        </p:tav>
                                      </p:tavLst>
                                    </p:anim>
                                    <p:anim calcmode="lin" valueType="num">
                                      <p:cBhvr additive="base">
                                        <p:cTn id="18" dur="500" fill="hold"/>
                                        <p:tgtEl>
                                          <p:spTgt spid="54169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41701"/>
                                        </p:tgtEl>
                                        <p:attrNameLst>
                                          <p:attrName>style.visibility</p:attrName>
                                        </p:attrNameLst>
                                      </p:cBhvr>
                                      <p:to>
                                        <p:strVal val="visible"/>
                                      </p:to>
                                    </p:set>
                                    <p:anim calcmode="lin" valueType="num">
                                      <p:cBhvr additive="base">
                                        <p:cTn id="22" dur="500" fill="hold"/>
                                        <p:tgtEl>
                                          <p:spTgt spid="541701"/>
                                        </p:tgtEl>
                                        <p:attrNameLst>
                                          <p:attrName>ppt_x</p:attrName>
                                        </p:attrNameLst>
                                      </p:cBhvr>
                                      <p:tavLst>
                                        <p:tav tm="0">
                                          <p:val>
                                            <p:strVal val="#ppt_x"/>
                                          </p:val>
                                        </p:tav>
                                        <p:tav tm="100000">
                                          <p:val>
                                            <p:strVal val="#ppt_x"/>
                                          </p:val>
                                        </p:tav>
                                      </p:tavLst>
                                    </p:anim>
                                    <p:anim calcmode="lin" valueType="num">
                                      <p:cBhvr additive="base">
                                        <p:cTn id="23" dur="500" fill="hold"/>
                                        <p:tgtEl>
                                          <p:spTgt spid="54170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41702"/>
                                        </p:tgtEl>
                                        <p:attrNameLst>
                                          <p:attrName>style.visibility</p:attrName>
                                        </p:attrNameLst>
                                      </p:cBhvr>
                                      <p:to>
                                        <p:strVal val="visible"/>
                                      </p:to>
                                    </p:set>
                                    <p:anim calcmode="lin" valueType="num">
                                      <p:cBhvr additive="base">
                                        <p:cTn id="27" dur="500" fill="hold"/>
                                        <p:tgtEl>
                                          <p:spTgt spid="541702"/>
                                        </p:tgtEl>
                                        <p:attrNameLst>
                                          <p:attrName>ppt_x</p:attrName>
                                        </p:attrNameLst>
                                      </p:cBhvr>
                                      <p:tavLst>
                                        <p:tav tm="0">
                                          <p:val>
                                            <p:strVal val="#ppt_x"/>
                                          </p:val>
                                        </p:tav>
                                        <p:tav tm="100000">
                                          <p:val>
                                            <p:strVal val="#ppt_x"/>
                                          </p:val>
                                        </p:tav>
                                      </p:tavLst>
                                    </p:anim>
                                    <p:anim calcmode="lin" valueType="num">
                                      <p:cBhvr additive="base">
                                        <p:cTn id="28" dur="500" fill="hold"/>
                                        <p:tgtEl>
                                          <p:spTgt spid="54170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41719"/>
                                        </p:tgtEl>
                                        <p:attrNameLst>
                                          <p:attrName>style.visibility</p:attrName>
                                        </p:attrNameLst>
                                      </p:cBhvr>
                                      <p:to>
                                        <p:strVal val="visible"/>
                                      </p:to>
                                    </p:set>
                                    <p:anim calcmode="lin" valueType="num">
                                      <p:cBhvr additive="base">
                                        <p:cTn id="32" dur="500" fill="hold"/>
                                        <p:tgtEl>
                                          <p:spTgt spid="541719"/>
                                        </p:tgtEl>
                                        <p:attrNameLst>
                                          <p:attrName>ppt_x</p:attrName>
                                        </p:attrNameLst>
                                      </p:cBhvr>
                                      <p:tavLst>
                                        <p:tav tm="0">
                                          <p:val>
                                            <p:strVal val="#ppt_x"/>
                                          </p:val>
                                        </p:tav>
                                        <p:tav tm="100000">
                                          <p:val>
                                            <p:strVal val="#ppt_x"/>
                                          </p:val>
                                        </p:tav>
                                      </p:tavLst>
                                    </p:anim>
                                    <p:anim calcmode="lin" valueType="num">
                                      <p:cBhvr additive="base">
                                        <p:cTn id="33" dur="500" fill="hold"/>
                                        <p:tgtEl>
                                          <p:spTgt spid="541719"/>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41703"/>
                                        </p:tgtEl>
                                        <p:attrNameLst>
                                          <p:attrName>style.visibility</p:attrName>
                                        </p:attrNameLst>
                                      </p:cBhvr>
                                      <p:to>
                                        <p:strVal val="visible"/>
                                      </p:to>
                                    </p:set>
                                    <p:anim calcmode="lin" valueType="num">
                                      <p:cBhvr additive="base">
                                        <p:cTn id="37" dur="500" fill="hold"/>
                                        <p:tgtEl>
                                          <p:spTgt spid="541703"/>
                                        </p:tgtEl>
                                        <p:attrNameLst>
                                          <p:attrName>ppt_x</p:attrName>
                                        </p:attrNameLst>
                                      </p:cBhvr>
                                      <p:tavLst>
                                        <p:tav tm="0">
                                          <p:val>
                                            <p:strVal val="#ppt_x"/>
                                          </p:val>
                                        </p:tav>
                                        <p:tav tm="100000">
                                          <p:val>
                                            <p:strVal val="#ppt_x"/>
                                          </p:val>
                                        </p:tav>
                                      </p:tavLst>
                                    </p:anim>
                                    <p:anim calcmode="lin" valueType="num">
                                      <p:cBhvr additive="base">
                                        <p:cTn id="38" dur="500" fill="hold"/>
                                        <p:tgtEl>
                                          <p:spTgt spid="541703"/>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41704"/>
                                        </p:tgtEl>
                                        <p:attrNameLst>
                                          <p:attrName>style.visibility</p:attrName>
                                        </p:attrNameLst>
                                      </p:cBhvr>
                                      <p:to>
                                        <p:strVal val="visible"/>
                                      </p:to>
                                    </p:set>
                                    <p:anim calcmode="lin" valueType="num">
                                      <p:cBhvr additive="base">
                                        <p:cTn id="42" dur="500" fill="hold"/>
                                        <p:tgtEl>
                                          <p:spTgt spid="541704"/>
                                        </p:tgtEl>
                                        <p:attrNameLst>
                                          <p:attrName>ppt_x</p:attrName>
                                        </p:attrNameLst>
                                      </p:cBhvr>
                                      <p:tavLst>
                                        <p:tav tm="0">
                                          <p:val>
                                            <p:strVal val="#ppt_x"/>
                                          </p:val>
                                        </p:tav>
                                        <p:tav tm="100000">
                                          <p:val>
                                            <p:strVal val="#ppt_x"/>
                                          </p:val>
                                        </p:tav>
                                      </p:tavLst>
                                    </p:anim>
                                    <p:anim calcmode="lin" valueType="num">
                                      <p:cBhvr additive="base">
                                        <p:cTn id="43" dur="500" fill="hold"/>
                                        <p:tgtEl>
                                          <p:spTgt spid="54170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541705"/>
                                        </p:tgtEl>
                                        <p:attrNameLst>
                                          <p:attrName>style.visibility</p:attrName>
                                        </p:attrNameLst>
                                      </p:cBhvr>
                                      <p:to>
                                        <p:strVal val="visible"/>
                                      </p:to>
                                    </p:set>
                                    <p:anim calcmode="lin" valueType="num">
                                      <p:cBhvr additive="base">
                                        <p:cTn id="47" dur="500" fill="hold"/>
                                        <p:tgtEl>
                                          <p:spTgt spid="541705"/>
                                        </p:tgtEl>
                                        <p:attrNameLst>
                                          <p:attrName>ppt_x</p:attrName>
                                        </p:attrNameLst>
                                      </p:cBhvr>
                                      <p:tavLst>
                                        <p:tav tm="0">
                                          <p:val>
                                            <p:strVal val="#ppt_x"/>
                                          </p:val>
                                        </p:tav>
                                        <p:tav tm="100000">
                                          <p:val>
                                            <p:strVal val="#ppt_x"/>
                                          </p:val>
                                        </p:tav>
                                      </p:tavLst>
                                    </p:anim>
                                    <p:anim calcmode="lin" valueType="num">
                                      <p:cBhvr additive="base">
                                        <p:cTn id="48" dur="500" fill="hold"/>
                                        <p:tgtEl>
                                          <p:spTgt spid="541705"/>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541706"/>
                                        </p:tgtEl>
                                        <p:attrNameLst>
                                          <p:attrName>style.visibility</p:attrName>
                                        </p:attrNameLst>
                                      </p:cBhvr>
                                      <p:to>
                                        <p:strVal val="visible"/>
                                      </p:to>
                                    </p:set>
                                    <p:anim calcmode="lin" valueType="num">
                                      <p:cBhvr additive="base">
                                        <p:cTn id="52" dur="500" fill="hold"/>
                                        <p:tgtEl>
                                          <p:spTgt spid="541706"/>
                                        </p:tgtEl>
                                        <p:attrNameLst>
                                          <p:attrName>ppt_x</p:attrName>
                                        </p:attrNameLst>
                                      </p:cBhvr>
                                      <p:tavLst>
                                        <p:tav tm="0">
                                          <p:val>
                                            <p:strVal val="#ppt_x"/>
                                          </p:val>
                                        </p:tav>
                                        <p:tav tm="100000">
                                          <p:val>
                                            <p:strVal val="#ppt_x"/>
                                          </p:val>
                                        </p:tav>
                                      </p:tavLst>
                                    </p:anim>
                                    <p:anim calcmode="lin" valueType="num">
                                      <p:cBhvr additive="base">
                                        <p:cTn id="53" dur="500" fill="hold"/>
                                        <p:tgtEl>
                                          <p:spTgt spid="541706"/>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541707"/>
                                        </p:tgtEl>
                                        <p:attrNameLst>
                                          <p:attrName>style.visibility</p:attrName>
                                        </p:attrNameLst>
                                      </p:cBhvr>
                                      <p:to>
                                        <p:strVal val="visible"/>
                                      </p:to>
                                    </p:set>
                                    <p:anim calcmode="lin" valueType="num">
                                      <p:cBhvr additive="base">
                                        <p:cTn id="57" dur="500" fill="hold"/>
                                        <p:tgtEl>
                                          <p:spTgt spid="541707"/>
                                        </p:tgtEl>
                                        <p:attrNameLst>
                                          <p:attrName>ppt_x</p:attrName>
                                        </p:attrNameLst>
                                      </p:cBhvr>
                                      <p:tavLst>
                                        <p:tav tm="0">
                                          <p:val>
                                            <p:strVal val="#ppt_x"/>
                                          </p:val>
                                        </p:tav>
                                        <p:tav tm="100000">
                                          <p:val>
                                            <p:strVal val="#ppt_x"/>
                                          </p:val>
                                        </p:tav>
                                      </p:tavLst>
                                    </p:anim>
                                    <p:anim calcmode="lin" valueType="num">
                                      <p:cBhvr additive="base">
                                        <p:cTn id="58" dur="500" fill="hold"/>
                                        <p:tgtEl>
                                          <p:spTgt spid="541707"/>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541720"/>
                                        </p:tgtEl>
                                        <p:attrNameLst>
                                          <p:attrName>style.visibility</p:attrName>
                                        </p:attrNameLst>
                                      </p:cBhvr>
                                      <p:to>
                                        <p:strVal val="visible"/>
                                      </p:to>
                                    </p:set>
                                    <p:anim calcmode="lin" valueType="num">
                                      <p:cBhvr additive="base">
                                        <p:cTn id="62" dur="500" fill="hold"/>
                                        <p:tgtEl>
                                          <p:spTgt spid="541720"/>
                                        </p:tgtEl>
                                        <p:attrNameLst>
                                          <p:attrName>ppt_x</p:attrName>
                                        </p:attrNameLst>
                                      </p:cBhvr>
                                      <p:tavLst>
                                        <p:tav tm="0">
                                          <p:val>
                                            <p:strVal val="#ppt_x"/>
                                          </p:val>
                                        </p:tav>
                                        <p:tav tm="100000">
                                          <p:val>
                                            <p:strVal val="#ppt_x"/>
                                          </p:val>
                                        </p:tav>
                                      </p:tavLst>
                                    </p:anim>
                                    <p:anim calcmode="lin" valueType="num">
                                      <p:cBhvr additive="base">
                                        <p:cTn id="63" dur="500" fill="hold"/>
                                        <p:tgtEl>
                                          <p:spTgt spid="541720"/>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541708"/>
                                        </p:tgtEl>
                                        <p:attrNameLst>
                                          <p:attrName>style.visibility</p:attrName>
                                        </p:attrNameLst>
                                      </p:cBhvr>
                                      <p:to>
                                        <p:strVal val="visible"/>
                                      </p:to>
                                    </p:set>
                                    <p:anim calcmode="lin" valueType="num">
                                      <p:cBhvr additive="base">
                                        <p:cTn id="67" dur="500" fill="hold"/>
                                        <p:tgtEl>
                                          <p:spTgt spid="541708"/>
                                        </p:tgtEl>
                                        <p:attrNameLst>
                                          <p:attrName>ppt_x</p:attrName>
                                        </p:attrNameLst>
                                      </p:cBhvr>
                                      <p:tavLst>
                                        <p:tav tm="0">
                                          <p:val>
                                            <p:strVal val="#ppt_x"/>
                                          </p:val>
                                        </p:tav>
                                        <p:tav tm="100000">
                                          <p:val>
                                            <p:strVal val="#ppt_x"/>
                                          </p:val>
                                        </p:tav>
                                      </p:tavLst>
                                    </p:anim>
                                    <p:anim calcmode="lin" valueType="num">
                                      <p:cBhvr additive="base">
                                        <p:cTn id="68" dur="500" fill="hold"/>
                                        <p:tgtEl>
                                          <p:spTgt spid="541708"/>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541711"/>
                                        </p:tgtEl>
                                        <p:attrNameLst>
                                          <p:attrName>style.visibility</p:attrName>
                                        </p:attrNameLst>
                                      </p:cBhvr>
                                      <p:to>
                                        <p:strVal val="visible"/>
                                      </p:to>
                                    </p:set>
                                    <p:anim calcmode="lin" valueType="num">
                                      <p:cBhvr additive="base">
                                        <p:cTn id="72" dur="500" fill="hold"/>
                                        <p:tgtEl>
                                          <p:spTgt spid="541711"/>
                                        </p:tgtEl>
                                        <p:attrNameLst>
                                          <p:attrName>ppt_x</p:attrName>
                                        </p:attrNameLst>
                                      </p:cBhvr>
                                      <p:tavLst>
                                        <p:tav tm="0">
                                          <p:val>
                                            <p:strVal val="#ppt_x"/>
                                          </p:val>
                                        </p:tav>
                                        <p:tav tm="100000">
                                          <p:val>
                                            <p:strVal val="#ppt_x"/>
                                          </p:val>
                                        </p:tav>
                                      </p:tavLst>
                                    </p:anim>
                                    <p:anim calcmode="lin" valueType="num">
                                      <p:cBhvr additive="base">
                                        <p:cTn id="73" dur="500" fill="hold"/>
                                        <p:tgtEl>
                                          <p:spTgt spid="541711"/>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541712"/>
                                        </p:tgtEl>
                                        <p:attrNameLst>
                                          <p:attrName>style.visibility</p:attrName>
                                        </p:attrNameLst>
                                      </p:cBhvr>
                                      <p:to>
                                        <p:strVal val="visible"/>
                                      </p:to>
                                    </p:set>
                                    <p:anim calcmode="lin" valueType="num">
                                      <p:cBhvr additive="base">
                                        <p:cTn id="77" dur="500" fill="hold"/>
                                        <p:tgtEl>
                                          <p:spTgt spid="541712"/>
                                        </p:tgtEl>
                                        <p:attrNameLst>
                                          <p:attrName>ppt_x</p:attrName>
                                        </p:attrNameLst>
                                      </p:cBhvr>
                                      <p:tavLst>
                                        <p:tav tm="0">
                                          <p:val>
                                            <p:strVal val="#ppt_x"/>
                                          </p:val>
                                        </p:tav>
                                        <p:tav tm="100000">
                                          <p:val>
                                            <p:strVal val="#ppt_x"/>
                                          </p:val>
                                        </p:tav>
                                      </p:tavLst>
                                    </p:anim>
                                    <p:anim calcmode="lin" valueType="num">
                                      <p:cBhvr additive="base">
                                        <p:cTn id="78" dur="500" fill="hold"/>
                                        <p:tgtEl>
                                          <p:spTgt spid="541712"/>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541713"/>
                                        </p:tgtEl>
                                        <p:attrNameLst>
                                          <p:attrName>style.visibility</p:attrName>
                                        </p:attrNameLst>
                                      </p:cBhvr>
                                      <p:to>
                                        <p:strVal val="visible"/>
                                      </p:to>
                                    </p:set>
                                    <p:anim calcmode="lin" valueType="num">
                                      <p:cBhvr additive="base">
                                        <p:cTn id="82" dur="500" fill="hold"/>
                                        <p:tgtEl>
                                          <p:spTgt spid="541713"/>
                                        </p:tgtEl>
                                        <p:attrNameLst>
                                          <p:attrName>ppt_x</p:attrName>
                                        </p:attrNameLst>
                                      </p:cBhvr>
                                      <p:tavLst>
                                        <p:tav tm="0">
                                          <p:val>
                                            <p:strVal val="#ppt_x"/>
                                          </p:val>
                                        </p:tav>
                                        <p:tav tm="100000">
                                          <p:val>
                                            <p:strVal val="#ppt_x"/>
                                          </p:val>
                                        </p:tav>
                                      </p:tavLst>
                                    </p:anim>
                                    <p:anim calcmode="lin" valueType="num">
                                      <p:cBhvr additive="base">
                                        <p:cTn id="83" dur="500" fill="hold"/>
                                        <p:tgtEl>
                                          <p:spTgt spid="541713"/>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541721"/>
                                        </p:tgtEl>
                                        <p:attrNameLst>
                                          <p:attrName>style.visibility</p:attrName>
                                        </p:attrNameLst>
                                      </p:cBhvr>
                                      <p:to>
                                        <p:strVal val="visible"/>
                                      </p:to>
                                    </p:set>
                                    <p:anim calcmode="lin" valueType="num">
                                      <p:cBhvr additive="base">
                                        <p:cTn id="87" dur="500" fill="hold"/>
                                        <p:tgtEl>
                                          <p:spTgt spid="541721"/>
                                        </p:tgtEl>
                                        <p:attrNameLst>
                                          <p:attrName>ppt_x</p:attrName>
                                        </p:attrNameLst>
                                      </p:cBhvr>
                                      <p:tavLst>
                                        <p:tav tm="0">
                                          <p:val>
                                            <p:strVal val="#ppt_x"/>
                                          </p:val>
                                        </p:tav>
                                        <p:tav tm="100000">
                                          <p:val>
                                            <p:strVal val="#ppt_x"/>
                                          </p:val>
                                        </p:tav>
                                      </p:tavLst>
                                    </p:anim>
                                    <p:anim calcmode="lin" valueType="num">
                                      <p:cBhvr additive="base">
                                        <p:cTn id="88" dur="500" fill="hold"/>
                                        <p:tgtEl>
                                          <p:spTgt spid="541721"/>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541714"/>
                                        </p:tgtEl>
                                        <p:attrNameLst>
                                          <p:attrName>style.visibility</p:attrName>
                                        </p:attrNameLst>
                                      </p:cBhvr>
                                      <p:to>
                                        <p:strVal val="visible"/>
                                      </p:to>
                                    </p:set>
                                    <p:anim calcmode="lin" valueType="num">
                                      <p:cBhvr additive="base">
                                        <p:cTn id="92" dur="500" fill="hold"/>
                                        <p:tgtEl>
                                          <p:spTgt spid="541714"/>
                                        </p:tgtEl>
                                        <p:attrNameLst>
                                          <p:attrName>ppt_x</p:attrName>
                                        </p:attrNameLst>
                                      </p:cBhvr>
                                      <p:tavLst>
                                        <p:tav tm="0">
                                          <p:val>
                                            <p:strVal val="#ppt_x"/>
                                          </p:val>
                                        </p:tav>
                                        <p:tav tm="100000">
                                          <p:val>
                                            <p:strVal val="#ppt_x"/>
                                          </p:val>
                                        </p:tav>
                                      </p:tavLst>
                                    </p:anim>
                                    <p:anim calcmode="lin" valueType="num">
                                      <p:cBhvr additive="base">
                                        <p:cTn id="93" dur="500" fill="hold"/>
                                        <p:tgtEl>
                                          <p:spTgt spid="541714"/>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541715"/>
                                        </p:tgtEl>
                                        <p:attrNameLst>
                                          <p:attrName>style.visibility</p:attrName>
                                        </p:attrNameLst>
                                      </p:cBhvr>
                                      <p:to>
                                        <p:strVal val="visible"/>
                                      </p:to>
                                    </p:set>
                                    <p:anim calcmode="lin" valueType="num">
                                      <p:cBhvr additive="base">
                                        <p:cTn id="97" dur="500" fill="hold"/>
                                        <p:tgtEl>
                                          <p:spTgt spid="541715"/>
                                        </p:tgtEl>
                                        <p:attrNameLst>
                                          <p:attrName>ppt_x</p:attrName>
                                        </p:attrNameLst>
                                      </p:cBhvr>
                                      <p:tavLst>
                                        <p:tav tm="0">
                                          <p:val>
                                            <p:strVal val="#ppt_x"/>
                                          </p:val>
                                        </p:tav>
                                        <p:tav tm="100000">
                                          <p:val>
                                            <p:strVal val="#ppt_x"/>
                                          </p:val>
                                        </p:tav>
                                      </p:tavLst>
                                    </p:anim>
                                    <p:anim calcmode="lin" valueType="num">
                                      <p:cBhvr additive="base">
                                        <p:cTn id="98" dur="500" fill="hold"/>
                                        <p:tgtEl>
                                          <p:spTgt spid="541715"/>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541718"/>
                                        </p:tgtEl>
                                        <p:attrNameLst>
                                          <p:attrName>style.visibility</p:attrName>
                                        </p:attrNameLst>
                                      </p:cBhvr>
                                      <p:to>
                                        <p:strVal val="visible"/>
                                      </p:to>
                                    </p:set>
                                    <p:anim calcmode="lin" valueType="num">
                                      <p:cBhvr additive="base">
                                        <p:cTn id="102" dur="500" fill="hold"/>
                                        <p:tgtEl>
                                          <p:spTgt spid="541718"/>
                                        </p:tgtEl>
                                        <p:attrNameLst>
                                          <p:attrName>ppt_x</p:attrName>
                                        </p:attrNameLst>
                                      </p:cBhvr>
                                      <p:tavLst>
                                        <p:tav tm="0">
                                          <p:val>
                                            <p:strVal val="#ppt_x"/>
                                          </p:val>
                                        </p:tav>
                                        <p:tav tm="100000">
                                          <p:val>
                                            <p:strVal val="#ppt_x"/>
                                          </p:val>
                                        </p:tav>
                                      </p:tavLst>
                                    </p:anim>
                                    <p:anim calcmode="lin" valueType="num">
                                      <p:cBhvr additive="base">
                                        <p:cTn id="103" dur="500" fill="hold"/>
                                        <p:tgtEl>
                                          <p:spTgt spid="5417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8" grpId="0" bldLvl="0" animBg="1"/>
      <p:bldP spid="541701" grpId="0"/>
      <p:bldP spid="541702" grpId="0" bldLvl="0" animBg="1"/>
      <p:bldP spid="541703" grpId="0" bldLvl="0" animBg="1"/>
      <p:bldP spid="541704" grpId="0" bldLvl="0" animBg="1"/>
      <p:bldP spid="541705" grpId="0" bldLvl="0" animBg="1"/>
      <p:bldP spid="541706" grpId="0"/>
      <p:bldP spid="541707" grpId="0" bldLvl="0" animBg="1"/>
      <p:bldP spid="541711" grpId="0" bldLvl="0" animBg="1"/>
      <p:bldP spid="541712" grpId="0"/>
      <p:bldP spid="541713" grpId="0" bldLvl="0" animBg="1"/>
      <p:bldP spid="541714" grpId="0" bldLvl="0" animBg="1"/>
      <p:bldP spid="541718" grpId="0"/>
      <p:bldP spid="541719" grpId="0"/>
      <p:bldP spid="541720" grpId="0"/>
      <p:bldP spid="54172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任意多边形 397313"/>
          <p:cNvSpPr/>
          <p:nvPr/>
        </p:nvSpPr>
        <p:spPr>
          <a:xfrm rot="5400000">
            <a:off x="-2413000" y="1100387"/>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grpSp>
        <p:nvGrpSpPr>
          <p:cNvPr id="397315" name="组合 397314"/>
          <p:cNvGrpSpPr/>
          <p:nvPr/>
        </p:nvGrpSpPr>
        <p:grpSpPr>
          <a:xfrm>
            <a:off x="2195513" y="3665787"/>
            <a:ext cx="3979862" cy="385763"/>
            <a:chOff x="1338" y="2387"/>
            <a:chExt cx="2790" cy="320"/>
          </a:xfrm>
        </p:grpSpPr>
        <p:sp>
          <p:nvSpPr>
            <p:cNvPr id="397316" name="圆角矩形 397315">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008000"/>
                  </a:solidFill>
                  <a:effectLst>
                    <a:outerShdw blurRad="38100" dist="38100" dir="2700000">
                      <a:srgbClr val="C0C0C0"/>
                    </a:outerShdw>
                  </a:effectLst>
                  <a:latin typeface="Arial" panose="020B0604020202020204" pitchFamily="34" charset="0"/>
                  <a:ea typeface="华文新魏" pitchFamily="2" charset="-122"/>
                </a:rPr>
                <a:t>三、分配算法</a:t>
              </a:r>
              <a:endParaRPr lang="zh-CN" altLang="en-US">
                <a:solidFill>
                  <a:schemeClr val="accent1"/>
                </a:solidFill>
                <a:effectLst>
                  <a:outerShdw blurRad="38100" dist="38100" dir="2700000">
                    <a:srgbClr val="C0C0C0"/>
                  </a:outerShdw>
                </a:effectLst>
                <a:latin typeface="Arial" panose="020B0604020202020204" pitchFamily="34" charset="0"/>
                <a:ea typeface="华文新魏" pitchFamily="2" charset="-122"/>
              </a:endParaRPr>
            </a:p>
          </p:txBody>
        </p:sp>
        <p:grpSp>
          <p:nvGrpSpPr>
            <p:cNvPr id="397317" name="组合 397316"/>
            <p:cNvGrpSpPr/>
            <p:nvPr/>
          </p:nvGrpSpPr>
          <p:grpSpPr>
            <a:xfrm>
              <a:off x="1338" y="2432"/>
              <a:ext cx="240" cy="240"/>
              <a:chOff x="2078" y="1680"/>
              <a:chExt cx="1615" cy="1615"/>
            </a:xfrm>
          </p:grpSpPr>
          <p:sp>
            <p:nvSpPr>
              <p:cNvPr id="397318" name="椭圆 397317"/>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397319" name="椭圆 397318"/>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397320" name="椭圆 397319"/>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397321" name="椭圆 397320"/>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397322" name="椭圆 397321"/>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397323" name="椭圆 397322"/>
              <p:cNvSpPr/>
              <p:nvPr/>
            </p:nvSpPr>
            <p:spPr>
              <a:xfrm>
                <a:off x="2337" y="1939"/>
                <a:ext cx="1096" cy="1098"/>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grpSp>
      </p:grpSp>
      <p:grpSp>
        <p:nvGrpSpPr>
          <p:cNvPr id="397324" name="组合 397323"/>
          <p:cNvGrpSpPr/>
          <p:nvPr/>
        </p:nvGrpSpPr>
        <p:grpSpPr>
          <a:xfrm>
            <a:off x="1763713" y="4602412"/>
            <a:ext cx="4051300" cy="390525"/>
            <a:chOff x="1092" y="3168"/>
            <a:chExt cx="3084" cy="320"/>
          </a:xfrm>
        </p:grpSpPr>
        <p:sp>
          <p:nvSpPr>
            <p:cNvPr id="397325" name="圆角矩形 397324">
              <a:hlinkClick r:id="rId4"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四、</a:t>
              </a:r>
              <a:r>
                <a:rPr lang="en-US" altLang="zh-CN">
                  <a:solidFill>
                    <a:srgbClr val="CC00CC"/>
                  </a:solidFill>
                  <a:effectLst>
                    <a:outerShdw blurRad="38100" dist="38100" dir="2700000">
                      <a:srgbClr val="C0C0C0"/>
                    </a:outerShdw>
                  </a:effectLst>
                  <a:latin typeface="Arial" panose="020B0604020202020204" pitchFamily="34" charset="0"/>
                  <a:ea typeface="华文新魏" pitchFamily="2" charset="-122"/>
                </a:rPr>
                <a:t>SPOOLING</a:t>
              </a:r>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系统</a:t>
              </a:r>
              <a:r>
                <a:rPr lang="zh-CN" altLang="en-US" dirty="0">
                  <a:solidFill>
                    <a:srgbClr val="FF0000"/>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397326" name="组合 397325"/>
            <p:cNvGrpSpPr/>
            <p:nvPr/>
          </p:nvGrpSpPr>
          <p:grpSpPr>
            <a:xfrm>
              <a:off x="1092" y="3232"/>
              <a:ext cx="240" cy="240"/>
              <a:chOff x="2078" y="1680"/>
              <a:chExt cx="1615" cy="1615"/>
            </a:xfrm>
          </p:grpSpPr>
          <p:sp>
            <p:nvSpPr>
              <p:cNvPr id="397327" name="椭圆 397326"/>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397328" name="椭圆 397327"/>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397329" name="椭圆 397328"/>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397330" name="椭圆 397329"/>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397331" name="椭圆 397330"/>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397332" name="椭圆 397331"/>
              <p:cNvSpPr/>
              <p:nvPr/>
            </p:nvSpPr>
            <p:spPr>
              <a:xfrm>
                <a:off x="2337" y="1939"/>
                <a:ext cx="1096" cy="1098"/>
              </a:xfrm>
              <a:prstGeom prst="ellipse">
                <a:avLst/>
              </a:prstGeom>
              <a:gradFill rotWithShape="1">
                <a:gsLst>
                  <a:gs pos="0">
                    <a:srgbClr val="FF33CC"/>
                  </a:gs>
                  <a:gs pos="100000">
                    <a:srgbClr val="FF33CC">
                      <a:gamma/>
                      <a:shade val="48627"/>
                      <a:invGamma/>
                    </a:srgbClr>
                  </a:gs>
                </a:gsLst>
                <a:lin ang="2700000" scaled="1"/>
                <a:tileRect/>
              </a:gradFill>
              <a:ln w="38100">
                <a:noFill/>
              </a:ln>
            </p:spPr>
            <p:txBody>
              <a:bodyPr/>
              <a:lstStyle/>
              <a:p>
                <a:endParaRPr lang="zh-CN" altLang="en-US"/>
              </a:p>
            </p:txBody>
          </p:sp>
        </p:grpSp>
      </p:grpSp>
      <p:sp>
        <p:nvSpPr>
          <p:cNvPr id="397333" name="任意多边形 397332"/>
          <p:cNvSpPr/>
          <p:nvPr/>
        </p:nvSpPr>
        <p:spPr>
          <a:xfrm rot="-16200000" flipH="1">
            <a:off x="-2016125" y="1608387"/>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397343" name="组合 397342"/>
          <p:cNvGrpSpPr/>
          <p:nvPr/>
        </p:nvGrpSpPr>
        <p:grpSpPr>
          <a:xfrm>
            <a:off x="1566863" y="1635375"/>
            <a:ext cx="3979862" cy="385762"/>
            <a:chOff x="1338" y="2387"/>
            <a:chExt cx="2790" cy="320"/>
          </a:xfrm>
        </p:grpSpPr>
        <p:sp>
          <p:nvSpPr>
            <p:cNvPr id="397344" name="圆角矩形 397343">
              <a:hlinkClick r:id="rId5"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一、数据结构</a:t>
              </a:r>
              <a:r>
                <a:rPr lang="en-US" altLang="zh-CN">
                  <a:solidFill>
                    <a:srgbClr val="000099"/>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397345" name="组合 397344"/>
            <p:cNvGrpSpPr/>
            <p:nvPr/>
          </p:nvGrpSpPr>
          <p:grpSpPr>
            <a:xfrm>
              <a:off x="1338" y="2432"/>
              <a:ext cx="240" cy="240"/>
              <a:chOff x="2078" y="1680"/>
              <a:chExt cx="1615" cy="1615"/>
            </a:xfrm>
          </p:grpSpPr>
          <p:sp>
            <p:nvSpPr>
              <p:cNvPr id="397346" name="椭圆 397345"/>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397347" name="椭圆 397346"/>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397348" name="椭圆 397347"/>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397349" name="椭圆 397348"/>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397350" name="椭圆 397349"/>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397351" name="椭圆 397350"/>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grpSp>
        <p:nvGrpSpPr>
          <p:cNvPr id="397352" name="组合 397351"/>
          <p:cNvGrpSpPr/>
          <p:nvPr/>
        </p:nvGrpSpPr>
        <p:grpSpPr>
          <a:xfrm>
            <a:off x="2124075" y="2657725"/>
            <a:ext cx="4051300" cy="390525"/>
            <a:chOff x="1092" y="3168"/>
            <a:chExt cx="3084" cy="320"/>
          </a:xfrm>
        </p:grpSpPr>
        <p:sp>
          <p:nvSpPr>
            <p:cNvPr id="397353" name="圆角矩形 397352">
              <a:hlinkClick r:id="rId6"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二、分配因素与分配技术</a:t>
              </a:r>
            </a:p>
          </p:txBody>
        </p:sp>
        <p:grpSp>
          <p:nvGrpSpPr>
            <p:cNvPr id="397354" name="组合 397353"/>
            <p:cNvGrpSpPr/>
            <p:nvPr/>
          </p:nvGrpSpPr>
          <p:grpSpPr>
            <a:xfrm>
              <a:off x="1092" y="3232"/>
              <a:ext cx="240" cy="240"/>
              <a:chOff x="2078" y="1680"/>
              <a:chExt cx="1615" cy="1615"/>
            </a:xfrm>
          </p:grpSpPr>
          <p:sp>
            <p:nvSpPr>
              <p:cNvPr id="397355" name="椭圆 397354"/>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397356" name="椭圆 397355"/>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397357" name="椭圆 397356"/>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397358" name="椭圆 397357"/>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397359" name="椭圆 397358"/>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397360" name="椭圆 397359"/>
              <p:cNvSpPr/>
              <p:nvPr/>
            </p:nvSpPr>
            <p:spPr>
              <a:xfrm>
                <a:off x="2337" y="1939"/>
                <a:ext cx="1096" cy="1098"/>
              </a:xfrm>
              <a:prstGeom prst="ellipse">
                <a:avLst/>
              </a:prstGeom>
              <a:gradFill rotWithShape="1">
                <a:gsLst>
                  <a:gs pos="0">
                    <a:srgbClr val="8D67E1"/>
                  </a:gs>
                  <a:gs pos="100000">
                    <a:srgbClr val="8D67E1">
                      <a:gamma/>
                      <a:shade val="48627"/>
                      <a:invGamma/>
                    </a:srgbClr>
                  </a:gs>
                </a:gsLst>
                <a:lin ang="2700000" scaled="1"/>
                <a:tileRect/>
              </a:gradFill>
              <a:ln w="38100">
                <a:noFill/>
              </a:ln>
            </p:spPr>
            <p:txBody>
              <a:bodyPr/>
              <a:lstStyle/>
              <a:p>
                <a:endParaRPr lang="zh-CN" altLang="en-US"/>
              </a:p>
            </p:txBody>
          </p:sp>
        </p:grpSp>
      </p:grpSp>
      <p:sp>
        <p:nvSpPr>
          <p:cNvPr id="397362" name="矩形 397361"/>
          <p:cNvSpPr/>
          <p:nvPr/>
        </p:nvSpPr>
        <p:spPr>
          <a:xfrm>
            <a:off x="450854" y="201588"/>
            <a:ext cx="3455988"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5.4 设备分配  </a:t>
            </a:r>
          </a:p>
        </p:txBody>
      </p:sp>
    </p:spTree>
  </p:cSld>
  <p:clrMapOvr>
    <a:masterClrMapping/>
  </p:clrMapOvr>
  <p:transition>
    <p:diamon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矩形 250881"/>
          <p:cNvSpPr/>
          <p:nvPr/>
        </p:nvSpPr>
        <p:spPr>
          <a:xfrm>
            <a:off x="1524000" y="3189288"/>
            <a:ext cx="9144000" cy="0"/>
          </a:xfrm>
          <a:prstGeom prst="rect">
            <a:avLst/>
          </a:prstGeom>
          <a:noFill/>
          <a:ln w="9525">
            <a:noFill/>
          </a:ln>
        </p:spPr>
        <p:txBody>
          <a:bodyPr/>
          <a:lstStyle/>
          <a:p>
            <a:endParaRPr lang="zh-CN" altLang="en-US"/>
          </a:p>
        </p:txBody>
      </p:sp>
      <p:sp>
        <p:nvSpPr>
          <p:cNvPr id="250883" name="矩形 250882"/>
          <p:cNvSpPr/>
          <p:nvPr/>
        </p:nvSpPr>
        <p:spPr>
          <a:xfrm>
            <a:off x="1524000" y="3179763"/>
            <a:ext cx="9144000" cy="0"/>
          </a:xfrm>
          <a:prstGeom prst="rect">
            <a:avLst/>
          </a:prstGeom>
          <a:noFill/>
          <a:ln w="9525">
            <a:noFill/>
          </a:ln>
        </p:spPr>
        <p:txBody>
          <a:bodyPr/>
          <a:lstStyle/>
          <a:p>
            <a:endParaRPr lang="zh-CN" altLang="en-US"/>
          </a:p>
        </p:txBody>
      </p:sp>
      <p:sp>
        <p:nvSpPr>
          <p:cNvPr id="250885" name="文本框 250884"/>
          <p:cNvSpPr txBox="1"/>
          <p:nvPr/>
        </p:nvSpPr>
        <p:spPr>
          <a:xfrm>
            <a:off x="6527800" y="2425700"/>
            <a:ext cx="936625" cy="392113"/>
          </a:xfrm>
          <a:prstGeom prst="rect">
            <a:avLst/>
          </a:prstGeom>
          <a:noFill/>
          <a:ln w="9525">
            <a:noFill/>
          </a:ln>
        </p:spPr>
        <p:txBody>
          <a:bodyPr/>
          <a:lstStyle/>
          <a:p>
            <a:pPr algn="just">
              <a:buClr>
                <a:srgbClr val="FF9900"/>
              </a:buClr>
              <a:buFont typeface="Wingdings" panose="05000000000000000000" pitchFamily="2" charset="2"/>
              <a:buChar char="n"/>
            </a:pP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sp>
        <p:nvSpPr>
          <p:cNvPr id="250888" name="文本框 250887"/>
          <p:cNvSpPr txBox="1"/>
          <p:nvPr/>
        </p:nvSpPr>
        <p:spPr>
          <a:xfrm>
            <a:off x="2424113" y="1773238"/>
            <a:ext cx="5903912" cy="583565"/>
          </a:xfrm>
          <a:prstGeom prst="rect">
            <a:avLst/>
          </a:prstGeom>
          <a:noFill/>
          <a:ln w="9525">
            <a:noFill/>
          </a:ln>
        </p:spPr>
        <p:txBody>
          <a:bodyPr>
            <a:spAutoFit/>
          </a:bodyPr>
          <a:lstStyle/>
          <a:p>
            <a:pPr>
              <a:spcBef>
                <a:spcPct val="20000"/>
              </a:spcBef>
              <a:buClr>
                <a:srgbClr val="FF9900"/>
              </a:buClr>
              <a:buFont typeface="Wingdings" panose="05000000000000000000" pitchFamily="2" charset="2"/>
              <a:buChar char="n"/>
            </a:pPr>
            <a:r>
              <a:rPr lang="zh-CN" altLang="en-US" sz="3200" dirty="0">
                <a:solidFill>
                  <a:srgbClr val="0000CC"/>
                </a:solidFill>
                <a:effectLst>
                  <a:outerShdw blurRad="38100" dist="38100" dir="2700000">
                    <a:srgbClr val="C0C0C0"/>
                  </a:outerShdw>
                </a:effectLst>
                <a:latin typeface="Tahoma" panose="020B0604030504040204" pitchFamily="34" charset="0"/>
              </a:rPr>
              <a:t>系统设备表（</a:t>
            </a:r>
            <a:r>
              <a:rPr lang="en-US" altLang="zh-CN" sz="3200">
                <a:solidFill>
                  <a:srgbClr val="0000CC"/>
                </a:solidFill>
                <a:effectLst>
                  <a:outerShdw blurRad="38100" dist="38100" dir="2700000">
                    <a:srgbClr val="C0C0C0"/>
                  </a:outerShdw>
                </a:effectLst>
                <a:latin typeface="Tahoma" panose="020B0604030504040204" pitchFamily="34" charset="0"/>
              </a:rPr>
              <a:t>SDT </a:t>
            </a:r>
            <a:r>
              <a:rPr lang="zh-CN" altLang="en-US" sz="3200" dirty="0">
                <a:solidFill>
                  <a:srgbClr val="0000CC"/>
                </a:solidFill>
                <a:effectLst>
                  <a:outerShdw blurRad="38100" dist="38100" dir="2700000">
                    <a:srgbClr val="C0C0C0"/>
                  </a:outerShdw>
                </a:effectLst>
                <a:latin typeface="Tahoma" panose="020B0604030504040204" pitchFamily="34" charset="0"/>
              </a:rPr>
              <a:t>）</a:t>
            </a:r>
          </a:p>
        </p:txBody>
      </p:sp>
      <p:sp>
        <p:nvSpPr>
          <p:cNvPr id="250890" name="文本框 250889"/>
          <p:cNvSpPr txBox="1"/>
          <p:nvPr/>
        </p:nvSpPr>
        <p:spPr>
          <a:xfrm>
            <a:off x="2855913" y="2395538"/>
            <a:ext cx="7488237" cy="460375"/>
          </a:xfrm>
          <a:prstGeom prst="rect">
            <a:avLst/>
          </a:prstGeom>
          <a:noFill/>
          <a:ln w="9525">
            <a:noFill/>
          </a:ln>
        </p:spPr>
        <p:txBody>
          <a:bodyPr>
            <a:spAutoFit/>
          </a:bodyPr>
          <a:lstStyle/>
          <a:p>
            <a:pPr>
              <a:spcBef>
                <a:spcPct val="50000"/>
              </a:spcBef>
              <a:buClr>
                <a:srgbClr val="FF9900"/>
              </a:buClr>
              <a:buFont typeface="Wingdings" panose="05000000000000000000" pitchFamily="2" charset="2"/>
            </a:pPr>
            <a:r>
              <a:rPr lang="en-US" altLang="zh-CN">
                <a:effectLst>
                  <a:outerShdw blurRad="38100" dist="38100" dir="2700000">
                    <a:srgbClr val="C0C0C0"/>
                  </a:outerShdw>
                </a:effectLst>
                <a:latin typeface="Tahoma" panose="020B0604030504040204" pitchFamily="34" charset="0"/>
              </a:rPr>
              <a:t>SDT</a:t>
            </a:r>
            <a:r>
              <a:rPr lang="zh-CN" altLang="en-US" dirty="0">
                <a:effectLst>
                  <a:outerShdw blurRad="38100" dist="38100" dir="2700000">
                    <a:srgbClr val="C0C0C0"/>
                  </a:outerShdw>
                </a:effectLst>
                <a:latin typeface="Tahoma" panose="020B0604030504040204" pitchFamily="34" charset="0"/>
              </a:rPr>
              <a:t>整个系统一张，每个设备一个表目。</a:t>
            </a:r>
          </a:p>
        </p:txBody>
      </p:sp>
      <p:sp>
        <p:nvSpPr>
          <p:cNvPr id="250895" name="文本框 250894"/>
          <p:cNvSpPr txBox="1"/>
          <p:nvPr/>
        </p:nvSpPr>
        <p:spPr>
          <a:xfrm>
            <a:off x="2424113" y="2784475"/>
            <a:ext cx="4535487" cy="583565"/>
          </a:xfrm>
          <a:prstGeom prst="rect">
            <a:avLst/>
          </a:prstGeom>
          <a:noFill/>
          <a:ln w="9525">
            <a:noFill/>
          </a:ln>
        </p:spPr>
        <p:txBody>
          <a:bodyPr>
            <a:spAutoFit/>
          </a:bodyPr>
          <a:lstStyle/>
          <a:p>
            <a:pPr>
              <a:spcBef>
                <a:spcPct val="20000"/>
              </a:spcBef>
              <a:buClr>
                <a:srgbClr val="FF9900"/>
              </a:buClr>
              <a:buFont typeface="Wingdings" panose="05000000000000000000" pitchFamily="2" charset="2"/>
              <a:buChar char="n"/>
            </a:pPr>
            <a:r>
              <a:rPr lang="zh-CN" altLang="en-US" sz="3200" dirty="0">
                <a:solidFill>
                  <a:srgbClr val="0000CC"/>
                </a:solidFill>
                <a:effectLst>
                  <a:outerShdw blurRad="38100" dist="38100" dir="2700000">
                    <a:srgbClr val="C0C0C0"/>
                  </a:outerShdw>
                </a:effectLst>
                <a:latin typeface="Tahoma" panose="020B0604030504040204" pitchFamily="34" charset="0"/>
              </a:rPr>
              <a:t>设备控制表（</a:t>
            </a:r>
            <a:r>
              <a:rPr lang="en-US" altLang="zh-CN" sz="3200">
                <a:solidFill>
                  <a:srgbClr val="0000CC"/>
                </a:solidFill>
                <a:effectLst>
                  <a:outerShdw blurRad="38100" dist="38100" dir="2700000">
                    <a:srgbClr val="C0C0C0"/>
                  </a:outerShdw>
                </a:effectLst>
                <a:latin typeface="Tahoma" panose="020B0604030504040204" pitchFamily="34" charset="0"/>
              </a:rPr>
              <a:t>DCT</a:t>
            </a:r>
            <a:r>
              <a:rPr lang="zh-CN" altLang="en-US" sz="3200" dirty="0">
                <a:solidFill>
                  <a:srgbClr val="0000CC"/>
                </a:solidFill>
                <a:effectLst>
                  <a:outerShdw blurRad="38100" dist="38100" dir="2700000">
                    <a:srgbClr val="C0C0C0"/>
                  </a:outerShdw>
                </a:effectLst>
                <a:latin typeface="Tahoma" panose="020B0604030504040204" pitchFamily="34" charset="0"/>
              </a:rPr>
              <a:t>） </a:t>
            </a:r>
          </a:p>
        </p:txBody>
      </p:sp>
      <p:sp>
        <p:nvSpPr>
          <p:cNvPr id="250896" name="文本框 250895"/>
          <p:cNvSpPr txBox="1"/>
          <p:nvPr/>
        </p:nvSpPr>
        <p:spPr>
          <a:xfrm>
            <a:off x="2855913" y="3403600"/>
            <a:ext cx="6985000" cy="460375"/>
          </a:xfrm>
          <a:prstGeom prst="rect">
            <a:avLst/>
          </a:prstGeom>
          <a:noFill/>
          <a:ln w="9525">
            <a:noFill/>
          </a:ln>
        </p:spPr>
        <p:txBody>
          <a:bodyPr>
            <a:spAutoFit/>
          </a:bodyPr>
          <a:lstStyle/>
          <a:p>
            <a:pPr>
              <a:spcBef>
                <a:spcPct val="50000"/>
              </a:spcBef>
              <a:buClr>
                <a:srgbClr val="FF9900"/>
              </a:buClr>
              <a:buFont typeface="Wingdings" panose="05000000000000000000" pitchFamily="2" charset="2"/>
            </a:pPr>
            <a:r>
              <a:rPr lang="zh-CN" altLang="en-US" dirty="0">
                <a:effectLst>
                  <a:outerShdw blurRad="38100" dist="38100" dir="2700000">
                    <a:srgbClr val="C0C0C0"/>
                  </a:outerShdw>
                </a:effectLst>
                <a:latin typeface="Tahoma" panose="020B0604030504040204" pitchFamily="34" charset="0"/>
              </a:rPr>
              <a:t>系统中每个设备都有一张</a:t>
            </a:r>
            <a:r>
              <a:rPr lang="en-US" altLang="zh-CN">
                <a:effectLst>
                  <a:outerShdw blurRad="38100" dist="38100" dir="2700000">
                    <a:srgbClr val="C0C0C0"/>
                  </a:outerShdw>
                </a:effectLst>
                <a:latin typeface="Tahoma" panose="020B0604030504040204" pitchFamily="34" charset="0"/>
              </a:rPr>
              <a:t>DCT</a:t>
            </a:r>
            <a:r>
              <a:rPr lang="zh-CN" altLang="en-US" dirty="0">
                <a:effectLst>
                  <a:outerShdw blurRad="38100" dist="38100" dir="2700000">
                    <a:srgbClr val="C0C0C0"/>
                  </a:outerShdw>
                </a:effectLst>
                <a:latin typeface="Tahoma" panose="020B0604030504040204" pitchFamily="34" charset="0"/>
              </a:rPr>
              <a:t>（由</a:t>
            </a:r>
            <a:r>
              <a:rPr lang="en-US" altLang="zh-CN">
                <a:effectLst>
                  <a:outerShdw blurRad="38100" dist="38100" dir="2700000">
                    <a:srgbClr val="C0C0C0"/>
                  </a:outerShdw>
                </a:effectLst>
                <a:latin typeface="Tahoma" panose="020B0604030504040204" pitchFamily="34" charset="0"/>
              </a:rPr>
              <a:t>SDT</a:t>
            </a:r>
            <a:r>
              <a:rPr lang="zh-CN" altLang="en-US" dirty="0">
                <a:effectLst>
                  <a:outerShdw blurRad="38100" dist="38100" dir="2700000">
                    <a:srgbClr val="C0C0C0"/>
                  </a:outerShdw>
                </a:effectLst>
                <a:latin typeface="Tahoma" panose="020B0604030504040204" pitchFamily="34" charset="0"/>
              </a:rPr>
              <a:t>指向）。</a:t>
            </a:r>
          </a:p>
        </p:txBody>
      </p:sp>
      <p:sp>
        <p:nvSpPr>
          <p:cNvPr id="250897" name="文本框 250896"/>
          <p:cNvSpPr txBox="1"/>
          <p:nvPr/>
        </p:nvSpPr>
        <p:spPr>
          <a:xfrm>
            <a:off x="2424113" y="3857625"/>
            <a:ext cx="7127875" cy="583565"/>
          </a:xfrm>
          <a:prstGeom prst="rect">
            <a:avLst/>
          </a:prstGeom>
          <a:noFill/>
          <a:ln w="9525">
            <a:noFill/>
          </a:ln>
        </p:spPr>
        <p:txBody>
          <a:bodyPr>
            <a:spAutoFit/>
          </a:bodyPr>
          <a:lstStyle/>
          <a:p>
            <a:pPr>
              <a:spcBef>
                <a:spcPct val="20000"/>
              </a:spcBef>
              <a:buClr>
                <a:srgbClr val="FF9900"/>
              </a:buClr>
              <a:buFont typeface="Wingdings" panose="05000000000000000000" pitchFamily="2" charset="2"/>
              <a:buChar char="n"/>
            </a:pPr>
            <a:r>
              <a:rPr lang="zh-CN" altLang="en-US" sz="3200" dirty="0">
                <a:solidFill>
                  <a:srgbClr val="0000CC"/>
                </a:solidFill>
                <a:effectLst>
                  <a:outerShdw blurRad="38100" dist="38100" dir="2700000">
                    <a:srgbClr val="C0C0C0"/>
                  </a:outerShdw>
                </a:effectLst>
                <a:latin typeface="Tahoma" panose="020B0604030504040204" pitchFamily="34" charset="0"/>
              </a:rPr>
              <a:t>控制器控制表（</a:t>
            </a:r>
            <a:r>
              <a:rPr lang="en-US" altLang="zh-CN" sz="3200">
                <a:solidFill>
                  <a:srgbClr val="0000CC"/>
                </a:solidFill>
                <a:effectLst>
                  <a:outerShdw blurRad="38100" dist="38100" dir="2700000">
                    <a:srgbClr val="C0C0C0"/>
                  </a:outerShdw>
                </a:effectLst>
                <a:latin typeface="Tahoma" panose="020B0604030504040204" pitchFamily="34" charset="0"/>
              </a:rPr>
              <a:t>COCT</a:t>
            </a:r>
            <a:r>
              <a:rPr lang="zh-CN" altLang="en-US" sz="3200" dirty="0">
                <a:solidFill>
                  <a:srgbClr val="0000CC"/>
                </a:solidFill>
                <a:effectLst>
                  <a:outerShdw blurRad="38100" dist="38100" dir="2700000">
                    <a:srgbClr val="C0C0C0"/>
                  </a:outerShdw>
                </a:effectLst>
                <a:latin typeface="Tahoma" panose="020B0604030504040204" pitchFamily="34" charset="0"/>
              </a:rPr>
              <a:t>）</a:t>
            </a:r>
            <a:r>
              <a:rPr lang="en-US" altLang="zh-CN" sz="3200">
                <a:solidFill>
                  <a:srgbClr val="0000CC"/>
                </a:solidFill>
                <a:effectLst>
                  <a:outerShdw blurRad="38100" dist="38100" dir="2700000">
                    <a:srgbClr val="C0C0C0"/>
                  </a:outerShdw>
                </a:effectLst>
                <a:latin typeface="Tahoma" panose="020B0604030504040204" pitchFamily="34" charset="0"/>
              </a:rPr>
              <a:t> </a:t>
            </a:r>
            <a:endParaRPr lang="zh-CN" altLang="en-US" sz="3200" dirty="0">
              <a:solidFill>
                <a:srgbClr val="0000CC"/>
              </a:solidFill>
              <a:effectLst>
                <a:outerShdw blurRad="38100" dist="38100" dir="2700000">
                  <a:srgbClr val="C0C0C0"/>
                </a:outerShdw>
              </a:effectLst>
              <a:latin typeface="Tahoma" panose="020B0604030504040204" pitchFamily="34" charset="0"/>
            </a:endParaRPr>
          </a:p>
        </p:txBody>
      </p:sp>
      <p:sp>
        <p:nvSpPr>
          <p:cNvPr id="250898" name="文本框 250897"/>
          <p:cNvSpPr txBox="1"/>
          <p:nvPr/>
        </p:nvSpPr>
        <p:spPr>
          <a:xfrm>
            <a:off x="2855913" y="4394200"/>
            <a:ext cx="7920607" cy="829945"/>
          </a:xfrm>
          <a:prstGeom prst="rect">
            <a:avLst/>
          </a:prstGeom>
          <a:noFill/>
          <a:ln w="9525">
            <a:noFill/>
          </a:ln>
        </p:spPr>
        <p:txBody>
          <a:bodyPr wrap="square">
            <a:spAutoFit/>
          </a:bodyPr>
          <a:lstStyle/>
          <a:p>
            <a:pPr>
              <a:spcBef>
                <a:spcPct val="50000"/>
              </a:spcBef>
              <a:buClr>
                <a:srgbClr val="FF9900"/>
              </a:buClr>
              <a:buFont typeface="Wingdings" panose="05000000000000000000" pitchFamily="2" charset="2"/>
            </a:pPr>
            <a:r>
              <a:rPr lang="en-US" altLang="zh-CN">
                <a:effectLst>
                  <a:outerShdw blurRad="38100" dist="38100" dir="2700000">
                    <a:srgbClr val="C0C0C0"/>
                  </a:outerShdw>
                </a:effectLst>
                <a:latin typeface="Tahoma" panose="020B0604030504040204" pitchFamily="34" charset="0"/>
              </a:rPr>
              <a:t>COCT</a:t>
            </a:r>
            <a:r>
              <a:rPr lang="zh-CN" altLang="en-US" dirty="0">
                <a:effectLst>
                  <a:outerShdw blurRad="38100" dist="38100" dir="2700000">
                    <a:srgbClr val="C0C0C0"/>
                  </a:outerShdw>
                </a:effectLst>
                <a:latin typeface="Tahoma" panose="020B0604030504040204" pitchFamily="34" charset="0"/>
              </a:rPr>
              <a:t>也是每个控制器一张表 </a:t>
            </a:r>
            <a:r>
              <a:rPr lang="en-US" altLang="zh-CN">
                <a:effectLst>
                  <a:outerShdw blurRad="38100" dist="38100" dir="2700000">
                    <a:srgbClr val="C0C0C0"/>
                  </a:outerShdw>
                </a:effectLst>
                <a:latin typeface="Tahoma" panose="020B0604030504040204" pitchFamily="34" charset="0"/>
              </a:rPr>
              <a:t>(</a:t>
            </a:r>
            <a:r>
              <a:rPr lang="zh-CN" altLang="en-US" dirty="0">
                <a:effectLst>
                  <a:outerShdw blurRad="38100" dist="38100" dir="2700000">
                    <a:srgbClr val="C0C0C0"/>
                  </a:outerShdw>
                </a:effectLst>
                <a:latin typeface="Tahoma" panose="020B0604030504040204" pitchFamily="34" charset="0"/>
              </a:rPr>
              <a:t>在</a:t>
            </a:r>
            <a:r>
              <a:rPr lang="en-US" altLang="zh-CN">
                <a:effectLst>
                  <a:outerShdw blurRad="38100" dist="38100" dir="2700000">
                    <a:srgbClr val="C0C0C0"/>
                  </a:outerShdw>
                </a:effectLst>
                <a:latin typeface="Tahoma" panose="020B0604030504040204" pitchFamily="34" charset="0"/>
              </a:rPr>
              <a:t>DMA</a:t>
            </a:r>
            <a:r>
              <a:rPr lang="zh-CN" altLang="en-US" dirty="0">
                <a:effectLst>
                  <a:outerShdw blurRad="38100" dist="38100" dir="2700000">
                    <a:srgbClr val="C0C0C0"/>
                  </a:outerShdw>
                </a:effectLst>
                <a:latin typeface="Tahoma" panose="020B0604030504040204" pitchFamily="34" charset="0"/>
              </a:rPr>
              <a:t>方式时，这项是没有的</a:t>
            </a:r>
            <a:r>
              <a:rPr lang="en-US" altLang="zh-CN">
                <a:effectLst>
                  <a:outerShdw blurRad="38100" dist="38100" dir="2700000">
                    <a:srgbClr val="C0C0C0"/>
                  </a:outerShdw>
                </a:effectLst>
                <a:latin typeface="Tahoma" panose="020B0604030504040204" pitchFamily="34" charset="0"/>
              </a:rPr>
              <a:t>)</a:t>
            </a:r>
            <a:r>
              <a:rPr lang="zh-CN" altLang="en-US" dirty="0">
                <a:effectLst>
                  <a:outerShdw blurRad="38100" dist="38100" dir="2700000">
                    <a:srgbClr val="C0C0C0"/>
                  </a:outerShdw>
                </a:effectLst>
                <a:latin typeface="Tahoma" panose="020B0604030504040204" pitchFamily="34" charset="0"/>
              </a:rPr>
              <a:t>，有些表项的含义与</a:t>
            </a:r>
            <a:r>
              <a:rPr lang="en-US" altLang="zh-CN">
                <a:effectLst>
                  <a:outerShdw blurRad="38100" dist="38100" dir="2700000">
                    <a:srgbClr val="C0C0C0"/>
                  </a:outerShdw>
                </a:effectLst>
                <a:latin typeface="Tahoma" panose="020B0604030504040204" pitchFamily="34" charset="0"/>
              </a:rPr>
              <a:t>DCT</a:t>
            </a:r>
            <a:r>
              <a:rPr lang="zh-CN" altLang="en-US" dirty="0">
                <a:effectLst>
                  <a:outerShdw blurRad="38100" dist="38100" dir="2700000">
                    <a:srgbClr val="C0C0C0"/>
                  </a:outerShdw>
                </a:effectLst>
                <a:latin typeface="Tahoma" panose="020B0604030504040204" pitchFamily="34" charset="0"/>
              </a:rPr>
              <a:t>相类似。 </a:t>
            </a:r>
          </a:p>
        </p:txBody>
      </p:sp>
      <p:sp>
        <p:nvSpPr>
          <p:cNvPr id="250899" name="文本框 250898"/>
          <p:cNvSpPr txBox="1"/>
          <p:nvPr/>
        </p:nvSpPr>
        <p:spPr>
          <a:xfrm>
            <a:off x="2424113" y="5305425"/>
            <a:ext cx="7127875" cy="583565"/>
          </a:xfrm>
          <a:prstGeom prst="rect">
            <a:avLst/>
          </a:prstGeom>
          <a:noFill/>
          <a:ln w="9525">
            <a:noFill/>
          </a:ln>
        </p:spPr>
        <p:txBody>
          <a:bodyPr>
            <a:spAutoFit/>
          </a:bodyPr>
          <a:lstStyle/>
          <a:p>
            <a:pPr>
              <a:spcBef>
                <a:spcPct val="20000"/>
              </a:spcBef>
              <a:buClr>
                <a:srgbClr val="FF9900"/>
              </a:buClr>
              <a:buFont typeface="Wingdings" panose="05000000000000000000" pitchFamily="2" charset="2"/>
              <a:buChar char="n"/>
            </a:pPr>
            <a:r>
              <a:rPr lang="zh-CN" altLang="en-US" sz="3200" dirty="0">
                <a:solidFill>
                  <a:srgbClr val="0000CC"/>
                </a:solidFill>
                <a:effectLst>
                  <a:outerShdw blurRad="38100" dist="38100" dir="2700000">
                    <a:srgbClr val="C0C0C0"/>
                  </a:outerShdw>
                </a:effectLst>
                <a:latin typeface="Tahoma" panose="020B0604030504040204" pitchFamily="34" charset="0"/>
              </a:rPr>
              <a:t>通道控制表（</a:t>
            </a:r>
            <a:r>
              <a:rPr lang="en-US" altLang="zh-CN" sz="3200">
                <a:solidFill>
                  <a:srgbClr val="0000CC"/>
                </a:solidFill>
                <a:effectLst>
                  <a:outerShdw blurRad="38100" dist="38100" dir="2700000">
                    <a:srgbClr val="C0C0C0"/>
                  </a:outerShdw>
                </a:effectLst>
                <a:latin typeface="Tahoma" panose="020B0604030504040204" pitchFamily="34" charset="0"/>
              </a:rPr>
              <a:t>CHCT</a:t>
            </a:r>
            <a:r>
              <a:rPr lang="zh-CN" altLang="en-US" sz="3200" dirty="0">
                <a:solidFill>
                  <a:srgbClr val="0000CC"/>
                </a:solidFill>
                <a:effectLst>
                  <a:outerShdw blurRad="38100" dist="38100" dir="2700000">
                    <a:srgbClr val="C0C0C0"/>
                  </a:outerShdw>
                </a:effectLst>
                <a:latin typeface="Tahoma" panose="020B0604030504040204" pitchFamily="34" charset="0"/>
              </a:rPr>
              <a:t>）</a:t>
            </a:r>
          </a:p>
        </p:txBody>
      </p:sp>
      <p:sp>
        <p:nvSpPr>
          <p:cNvPr id="250900" name="文本框 250899"/>
          <p:cNvSpPr txBox="1"/>
          <p:nvPr/>
        </p:nvSpPr>
        <p:spPr>
          <a:xfrm>
            <a:off x="2784475" y="5810250"/>
            <a:ext cx="7343775" cy="460375"/>
          </a:xfrm>
          <a:prstGeom prst="rect">
            <a:avLst/>
          </a:prstGeom>
          <a:noFill/>
          <a:ln w="9525">
            <a:noFill/>
          </a:ln>
        </p:spPr>
        <p:txBody>
          <a:bodyPr>
            <a:spAutoFit/>
          </a:bodyPr>
          <a:lstStyle/>
          <a:p>
            <a:pPr>
              <a:buClr>
                <a:srgbClr val="FF9900"/>
              </a:buClr>
              <a:buFont typeface="Wingdings" panose="05000000000000000000" pitchFamily="2" charset="2"/>
            </a:pPr>
            <a:r>
              <a:rPr lang="zh-CN" altLang="en-US" dirty="0">
                <a:effectLst>
                  <a:outerShdw blurRad="38100" dist="38100" dir="2700000">
                    <a:srgbClr val="C0C0C0"/>
                  </a:outerShdw>
                </a:effectLst>
                <a:latin typeface="Tahoma" panose="020B0604030504040204" pitchFamily="34" charset="0"/>
              </a:rPr>
              <a:t>每个通道一张表，可以挂接多个控制器。</a:t>
            </a:r>
          </a:p>
        </p:txBody>
      </p:sp>
      <p:sp>
        <p:nvSpPr>
          <p:cNvPr id="250902" name="AutoShape 5"/>
          <p:cNvSpPr/>
          <p:nvPr/>
        </p:nvSpPr>
        <p:spPr>
          <a:xfrm>
            <a:off x="1121738" y="936267"/>
            <a:ext cx="4811713"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50903" name="Text Box 38"/>
          <p:cNvSpPr txBox="1"/>
          <p:nvPr/>
        </p:nvSpPr>
        <p:spPr>
          <a:xfrm>
            <a:off x="1177301" y="975954"/>
            <a:ext cx="489585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 设备分配中的数据结构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16" name="矩形 15">
            <a:extLst>
              <a:ext uri="{FF2B5EF4-FFF2-40B4-BE49-F238E27FC236}">
                <a16:creationId xmlns:a16="http://schemas.microsoft.com/office/drawing/2014/main" id="{A7222388-6886-408B-9783-4C75ECCF3345}"/>
              </a:ext>
            </a:extLst>
          </p:cNvPr>
          <p:cNvSpPr/>
          <p:nvPr/>
        </p:nvSpPr>
        <p:spPr>
          <a:xfrm>
            <a:off x="450854" y="201588"/>
            <a:ext cx="3455988"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5.4 设备分配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50903"/>
                                        </p:tgtEl>
                                        <p:attrNameLst>
                                          <p:attrName>style.visibility</p:attrName>
                                        </p:attrNameLst>
                                      </p:cBhvr>
                                      <p:to>
                                        <p:strVal val="visible"/>
                                      </p:to>
                                    </p:set>
                                    <p:anim calcmode="lin" valueType="num">
                                      <p:cBhvr additive="base">
                                        <p:cTn id="7" dur="500" fill="hold"/>
                                        <p:tgtEl>
                                          <p:spTgt spid="250903"/>
                                        </p:tgtEl>
                                        <p:attrNameLst>
                                          <p:attrName>ppt_x</p:attrName>
                                        </p:attrNameLst>
                                      </p:cBhvr>
                                      <p:tavLst>
                                        <p:tav tm="0">
                                          <p:val>
                                            <p:strVal val="#ppt_x"/>
                                          </p:val>
                                        </p:tav>
                                        <p:tav tm="100000">
                                          <p:val>
                                            <p:strVal val="#ppt_x"/>
                                          </p:val>
                                        </p:tav>
                                      </p:tavLst>
                                    </p:anim>
                                    <p:anim calcmode="lin" valueType="num">
                                      <p:cBhvr additive="base">
                                        <p:cTn id="8" dur="500" fill="hold"/>
                                        <p:tgtEl>
                                          <p:spTgt spid="25090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50902"/>
                                        </p:tgtEl>
                                        <p:attrNameLst>
                                          <p:attrName>style.visibility</p:attrName>
                                        </p:attrNameLst>
                                      </p:cBhvr>
                                      <p:to>
                                        <p:strVal val="visible"/>
                                      </p:to>
                                    </p:set>
                                    <p:anim calcmode="lin" valueType="num">
                                      <p:cBhvr additive="base">
                                        <p:cTn id="12" dur="500" fill="hold"/>
                                        <p:tgtEl>
                                          <p:spTgt spid="250902"/>
                                        </p:tgtEl>
                                        <p:attrNameLst>
                                          <p:attrName>ppt_x</p:attrName>
                                        </p:attrNameLst>
                                      </p:cBhvr>
                                      <p:tavLst>
                                        <p:tav tm="0">
                                          <p:val>
                                            <p:strVal val="#ppt_x"/>
                                          </p:val>
                                        </p:tav>
                                        <p:tav tm="100000">
                                          <p:val>
                                            <p:strVal val="#ppt_x"/>
                                          </p:val>
                                        </p:tav>
                                      </p:tavLst>
                                    </p:anim>
                                    <p:anim calcmode="lin" valueType="num">
                                      <p:cBhvr additive="base">
                                        <p:cTn id="13" dur="500" fill="hold"/>
                                        <p:tgtEl>
                                          <p:spTgt spid="25090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50888"/>
                                        </p:tgtEl>
                                        <p:attrNameLst>
                                          <p:attrName>style.visibility</p:attrName>
                                        </p:attrNameLst>
                                      </p:cBhvr>
                                      <p:to>
                                        <p:strVal val="visible"/>
                                      </p:to>
                                    </p:set>
                                    <p:anim calcmode="lin" valueType="num">
                                      <p:cBhvr additive="base">
                                        <p:cTn id="17" dur="500" fill="hold"/>
                                        <p:tgtEl>
                                          <p:spTgt spid="250888"/>
                                        </p:tgtEl>
                                        <p:attrNameLst>
                                          <p:attrName>ppt_x</p:attrName>
                                        </p:attrNameLst>
                                      </p:cBhvr>
                                      <p:tavLst>
                                        <p:tav tm="0">
                                          <p:val>
                                            <p:strVal val="0-#ppt_w/2"/>
                                          </p:val>
                                        </p:tav>
                                        <p:tav tm="100000">
                                          <p:val>
                                            <p:strVal val="#ppt_x"/>
                                          </p:val>
                                        </p:tav>
                                      </p:tavLst>
                                    </p:anim>
                                    <p:anim calcmode="lin" valueType="num">
                                      <p:cBhvr additive="base">
                                        <p:cTn id="18" dur="500" fill="hold"/>
                                        <p:tgtEl>
                                          <p:spTgt spid="25088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50890"/>
                                        </p:tgtEl>
                                        <p:attrNameLst>
                                          <p:attrName>style.visibility</p:attrName>
                                        </p:attrNameLst>
                                      </p:cBhvr>
                                      <p:to>
                                        <p:strVal val="visible"/>
                                      </p:to>
                                    </p:set>
                                    <p:anim calcmode="lin" valueType="num">
                                      <p:cBhvr additive="base">
                                        <p:cTn id="22" dur="500" fill="hold"/>
                                        <p:tgtEl>
                                          <p:spTgt spid="250890"/>
                                        </p:tgtEl>
                                        <p:attrNameLst>
                                          <p:attrName>ppt_x</p:attrName>
                                        </p:attrNameLst>
                                      </p:cBhvr>
                                      <p:tavLst>
                                        <p:tav tm="0">
                                          <p:val>
                                            <p:strVal val="#ppt_x"/>
                                          </p:val>
                                        </p:tav>
                                        <p:tav tm="100000">
                                          <p:val>
                                            <p:strVal val="#ppt_x"/>
                                          </p:val>
                                        </p:tav>
                                      </p:tavLst>
                                    </p:anim>
                                    <p:anim calcmode="lin" valueType="num">
                                      <p:cBhvr additive="base">
                                        <p:cTn id="23" dur="500" fill="hold"/>
                                        <p:tgtEl>
                                          <p:spTgt spid="250890"/>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50895"/>
                                        </p:tgtEl>
                                        <p:attrNameLst>
                                          <p:attrName>style.visibility</p:attrName>
                                        </p:attrNameLst>
                                      </p:cBhvr>
                                      <p:to>
                                        <p:strVal val="visible"/>
                                      </p:to>
                                    </p:set>
                                    <p:anim calcmode="lin" valueType="num">
                                      <p:cBhvr additive="base">
                                        <p:cTn id="27" dur="500" fill="hold"/>
                                        <p:tgtEl>
                                          <p:spTgt spid="250895"/>
                                        </p:tgtEl>
                                        <p:attrNameLst>
                                          <p:attrName>ppt_x</p:attrName>
                                        </p:attrNameLst>
                                      </p:cBhvr>
                                      <p:tavLst>
                                        <p:tav tm="0">
                                          <p:val>
                                            <p:strVal val="0-#ppt_w/2"/>
                                          </p:val>
                                        </p:tav>
                                        <p:tav tm="100000">
                                          <p:val>
                                            <p:strVal val="#ppt_x"/>
                                          </p:val>
                                        </p:tav>
                                      </p:tavLst>
                                    </p:anim>
                                    <p:anim calcmode="lin" valueType="num">
                                      <p:cBhvr additive="base">
                                        <p:cTn id="28" dur="500" fill="hold"/>
                                        <p:tgtEl>
                                          <p:spTgt spid="25089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50896"/>
                                        </p:tgtEl>
                                        <p:attrNameLst>
                                          <p:attrName>style.visibility</p:attrName>
                                        </p:attrNameLst>
                                      </p:cBhvr>
                                      <p:to>
                                        <p:strVal val="visible"/>
                                      </p:to>
                                    </p:set>
                                    <p:anim calcmode="lin" valueType="num">
                                      <p:cBhvr additive="base">
                                        <p:cTn id="32" dur="500" fill="hold"/>
                                        <p:tgtEl>
                                          <p:spTgt spid="250896"/>
                                        </p:tgtEl>
                                        <p:attrNameLst>
                                          <p:attrName>ppt_x</p:attrName>
                                        </p:attrNameLst>
                                      </p:cBhvr>
                                      <p:tavLst>
                                        <p:tav tm="0">
                                          <p:val>
                                            <p:strVal val="#ppt_x"/>
                                          </p:val>
                                        </p:tav>
                                        <p:tav tm="100000">
                                          <p:val>
                                            <p:strVal val="#ppt_x"/>
                                          </p:val>
                                        </p:tav>
                                      </p:tavLst>
                                    </p:anim>
                                    <p:anim calcmode="lin" valueType="num">
                                      <p:cBhvr additive="base">
                                        <p:cTn id="33" dur="500" fill="hold"/>
                                        <p:tgtEl>
                                          <p:spTgt spid="250896"/>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250897"/>
                                        </p:tgtEl>
                                        <p:attrNameLst>
                                          <p:attrName>style.visibility</p:attrName>
                                        </p:attrNameLst>
                                      </p:cBhvr>
                                      <p:to>
                                        <p:strVal val="visible"/>
                                      </p:to>
                                    </p:set>
                                    <p:anim calcmode="lin" valueType="num">
                                      <p:cBhvr additive="base">
                                        <p:cTn id="37" dur="500" fill="hold"/>
                                        <p:tgtEl>
                                          <p:spTgt spid="250897"/>
                                        </p:tgtEl>
                                        <p:attrNameLst>
                                          <p:attrName>ppt_x</p:attrName>
                                        </p:attrNameLst>
                                      </p:cBhvr>
                                      <p:tavLst>
                                        <p:tav tm="0">
                                          <p:val>
                                            <p:strVal val="0-#ppt_w/2"/>
                                          </p:val>
                                        </p:tav>
                                        <p:tav tm="100000">
                                          <p:val>
                                            <p:strVal val="#ppt_x"/>
                                          </p:val>
                                        </p:tav>
                                      </p:tavLst>
                                    </p:anim>
                                    <p:anim calcmode="lin" valueType="num">
                                      <p:cBhvr additive="base">
                                        <p:cTn id="38" dur="500" fill="hold"/>
                                        <p:tgtEl>
                                          <p:spTgt spid="250897"/>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250898"/>
                                        </p:tgtEl>
                                        <p:attrNameLst>
                                          <p:attrName>style.visibility</p:attrName>
                                        </p:attrNameLst>
                                      </p:cBhvr>
                                      <p:to>
                                        <p:strVal val="visible"/>
                                      </p:to>
                                    </p:set>
                                    <p:anim calcmode="lin" valueType="num">
                                      <p:cBhvr additive="base">
                                        <p:cTn id="42" dur="500" fill="hold"/>
                                        <p:tgtEl>
                                          <p:spTgt spid="250898"/>
                                        </p:tgtEl>
                                        <p:attrNameLst>
                                          <p:attrName>ppt_x</p:attrName>
                                        </p:attrNameLst>
                                      </p:cBhvr>
                                      <p:tavLst>
                                        <p:tav tm="0">
                                          <p:val>
                                            <p:strVal val="1+#ppt_w/2"/>
                                          </p:val>
                                        </p:tav>
                                        <p:tav tm="100000">
                                          <p:val>
                                            <p:strVal val="#ppt_x"/>
                                          </p:val>
                                        </p:tav>
                                      </p:tavLst>
                                    </p:anim>
                                    <p:anim calcmode="lin" valueType="num">
                                      <p:cBhvr additive="base">
                                        <p:cTn id="43" dur="500" fill="hold"/>
                                        <p:tgtEl>
                                          <p:spTgt spid="250898"/>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250899"/>
                                        </p:tgtEl>
                                        <p:attrNameLst>
                                          <p:attrName>style.visibility</p:attrName>
                                        </p:attrNameLst>
                                      </p:cBhvr>
                                      <p:to>
                                        <p:strVal val="visible"/>
                                      </p:to>
                                    </p:set>
                                    <p:anim calcmode="lin" valueType="num">
                                      <p:cBhvr additive="base">
                                        <p:cTn id="47" dur="500" fill="hold"/>
                                        <p:tgtEl>
                                          <p:spTgt spid="250899"/>
                                        </p:tgtEl>
                                        <p:attrNameLst>
                                          <p:attrName>ppt_x</p:attrName>
                                        </p:attrNameLst>
                                      </p:cBhvr>
                                      <p:tavLst>
                                        <p:tav tm="0">
                                          <p:val>
                                            <p:strVal val="0-#ppt_w/2"/>
                                          </p:val>
                                        </p:tav>
                                        <p:tav tm="100000">
                                          <p:val>
                                            <p:strVal val="#ppt_x"/>
                                          </p:val>
                                        </p:tav>
                                      </p:tavLst>
                                    </p:anim>
                                    <p:anim calcmode="lin" valueType="num">
                                      <p:cBhvr additive="base">
                                        <p:cTn id="48" dur="500" fill="hold"/>
                                        <p:tgtEl>
                                          <p:spTgt spid="250899"/>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250900"/>
                                        </p:tgtEl>
                                        <p:attrNameLst>
                                          <p:attrName>style.visibility</p:attrName>
                                        </p:attrNameLst>
                                      </p:cBhvr>
                                      <p:to>
                                        <p:strVal val="visible"/>
                                      </p:to>
                                    </p:set>
                                    <p:anim calcmode="lin" valueType="num">
                                      <p:cBhvr additive="base">
                                        <p:cTn id="52" dur="500" fill="hold"/>
                                        <p:tgtEl>
                                          <p:spTgt spid="250900"/>
                                        </p:tgtEl>
                                        <p:attrNameLst>
                                          <p:attrName>ppt_x</p:attrName>
                                        </p:attrNameLst>
                                      </p:cBhvr>
                                      <p:tavLst>
                                        <p:tav tm="0">
                                          <p:val>
                                            <p:strVal val="#ppt_x"/>
                                          </p:val>
                                        </p:tav>
                                        <p:tav tm="100000">
                                          <p:val>
                                            <p:strVal val="#ppt_x"/>
                                          </p:val>
                                        </p:tav>
                                      </p:tavLst>
                                    </p:anim>
                                    <p:anim calcmode="lin" valueType="num">
                                      <p:cBhvr additive="base">
                                        <p:cTn id="53" dur="500" fill="hold"/>
                                        <p:tgtEl>
                                          <p:spTgt spid="2509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8" grpId="0"/>
      <p:bldP spid="250890" grpId="0"/>
      <p:bldP spid="250895" grpId="0"/>
      <p:bldP spid="250896" grpId="0"/>
      <p:bldP spid="250897" grpId="0"/>
      <p:bldP spid="250898" grpId="0"/>
      <p:bldP spid="250899" grpId="0"/>
      <p:bldP spid="250900" grpId="0"/>
      <p:bldP spid="250902" grpId="0" bldLvl="0" animBg="1"/>
      <p:bldP spid="25090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5257" name="内容占位符 255256"/>
          <p:cNvGraphicFramePr>
            <a:graphicFrameLocks noGrp="1"/>
          </p:cNvGraphicFramePr>
          <p:nvPr>
            <p:ph sz="quarter" idx="1"/>
          </p:nvPr>
        </p:nvGraphicFramePr>
        <p:xfrm>
          <a:off x="1919288" y="2428875"/>
          <a:ext cx="1080770" cy="1649095"/>
        </p:xfrm>
        <a:graphic>
          <a:graphicData uri="http://schemas.openxmlformats.org/drawingml/2006/table">
            <a:tbl>
              <a:tblPr/>
              <a:tblGrid>
                <a:gridCol w="1080770">
                  <a:extLst>
                    <a:ext uri="{9D8B030D-6E8A-4147-A177-3AD203B41FA5}">
                      <a16:colId xmlns:a16="http://schemas.microsoft.com/office/drawing/2014/main" val="20000"/>
                    </a:ext>
                  </a:extLst>
                </a:gridCol>
              </a:tblGrid>
              <a:tr h="43942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2000" dirty="0">
                          <a:ea typeface="宋体" panose="02010600030101010101" pitchFamily="2" charset="-122"/>
                        </a:rPr>
                        <a:t>表目</a:t>
                      </a:r>
                      <a:r>
                        <a:rPr lang="en-US" altLang="zh-CN" sz="2000">
                          <a:ea typeface="宋体" panose="02010600030101010101" pitchFamily="2" charset="-122"/>
                        </a:rPr>
                        <a:t>1</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4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2000" dirty="0">
                          <a:latin typeface="宋体" panose="02010600030101010101" pitchFamily="2" charset="-122"/>
                          <a:ea typeface="宋体" panose="02010600030101010101" pitchFamily="2" charset="-122"/>
                        </a:rPr>
                        <a:t>┇</a:t>
                      </a:r>
                      <a:endParaRPr lang="zh-CN" altLang="en-US" sz="200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19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2000" dirty="0">
                          <a:ea typeface="宋体" panose="02010600030101010101" pitchFamily="2" charset="-122"/>
                        </a:rPr>
                        <a:t>表目</a:t>
                      </a:r>
                      <a:r>
                        <a:rPr lang="en-US" altLang="zh-CN" sz="2000">
                          <a:ea typeface="宋体" panose="02010600030101010101" pitchFamily="2" charset="-122"/>
                        </a:rPr>
                        <a:t>i</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4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2000" dirty="0">
                          <a:latin typeface="宋体" panose="02010600030101010101" pitchFamily="2" charset="-122"/>
                          <a:ea typeface="宋体" panose="02010600030101010101" pitchFamily="2" charset="-122"/>
                        </a:rPr>
                        <a:t>┇</a:t>
                      </a:r>
                      <a:endParaRPr lang="zh-CN" altLang="en-US" sz="200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5237" name="内容占位符 255236"/>
          <p:cNvGraphicFramePr>
            <a:graphicFrameLocks noGrp="1"/>
          </p:cNvGraphicFramePr>
          <p:nvPr>
            <p:ph sz="quarter" idx="2"/>
          </p:nvPr>
        </p:nvGraphicFramePr>
        <p:xfrm>
          <a:off x="3935413" y="1924050"/>
          <a:ext cx="2089150" cy="1292098"/>
        </p:xfrm>
        <a:graphic>
          <a:graphicData uri="http://schemas.openxmlformats.org/drawingml/2006/table">
            <a:tbl>
              <a:tblPr/>
              <a:tblGrid>
                <a:gridCol w="2089150">
                  <a:extLst>
                    <a:ext uri="{9D8B030D-6E8A-4147-A177-3AD203B41FA5}">
                      <a16:colId xmlns:a16="http://schemas.microsoft.com/office/drawing/2014/main" val="20000"/>
                    </a:ext>
                  </a:extLst>
                </a:gridCol>
              </a:tblGrid>
              <a:tr h="31051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zh-CN" altLang="en-US" sz="1800" dirty="0">
                          <a:ea typeface="宋体" panose="02010600030101010101" pitchFamily="2" charset="-122"/>
                        </a:rPr>
                        <a:t>设备类型</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051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zh-CN" altLang="en-US" sz="1800" dirty="0">
                          <a:ea typeface="宋体" panose="02010600030101010101" pitchFamily="2" charset="-122"/>
                        </a:rPr>
                        <a:t>设备标识</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51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en-US" altLang="zh-CN" sz="1800">
                          <a:ea typeface="宋体" panose="02010600030101010101" pitchFamily="2" charset="-122"/>
                        </a:rPr>
                        <a:t>DCT</a:t>
                      </a:r>
                      <a:r>
                        <a:rPr lang="zh-CN" altLang="en-US" sz="1800" dirty="0">
                          <a:ea typeface="宋体" panose="02010600030101010101" pitchFamily="2" charset="-122"/>
                        </a:rPr>
                        <a:t>指针</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941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zh-CN" altLang="en-US" sz="1800" dirty="0">
                          <a:ea typeface="宋体" panose="02010600030101010101" pitchFamily="2" charset="-122"/>
                        </a:rPr>
                        <a:t>设备驱动程序入口</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5222" name="内容占位符 255221"/>
          <p:cNvGraphicFramePr>
            <a:graphicFrameLocks noGrp="1"/>
          </p:cNvGraphicFramePr>
          <p:nvPr>
            <p:ph sz="quarter" idx="3"/>
          </p:nvPr>
        </p:nvGraphicFramePr>
        <p:xfrm>
          <a:off x="8040688" y="1957388"/>
          <a:ext cx="2303145" cy="2559177"/>
        </p:xfrm>
        <a:graphic>
          <a:graphicData uri="http://schemas.openxmlformats.org/drawingml/2006/table">
            <a:tbl>
              <a:tblPr/>
              <a:tblGrid>
                <a:gridCol w="2303145">
                  <a:extLst>
                    <a:ext uri="{9D8B030D-6E8A-4147-A177-3AD203B41FA5}">
                      <a16:colId xmlns:a16="http://schemas.microsoft.com/office/drawing/2014/main" val="20000"/>
                    </a:ext>
                  </a:extLst>
                </a:gridCol>
              </a:tblGrid>
              <a:tr h="31051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zh-CN" altLang="en-US" sz="1800" dirty="0">
                          <a:ea typeface="宋体" panose="02010600030101010101" pitchFamily="2" charset="-122"/>
                        </a:rPr>
                        <a:t>设备类型</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051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zh-CN" altLang="en-US" sz="1800" dirty="0">
                          <a:ea typeface="宋体" panose="02010600030101010101" pitchFamily="2" charset="-122"/>
                        </a:rPr>
                        <a:t>设备标识</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51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zh-CN" altLang="en-US" sz="1800" dirty="0">
                          <a:ea typeface="宋体" panose="02010600030101010101" pitchFamily="2" charset="-122"/>
                        </a:rPr>
                        <a:t>设备忙</a:t>
                      </a:r>
                      <a:r>
                        <a:rPr lang="en-US" altLang="zh-CN" sz="1800">
                          <a:ea typeface="宋体" panose="02010600030101010101" pitchFamily="2" charset="-122"/>
                        </a:rPr>
                        <a:t>/</a:t>
                      </a:r>
                      <a:r>
                        <a:rPr lang="zh-CN" altLang="en-US" sz="1800" dirty="0">
                          <a:ea typeface="宋体" panose="02010600030101010101" pitchFamily="2" charset="-122"/>
                        </a:rPr>
                        <a:t>闲标志</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290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zh-CN" altLang="en-US" sz="1800" dirty="0">
                          <a:ea typeface="宋体" panose="02010600030101010101" pitchFamily="2" charset="-122"/>
                        </a:rPr>
                        <a:t>重复执行次数</a:t>
                      </a:r>
                      <a:r>
                        <a:rPr lang="en-US" altLang="zh-CN" sz="1800">
                          <a:ea typeface="宋体" panose="02010600030101010101" pitchFamily="2" charset="-122"/>
                        </a:rPr>
                        <a:t>/</a:t>
                      </a:r>
                      <a:r>
                        <a:rPr lang="zh-CN" altLang="en-US" sz="1800" dirty="0">
                          <a:ea typeface="宋体" panose="02010600030101010101" pitchFamily="2" charset="-122"/>
                        </a:rPr>
                        <a:t>时间</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051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en-US" altLang="zh-CN" sz="1800">
                          <a:ea typeface="宋体" panose="02010600030101010101" pitchFamily="2" charset="-122"/>
                        </a:rPr>
                        <a:t>COCT</a:t>
                      </a:r>
                      <a:r>
                        <a:rPr lang="zh-CN" altLang="en-US" sz="1800" dirty="0">
                          <a:ea typeface="宋体" panose="02010600030101010101" pitchFamily="2" charset="-122"/>
                        </a:rPr>
                        <a:t>指针</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051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zh-CN" altLang="en-US" sz="1800" dirty="0">
                          <a:ea typeface="宋体" panose="02010600030101010101" pitchFamily="2" charset="-122"/>
                        </a:rPr>
                        <a:t>获得设备的进程号</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051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zh-CN" altLang="en-US" sz="1800" dirty="0">
                          <a:ea typeface="宋体" panose="02010600030101010101" pitchFamily="2" charset="-122"/>
                        </a:rPr>
                        <a:t>设备等待队列首指针</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051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zh-CN" altLang="en-US" sz="1800" dirty="0">
                          <a:ea typeface="宋体" panose="02010600030101010101" pitchFamily="2" charset="-122"/>
                        </a:rPr>
                        <a:t>设备等待队列尾指针</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55022" name="文本框 255021"/>
          <p:cNvSpPr txBox="1"/>
          <p:nvPr/>
        </p:nvSpPr>
        <p:spPr>
          <a:xfrm>
            <a:off x="1558925" y="1774825"/>
            <a:ext cx="1831975" cy="574675"/>
          </a:xfrm>
          <a:prstGeom prst="rect">
            <a:avLst/>
          </a:prstGeom>
          <a:noFill/>
          <a:ln w="9525">
            <a:noFill/>
          </a:ln>
        </p:spPr>
        <p:txBody>
          <a:bodyPr/>
          <a:lstStyle/>
          <a:p>
            <a:pPr algn="ctr">
              <a:lnSpc>
                <a:spcPct val="80000"/>
              </a:lnSpc>
            </a:pPr>
            <a:r>
              <a:rPr lang="zh-CN" altLang="en-US" sz="2000" dirty="0">
                <a:solidFill>
                  <a:srgbClr val="0000CC"/>
                </a:solidFill>
                <a:effectLst>
                  <a:outerShdw blurRad="38100" dist="38100" dir="2700000">
                    <a:srgbClr val="C0C0C0"/>
                  </a:outerShdw>
                </a:effectLst>
                <a:latin typeface="Times New Roman" panose="02020603050405020304" pitchFamily="18" charset="0"/>
              </a:rPr>
              <a:t>系统设备表（</a:t>
            </a:r>
            <a:r>
              <a:rPr lang="en-US" altLang="zh-CN" sz="2000">
                <a:solidFill>
                  <a:srgbClr val="0000CC"/>
                </a:solidFill>
                <a:effectLst>
                  <a:outerShdw blurRad="38100" dist="38100" dir="2700000">
                    <a:srgbClr val="C0C0C0"/>
                  </a:outerShdw>
                </a:effectLst>
                <a:latin typeface="Times New Roman" panose="02020603050405020304" pitchFamily="18" charset="0"/>
              </a:rPr>
              <a:t>SDT</a:t>
            </a:r>
            <a:r>
              <a:rPr lang="zh-CN" altLang="en-US" sz="2000" dirty="0">
                <a:solidFill>
                  <a:srgbClr val="0000CC"/>
                </a:solidFill>
                <a:effectLst>
                  <a:outerShdw blurRad="38100" dist="38100" dir="2700000">
                    <a:srgbClr val="C0C0C0"/>
                  </a:outerShdw>
                </a:effectLst>
                <a:latin typeface="Times New Roman" panose="02020603050405020304" pitchFamily="18" charset="0"/>
              </a:rPr>
              <a:t>）</a:t>
            </a:r>
            <a:endParaRPr lang="zh-CN" altLang="en-US" sz="2000" dirty="0">
              <a:solidFill>
                <a:srgbClr val="0000CC"/>
              </a:solidFill>
              <a:effectLst>
                <a:outerShdw blurRad="38100" dist="38100" dir="2700000">
                  <a:srgbClr val="C0C0C0"/>
                </a:outerShdw>
              </a:effectLst>
              <a:latin typeface="Tahoma" panose="020B0604030504040204" pitchFamily="34" charset="0"/>
            </a:endParaRPr>
          </a:p>
        </p:txBody>
      </p:sp>
      <p:sp>
        <p:nvSpPr>
          <p:cNvPr id="255060" name="文本框 255059"/>
          <p:cNvSpPr txBox="1"/>
          <p:nvPr/>
        </p:nvSpPr>
        <p:spPr>
          <a:xfrm>
            <a:off x="7967663" y="1484313"/>
            <a:ext cx="2520950" cy="504825"/>
          </a:xfrm>
          <a:prstGeom prst="rect">
            <a:avLst/>
          </a:prstGeom>
          <a:noFill/>
          <a:ln w="9525">
            <a:noFill/>
          </a:ln>
        </p:spPr>
        <p:txBody>
          <a:bodyPr/>
          <a:lstStyle/>
          <a:p>
            <a:pPr algn="ctr"/>
            <a:r>
              <a:rPr lang="zh-CN" altLang="en-US" sz="2000" dirty="0">
                <a:solidFill>
                  <a:srgbClr val="0000CC"/>
                </a:solidFill>
                <a:effectLst>
                  <a:outerShdw blurRad="38100" dist="38100" dir="2700000">
                    <a:srgbClr val="C0C0C0"/>
                  </a:outerShdw>
                </a:effectLst>
                <a:latin typeface="Times New Roman" panose="02020603050405020304" pitchFamily="18" charset="0"/>
              </a:rPr>
              <a:t>设备控制表（</a:t>
            </a:r>
            <a:r>
              <a:rPr lang="en-US" altLang="zh-CN" sz="2000">
                <a:solidFill>
                  <a:srgbClr val="0000CC"/>
                </a:solidFill>
                <a:effectLst>
                  <a:outerShdw blurRad="38100" dist="38100" dir="2700000">
                    <a:srgbClr val="C0C0C0"/>
                  </a:outerShdw>
                </a:effectLst>
                <a:latin typeface="Times New Roman" panose="02020603050405020304" pitchFamily="18" charset="0"/>
              </a:rPr>
              <a:t>DCT</a:t>
            </a:r>
            <a:r>
              <a:rPr lang="zh-CN" altLang="en-US" sz="2000" dirty="0">
                <a:solidFill>
                  <a:srgbClr val="0000CC"/>
                </a:solidFill>
                <a:effectLst>
                  <a:outerShdw blurRad="38100" dist="38100" dir="2700000">
                    <a:srgbClr val="C0C0C0"/>
                  </a:outerShdw>
                </a:effectLst>
                <a:latin typeface="Times New Roman" panose="02020603050405020304" pitchFamily="18" charset="0"/>
              </a:rPr>
              <a:t>）</a:t>
            </a:r>
            <a:endParaRPr lang="zh-CN" altLang="en-US" sz="2000" dirty="0">
              <a:solidFill>
                <a:srgbClr val="0000CC"/>
              </a:solidFill>
              <a:effectLst>
                <a:outerShdw blurRad="38100" dist="38100" dir="2700000">
                  <a:srgbClr val="C0C0C0"/>
                </a:outerShdw>
              </a:effectLst>
              <a:latin typeface="Tahoma" panose="020B0604030504040204" pitchFamily="34" charset="0"/>
            </a:endParaRPr>
          </a:p>
        </p:txBody>
      </p:sp>
      <p:graphicFrame>
        <p:nvGraphicFramePr>
          <p:cNvPr id="255258" name="内容占位符 255257"/>
          <p:cNvGraphicFramePr>
            <a:graphicFrameLocks noGrp="1"/>
          </p:cNvGraphicFramePr>
          <p:nvPr>
            <p:ph sz="quarter" idx="4"/>
            <p:extLst>
              <p:ext uri="{D42A27DB-BD31-4B8C-83A1-F6EECF244321}">
                <p14:modId xmlns:p14="http://schemas.microsoft.com/office/powerpoint/2010/main" val="2453229205"/>
              </p:ext>
            </p:extLst>
          </p:nvPr>
        </p:nvGraphicFramePr>
        <p:xfrm>
          <a:off x="1919288" y="4725342"/>
          <a:ext cx="2952750" cy="1559814"/>
        </p:xfrm>
        <a:graphic>
          <a:graphicData uri="http://schemas.openxmlformats.org/drawingml/2006/table">
            <a:tbl>
              <a:tblPr/>
              <a:tblGrid>
                <a:gridCol w="2952750">
                  <a:extLst>
                    <a:ext uri="{9D8B030D-6E8A-4147-A177-3AD203B41FA5}">
                      <a16:colId xmlns:a16="http://schemas.microsoft.com/office/drawing/2014/main" val="20000"/>
                    </a:ext>
                  </a:extLst>
                </a:gridCol>
              </a:tblGrid>
              <a:tr h="31051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zh-CN" altLang="en-US" sz="1800" dirty="0">
                          <a:ea typeface="宋体" panose="02010600030101010101" pitchFamily="2" charset="-122"/>
                        </a:rPr>
                        <a:t>通道标识</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051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zh-CN" altLang="en-US" sz="1800" dirty="0">
                          <a:ea typeface="宋体" panose="02010600030101010101" pitchFamily="2" charset="-122"/>
                        </a:rPr>
                        <a:t>通道忙</a:t>
                      </a:r>
                      <a:r>
                        <a:rPr lang="en-US" altLang="zh-CN" sz="1800">
                          <a:ea typeface="宋体" panose="02010600030101010101" pitchFamily="2" charset="-122"/>
                        </a:rPr>
                        <a:t>/</a:t>
                      </a:r>
                      <a:r>
                        <a:rPr lang="zh-CN" altLang="en-US" sz="1800" dirty="0">
                          <a:ea typeface="宋体" panose="02010600030101010101" pitchFamily="2" charset="-122"/>
                        </a:rPr>
                        <a:t>闲标志</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623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zh-CN" altLang="en-US" sz="1800" dirty="0">
                          <a:solidFill>
                            <a:srgbClr val="CC00CC"/>
                          </a:solidFill>
                          <a:ea typeface="宋体" panose="02010600030101010101" pitchFamily="2" charset="-122"/>
                        </a:rPr>
                        <a:t>与通道连接的控制器表首址</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051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zh-CN" altLang="en-US" sz="1800" dirty="0">
                          <a:ea typeface="宋体" panose="02010600030101010101" pitchFamily="2" charset="-122"/>
                        </a:rPr>
                        <a:t>通道等待队列首指针</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051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zh-CN" altLang="en-US" sz="1800" dirty="0">
                          <a:ea typeface="宋体" panose="02010600030101010101" pitchFamily="2" charset="-122"/>
                        </a:rPr>
                        <a:t>通道等待队列尾指针</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55234" name="表格 255233"/>
          <p:cNvGraphicFramePr/>
          <p:nvPr/>
        </p:nvGraphicFramePr>
        <p:xfrm>
          <a:off x="5159375" y="3933825"/>
          <a:ext cx="2592070" cy="1554480"/>
        </p:xfrm>
        <a:graphic>
          <a:graphicData uri="http://schemas.openxmlformats.org/drawingml/2006/table">
            <a:tbl>
              <a:tblPr/>
              <a:tblGrid>
                <a:gridCol w="2592070">
                  <a:extLst>
                    <a:ext uri="{9D8B030D-6E8A-4147-A177-3AD203B41FA5}">
                      <a16:colId xmlns:a16="http://schemas.microsoft.com/office/drawing/2014/main" val="20000"/>
                    </a:ext>
                  </a:extLst>
                </a:gridCol>
              </a:tblGrid>
              <a:tr h="31051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gn="ctr">
                        <a:lnSpc>
                          <a:spcPct val="80000"/>
                        </a:lnSpc>
                        <a:spcBef>
                          <a:spcPct val="0"/>
                        </a:spcBef>
                        <a:buSzTx/>
                        <a:buNone/>
                      </a:pPr>
                      <a:r>
                        <a:rPr lang="zh-CN" altLang="en-US" sz="1800" dirty="0">
                          <a:ea typeface="宋体" panose="02010600030101010101" pitchFamily="2" charset="-122"/>
                        </a:rPr>
                        <a:t>控制器标识</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051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gn="ctr">
                        <a:lnSpc>
                          <a:spcPct val="80000"/>
                        </a:lnSpc>
                        <a:spcBef>
                          <a:spcPct val="0"/>
                        </a:spcBef>
                        <a:buSzTx/>
                        <a:buNone/>
                      </a:pPr>
                      <a:r>
                        <a:rPr lang="zh-CN" altLang="en-US" sz="1800" dirty="0">
                          <a:ea typeface="宋体" panose="02010600030101010101" pitchFamily="2" charset="-122"/>
                        </a:rPr>
                        <a:t>控制器忙</a:t>
                      </a:r>
                      <a:r>
                        <a:rPr lang="en-US" altLang="zh-CN" sz="1800">
                          <a:ea typeface="宋体" panose="02010600030101010101" pitchFamily="2" charset="-122"/>
                        </a:rPr>
                        <a:t>/</a:t>
                      </a:r>
                      <a:r>
                        <a:rPr lang="zh-CN" altLang="en-US" sz="1800" dirty="0">
                          <a:ea typeface="宋体" panose="02010600030101010101" pitchFamily="2" charset="-122"/>
                        </a:rPr>
                        <a:t>闲标志</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51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gn="ctr">
                        <a:lnSpc>
                          <a:spcPct val="80000"/>
                        </a:lnSpc>
                        <a:spcBef>
                          <a:spcPct val="0"/>
                        </a:spcBef>
                        <a:buSzTx/>
                        <a:buNone/>
                      </a:pPr>
                      <a:r>
                        <a:rPr lang="en-US" altLang="zh-CN" sz="1800">
                          <a:ea typeface="宋体" panose="02010600030101010101" pitchFamily="2" charset="-122"/>
                        </a:rPr>
                        <a:t>CHCT</a:t>
                      </a:r>
                      <a:r>
                        <a:rPr lang="zh-CN" altLang="en-US" sz="1800" dirty="0">
                          <a:ea typeface="宋体" panose="02010600030101010101" pitchFamily="2" charset="-122"/>
                        </a:rPr>
                        <a:t>指针</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051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gn="ctr">
                        <a:lnSpc>
                          <a:spcPct val="80000"/>
                        </a:lnSpc>
                        <a:spcBef>
                          <a:spcPct val="0"/>
                        </a:spcBef>
                        <a:buSzTx/>
                        <a:buNone/>
                      </a:pPr>
                      <a:r>
                        <a:rPr lang="zh-CN" altLang="en-US" sz="1800" dirty="0">
                          <a:ea typeface="宋体" panose="02010600030101010101" pitchFamily="2" charset="-122"/>
                        </a:rPr>
                        <a:t>控制器等待队列首指针</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051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lgn="ctr">
                        <a:lnSpc>
                          <a:spcPct val="80000"/>
                        </a:lnSpc>
                        <a:spcBef>
                          <a:spcPct val="0"/>
                        </a:spcBef>
                        <a:buSzTx/>
                        <a:buNone/>
                      </a:pPr>
                      <a:r>
                        <a:rPr lang="zh-CN" altLang="en-US" sz="1800" dirty="0">
                          <a:ea typeface="宋体" panose="02010600030101010101" pitchFamily="2" charset="-122"/>
                        </a:rPr>
                        <a:t>控制器等待队列尾指针</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55209" name="文本框 255208"/>
          <p:cNvSpPr txBox="1"/>
          <p:nvPr/>
        </p:nvSpPr>
        <p:spPr>
          <a:xfrm>
            <a:off x="2424113" y="4149080"/>
            <a:ext cx="2017712" cy="649287"/>
          </a:xfrm>
          <a:prstGeom prst="rect">
            <a:avLst/>
          </a:prstGeom>
          <a:noFill/>
          <a:ln w="9525">
            <a:noFill/>
          </a:ln>
        </p:spPr>
        <p:txBody>
          <a:bodyPr/>
          <a:lstStyle/>
          <a:p>
            <a:pPr algn="ctr">
              <a:lnSpc>
                <a:spcPct val="80000"/>
              </a:lnSpc>
            </a:pPr>
            <a:r>
              <a:rPr lang="zh-CN" altLang="en-US" sz="2000" dirty="0">
                <a:solidFill>
                  <a:srgbClr val="0000CC"/>
                </a:solidFill>
                <a:effectLst>
                  <a:outerShdw blurRad="38100" dist="38100" dir="2700000">
                    <a:srgbClr val="C0C0C0"/>
                  </a:outerShdw>
                </a:effectLst>
                <a:latin typeface="Times New Roman" panose="02020603050405020304" pitchFamily="18" charset="0"/>
              </a:rPr>
              <a:t>通道控制表（</a:t>
            </a:r>
            <a:r>
              <a:rPr lang="en-US" altLang="zh-CN" sz="2000">
                <a:solidFill>
                  <a:srgbClr val="0000CC"/>
                </a:solidFill>
                <a:effectLst>
                  <a:outerShdw blurRad="38100" dist="38100" dir="2700000">
                    <a:srgbClr val="C0C0C0"/>
                  </a:outerShdw>
                </a:effectLst>
                <a:latin typeface="Times New Roman" panose="02020603050405020304" pitchFamily="18" charset="0"/>
              </a:rPr>
              <a:t>CHCT</a:t>
            </a:r>
            <a:r>
              <a:rPr lang="zh-CN" altLang="en-US" sz="2000" dirty="0">
                <a:solidFill>
                  <a:srgbClr val="0000CC"/>
                </a:solidFill>
                <a:effectLst>
                  <a:outerShdw blurRad="38100" dist="38100" dir="2700000">
                    <a:srgbClr val="C0C0C0"/>
                  </a:outerShdw>
                </a:effectLst>
                <a:latin typeface="Times New Roman" panose="02020603050405020304" pitchFamily="18" charset="0"/>
              </a:rPr>
              <a:t>）</a:t>
            </a:r>
            <a:endParaRPr lang="zh-CN" altLang="en-US" sz="2000" dirty="0">
              <a:solidFill>
                <a:srgbClr val="0000CC"/>
              </a:solidFill>
              <a:effectLst>
                <a:outerShdw blurRad="38100" dist="38100" dir="2700000">
                  <a:srgbClr val="C0C0C0"/>
                </a:outerShdw>
              </a:effectLst>
              <a:latin typeface="Tahoma" panose="020B0604030504040204" pitchFamily="34" charset="0"/>
            </a:endParaRPr>
          </a:p>
        </p:txBody>
      </p:sp>
      <p:sp>
        <p:nvSpPr>
          <p:cNvPr id="255210" name="文本框 255209"/>
          <p:cNvSpPr txBox="1"/>
          <p:nvPr/>
        </p:nvSpPr>
        <p:spPr>
          <a:xfrm>
            <a:off x="5375275" y="3357563"/>
            <a:ext cx="2232025" cy="503237"/>
          </a:xfrm>
          <a:prstGeom prst="rect">
            <a:avLst/>
          </a:prstGeom>
          <a:noFill/>
          <a:ln w="9525">
            <a:noFill/>
          </a:ln>
        </p:spPr>
        <p:txBody>
          <a:bodyPr/>
          <a:lstStyle/>
          <a:p>
            <a:pPr algn="ctr">
              <a:lnSpc>
                <a:spcPct val="80000"/>
              </a:lnSpc>
            </a:pPr>
            <a:r>
              <a:rPr lang="zh-CN" altLang="en-US" sz="2000" dirty="0">
                <a:solidFill>
                  <a:srgbClr val="0000CC"/>
                </a:solidFill>
                <a:effectLst>
                  <a:outerShdw blurRad="38100" dist="38100" dir="2700000">
                    <a:srgbClr val="C0C0C0"/>
                  </a:outerShdw>
                </a:effectLst>
                <a:latin typeface="Times New Roman" panose="02020603050405020304" pitchFamily="18" charset="0"/>
              </a:rPr>
              <a:t>控制器控制表（</a:t>
            </a:r>
            <a:r>
              <a:rPr lang="en-US" altLang="zh-CN" sz="2000">
                <a:solidFill>
                  <a:srgbClr val="0000CC"/>
                </a:solidFill>
                <a:effectLst>
                  <a:outerShdw blurRad="38100" dist="38100" dir="2700000">
                    <a:srgbClr val="C0C0C0"/>
                  </a:outerShdw>
                </a:effectLst>
                <a:latin typeface="Times New Roman" panose="02020603050405020304" pitchFamily="18" charset="0"/>
              </a:rPr>
              <a:t>COCT</a:t>
            </a:r>
            <a:r>
              <a:rPr lang="zh-CN" altLang="en-US" sz="2000" dirty="0">
                <a:solidFill>
                  <a:srgbClr val="0000CC"/>
                </a:solidFill>
                <a:effectLst>
                  <a:outerShdw blurRad="38100" dist="38100" dir="2700000">
                    <a:srgbClr val="C0C0C0"/>
                  </a:outerShdw>
                </a:effectLst>
                <a:latin typeface="Times New Roman" panose="02020603050405020304" pitchFamily="18" charset="0"/>
              </a:rPr>
              <a:t>）</a:t>
            </a:r>
            <a:endParaRPr lang="zh-CN" altLang="en-US" sz="2000" dirty="0">
              <a:solidFill>
                <a:srgbClr val="0000CC"/>
              </a:solidFill>
              <a:effectLst>
                <a:outerShdw blurRad="38100" dist="38100" dir="2700000">
                  <a:srgbClr val="C0C0C0"/>
                </a:outerShdw>
              </a:effectLst>
              <a:latin typeface="Tahoma" panose="020B0604030504040204" pitchFamily="34" charset="0"/>
            </a:endParaRPr>
          </a:p>
        </p:txBody>
      </p:sp>
      <p:sp>
        <p:nvSpPr>
          <p:cNvPr id="255235" name="直接连接符 255234"/>
          <p:cNvSpPr/>
          <p:nvPr/>
        </p:nvSpPr>
        <p:spPr>
          <a:xfrm flipV="1">
            <a:off x="2927350" y="2060575"/>
            <a:ext cx="936625" cy="647700"/>
          </a:xfrm>
          <a:prstGeom prst="line">
            <a:avLst/>
          </a:prstGeom>
          <a:ln w="28575" cap="flat" cmpd="sng">
            <a:solidFill>
              <a:schemeClr val="hlink"/>
            </a:solidFill>
            <a:prstDash val="solid"/>
            <a:miter/>
            <a:headEnd type="none" w="med" len="med"/>
            <a:tailEnd type="stealth" w="lg" len="lg"/>
          </a:ln>
        </p:spPr>
      </p:sp>
      <p:sp>
        <p:nvSpPr>
          <p:cNvPr id="255236" name="直接连接符 255235"/>
          <p:cNvSpPr/>
          <p:nvPr/>
        </p:nvSpPr>
        <p:spPr>
          <a:xfrm flipV="1">
            <a:off x="3000375" y="2781300"/>
            <a:ext cx="935038" cy="647700"/>
          </a:xfrm>
          <a:prstGeom prst="line">
            <a:avLst/>
          </a:prstGeom>
          <a:ln w="28575" cap="flat" cmpd="sng">
            <a:solidFill>
              <a:schemeClr val="hlink"/>
            </a:solidFill>
            <a:prstDash val="solid"/>
            <a:miter/>
            <a:headEnd type="none" w="med" len="med"/>
            <a:tailEnd type="stealth" w="lg" len="lg"/>
          </a:ln>
        </p:spPr>
      </p:sp>
      <p:sp>
        <p:nvSpPr>
          <p:cNvPr id="255238" name="任意多边形 255237"/>
          <p:cNvSpPr/>
          <p:nvPr/>
        </p:nvSpPr>
        <p:spPr>
          <a:xfrm>
            <a:off x="5591175" y="1989138"/>
            <a:ext cx="2376488" cy="719137"/>
          </a:xfrm>
          <a:custGeom>
            <a:avLst/>
            <a:gdLst/>
            <a:ahLst/>
            <a:cxnLst/>
            <a:rect l="0" t="0" r="0" b="0"/>
            <a:pathLst>
              <a:path w="1452" h="272">
                <a:moveTo>
                  <a:pt x="0" y="272"/>
                </a:moveTo>
                <a:lnTo>
                  <a:pt x="635" y="272"/>
                </a:lnTo>
                <a:lnTo>
                  <a:pt x="635" y="0"/>
                </a:lnTo>
                <a:lnTo>
                  <a:pt x="1452" y="0"/>
                </a:lnTo>
              </a:path>
            </a:pathLst>
          </a:custGeom>
          <a:noFill/>
          <a:ln w="28575" cap="flat" cmpd="sng">
            <a:solidFill>
              <a:schemeClr val="hlink">
                <a:alpha val="100000"/>
              </a:schemeClr>
            </a:solidFill>
            <a:prstDash val="solid"/>
            <a:miter lim="800000"/>
            <a:headEnd type="oval" w="med" len="med"/>
            <a:tailEnd type="stealth" w="lg" len="lg"/>
          </a:ln>
        </p:spPr>
        <p:txBody>
          <a:bodyPr/>
          <a:lstStyle/>
          <a:p>
            <a:endParaRPr lang="zh-CN" altLang="en-US"/>
          </a:p>
        </p:txBody>
      </p:sp>
      <p:sp>
        <p:nvSpPr>
          <p:cNvPr id="255240" name="直接连接符 255239"/>
          <p:cNvSpPr/>
          <p:nvPr/>
        </p:nvSpPr>
        <p:spPr>
          <a:xfrm flipH="1">
            <a:off x="4656138" y="4724400"/>
            <a:ext cx="719137" cy="288925"/>
          </a:xfrm>
          <a:prstGeom prst="line">
            <a:avLst/>
          </a:prstGeom>
          <a:ln w="28575" cap="flat" cmpd="sng">
            <a:solidFill>
              <a:schemeClr val="hlink"/>
            </a:solidFill>
            <a:prstDash val="solid"/>
            <a:miter/>
            <a:headEnd type="diamond" w="med" len="med"/>
            <a:tailEnd type="stealth" w="lg" len="lg"/>
          </a:ln>
        </p:spPr>
      </p:sp>
      <p:sp>
        <p:nvSpPr>
          <p:cNvPr id="255241" name="文本框 255240"/>
          <p:cNvSpPr txBox="1"/>
          <p:nvPr/>
        </p:nvSpPr>
        <p:spPr>
          <a:xfrm>
            <a:off x="5519738" y="6021388"/>
            <a:ext cx="4535487" cy="503237"/>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宋体" panose="02010600030101010101" pitchFamily="2" charset="-122"/>
              </a:rPr>
              <a:t>5.10</a:t>
            </a:r>
            <a:r>
              <a:rPr lang="zh-CN" altLang="en-US" sz="2000" dirty="0">
                <a:solidFill>
                  <a:srgbClr val="006600"/>
                </a:solidFill>
                <a:effectLst>
                  <a:outerShdw blurRad="38100" dist="38100" dir="2700000">
                    <a:srgbClr val="C0C0C0"/>
                  </a:outerShdw>
                </a:effectLst>
                <a:latin typeface="宋体" panose="02010600030101010101" pitchFamily="2" charset="-122"/>
              </a:rPr>
              <a:t>与设备分配有关数据结构</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255243" name="任意多边形 255242"/>
          <p:cNvSpPr/>
          <p:nvPr/>
        </p:nvSpPr>
        <p:spPr>
          <a:xfrm>
            <a:off x="7680325" y="3429000"/>
            <a:ext cx="647700" cy="504825"/>
          </a:xfrm>
          <a:custGeom>
            <a:avLst/>
            <a:gdLst/>
            <a:ahLst/>
            <a:cxnLst/>
            <a:rect l="0" t="0" r="0" b="0"/>
            <a:pathLst>
              <a:path w="408" h="454">
                <a:moveTo>
                  <a:pt x="408" y="0"/>
                </a:moveTo>
                <a:lnTo>
                  <a:pt x="0" y="0"/>
                </a:lnTo>
                <a:lnTo>
                  <a:pt x="0" y="454"/>
                </a:lnTo>
              </a:path>
            </a:pathLst>
          </a:custGeom>
          <a:noFill/>
          <a:ln w="28575" cap="flat" cmpd="sng">
            <a:solidFill>
              <a:schemeClr val="hlink">
                <a:alpha val="100000"/>
              </a:schemeClr>
            </a:solidFill>
            <a:prstDash val="solid"/>
            <a:miter lim="800000"/>
            <a:headEnd type="diamond" w="med" len="med"/>
            <a:tailEnd type="stealth" w="lg" len="lg"/>
          </a:ln>
        </p:spPr>
        <p:txBody>
          <a:bodyPr/>
          <a:lstStyle/>
          <a:p>
            <a:endParaRPr lang="zh-CN" altLang="en-US"/>
          </a:p>
        </p:txBody>
      </p:sp>
      <p:sp>
        <p:nvSpPr>
          <p:cNvPr id="255261" name="AutoShape 5"/>
          <p:cNvSpPr/>
          <p:nvPr/>
        </p:nvSpPr>
        <p:spPr>
          <a:xfrm>
            <a:off x="1044509" y="933546"/>
            <a:ext cx="4811712"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55262" name="Text Box 38"/>
          <p:cNvSpPr txBox="1"/>
          <p:nvPr/>
        </p:nvSpPr>
        <p:spPr>
          <a:xfrm>
            <a:off x="1100071" y="973233"/>
            <a:ext cx="489585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 设备分配中的数据结构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20" name="矩形 19">
            <a:extLst>
              <a:ext uri="{FF2B5EF4-FFF2-40B4-BE49-F238E27FC236}">
                <a16:creationId xmlns:a16="http://schemas.microsoft.com/office/drawing/2014/main" id="{463191C8-0474-45BD-879F-DC4C68AD1069}"/>
              </a:ext>
            </a:extLst>
          </p:cNvPr>
          <p:cNvSpPr/>
          <p:nvPr/>
        </p:nvSpPr>
        <p:spPr>
          <a:xfrm>
            <a:off x="450854" y="201588"/>
            <a:ext cx="3455988"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5.4 设备分配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55262"/>
                                        </p:tgtEl>
                                        <p:attrNameLst>
                                          <p:attrName>style.visibility</p:attrName>
                                        </p:attrNameLst>
                                      </p:cBhvr>
                                      <p:to>
                                        <p:strVal val="visible"/>
                                      </p:to>
                                    </p:set>
                                    <p:anim calcmode="lin" valueType="num">
                                      <p:cBhvr additive="base">
                                        <p:cTn id="7" dur="500" fill="hold"/>
                                        <p:tgtEl>
                                          <p:spTgt spid="255262"/>
                                        </p:tgtEl>
                                        <p:attrNameLst>
                                          <p:attrName>ppt_x</p:attrName>
                                        </p:attrNameLst>
                                      </p:cBhvr>
                                      <p:tavLst>
                                        <p:tav tm="0">
                                          <p:val>
                                            <p:strVal val="#ppt_x"/>
                                          </p:val>
                                        </p:tav>
                                        <p:tav tm="100000">
                                          <p:val>
                                            <p:strVal val="#ppt_x"/>
                                          </p:val>
                                        </p:tav>
                                      </p:tavLst>
                                    </p:anim>
                                    <p:anim calcmode="lin" valueType="num">
                                      <p:cBhvr additive="base">
                                        <p:cTn id="8" dur="500" fill="hold"/>
                                        <p:tgtEl>
                                          <p:spTgt spid="25526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55261"/>
                                        </p:tgtEl>
                                        <p:attrNameLst>
                                          <p:attrName>style.visibility</p:attrName>
                                        </p:attrNameLst>
                                      </p:cBhvr>
                                      <p:to>
                                        <p:strVal val="visible"/>
                                      </p:to>
                                    </p:set>
                                    <p:anim calcmode="lin" valueType="num">
                                      <p:cBhvr additive="base">
                                        <p:cTn id="12" dur="500" fill="hold"/>
                                        <p:tgtEl>
                                          <p:spTgt spid="255261"/>
                                        </p:tgtEl>
                                        <p:attrNameLst>
                                          <p:attrName>ppt_x</p:attrName>
                                        </p:attrNameLst>
                                      </p:cBhvr>
                                      <p:tavLst>
                                        <p:tav tm="0">
                                          <p:val>
                                            <p:strVal val="#ppt_x"/>
                                          </p:val>
                                        </p:tav>
                                        <p:tav tm="100000">
                                          <p:val>
                                            <p:strVal val="#ppt_x"/>
                                          </p:val>
                                        </p:tav>
                                      </p:tavLst>
                                    </p:anim>
                                    <p:anim calcmode="lin" valueType="num">
                                      <p:cBhvr additive="base">
                                        <p:cTn id="13" dur="500" fill="hold"/>
                                        <p:tgtEl>
                                          <p:spTgt spid="25526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55257"/>
                                        </p:tgtEl>
                                        <p:attrNameLst>
                                          <p:attrName>style.visibility</p:attrName>
                                        </p:attrNameLst>
                                      </p:cBhvr>
                                      <p:to>
                                        <p:strVal val="visible"/>
                                      </p:to>
                                    </p:set>
                                    <p:anim calcmode="lin" valueType="num">
                                      <p:cBhvr additive="base">
                                        <p:cTn id="17" dur="500" fill="hold"/>
                                        <p:tgtEl>
                                          <p:spTgt spid="255257"/>
                                        </p:tgtEl>
                                        <p:attrNameLst>
                                          <p:attrName>ppt_x</p:attrName>
                                        </p:attrNameLst>
                                      </p:cBhvr>
                                      <p:tavLst>
                                        <p:tav tm="0">
                                          <p:val>
                                            <p:strVal val="#ppt_x"/>
                                          </p:val>
                                        </p:tav>
                                        <p:tav tm="100000">
                                          <p:val>
                                            <p:strVal val="#ppt_x"/>
                                          </p:val>
                                        </p:tav>
                                      </p:tavLst>
                                    </p:anim>
                                    <p:anim calcmode="lin" valueType="num">
                                      <p:cBhvr additive="base">
                                        <p:cTn id="18" dur="500" fill="hold"/>
                                        <p:tgtEl>
                                          <p:spTgt spid="25525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5237"/>
                                        </p:tgtEl>
                                        <p:attrNameLst>
                                          <p:attrName>style.visibility</p:attrName>
                                        </p:attrNameLst>
                                      </p:cBhvr>
                                      <p:to>
                                        <p:strVal val="visible"/>
                                      </p:to>
                                    </p:set>
                                    <p:anim calcmode="lin" valueType="num">
                                      <p:cBhvr additive="base">
                                        <p:cTn id="21" dur="500" fill="hold"/>
                                        <p:tgtEl>
                                          <p:spTgt spid="255237"/>
                                        </p:tgtEl>
                                        <p:attrNameLst>
                                          <p:attrName>ppt_x</p:attrName>
                                        </p:attrNameLst>
                                      </p:cBhvr>
                                      <p:tavLst>
                                        <p:tav tm="0">
                                          <p:val>
                                            <p:strVal val="#ppt_x"/>
                                          </p:val>
                                        </p:tav>
                                        <p:tav tm="100000">
                                          <p:val>
                                            <p:strVal val="#ppt_x"/>
                                          </p:val>
                                        </p:tav>
                                      </p:tavLst>
                                    </p:anim>
                                    <p:anim calcmode="lin" valueType="num">
                                      <p:cBhvr additive="base">
                                        <p:cTn id="22" dur="500" fill="hold"/>
                                        <p:tgtEl>
                                          <p:spTgt spid="25523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55222"/>
                                        </p:tgtEl>
                                        <p:attrNameLst>
                                          <p:attrName>style.visibility</p:attrName>
                                        </p:attrNameLst>
                                      </p:cBhvr>
                                      <p:to>
                                        <p:strVal val="visible"/>
                                      </p:to>
                                    </p:set>
                                    <p:anim calcmode="lin" valueType="num">
                                      <p:cBhvr additive="base">
                                        <p:cTn id="25" dur="500" fill="hold"/>
                                        <p:tgtEl>
                                          <p:spTgt spid="255222"/>
                                        </p:tgtEl>
                                        <p:attrNameLst>
                                          <p:attrName>ppt_x</p:attrName>
                                        </p:attrNameLst>
                                      </p:cBhvr>
                                      <p:tavLst>
                                        <p:tav tm="0">
                                          <p:val>
                                            <p:strVal val="#ppt_x"/>
                                          </p:val>
                                        </p:tav>
                                        <p:tav tm="100000">
                                          <p:val>
                                            <p:strVal val="#ppt_x"/>
                                          </p:val>
                                        </p:tav>
                                      </p:tavLst>
                                    </p:anim>
                                    <p:anim calcmode="lin" valueType="num">
                                      <p:cBhvr additive="base">
                                        <p:cTn id="26" dur="500" fill="hold"/>
                                        <p:tgtEl>
                                          <p:spTgt spid="25522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5022"/>
                                        </p:tgtEl>
                                        <p:attrNameLst>
                                          <p:attrName>style.visibility</p:attrName>
                                        </p:attrNameLst>
                                      </p:cBhvr>
                                      <p:to>
                                        <p:strVal val="visible"/>
                                      </p:to>
                                    </p:set>
                                    <p:anim calcmode="lin" valueType="num">
                                      <p:cBhvr additive="base">
                                        <p:cTn id="29" dur="500" fill="hold"/>
                                        <p:tgtEl>
                                          <p:spTgt spid="255022"/>
                                        </p:tgtEl>
                                        <p:attrNameLst>
                                          <p:attrName>ppt_x</p:attrName>
                                        </p:attrNameLst>
                                      </p:cBhvr>
                                      <p:tavLst>
                                        <p:tav tm="0">
                                          <p:val>
                                            <p:strVal val="#ppt_x"/>
                                          </p:val>
                                        </p:tav>
                                        <p:tav tm="100000">
                                          <p:val>
                                            <p:strVal val="#ppt_x"/>
                                          </p:val>
                                        </p:tav>
                                      </p:tavLst>
                                    </p:anim>
                                    <p:anim calcmode="lin" valueType="num">
                                      <p:cBhvr additive="base">
                                        <p:cTn id="30" dur="500" fill="hold"/>
                                        <p:tgtEl>
                                          <p:spTgt spid="25502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55060"/>
                                        </p:tgtEl>
                                        <p:attrNameLst>
                                          <p:attrName>style.visibility</p:attrName>
                                        </p:attrNameLst>
                                      </p:cBhvr>
                                      <p:to>
                                        <p:strVal val="visible"/>
                                      </p:to>
                                    </p:set>
                                    <p:anim calcmode="lin" valueType="num">
                                      <p:cBhvr additive="base">
                                        <p:cTn id="33" dur="500" fill="hold"/>
                                        <p:tgtEl>
                                          <p:spTgt spid="255060"/>
                                        </p:tgtEl>
                                        <p:attrNameLst>
                                          <p:attrName>ppt_x</p:attrName>
                                        </p:attrNameLst>
                                      </p:cBhvr>
                                      <p:tavLst>
                                        <p:tav tm="0">
                                          <p:val>
                                            <p:strVal val="#ppt_x"/>
                                          </p:val>
                                        </p:tav>
                                        <p:tav tm="100000">
                                          <p:val>
                                            <p:strVal val="#ppt_x"/>
                                          </p:val>
                                        </p:tav>
                                      </p:tavLst>
                                    </p:anim>
                                    <p:anim calcmode="lin" valueType="num">
                                      <p:cBhvr additive="base">
                                        <p:cTn id="34" dur="500" fill="hold"/>
                                        <p:tgtEl>
                                          <p:spTgt spid="25506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55258"/>
                                        </p:tgtEl>
                                        <p:attrNameLst>
                                          <p:attrName>style.visibility</p:attrName>
                                        </p:attrNameLst>
                                      </p:cBhvr>
                                      <p:to>
                                        <p:strVal val="visible"/>
                                      </p:to>
                                    </p:set>
                                    <p:anim calcmode="lin" valueType="num">
                                      <p:cBhvr additive="base">
                                        <p:cTn id="37" dur="500" fill="hold"/>
                                        <p:tgtEl>
                                          <p:spTgt spid="255258"/>
                                        </p:tgtEl>
                                        <p:attrNameLst>
                                          <p:attrName>ppt_x</p:attrName>
                                        </p:attrNameLst>
                                      </p:cBhvr>
                                      <p:tavLst>
                                        <p:tav tm="0">
                                          <p:val>
                                            <p:strVal val="#ppt_x"/>
                                          </p:val>
                                        </p:tav>
                                        <p:tav tm="100000">
                                          <p:val>
                                            <p:strVal val="#ppt_x"/>
                                          </p:val>
                                        </p:tav>
                                      </p:tavLst>
                                    </p:anim>
                                    <p:anim calcmode="lin" valueType="num">
                                      <p:cBhvr additive="base">
                                        <p:cTn id="38" dur="500" fill="hold"/>
                                        <p:tgtEl>
                                          <p:spTgt spid="25525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55234"/>
                                        </p:tgtEl>
                                        <p:attrNameLst>
                                          <p:attrName>style.visibility</p:attrName>
                                        </p:attrNameLst>
                                      </p:cBhvr>
                                      <p:to>
                                        <p:strVal val="visible"/>
                                      </p:to>
                                    </p:set>
                                    <p:anim calcmode="lin" valueType="num">
                                      <p:cBhvr additive="base">
                                        <p:cTn id="41" dur="500" fill="hold"/>
                                        <p:tgtEl>
                                          <p:spTgt spid="255234"/>
                                        </p:tgtEl>
                                        <p:attrNameLst>
                                          <p:attrName>ppt_x</p:attrName>
                                        </p:attrNameLst>
                                      </p:cBhvr>
                                      <p:tavLst>
                                        <p:tav tm="0">
                                          <p:val>
                                            <p:strVal val="#ppt_x"/>
                                          </p:val>
                                        </p:tav>
                                        <p:tav tm="100000">
                                          <p:val>
                                            <p:strVal val="#ppt_x"/>
                                          </p:val>
                                        </p:tav>
                                      </p:tavLst>
                                    </p:anim>
                                    <p:anim calcmode="lin" valueType="num">
                                      <p:cBhvr additive="base">
                                        <p:cTn id="42" dur="500" fill="hold"/>
                                        <p:tgtEl>
                                          <p:spTgt spid="25523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55209"/>
                                        </p:tgtEl>
                                        <p:attrNameLst>
                                          <p:attrName>style.visibility</p:attrName>
                                        </p:attrNameLst>
                                      </p:cBhvr>
                                      <p:to>
                                        <p:strVal val="visible"/>
                                      </p:to>
                                    </p:set>
                                    <p:anim calcmode="lin" valueType="num">
                                      <p:cBhvr additive="base">
                                        <p:cTn id="45" dur="500" fill="hold"/>
                                        <p:tgtEl>
                                          <p:spTgt spid="255209"/>
                                        </p:tgtEl>
                                        <p:attrNameLst>
                                          <p:attrName>ppt_x</p:attrName>
                                        </p:attrNameLst>
                                      </p:cBhvr>
                                      <p:tavLst>
                                        <p:tav tm="0">
                                          <p:val>
                                            <p:strVal val="#ppt_x"/>
                                          </p:val>
                                        </p:tav>
                                        <p:tav tm="100000">
                                          <p:val>
                                            <p:strVal val="#ppt_x"/>
                                          </p:val>
                                        </p:tav>
                                      </p:tavLst>
                                    </p:anim>
                                    <p:anim calcmode="lin" valueType="num">
                                      <p:cBhvr additive="base">
                                        <p:cTn id="46" dur="500" fill="hold"/>
                                        <p:tgtEl>
                                          <p:spTgt spid="25520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55210"/>
                                        </p:tgtEl>
                                        <p:attrNameLst>
                                          <p:attrName>style.visibility</p:attrName>
                                        </p:attrNameLst>
                                      </p:cBhvr>
                                      <p:to>
                                        <p:strVal val="visible"/>
                                      </p:to>
                                    </p:set>
                                    <p:anim calcmode="lin" valueType="num">
                                      <p:cBhvr additive="base">
                                        <p:cTn id="49" dur="500" fill="hold"/>
                                        <p:tgtEl>
                                          <p:spTgt spid="255210"/>
                                        </p:tgtEl>
                                        <p:attrNameLst>
                                          <p:attrName>ppt_x</p:attrName>
                                        </p:attrNameLst>
                                      </p:cBhvr>
                                      <p:tavLst>
                                        <p:tav tm="0">
                                          <p:val>
                                            <p:strVal val="#ppt_x"/>
                                          </p:val>
                                        </p:tav>
                                        <p:tav tm="100000">
                                          <p:val>
                                            <p:strVal val="#ppt_x"/>
                                          </p:val>
                                        </p:tav>
                                      </p:tavLst>
                                    </p:anim>
                                    <p:anim calcmode="lin" valueType="num">
                                      <p:cBhvr additive="base">
                                        <p:cTn id="50" dur="500" fill="hold"/>
                                        <p:tgtEl>
                                          <p:spTgt spid="25521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55235"/>
                                        </p:tgtEl>
                                        <p:attrNameLst>
                                          <p:attrName>style.visibility</p:attrName>
                                        </p:attrNameLst>
                                      </p:cBhvr>
                                      <p:to>
                                        <p:strVal val="visible"/>
                                      </p:to>
                                    </p:set>
                                    <p:anim calcmode="lin" valueType="num">
                                      <p:cBhvr additive="base">
                                        <p:cTn id="53" dur="500" fill="hold"/>
                                        <p:tgtEl>
                                          <p:spTgt spid="255235"/>
                                        </p:tgtEl>
                                        <p:attrNameLst>
                                          <p:attrName>ppt_x</p:attrName>
                                        </p:attrNameLst>
                                      </p:cBhvr>
                                      <p:tavLst>
                                        <p:tav tm="0">
                                          <p:val>
                                            <p:strVal val="#ppt_x"/>
                                          </p:val>
                                        </p:tav>
                                        <p:tav tm="100000">
                                          <p:val>
                                            <p:strVal val="#ppt_x"/>
                                          </p:val>
                                        </p:tav>
                                      </p:tavLst>
                                    </p:anim>
                                    <p:anim calcmode="lin" valueType="num">
                                      <p:cBhvr additive="base">
                                        <p:cTn id="54" dur="500" fill="hold"/>
                                        <p:tgtEl>
                                          <p:spTgt spid="255235"/>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55236"/>
                                        </p:tgtEl>
                                        <p:attrNameLst>
                                          <p:attrName>style.visibility</p:attrName>
                                        </p:attrNameLst>
                                      </p:cBhvr>
                                      <p:to>
                                        <p:strVal val="visible"/>
                                      </p:to>
                                    </p:set>
                                    <p:anim calcmode="lin" valueType="num">
                                      <p:cBhvr additive="base">
                                        <p:cTn id="57" dur="500" fill="hold"/>
                                        <p:tgtEl>
                                          <p:spTgt spid="255236"/>
                                        </p:tgtEl>
                                        <p:attrNameLst>
                                          <p:attrName>ppt_x</p:attrName>
                                        </p:attrNameLst>
                                      </p:cBhvr>
                                      <p:tavLst>
                                        <p:tav tm="0">
                                          <p:val>
                                            <p:strVal val="#ppt_x"/>
                                          </p:val>
                                        </p:tav>
                                        <p:tav tm="100000">
                                          <p:val>
                                            <p:strVal val="#ppt_x"/>
                                          </p:val>
                                        </p:tav>
                                      </p:tavLst>
                                    </p:anim>
                                    <p:anim calcmode="lin" valueType="num">
                                      <p:cBhvr additive="base">
                                        <p:cTn id="58" dur="500" fill="hold"/>
                                        <p:tgtEl>
                                          <p:spTgt spid="25523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5238"/>
                                        </p:tgtEl>
                                        <p:attrNameLst>
                                          <p:attrName>style.visibility</p:attrName>
                                        </p:attrNameLst>
                                      </p:cBhvr>
                                      <p:to>
                                        <p:strVal val="visible"/>
                                      </p:to>
                                    </p:set>
                                    <p:anim calcmode="lin" valueType="num">
                                      <p:cBhvr additive="base">
                                        <p:cTn id="61" dur="500" fill="hold"/>
                                        <p:tgtEl>
                                          <p:spTgt spid="255238"/>
                                        </p:tgtEl>
                                        <p:attrNameLst>
                                          <p:attrName>ppt_x</p:attrName>
                                        </p:attrNameLst>
                                      </p:cBhvr>
                                      <p:tavLst>
                                        <p:tav tm="0">
                                          <p:val>
                                            <p:strVal val="#ppt_x"/>
                                          </p:val>
                                        </p:tav>
                                        <p:tav tm="100000">
                                          <p:val>
                                            <p:strVal val="#ppt_x"/>
                                          </p:val>
                                        </p:tav>
                                      </p:tavLst>
                                    </p:anim>
                                    <p:anim calcmode="lin" valueType="num">
                                      <p:cBhvr additive="base">
                                        <p:cTn id="62" dur="500" fill="hold"/>
                                        <p:tgtEl>
                                          <p:spTgt spid="25523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55240"/>
                                        </p:tgtEl>
                                        <p:attrNameLst>
                                          <p:attrName>style.visibility</p:attrName>
                                        </p:attrNameLst>
                                      </p:cBhvr>
                                      <p:to>
                                        <p:strVal val="visible"/>
                                      </p:to>
                                    </p:set>
                                    <p:anim calcmode="lin" valueType="num">
                                      <p:cBhvr additive="base">
                                        <p:cTn id="65" dur="500" fill="hold"/>
                                        <p:tgtEl>
                                          <p:spTgt spid="255240"/>
                                        </p:tgtEl>
                                        <p:attrNameLst>
                                          <p:attrName>ppt_x</p:attrName>
                                        </p:attrNameLst>
                                      </p:cBhvr>
                                      <p:tavLst>
                                        <p:tav tm="0">
                                          <p:val>
                                            <p:strVal val="#ppt_x"/>
                                          </p:val>
                                        </p:tav>
                                        <p:tav tm="100000">
                                          <p:val>
                                            <p:strVal val="#ppt_x"/>
                                          </p:val>
                                        </p:tav>
                                      </p:tavLst>
                                    </p:anim>
                                    <p:anim calcmode="lin" valueType="num">
                                      <p:cBhvr additive="base">
                                        <p:cTn id="66" dur="500" fill="hold"/>
                                        <p:tgtEl>
                                          <p:spTgt spid="255240"/>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55241"/>
                                        </p:tgtEl>
                                        <p:attrNameLst>
                                          <p:attrName>style.visibility</p:attrName>
                                        </p:attrNameLst>
                                      </p:cBhvr>
                                      <p:to>
                                        <p:strVal val="visible"/>
                                      </p:to>
                                    </p:set>
                                    <p:anim calcmode="lin" valueType="num">
                                      <p:cBhvr additive="base">
                                        <p:cTn id="69" dur="500" fill="hold"/>
                                        <p:tgtEl>
                                          <p:spTgt spid="255241"/>
                                        </p:tgtEl>
                                        <p:attrNameLst>
                                          <p:attrName>ppt_x</p:attrName>
                                        </p:attrNameLst>
                                      </p:cBhvr>
                                      <p:tavLst>
                                        <p:tav tm="0">
                                          <p:val>
                                            <p:strVal val="#ppt_x"/>
                                          </p:val>
                                        </p:tav>
                                        <p:tav tm="100000">
                                          <p:val>
                                            <p:strVal val="#ppt_x"/>
                                          </p:val>
                                        </p:tav>
                                      </p:tavLst>
                                    </p:anim>
                                    <p:anim calcmode="lin" valueType="num">
                                      <p:cBhvr additive="base">
                                        <p:cTn id="70" dur="500" fill="hold"/>
                                        <p:tgtEl>
                                          <p:spTgt spid="255241"/>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55243"/>
                                        </p:tgtEl>
                                        <p:attrNameLst>
                                          <p:attrName>style.visibility</p:attrName>
                                        </p:attrNameLst>
                                      </p:cBhvr>
                                      <p:to>
                                        <p:strVal val="visible"/>
                                      </p:to>
                                    </p:set>
                                    <p:anim calcmode="lin" valueType="num">
                                      <p:cBhvr additive="base">
                                        <p:cTn id="73" dur="500" fill="hold"/>
                                        <p:tgtEl>
                                          <p:spTgt spid="255243"/>
                                        </p:tgtEl>
                                        <p:attrNameLst>
                                          <p:attrName>ppt_x</p:attrName>
                                        </p:attrNameLst>
                                      </p:cBhvr>
                                      <p:tavLst>
                                        <p:tav tm="0">
                                          <p:val>
                                            <p:strVal val="#ppt_x"/>
                                          </p:val>
                                        </p:tav>
                                        <p:tav tm="100000">
                                          <p:val>
                                            <p:strVal val="#ppt_x"/>
                                          </p:val>
                                        </p:tav>
                                      </p:tavLst>
                                    </p:anim>
                                    <p:anim calcmode="lin" valueType="num">
                                      <p:cBhvr additive="base">
                                        <p:cTn id="74" dur="500" fill="hold"/>
                                        <p:tgtEl>
                                          <p:spTgt spid="255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22" grpId="0"/>
      <p:bldP spid="255060" grpId="0"/>
      <p:bldP spid="255209" grpId="0"/>
      <p:bldP spid="255210" grpId="0"/>
      <p:bldP spid="255241" grpId="0"/>
      <p:bldP spid="255261" grpId="0" bldLvl="0" animBg="1"/>
      <p:bldP spid="25526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5" name="文本框 261124"/>
          <p:cNvSpPr txBox="1"/>
          <p:nvPr/>
        </p:nvSpPr>
        <p:spPr>
          <a:xfrm>
            <a:off x="6239694" y="2349723"/>
            <a:ext cx="936625" cy="392113"/>
          </a:xfrm>
          <a:prstGeom prst="rect">
            <a:avLst/>
          </a:prstGeom>
          <a:noFill/>
          <a:ln w="9525">
            <a:noFill/>
          </a:ln>
        </p:spPr>
        <p:txBody>
          <a:bodyPr/>
          <a:lstStyle/>
          <a:p>
            <a:pPr algn="just"/>
            <a:endParaRPr lang="zh-CN" altLang="en-US" b="0" dirty="0">
              <a:latin typeface="Tahoma" panose="020B0604030504040204" pitchFamily="34" charset="0"/>
            </a:endParaRPr>
          </a:p>
        </p:txBody>
      </p:sp>
      <p:sp>
        <p:nvSpPr>
          <p:cNvPr id="261127" name="文本框 261126"/>
          <p:cNvSpPr txBox="1"/>
          <p:nvPr/>
        </p:nvSpPr>
        <p:spPr>
          <a:xfrm>
            <a:off x="1559496" y="1700436"/>
            <a:ext cx="7127875" cy="583565"/>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、设备分配相关因素</a:t>
            </a:r>
            <a:r>
              <a:rPr lang="zh-CN" altLang="en-US" sz="3200" b="0" dirty="0">
                <a:latin typeface="Tahoma" panose="020B0604030504040204" pitchFamily="34" charset="0"/>
              </a:rPr>
              <a:t> </a:t>
            </a:r>
          </a:p>
        </p:txBody>
      </p:sp>
      <p:sp>
        <p:nvSpPr>
          <p:cNvPr id="261128" name="文本框 261127"/>
          <p:cNvSpPr txBox="1"/>
          <p:nvPr/>
        </p:nvSpPr>
        <p:spPr>
          <a:xfrm>
            <a:off x="2062982" y="2324323"/>
            <a:ext cx="7848600" cy="521970"/>
          </a:xfrm>
          <a:prstGeom prst="rect">
            <a:avLst/>
          </a:prstGeom>
          <a:noFill/>
          <a:ln w="9525">
            <a:noFill/>
          </a:ln>
        </p:spPr>
        <p:txBody>
          <a:bodyPr>
            <a:spAutoFit/>
          </a:bodyPr>
          <a:lstStyle/>
          <a:p>
            <a:pPr>
              <a:spcBef>
                <a:spcPct val="50000"/>
              </a:spcBef>
              <a:buClr>
                <a:srgbClr val="0000FF"/>
              </a:buClr>
              <a:buSzPct val="70000"/>
              <a:buFont typeface="Wingdings" panose="05000000000000000000" pitchFamily="2" charset="2"/>
            </a:pPr>
            <a:r>
              <a:rPr lang="zh-CN" altLang="en-US" sz="2800" dirty="0">
                <a:solidFill>
                  <a:srgbClr val="0000CC"/>
                </a:solidFill>
                <a:effectLst>
                  <a:outerShdw blurRad="38100" dist="38100" dir="2700000">
                    <a:srgbClr val="C0C0C0"/>
                  </a:outerShdw>
                </a:effectLst>
                <a:latin typeface="Tahoma" panose="020B0604030504040204" pitchFamily="34" charset="0"/>
              </a:rPr>
              <a:t>合理的分配考虑的</a:t>
            </a:r>
            <a:r>
              <a:rPr lang="en-US" altLang="zh-CN" sz="2800">
                <a:solidFill>
                  <a:srgbClr val="0000CC"/>
                </a:solidFill>
                <a:effectLst>
                  <a:outerShdw blurRad="38100" dist="38100" dir="2700000">
                    <a:srgbClr val="C0C0C0"/>
                  </a:outerShdw>
                </a:effectLst>
                <a:latin typeface="Tahoma" panose="020B0604030504040204" pitchFamily="34" charset="0"/>
              </a:rPr>
              <a:t>3</a:t>
            </a:r>
            <a:r>
              <a:rPr lang="zh-CN" altLang="en-US" sz="2800" dirty="0">
                <a:solidFill>
                  <a:srgbClr val="0000CC"/>
                </a:solidFill>
                <a:effectLst>
                  <a:outerShdw blurRad="38100" dist="38100" dir="2700000">
                    <a:srgbClr val="C0C0C0"/>
                  </a:outerShdw>
                </a:effectLst>
                <a:latin typeface="Tahoma" panose="020B0604030504040204" pitchFamily="34" charset="0"/>
              </a:rPr>
              <a:t>个因素 ：</a:t>
            </a:r>
          </a:p>
        </p:txBody>
      </p:sp>
      <p:sp>
        <p:nvSpPr>
          <p:cNvPr id="261130" name="文本框 261129"/>
          <p:cNvSpPr txBox="1"/>
          <p:nvPr/>
        </p:nvSpPr>
        <p:spPr>
          <a:xfrm>
            <a:off x="2062982" y="2838673"/>
            <a:ext cx="7848600" cy="460375"/>
          </a:xfrm>
          <a:prstGeom prst="rect">
            <a:avLst/>
          </a:prstGeom>
          <a:noFill/>
          <a:ln w="9525">
            <a:noFill/>
          </a:ln>
        </p:spPr>
        <p:txBody>
          <a:bodyPr>
            <a:spAutoFit/>
          </a:bodyPr>
          <a:lstStyle/>
          <a:p>
            <a:pPr>
              <a:buClr>
                <a:srgbClr val="FF9900"/>
              </a:buClr>
              <a:buFont typeface="Wingdings" panose="05000000000000000000" pitchFamily="2" charset="2"/>
              <a:buChar char="n"/>
            </a:pPr>
            <a:r>
              <a:rPr lang="en-US" altLang="zh-CN" dirty="0">
                <a:solidFill>
                  <a:srgbClr val="0000CC"/>
                </a:solidFill>
                <a:latin typeface="Tahoma" panose="020B0604030504040204" pitchFamily="34" charset="0"/>
              </a:rPr>
              <a:t> </a:t>
            </a:r>
            <a:r>
              <a:rPr lang="zh-CN" altLang="en-US" dirty="0">
                <a:solidFill>
                  <a:srgbClr val="0000CC"/>
                </a:solidFill>
                <a:latin typeface="Tahoma" panose="020B0604030504040204" pitchFamily="34" charset="0"/>
              </a:rPr>
              <a:t>设备固有属性；独占、共享由物理特性决定。</a:t>
            </a:r>
          </a:p>
        </p:txBody>
      </p:sp>
      <p:sp>
        <p:nvSpPr>
          <p:cNvPr id="261131" name="文本框 261130"/>
          <p:cNvSpPr txBox="1"/>
          <p:nvPr/>
        </p:nvSpPr>
        <p:spPr>
          <a:xfrm>
            <a:off x="2062982" y="3357786"/>
            <a:ext cx="7848600" cy="460375"/>
          </a:xfrm>
          <a:prstGeom prst="rect">
            <a:avLst/>
          </a:prstGeom>
          <a:noFill/>
          <a:ln w="9525">
            <a:noFill/>
          </a:ln>
        </p:spPr>
        <p:txBody>
          <a:bodyPr>
            <a:spAutoFit/>
          </a:bodyPr>
          <a:lstStyle/>
          <a:p>
            <a:pPr>
              <a:buClr>
                <a:srgbClr val="FF9900"/>
              </a:buClr>
              <a:buFont typeface="Wingdings" panose="05000000000000000000" pitchFamily="2" charset="2"/>
              <a:buChar char="n"/>
            </a:pPr>
            <a:r>
              <a:rPr lang="zh-CN" altLang="en-US" dirty="0">
                <a:solidFill>
                  <a:srgbClr val="0000CC"/>
                </a:solidFill>
                <a:latin typeface="Tahoma" panose="020B0604030504040204" pitchFamily="34" charset="0"/>
              </a:rPr>
              <a:t> 分配算法；分配算法比较简单，对象是进程。 </a:t>
            </a:r>
          </a:p>
        </p:txBody>
      </p:sp>
      <p:sp>
        <p:nvSpPr>
          <p:cNvPr id="261132" name="文本框 261131"/>
          <p:cNvSpPr txBox="1"/>
          <p:nvPr/>
        </p:nvSpPr>
        <p:spPr>
          <a:xfrm>
            <a:off x="2062982" y="3865786"/>
            <a:ext cx="9505626" cy="2434256"/>
          </a:xfrm>
          <a:prstGeom prst="rect">
            <a:avLst/>
          </a:prstGeom>
          <a:noFill/>
          <a:ln w="9525">
            <a:noFill/>
          </a:ln>
        </p:spPr>
        <p:txBody>
          <a:bodyPr wrap="square">
            <a:spAutoFit/>
          </a:bodyPr>
          <a:lstStyle/>
          <a:p>
            <a:pPr>
              <a:lnSpc>
                <a:spcPct val="105000"/>
              </a:lnSpc>
              <a:spcBef>
                <a:spcPct val="20000"/>
              </a:spcBef>
              <a:buClr>
                <a:srgbClr val="FF9900"/>
              </a:buClr>
              <a:buFont typeface="Wingdings" panose="05000000000000000000" pitchFamily="2" charset="2"/>
              <a:buChar char="n"/>
            </a:pPr>
            <a:r>
              <a:rPr lang="zh-CN" altLang="en-US" dirty="0">
                <a:solidFill>
                  <a:srgbClr val="0000CC"/>
                </a:solidFill>
                <a:latin typeface="Tahoma" panose="020B0604030504040204" pitchFamily="34" charset="0"/>
              </a:rPr>
              <a:t> 设备分配安全性；分配时死锁问题，两种方式：</a:t>
            </a:r>
          </a:p>
          <a:p>
            <a:pPr lvl="1">
              <a:lnSpc>
                <a:spcPct val="105000"/>
              </a:lnSpc>
              <a:spcBef>
                <a:spcPct val="20000"/>
              </a:spcBef>
              <a:buClr>
                <a:srgbClr val="CC00CC"/>
              </a:buClr>
              <a:buFont typeface="Wingdings" panose="05000000000000000000" pitchFamily="2" charset="2"/>
              <a:buChar char="Ø"/>
            </a:pPr>
            <a:r>
              <a:rPr lang="zh-CN" altLang="en-US" b="1" dirty="0">
                <a:latin typeface="Tahoma" panose="020B0604030504040204" pitchFamily="34" charset="0"/>
              </a:rPr>
              <a:t> 安全分配方式；进程发出</a:t>
            </a:r>
            <a:r>
              <a:rPr lang="en-US" altLang="zh-CN" b="1" dirty="0">
                <a:latin typeface="Tahoma" panose="020B0604030504040204" pitchFamily="34" charset="0"/>
              </a:rPr>
              <a:t>I/O</a:t>
            </a:r>
            <a:r>
              <a:rPr lang="zh-CN" altLang="en-US" b="1" dirty="0">
                <a:latin typeface="Tahoma" panose="020B0604030504040204" pitchFamily="34" charset="0"/>
              </a:rPr>
              <a:t>申请便进入阻塞状态直至</a:t>
            </a:r>
            <a:r>
              <a:rPr lang="en-US" altLang="zh-CN" b="1" dirty="0">
                <a:latin typeface="Tahoma" panose="020B0604030504040204" pitchFamily="34" charset="0"/>
              </a:rPr>
              <a:t>I/O</a:t>
            </a:r>
            <a:r>
              <a:rPr lang="zh-CN" altLang="en-US" b="1" dirty="0">
                <a:latin typeface="Tahoma" panose="020B0604030504040204" pitchFamily="34" charset="0"/>
              </a:rPr>
              <a:t>完成被唤醒（请求与保持不成立）。</a:t>
            </a:r>
          </a:p>
          <a:p>
            <a:pPr lvl="1">
              <a:lnSpc>
                <a:spcPct val="150000"/>
              </a:lnSpc>
              <a:spcBef>
                <a:spcPct val="20000"/>
              </a:spcBef>
              <a:buClr>
                <a:srgbClr val="CC00CC"/>
              </a:buClr>
              <a:buFont typeface="Wingdings" panose="05000000000000000000" pitchFamily="2" charset="2"/>
              <a:buChar char="Ø"/>
            </a:pPr>
            <a:r>
              <a:rPr lang="zh-CN" altLang="en-US" b="1" dirty="0">
                <a:latin typeface="Tahoma" panose="020B0604030504040204" pitchFamily="34" charset="0"/>
              </a:rPr>
              <a:t> 不安全分配方式；申请</a:t>
            </a:r>
            <a:r>
              <a:rPr lang="en-US" altLang="zh-CN" b="1" dirty="0">
                <a:latin typeface="Tahoma" panose="020B0604030504040204" pitchFamily="34" charset="0"/>
              </a:rPr>
              <a:t>I/O</a:t>
            </a:r>
            <a:r>
              <a:rPr lang="zh-CN" altLang="en-US" b="1" dirty="0">
                <a:latin typeface="Tahoma" panose="020B0604030504040204" pitchFamily="34" charset="0"/>
              </a:rPr>
              <a:t>之后可继续执行后续的“计算”，不被阻塞，这样可以并行操作。  </a:t>
            </a:r>
          </a:p>
        </p:txBody>
      </p:sp>
      <p:sp>
        <p:nvSpPr>
          <p:cNvPr id="261134" name="AutoShape 5"/>
          <p:cNvSpPr/>
          <p:nvPr/>
        </p:nvSpPr>
        <p:spPr>
          <a:xfrm>
            <a:off x="1071885" y="1013049"/>
            <a:ext cx="5172075"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61135" name="Text Box 38"/>
          <p:cNvSpPr txBox="1"/>
          <p:nvPr/>
        </p:nvSpPr>
        <p:spPr>
          <a:xfrm>
            <a:off x="1127448" y="1052736"/>
            <a:ext cx="6556375"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二、设备分配因素和分配技术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13" name="矩形 12">
            <a:extLst>
              <a:ext uri="{FF2B5EF4-FFF2-40B4-BE49-F238E27FC236}">
                <a16:creationId xmlns:a16="http://schemas.microsoft.com/office/drawing/2014/main" id="{BFB2D480-85A5-45B3-A721-294D0E12BFAF}"/>
              </a:ext>
            </a:extLst>
          </p:cNvPr>
          <p:cNvSpPr/>
          <p:nvPr/>
        </p:nvSpPr>
        <p:spPr>
          <a:xfrm>
            <a:off x="450854" y="201588"/>
            <a:ext cx="3455988"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5.4 设备分配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1135"/>
                                        </p:tgtEl>
                                        <p:attrNameLst>
                                          <p:attrName>style.visibility</p:attrName>
                                        </p:attrNameLst>
                                      </p:cBhvr>
                                      <p:to>
                                        <p:strVal val="visible"/>
                                      </p:to>
                                    </p:set>
                                    <p:anim calcmode="lin" valueType="num">
                                      <p:cBhvr additive="base">
                                        <p:cTn id="7" dur="500" fill="hold"/>
                                        <p:tgtEl>
                                          <p:spTgt spid="261135"/>
                                        </p:tgtEl>
                                        <p:attrNameLst>
                                          <p:attrName>ppt_x</p:attrName>
                                        </p:attrNameLst>
                                      </p:cBhvr>
                                      <p:tavLst>
                                        <p:tav tm="0">
                                          <p:val>
                                            <p:strVal val="#ppt_x"/>
                                          </p:val>
                                        </p:tav>
                                        <p:tav tm="100000">
                                          <p:val>
                                            <p:strVal val="#ppt_x"/>
                                          </p:val>
                                        </p:tav>
                                      </p:tavLst>
                                    </p:anim>
                                    <p:anim calcmode="lin" valueType="num">
                                      <p:cBhvr additive="base">
                                        <p:cTn id="8" dur="500" fill="hold"/>
                                        <p:tgtEl>
                                          <p:spTgt spid="2611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1134"/>
                                        </p:tgtEl>
                                        <p:attrNameLst>
                                          <p:attrName>style.visibility</p:attrName>
                                        </p:attrNameLst>
                                      </p:cBhvr>
                                      <p:to>
                                        <p:strVal val="visible"/>
                                      </p:to>
                                    </p:set>
                                    <p:anim calcmode="lin" valueType="num">
                                      <p:cBhvr additive="base">
                                        <p:cTn id="12" dur="500" fill="hold"/>
                                        <p:tgtEl>
                                          <p:spTgt spid="261134"/>
                                        </p:tgtEl>
                                        <p:attrNameLst>
                                          <p:attrName>ppt_x</p:attrName>
                                        </p:attrNameLst>
                                      </p:cBhvr>
                                      <p:tavLst>
                                        <p:tav tm="0">
                                          <p:val>
                                            <p:strVal val="#ppt_x"/>
                                          </p:val>
                                        </p:tav>
                                        <p:tav tm="100000">
                                          <p:val>
                                            <p:strVal val="#ppt_x"/>
                                          </p:val>
                                        </p:tav>
                                      </p:tavLst>
                                    </p:anim>
                                    <p:anim calcmode="lin" valueType="num">
                                      <p:cBhvr additive="base">
                                        <p:cTn id="13" dur="500" fill="hold"/>
                                        <p:tgtEl>
                                          <p:spTgt spid="26113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61127"/>
                                        </p:tgtEl>
                                        <p:attrNameLst>
                                          <p:attrName>style.visibility</p:attrName>
                                        </p:attrNameLst>
                                      </p:cBhvr>
                                      <p:to>
                                        <p:strVal val="visible"/>
                                      </p:to>
                                    </p:set>
                                    <p:anim calcmode="lin" valueType="num">
                                      <p:cBhvr additive="base">
                                        <p:cTn id="17" dur="500" fill="hold"/>
                                        <p:tgtEl>
                                          <p:spTgt spid="261127"/>
                                        </p:tgtEl>
                                        <p:attrNameLst>
                                          <p:attrName>ppt_x</p:attrName>
                                        </p:attrNameLst>
                                      </p:cBhvr>
                                      <p:tavLst>
                                        <p:tav tm="0">
                                          <p:val>
                                            <p:strVal val="0-#ppt_w/2"/>
                                          </p:val>
                                        </p:tav>
                                        <p:tav tm="100000">
                                          <p:val>
                                            <p:strVal val="#ppt_x"/>
                                          </p:val>
                                        </p:tav>
                                      </p:tavLst>
                                    </p:anim>
                                    <p:anim calcmode="lin" valueType="num">
                                      <p:cBhvr additive="base">
                                        <p:cTn id="18" dur="500" fill="hold"/>
                                        <p:tgtEl>
                                          <p:spTgt spid="2611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61128"/>
                                        </p:tgtEl>
                                        <p:attrNameLst>
                                          <p:attrName>style.visibility</p:attrName>
                                        </p:attrNameLst>
                                      </p:cBhvr>
                                      <p:to>
                                        <p:strVal val="visible"/>
                                      </p:to>
                                    </p:set>
                                    <p:anim calcmode="lin" valueType="num">
                                      <p:cBhvr additive="base">
                                        <p:cTn id="22" dur="500" fill="hold"/>
                                        <p:tgtEl>
                                          <p:spTgt spid="261128"/>
                                        </p:tgtEl>
                                        <p:attrNameLst>
                                          <p:attrName>ppt_x</p:attrName>
                                        </p:attrNameLst>
                                      </p:cBhvr>
                                      <p:tavLst>
                                        <p:tav tm="0">
                                          <p:val>
                                            <p:strVal val="1+#ppt_w/2"/>
                                          </p:val>
                                        </p:tav>
                                        <p:tav tm="100000">
                                          <p:val>
                                            <p:strVal val="#ppt_x"/>
                                          </p:val>
                                        </p:tav>
                                      </p:tavLst>
                                    </p:anim>
                                    <p:anim calcmode="lin" valueType="num">
                                      <p:cBhvr additive="base">
                                        <p:cTn id="23" dur="500" fill="hold"/>
                                        <p:tgtEl>
                                          <p:spTgt spid="26112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61130"/>
                                        </p:tgtEl>
                                        <p:attrNameLst>
                                          <p:attrName>style.visibility</p:attrName>
                                        </p:attrNameLst>
                                      </p:cBhvr>
                                      <p:to>
                                        <p:strVal val="visible"/>
                                      </p:to>
                                    </p:set>
                                    <p:anim calcmode="lin" valueType="num">
                                      <p:cBhvr additive="base">
                                        <p:cTn id="27" dur="500" fill="hold"/>
                                        <p:tgtEl>
                                          <p:spTgt spid="261130"/>
                                        </p:tgtEl>
                                        <p:attrNameLst>
                                          <p:attrName>ppt_x</p:attrName>
                                        </p:attrNameLst>
                                      </p:cBhvr>
                                      <p:tavLst>
                                        <p:tav tm="0">
                                          <p:val>
                                            <p:strVal val="0-#ppt_w/2"/>
                                          </p:val>
                                        </p:tav>
                                        <p:tav tm="100000">
                                          <p:val>
                                            <p:strVal val="#ppt_x"/>
                                          </p:val>
                                        </p:tav>
                                      </p:tavLst>
                                    </p:anim>
                                    <p:anim calcmode="lin" valueType="num">
                                      <p:cBhvr additive="base">
                                        <p:cTn id="28" dur="500" fill="hold"/>
                                        <p:tgtEl>
                                          <p:spTgt spid="26113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261131"/>
                                        </p:tgtEl>
                                        <p:attrNameLst>
                                          <p:attrName>style.visibility</p:attrName>
                                        </p:attrNameLst>
                                      </p:cBhvr>
                                      <p:to>
                                        <p:strVal val="visible"/>
                                      </p:to>
                                    </p:set>
                                    <p:anim calcmode="lin" valueType="num">
                                      <p:cBhvr additive="base">
                                        <p:cTn id="32" dur="500" fill="hold"/>
                                        <p:tgtEl>
                                          <p:spTgt spid="261131"/>
                                        </p:tgtEl>
                                        <p:attrNameLst>
                                          <p:attrName>ppt_x</p:attrName>
                                        </p:attrNameLst>
                                      </p:cBhvr>
                                      <p:tavLst>
                                        <p:tav tm="0">
                                          <p:val>
                                            <p:strVal val="0-#ppt_w/2"/>
                                          </p:val>
                                        </p:tav>
                                        <p:tav tm="100000">
                                          <p:val>
                                            <p:strVal val="#ppt_x"/>
                                          </p:val>
                                        </p:tav>
                                      </p:tavLst>
                                    </p:anim>
                                    <p:anim calcmode="lin" valueType="num">
                                      <p:cBhvr additive="base">
                                        <p:cTn id="33" dur="500" fill="hold"/>
                                        <p:tgtEl>
                                          <p:spTgt spid="261131"/>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261132"/>
                                        </p:tgtEl>
                                        <p:attrNameLst>
                                          <p:attrName>style.visibility</p:attrName>
                                        </p:attrNameLst>
                                      </p:cBhvr>
                                      <p:to>
                                        <p:strVal val="visible"/>
                                      </p:to>
                                    </p:set>
                                    <p:anim calcmode="lin" valueType="num">
                                      <p:cBhvr additive="base">
                                        <p:cTn id="37" dur="500" fill="hold"/>
                                        <p:tgtEl>
                                          <p:spTgt spid="261132"/>
                                        </p:tgtEl>
                                        <p:attrNameLst>
                                          <p:attrName>ppt_x</p:attrName>
                                        </p:attrNameLst>
                                      </p:cBhvr>
                                      <p:tavLst>
                                        <p:tav tm="0">
                                          <p:val>
                                            <p:strVal val="0-#ppt_w/2"/>
                                          </p:val>
                                        </p:tav>
                                        <p:tav tm="100000">
                                          <p:val>
                                            <p:strVal val="#ppt_x"/>
                                          </p:val>
                                        </p:tav>
                                      </p:tavLst>
                                    </p:anim>
                                    <p:anim calcmode="lin" valueType="num">
                                      <p:cBhvr additive="base">
                                        <p:cTn id="38" dur="500" fill="hold"/>
                                        <p:tgtEl>
                                          <p:spTgt spid="2611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7" grpId="0"/>
      <p:bldP spid="261128" grpId="0"/>
      <p:bldP spid="261130" grpId="0"/>
      <p:bldP spid="261131" grpId="0"/>
      <p:bldP spid="261132" grpId="0"/>
      <p:bldP spid="261134" grpId="0" bldLvl="0" animBg="1"/>
      <p:bldP spid="2611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矩形 198657"/>
          <p:cNvSpPr/>
          <p:nvPr/>
        </p:nvSpPr>
        <p:spPr>
          <a:xfrm>
            <a:off x="1524000" y="3328988"/>
            <a:ext cx="9144000" cy="0"/>
          </a:xfrm>
          <a:prstGeom prst="rect">
            <a:avLst/>
          </a:prstGeom>
          <a:noFill/>
          <a:ln w="9525">
            <a:noFill/>
          </a:ln>
        </p:spPr>
        <p:txBody>
          <a:bodyPr/>
          <a:lstStyle/>
          <a:p>
            <a:endParaRPr lang="zh-CN" altLang="en-US"/>
          </a:p>
        </p:txBody>
      </p:sp>
      <p:sp>
        <p:nvSpPr>
          <p:cNvPr id="198659" name="矩形 198658"/>
          <p:cNvSpPr/>
          <p:nvPr/>
        </p:nvSpPr>
        <p:spPr>
          <a:xfrm>
            <a:off x="1524000" y="3319463"/>
            <a:ext cx="9144000" cy="0"/>
          </a:xfrm>
          <a:prstGeom prst="rect">
            <a:avLst/>
          </a:prstGeom>
          <a:noFill/>
          <a:ln w="9525">
            <a:noFill/>
          </a:ln>
        </p:spPr>
        <p:txBody>
          <a:bodyPr/>
          <a:lstStyle/>
          <a:p>
            <a:endParaRPr lang="zh-CN" altLang="en-US"/>
          </a:p>
        </p:txBody>
      </p:sp>
      <p:sp>
        <p:nvSpPr>
          <p:cNvPr id="198663" name="文本框 198662"/>
          <p:cNvSpPr txBox="1"/>
          <p:nvPr/>
        </p:nvSpPr>
        <p:spPr>
          <a:xfrm>
            <a:off x="1058348" y="1787843"/>
            <a:ext cx="2808287" cy="953135"/>
          </a:xfrm>
          <a:prstGeom prst="rect">
            <a:avLst/>
          </a:prstGeom>
          <a:noFill/>
          <a:ln w="9525">
            <a:noFill/>
          </a:ln>
        </p:spPr>
        <p:txBody>
          <a:bodyPr>
            <a:spAutoFit/>
          </a:bodyPr>
          <a:lstStyle/>
          <a:p>
            <a:pPr>
              <a:spcBef>
                <a:spcPct val="50000"/>
              </a:spcBef>
            </a:pPr>
            <a:r>
              <a:rPr lang="zh-CN" altLang="en-US" sz="2800" dirty="0">
                <a:solidFill>
                  <a:srgbClr val="0000FF"/>
                </a:solidFill>
                <a:latin typeface="Tahoma" panose="020B0604030504040204" pitchFamily="34" charset="0"/>
              </a:rPr>
              <a:t>可以从不同的角度来进行分类。</a:t>
            </a:r>
            <a:r>
              <a:rPr lang="zh-CN" altLang="en-US" dirty="0">
                <a:solidFill>
                  <a:srgbClr val="0000FF"/>
                </a:solidFill>
                <a:latin typeface="Tahoma" panose="020B0604030504040204" pitchFamily="34" charset="0"/>
              </a:rPr>
              <a:t> </a:t>
            </a:r>
          </a:p>
        </p:txBody>
      </p:sp>
      <p:sp>
        <p:nvSpPr>
          <p:cNvPr id="198664" name="文本框 198663"/>
          <p:cNvSpPr txBox="1"/>
          <p:nvPr/>
        </p:nvSpPr>
        <p:spPr>
          <a:xfrm>
            <a:off x="1058348" y="2724468"/>
            <a:ext cx="2879725" cy="583565"/>
          </a:xfrm>
          <a:prstGeom prst="rect">
            <a:avLst/>
          </a:prstGeom>
          <a:noFill/>
          <a:ln w="9525">
            <a:noFill/>
          </a:ln>
        </p:spPr>
        <p:txBody>
          <a:bodyPr>
            <a:spAutoFit/>
          </a:bodyPr>
          <a:lstStyle/>
          <a:p>
            <a:pPr>
              <a:spcBef>
                <a:spcPct val="20000"/>
              </a:spcBef>
              <a:buSzPct val="80000"/>
            </a:pPr>
            <a:r>
              <a:rPr lang="zh-CN" altLang="en-US" sz="2800" dirty="0">
                <a:solidFill>
                  <a:srgbClr val="800000"/>
                </a:solidFill>
                <a:effectLst>
                  <a:outerShdw blurRad="38100" dist="38100" dir="2700000">
                    <a:srgbClr val="C0C0C0"/>
                  </a:outerShdw>
                </a:effectLst>
                <a:latin typeface="Tahoma" panose="020B0604030504040204" pitchFamily="34" charset="0"/>
              </a:rPr>
              <a:t> </a:t>
            </a:r>
            <a:r>
              <a:rPr lang="en-US" altLang="zh-CN" sz="280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、按使用特性</a:t>
            </a:r>
            <a:r>
              <a:rPr lang="zh-CN" altLang="en-US" sz="3200" b="0" dirty="0">
                <a:latin typeface="Tahoma" panose="020B0604030504040204" pitchFamily="34" charset="0"/>
              </a:rPr>
              <a:t> </a:t>
            </a:r>
          </a:p>
        </p:txBody>
      </p:sp>
      <p:grpSp>
        <p:nvGrpSpPr>
          <p:cNvPr id="198702" name="组合 198701"/>
          <p:cNvGrpSpPr/>
          <p:nvPr/>
        </p:nvGrpSpPr>
        <p:grpSpPr>
          <a:xfrm>
            <a:off x="4725988" y="1211581"/>
            <a:ext cx="6192837" cy="5040312"/>
            <a:chOff x="1837" y="799"/>
            <a:chExt cx="3901" cy="3175"/>
          </a:xfrm>
        </p:grpSpPr>
        <p:sp>
          <p:nvSpPr>
            <p:cNvPr id="198666" name="文本框 198665"/>
            <p:cNvSpPr txBox="1"/>
            <p:nvPr/>
          </p:nvSpPr>
          <p:spPr>
            <a:xfrm>
              <a:off x="1837" y="2024"/>
              <a:ext cx="998" cy="268"/>
            </a:xfrm>
            <a:prstGeom prst="rect">
              <a:avLst/>
            </a:prstGeom>
            <a:noFill/>
            <a:ln w="9525">
              <a:noFill/>
            </a:ln>
          </p:spPr>
          <p:txBody>
            <a:bodyPr/>
            <a:lstStyle/>
            <a:p>
              <a:pPr algn="just"/>
              <a:r>
                <a:rPr lang="zh-CN" altLang="en-US" b="0" dirty="0">
                  <a:latin typeface="Times New Roman" panose="02020603050405020304" pitchFamily="18" charset="0"/>
                </a:rPr>
                <a:t>外部设备</a:t>
              </a:r>
              <a:endParaRPr lang="zh-CN" altLang="en-US" b="0" dirty="0">
                <a:latin typeface="Tahoma" panose="020B0604030504040204" pitchFamily="34" charset="0"/>
              </a:endParaRPr>
            </a:p>
          </p:txBody>
        </p:sp>
        <p:sp>
          <p:nvSpPr>
            <p:cNvPr id="198667" name="左大括号 198666"/>
            <p:cNvSpPr/>
            <p:nvPr/>
          </p:nvSpPr>
          <p:spPr>
            <a:xfrm>
              <a:off x="2699" y="1298"/>
              <a:ext cx="226" cy="1361"/>
            </a:xfrm>
            <a:prstGeom prst="leftBrace">
              <a:avLst>
                <a:gd name="adj1" fmla="val 50184"/>
                <a:gd name="adj2" fmla="val 50000"/>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198668" name="文本框 198667"/>
            <p:cNvSpPr txBox="1"/>
            <p:nvPr/>
          </p:nvSpPr>
          <p:spPr>
            <a:xfrm>
              <a:off x="2880" y="1162"/>
              <a:ext cx="907" cy="268"/>
            </a:xfrm>
            <a:prstGeom prst="rect">
              <a:avLst/>
            </a:prstGeom>
            <a:noFill/>
            <a:ln w="9525">
              <a:noFill/>
            </a:ln>
          </p:spPr>
          <p:txBody>
            <a:bodyPr/>
            <a:lstStyle/>
            <a:p>
              <a:pPr algn="just"/>
              <a:r>
                <a:rPr lang="zh-CN" altLang="en-US" b="0" dirty="0">
                  <a:latin typeface="Times New Roman" panose="02020603050405020304" pitchFamily="18" charset="0"/>
                </a:rPr>
                <a:t>存储设备</a:t>
              </a:r>
              <a:endParaRPr lang="zh-CN" altLang="en-US" b="0" dirty="0">
                <a:latin typeface="Tahoma" panose="020B0604030504040204" pitchFamily="34" charset="0"/>
              </a:endParaRPr>
            </a:p>
          </p:txBody>
        </p:sp>
        <p:sp>
          <p:nvSpPr>
            <p:cNvPr id="198669" name="文本框 198668"/>
            <p:cNvSpPr txBox="1"/>
            <p:nvPr/>
          </p:nvSpPr>
          <p:spPr>
            <a:xfrm>
              <a:off x="2880" y="2568"/>
              <a:ext cx="1361" cy="268"/>
            </a:xfrm>
            <a:prstGeom prst="rect">
              <a:avLst/>
            </a:prstGeom>
            <a:noFill/>
            <a:ln w="9525">
              <a:noFill/>
            </a:ln>
          </p:spPr>
          <p:txBody>
            <a:bodyPr/>
            <a:lstStyle/>
            <a:p>
              <a:pPr algn="just"/>
              <a:r>
                <a:rPr lang="zh-CN" altLang="en-US" b="0" dirty="0">
                  <a:latin typeface="Times New Roman" panose="02020603050405020304" pitchFamily="18" charset="0"/>
                </a:rPr>
                <a:t>输入输出设备</a:t>
              </a:r>
              <a:endParaRPr lang="zh-CN" altLang="en-US" b="0" dirty="0">
                <a:latin typeface="Tahoma" panose="020B0604030504040204" pitchFamily="34" charset="0"/>
              </a:endParaRPr>
            </a:p>
          </p:txBody>
        </p:sp>
        <p:sp>
          <p:nvSpPr>
            <p:cNvPr id="198670" name="左大括号 198669"/>
            <p:cNvSpPr/>
            <p:nvPr/>
          </p:nvSpPr>
          <p:spPr>
            <a:xfrm>
              <a:off x="3787" y="935"/>
              <a:ext cx="136" cy="771"/>
            </a:xfrm>
            <a:prstGeom prst="leftBrace">
              <a:avLst>
                <a:gd name="adj1" fmla="val 47242"/>
                <a:gd name="adj2" fmla="val 50000"/>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198671" name="文本框 198670"/>
            <p:cNvSpPr txBox="1"/>
            <p:nvPr/>
          </p:nvSpPr>
          <p:spPr>
            <a:xfrm>
              <a:off x="3923" y="799"/>
              <a:ext cx="680" cy="953"/>
            </a:xfrm>
            <a:prstGeom prst="rect">
              <a:avLst/>
            </a:prstGeom>
            <a:noFill/>
            <a:ln w="9525">
              <a:noFill/>
            </a:ln>
          </p:spPr>
          <p:txBody>
            <a:bodyPr/>
            <a:lstStyle/>
            <a:p>
              <a:pPr algn="just"/>
              <a:r>
                <a:rPr lang="zh-CN" altLang="en-US" b="0" dirty="0">
                  <a:latin typeface="Times New Roman" panose="02020603050405020304" pitchFamily="18" charset="0"/>
                </a:rPr>
                <a:t>磁带</a:t>
              </a:r>
            </a:p>
            <a:p>
              <a:pPr algn="just"/>
              <a:r>
                <a:rPr lang="zh-CN" altLang="en-US" b="0" dirty="0">
                  <a:latin typeface="Times New Roman" panose="02020603050405020304" pitchFamily="18" charset="0"/>
                </a:rPr>
                <a:t>磁盘</a:t>
              </a:r>
            </a:p>
            <a:p>
              <a:pPr algn="just"/>
              <a:r>
                <a:rPr lang="zh-CN" altLang="en-US" b="0" dirty="0">
                  <a:latin typeface="Times New Roman" panose="02020603050405020304" pitchFamily="18" charset="0"/>
                </a:rPr>
                <a:t>磁鼓</a:t>
              </a:r>
            </a:p>
            <a:p>
              <a:pPr algn="just"/>
              <a:r>
                <a:rPr lang="zh-CN" altLang="en-US" b="0" dirty="0">
                  <a:latin typeface="Times New Roman" panose="02020603050405020304" pitchFamily="18" charset="0"/>
                </a:rPr>
                <a:t>光盘</a:t>
              </a:r>
              <a:endParaRPr lang="zh-CN" altLang="en-US" b="0" dirty="0">
                <a:latin typeface="Tahoma" panose="020B0604030504040204" pitchFamily="34" charset="0"/>
              </a:endParaRPr>
            </a:p>
          </p:txBody>
        </p:sp>
        <p:sp>
          <p:nvSpPr>
            <p:cNvPr id="198672" name="左大括号 198671"/>
            <p:cNvSpPr/>
            <p:nvPr/>
          </p:nvSpPr>
          <p:spPr>
            <a:xfrm>
              <a:off x="4099" y="1888"/>
              <a:ext cx="142" cy="1633"/>
            </a:xfrm>
            <a:prstGeom prst="leftBrace">
              <a:avLst>
                <a:gd name="adj1" fmla="val 95833"/>
                <a:gd name="adj2" fmla="val 50000"/>
              </a:avLst>
            </a:prstGeom>
            <a:noFill/>
            <a:ln w="28575" cap="flat" cmpd="sng">
              <a:solidFill>
                <a:srgbClr val="000000"/>
              </a:solidFill>
              <a:prstDash val="solid"/>
              <a:headEnd type="none" w="med" len="med"/>
              <a:tailEnd type="none" w="med" len="med"/>
            </a:ln>
          </p:spPr>
          <p:txBody>
            <a:bodyPr/>
            <a:lstStyle/>
            <a:p>
              <a:r>
                <a:rPr lang="zh-CN" altLang="en-US" b="0" dirty="0">
                  <a:latin typeface="Tahoma" panose="020B0604030504040204" pitchFamily="34" charset="0"/>
                </a:rPr>
                <a:t> </a:t>
              </a:r>
            </a:p>
          </p:txBody>
        </p:sp>
        <p:sp>
          <p:nvSpPr>
            <p:cNvPr id="198673" name="文本框 198672"/>
            <p:cNvSpPr txBox="1"/>
            <p:nvPr/>
          </p:nvSpPr>
          <p:spPr>
            <a:xfrm>
              <a:off x="4241" y="1752"/>
              <a:ext cx="1497" cy="1905"/>
            </a:xfrm>
            <a:prstGeom prst="rect">
              <a:avLst/>
            </a:prstGeom>
            <a:noFill/>
            <a:ln w="9525">
              <a:noFill/>
            </a:ln>
          </p:spPr>
          <p:txBody>
            <a:bodyPr/>
            <a:lstStyle/>
            <a:p>
              <a:pPr algn="just"/>
              <a:r>
                <a:rPr lang="zh-CN" altLang="en-US" b="0" dirty="0">
                  <a:latin typeface="Times New Roman" panose="02020603050405020304" pitchFamily="18" charset="0"/>
                </a:rPr>
                <a:t>键盘</a:t>
              </a:r>
            </a:p>
            <a:p>
              <a:pPr algn="just"/>
              <a:r>
                <a:rPr lang="zh-CN" altLang="en-US" b="0" dirty="0">
                  <a:latin typeface="Times New Roman" panose="02020603050405020304" pitchFamily="18" charset="0"/>
                </a:rPr>
                <a:t>鼠标</a:t>
              </a:r>
            </a:p>
            <a:p>
              <a:pPr algn="just"/>
              <a:r>
                <a:rPr lang="zh-CN" altLang="en-US" b="0" dirty="0">
                  <a:latin typeface="Times New Roman" panose="02020603050405020304" pitchFamily="18" charset="0"/>
                </a:rPr>
                <a:t>打印机</a:t>
              </a:r>
            </a:p>
            <a:p>
              <a:pPr algn="just"/>
              <a:r>
                <a:rPr lang="zh-CN" altLang="en-US" b="0" dirty="0">
                  <a:latin typeface="Times New Roman" panose="02020603050405020304" pitchFamily="18" charset="0"/>
                </a:rPr>
                <a:t>绘图仪</a:t>
              </a:r>
            </a:p>
            <a:p>
              <a:pPr algn="just"/>
              <a:r>
                <a:rPr lang="zh-CN" altLang="en-US" b="0" dirty="0">
                  <a:latin typeface="Times New Roman" panose="02020603050405020304" pitchFamily="18" charset="0"/>
                </a:rPr>
                <a:t>显示器</a:t>
              </a:r>
            </a:p>
            <a:p>
              <a:pPr algn="just"/>
              <a:r>
                <a:rPr lang="zh-CN" altLang="en-US" b="0" dirty="0">
                  <a:latin typeface="Times New Roman" panose="02020603050405020304" pitchFamily="18" charset="0"/>
                </a:rPr>
                <a:t>图形输入</a:t>
              </a:r>
              <a:r>
                <a:rPr lang="en-US" altLang="zh-CN" b="0">
                  <a:latin typeface="Times New Roman" panose="02020603050405020304" pitchFamily="18" charset="0"/>
                </a:rPr>
                <a:t>/</a:t>
              </a:r>
              <a:r>
                <a:rPr lang="zh-CN" altLang="en-US" b="0" dirty="0">
                  <a:latin typeface="Times New Roman" panose="02020603050405020304" pitchFamily="18" charset="0"/>
                </a:rPr>
                <a:t>输出</a:t>
              </a:r>
            </a:p>
            <a:p>
              <a:pPr algn="just"/>
              <a:r>
                <a:rPr lang="zh-CN" altLang="en-US" b="0" dirty="0">
                  <a:latin typeface="Times New Roman" panose="02020603050405020304" pitchFamily="18" charset="0"/>
                </a:rPr>
                <a:t>图象输入</a:t>
              </a:r>
              <a:r>
                <a:rPr lang="en-US" altLang="zh-CN" b="0">
                  <a:latin typeface="Times New Roman" panose="02020603050405020304" pitchFamily="18" charset="0"/>
                </a:rPr>
                <a:t>/</a:t>
              </a:r>
              <a:r>
                <a:rPr lang="zh-CN" altLang="en-US" b="0" dirty="0">
                  <a:latin typeface="Times New Roman" panose="02020603050405020304" pitchFamily="18" charset="0"/>
                </a:rPr>
                <a:t>输出</a:t>
              </a:r>
            </a:p>
            <a:p>
              <a:pPr algn="just"/>
              <a:r>
                <a:rPr lang="zh-CN" altLang="en-US" b="0" dirty="0">
                  <a:latin typeface="Times New Roman" panose="02020603050405020304" pitchFamily="18" charset="0"/>
                </a:rPr>
                <a:t>声音输入</a:t>
              </a:r>
              <a:r>
                <a:rPr lang="en-US" altLang="zh-CN" b="0">
                  <a:latin typeface="Times New Roman" panose="02020603050405020304" pitchFamily="18" charset="0"/>
                </a:rPr>
                <a:t>/</a:t>
              </a:r>
              <a:r>
                <a:rPr lang="zh-CN" altLang="en-US" b="0" dirty="0">
                  <a:latin typeface="Times New Roman" panose="02020603050405020304" pitchFamily="18" charset="0"/>
                </a:rPr>
                <a:t>输出</a:t>
              </a:r>
              <a:endParaRPr lang="zh-CN" altLang="en-US" b="0" dirty="0">
                <a:latin typeface="Tahoma" panose="020B0604030504040204" pitchFamily="34" charset="0"/>
              </a:endParaRPr>
            </a:p>
          </p:txBody>
        </p:sp>
        <p:sp>
          <p:nvSpPr>
            <p:cNvPr id="198674" name="文本框 198673"/>
            <p:cNvSpPr txBox="1"/>
            <p:nvPr/>
          </p:nvSpPr>
          <p:spPr>
            <a:xfrm>
              <a:off x="1927" y="3704"/>
              <a:ext cx="2903" cy="270"/>
            </a:xfrm>
            <a:prstGeom prst="rect">
              <a:avLst/>
            </a:prstGeom>
            <a:noFill/>
            <a:ln w="9525">
              <a:noFill/>
            </a:ln>
          </p:spPr>
          <p:txBody>
            <a:bodyPr/>
            <a:lstStyle/>
            <a:p>
              <a:pPr algn="just"/>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Times New Roman" panose="02020603050405020304" pitchFamily="18" charset="0"/>
                </a:rPr>
                <a:t>5.1 </a:t>
              </a:r>
              <a:r>
                <a:rPr lang="zh-CN" altLang="en-US" sz="2000" dirty="0">
                  <a:solidFill>
                    <a:srgbClr val="006600"/>
                  </a:solidFill>
                  <a:effectLst>
                    <a:outerShdw blurRad="38100" dist="38100" dir="2700000">
                      <a:srgbClr val="C0C0C0"/>
                    </a:outerShdw>
                  </a:effectLst>
                  <a:latin typeface="Times New Roman" panose="02020603050405020304" pitchFamily="18" charset="0"/>
                </a:rPr>
                <a:t>按使用特性分类的外部设备</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198675" name="左大括号 198674"/>
            <p:cNvSpPr/>
            <p:nvPr/>
          </p:nvSpPr>
          <p:spPr>
            <a:xfrm>
              <a:off x="4921" y="2069"/>
              <a:ext cx="91" cy="545"/>
            </a:xfrm>
            <a:prstGeom prst="leftBrace">
              <a:avLst>
                <a:gd name="adj1" fmla="val 49908"/>
                <a:gd name="adj2" fmla="val 50000"/>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198676" name="文本框 198675"/>
            <p:cNvSpPr txBox="1"/>
            <p:nvPr/>
          </p:nvSpPr>
          <p:spPr>
            <a:xfrm>
              <a:off x="5012" y="1934"/>
              <a:ext cx="613" cy="725"/>
            </a:xfrm>
            <a:prstGeom prst="rect">
              <a:avLst/>
            </a:prstGeom>
            <a:noFill/>
            <a:ln w="9525">
              <a:noFill/>
            </a:ln>
          </p:spPr>
          <p:txBody>
            <a:bodyPr/>
            <a:lstStyle/>
            <a:p>
              <a:pPr algn="just"/>
              <a:r>
                <a:rPr lang="zh-CN" altLang="en-US" b="0" dirty="0">
                  <a:latin typeface="Times New Roman" panose="02020603050405020304" pitchFamily="18" charset="0"/>
                </a:rPr>
                <a:t>针式</a:t>
              </a:r>
            </a:p>
            <a:p>
              <a:pPr algn="just"/>
              <a:r>
                <a:rPr lang="zh-CN" altLang="en-US" b="0" dirty="0">
                  <a:latin typeface="Times New Roman" panose="02020603050405020304" pitchFamily="18" charset="0"/>
                </a:rPr>
                <a:t>喷墨</a:t>
              </a:r>
            </a:p>
            <a:p>
              <a:pPr algn="just"/>
              <a:r>
                <a:rPr lang="zh-CN" altLang="en-US" b="0" dirty="0">
                  <a:latin typeface="Times New Roman" panose="02020603050405020304" pitchFamily="18" charset="0"/>
                </a:rPr>
                <a:t>激光</a:t>
              </a:r>
              <a:endParaRPr lang="zh-CN" altLang="en-US" b="0" dirty="0">
                <a:latin typeface="Tahoma" panose="020B0604030504040204" pitchFamily="34" charset="0"/>
              </a:endParaRPr>
            </a:p>
          </p:txBody>
        </p:sp>
      </p:grpSp>
      <p:sp>
        <p:nvSpPr>
          <p:cNvPr id="198677" name="文本框 198676"/>
          <p:cNvSpPr txBox="1"/>
          <p:nvPr/>
        </p:nvSpPr>
        <p:spPr>
          <a:xfrm>
            <a:off x="1490148" y="3372168"/>
            <a:ext cx="2376487" cy="2785121"/>
          </a:xfrm>
          <a:prstGeom prst="rect">
            <a:avLst/>
          </a:prstGeom>
          <a:noFill/>
          <a:ln w="9525">
            <a:noFill/>
          </a:ln>
        </p:spPr>
        <p:txBody>
          <a:bodyPr wrap="square">
            <a:spAutoFit/>
          </a:bodyPr>
          <a:lstStyle/>
          <a:p>
            <a:pPr>
              <a:lnSpc>
                <a:spcPct val="150000"/>
              </a:lnSpc>
              <a:spcBef>
                <a:spcPct val="50000"/>
              </a:spcBef>
            </a:pPr>
            <a:r>
              <a:rPr lang="zh-CN" altLang="en-US" dirty="0">
                <a:latin typeface="Tahoma" panose="020B0604030504040204" pitchFamily="34" charset="0"/>
              </a:rPr>
              <a:t>按设备的使用特性可分为存储设备、输入输出设备，常见的设备如图</a:t>
            </a:r>
            <a:r>
              <a:rPr lang="en-US" altLang="zh-CN" dirty="0">
                <a:latin typeface="Tahoma" panose="020B0604030504040204" pitchFamily="34" charset="0"/>
              </a:rPr>
              <a:t>5.1</a:t>
            </a:r>
            <a:r>
              <a:rPr lang="zh-CN" altLang="en-US" dirty="0">
                <a:latin typeface="Tahoma" panose="020B0604030504040204" pitchFamily="34" charset="0"/>
              </a:rPr>
              <a:t>所示： </a:t>
            </a:r>
          </a:p>
        </p:txBody>
      </p:sp>
      <p:sp>
        <p:nvSpPr>
          <p:cNvPr id="198678" name="圆角矩形 198677"/>
          <p:cNvSpPr/>
          <p:nvPr/>
        </p:nvSpPr>
        <p:spPr>
          <a:xfrm>
            <a:off x="7067550" y="1211581"/>
            <a:ext cx="2374900" cy="504825"/>
          </a:xfrm>
          <a:prstGeom prst="roundRect">
            <a:avLst>
              <a:gd name="adj" fmla="val 16667"/>
            </a:avLst>
          </a:prstGeom>
          <a:solidFill>
            <a:srgbClr val="CCFF99"/>
          </a:solidFill>
          <a:ln w="9525" cap="flat" cmpd="sng">
            <a:solidFill>
              <a:schemeClr val="tx1"/>
            </a:solidFill>
            <a:prstDash val="solid"/>
            <a:miter/>
            <a:headEnd type="none" w="med" len="med"/>
            <a:tailEnd type="none" w="med" len="med"/>
          </a:ln>
        </p:spPr>
        <p:txBody>
          <a:bodyPr wrap="none" anchor="ctr"/>
          <a:lstStyle/>
          <a:p>
            <a:pPr algn="ctr"/>
            <a:r>
              <a:rPr lang="zh-CN" altLang="en-US" dirty="0">
                <a:solidFill>
                  <a:srgbClr val="D60093"/>
                </a:solidFill>
                <a:effectLst>
                  <a:outerShdw blurRad="38100" dist="38100" dir="2700000">
                    <a:srgbClr val="000000"/>
                  </a:outerShdw>
                </a:effectLst>
                <a:latin typeface="Tahoma" panose="020B0604030504040204" pitchFamily="34" charset="0"/>
              </a:rPr>
              <a:t>几种典型设备</a:t>
            </a:r>
          </a:p>
        </p:txBody>
      </p:sp>
      <p:pic>
        <p:nvPicPr>
          <p:cNvPr id="198692" name="图片 198691" descr="滚筒针式打1"/>
          <p:cNvPicPr>
            <a:picLocks noChangeAspect="1"/>
          </p:cNvPicPr>
          <p:nvPr/>
        </p:nvPicPr>
        <p:blipFill>
          <a:blip r:embed="rId3"/>
          <a:stretch>
            <a:fillRect/>
          </a:stretch>
        </p:blipFill>
        <p:spPr>
          <a:xfrm>
            <a:off x="4833938" y="1716406"/>
            <a:ext cx="5905500" cy="4764087"/>
          </a:xfrm>
          <a:prstGeom prst="rect">
            <a:avLst/>
          </a:prstGeom>
          <a:noFill/>
          <a:ln w="9525">
            <a:noFill/>
          </a:ln>
        </p:spPr>
      </p:pic>
      <p:pic>
        <p:nvPicPr>
          <p:cNvPr id="198693" name="图片 198692" descr="3890bd07b1d846be6c"/>
          <p:cNvPicPr>
            <a:picLocks noChangeAspect="1"/>
          </p:cNvPicPr>
          <p:nvPr/>
        </p:nvPicPr>
        <p:blipFill>
          <a:blip r:embed="rId4"/>
          <a:stretch>
            <a:fillRect/>
          </a:stretch>
        </p:blipFill>
        <p:spPr>
          <a:xfrm>
            <a:off x="4833938" y="1787843"/>
            <a:ext cx="5905500" cy="4657725"/>
          </a:xfrm>
          <a:prstGeom prst="rect">
            <a:avLst/>
          </a:prstGeom>
          <a:noFill/>
          <a:ln w="9525">
            <a:noFill/>
          </a:ln>
        </p:spPr>
      </p:pic>
      <p:pic>
        <p:nvPicPr>
          <p:cNvPr id="198694" name="图片 198693" descr="895585457c71f0f9e9"/>
          <p:cNvPicPr/>
          <p:nvPr/>
        </p:nvPicPr>
        <p:blipFill>
          <a:blip r:embed="rId5"/>
          <a:stretch>
            <a:fillRect/>
          </a:stretch>
        </p:blipFill>
        <p:spPr>
          <a:xfrm>
            <a:off x="4833938" y="1716406"/>
            <a:ext cx="5905500" cy="4545012"/>
          </a:xfrm>
          <a:prstGeom prst="rect">
            <a:avLst/>
          </a:prstGeom>
          <a:noFill/>
          <a:ln w="9525">
            <a:noFill/>
          </a:ln>
        </p:spPr>
      </p:pic>
      <p:pic>
        <p:nvPicPr>
          <p:cNvPr id="198695" name="图片 198694" descr="磁带5"/>
          <p:cNvPicPr>
            <a:picLocks noChangeAspect="1"/>
          </p:cNvPicPr>
          <p:nvPr/>
        </p:nvPicPr>
        <p:blipFill>
          <a:blip r:embed="rId6"/>
          <a:stretch>
            <a:fillRect/>
          </a:stretch>
        </p:blipFill>
        <p:spPr>
          <a:xfrm>
            <a:off x="4762500" y="1787843"/>
            <a:ext cx="5905500" cy="4721225"/>
          </a:xfrm>
          <a:prstGeom prst="rect">
            <a:avLst/>
          </a:prstGeom>
          <a:noFill/>
          <a:ln w="9525">
            <a:noFill/>
          </a:ln>
        </p:spPr>
      </p:pic>
      <p:pic>
        <p:nvPicPr>
          <p:cNvPr id="198696" name="图片 198695" descr="磁带4"/>
          <p:cNvPicPr>
            <a:picLocks noChangeAspect="1"/>
          </p:cNvPicPr>
          <p:nvPr/>
        </p:nvPicPr>
        <p:blipFill>
          <a:blip r:embed="rId7"/>
          <a:stretch>
            <a:fillRect/>
          </a:stretch>
        </p:blipFill>
        <p:spPr>
          <a:xfrm>
            <a:off x="4762500" y="1787843"/>
            <a:ext cx="5905500" cy="4725988"/>
          </a:xfrm>
          <a:prstGeom prst="rect">
            <a:avLst/>
          </a:prstGeom>
          <a:noFill/>
          <a:ln w="9525">
            <a:noFill/>
          </a:ln>
        </p:spPr>
      </p:pic>
      <p:pic>
        <p:nvPicPr>
          <p:cNvPr id="198697" name="图片 198696" descr="磁盘阵列2"/>
          <p:cNvPicPr preferRelativeResize="0"/>
          <p:nvPr/>
        </p:nvPicPr>
        <p:blipFill>
          <a:blip r:embed="rId8"/>
          <a:stretch>
            <a:fillRect/>
          </a:stretch>
        </p:blipFill>
        <p:spPr>
          <a:xfrm>
            <a:off x="4762500" y="1787843"/>
            <a:ext cx="5905500" cy="4545013"/>
          </a:xfrm>
          <a:prstGeom prst="rect">
            <a:avLst/>
          </a:prstGeom>
          <a:noFill/>
          <a:ln w="9525">
            <a:noFill/>
          </a:ln>
        </p:spPr>
      </p:pic>
      <p:sp>
        <p:nvSpPr>
          <p:cNvPr id="198699" name="AutoShape 5"/>
          <p:cNvSpPr/>
          <p:nvPr/>
        </p:nvSpPr>
        <p:spPr>
          <a:xfrm>
            <a:off x="999610" y="1040131"/>
            <a:ext cx="40195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98700" name="Text Box 38"/>
          <p:cNvSpPr txBox="1"/>
          <p:nvPr/>
        </p:nvSpPr>
        <p:spPr>
          <a:xfrm>
            <a:off x="1131373" y="1067118"/>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一、设备的类别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29" name="矩形 28">
            <a:extLst>
              <a:ext uri="{FF2B5EF4-FFF2-40B4-BE49-F238E27FC236}">
                <a16:creationId xmlns:a16="http://schemas.microsoft.com/office/drawing/2014/main" id="{7295574C-4252-49CA-A16E-B282E205D3E4}"/>
              </a:ext>
            </a:extLst>
          </p:cNvPr>
          <p:cNvSpPr/>
          <p:nvPr/>
        </p:nvSpPr>
        <p:spPr>
          <a:xfrm>
            <a:off x="551384" y="188640"/>
            <a:ext cx="2376488" cy="419100"/>
          </a:xfrm>
          <a:prstGeom prst="rect">
            <a:avLst/>
          </a:prstGeom>
        </p:spPr>
        <p:txBody>
          <a:bodyPr wrap="none" fromWordArt="1">
            <a:prstTxWarp prst="textPlain">
              <a:avLst>
                <a:gd name="adj" fmla="val 49560"/>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5.1 I/O系统</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8699"/>
                                        </p:tgtEl>
                                        <p:attrNameLst>
                                          <p:attrName>style.visibility</p:attrName>
                                        </p:attrNameLst>
                                      </p:cBhvr>
                                      <p:to>
                                        <p:strVal val="visible"/>
                                      </p:to>
                                    </p:set>
                                    <p:anim calcmode="lin" valueType="num">
                                      <p:cBhvr additive="base">
                                        <p:cTn id="7" dur="500" fill="hold"/>
                                        <p:tgtEl>
                                          <p:spTgt spid="198699"/>
                                        </p:tgtEl>
                                        <p:attrNameLst>
                                          <p:attrName>ppt_x</p:attrName>
                                        </p:attrNameLst>
                                      </p:cBhvr>
                                      <p:tavLst>
                                        <p:tav tm="0">
                                          <p:val>
                                            <p:strVal val="#ppt_x"/>
                                          </p:val>
                                        </p:tav>
                                        <p:tav tm="100000">
                                          <p:val>
                                            <p:strVal val="#ppt_x"/>
                                          </p:val>
                                        </p:tav>
                                      </p:tavLst>
                                    </p:anim>
                                    <p:anim calcmode="lin" valueType="num">
                                      <p:cBhvr additive="base">
                                        <p:cTn id="8" dur="500" fill="hold"/>
                                        <p:tgtEl>
                                          <p:spTgt spid="19869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98700"/>
                                        </p:tgtEl>
                                        <p:attrNameLst>
                                          <p:attrName>style.visibility</p:attrName>
                                        </p:attrNameLst>
                                      </p:cBhvr>
                                      <p:to>
                                        <p:strVal val="visible"/>
                                      </p:to>
                                    </p:set>
                                    <p:anim calcmode="lin" valueType="num">
                                      <p:cBhvr additive="base">
                                        <p:cTn id="12" dur="500" fill="hold"/>
                                        <p:tgtEl>
                                          <p:spTgt spid="198700"/>
                                        </p:tgtEl>
                                        <p:attrNameLst>
                                          <p:attrName>ppt_x</p:attrName>
                                        </p:attrNameLst>
                                      </p:cBhvr>
                                      <p:tavLst>
                                        <p:tav tm="0">
                                          <p:val>
                                            <p:strVal val="#ppt_x"/>
                                          </p:val>
                                        </p:tav>
                                        <p:tav tm="100000">
                                          <p:val>
                                            <p:strVal val="#ppt_x"/>
                                          </p:val>
                                        </p:tav>
                                      </p:tavLst>
                                    </p:anim>
                                    <p:anim calcmode="lin" valueType="num">
                                      <p:cBhvr additive="base">
                                        <p:cTn id="13" dur="500" fill="hold"/>
                                        <p:tgtEl>
                                          <p:spTgt spid="198700"/>
                                        </p:tgtEl>
                                        <p:attrNameLst>
                                          <p:attrName>ppt_y</p:attrName>
                                        </p:attrNameLst>
                                      </p:cBhvr>
                                      <p:tavLst>
                                        <p:tav tm="0">
                                          <p:val>
                                            <p:strVal val="1+#ppt_h/2"/>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98663"/>
                                        </p:tgtEl>
                                        <p:attrNameLst>
                                          <p:attrName>style.visibility</p:attrName>
                                        </p:attrNameLst>
                                      </p:cBhvr>
                                      <p:to>
                                        <p:strVal val="visible"/>
                                      </p:to>
                                    </p:set>
                                    <p:anim calcmode="lin" valueType="num">
                                      <p:cBhvr additive="base">
                                        <p:cTn id="16" dur="500" fill="hold"/>
                                        <p:tgtEl>
                                          <p:spTgt spid="198663"/>
                                        </p:tgtEl>
                                        <p:attrNameLst>
                                          <p:attrName>ppt_x</p:attrName>
                                        </p:attrNameLst>
                                      </p:cBhvr>
                                      <p:tavLst>
                                        <p:tav tm="0">
                                          <p:val>
                                            <p:strVal val="0-#ppt_w/2"/>
                                          </p:val>
                                        </p:tav>
                                        <p:tav tm="100000">
                                          <p:val>
                                            <p:strVal val="#ppt_x"/>
                                          </p:val>
                                        </p:tav>
                                      </p:tavLst>
                                    </p:anim>
                                    <p:anim calcmode="lin" valueType="num">
                                      <p:cBhvr additive="base">
                                        <p:cTn id="17" dur="500" fill="hold"/>
                                        <p:tgtEl>
                                          <p:spTgt spid="198663"/>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198664"/>
                                        </p:tgtEl>
                                        <p:attrNameLst>
                                          <p:attrName>style.visibility</p:attrName>
                                        </p:attrNameLst>
                                      </p:cBhvr>
                                      <p:to>
                                        <p:strVal val="visible"/>
                                      </p:to>
                                    </p:set>
                                    <p:anim calcmode="lin" valueType="num">
                                      <p:cBhvr additive="base">
                                        <p:cTn id="21" dur="500" fill="hold"/>
                                        <p:tgtEl>
                                          <p:spTgt spid="198664"/>
                                        </p:tgtEl>
                                        <p:attrNameLst>
                                          <p:attrName>ppt_x</p:attrName>
                                        </p:attrNameLst>
                                      </p:cBhvr>
                                      <p:tavLst>
                                        <p:tav tm="0">
                                          <p:val>
                                            <p:strVal val="#ppt_x"/>
                                          </p:val>
                                        </p:tav>
                                        <p:tav tm="100000">
                                          <p:val>
                                            <p:strVal val="#ppt_x"/>
                                          </p:val>
                                        </p:tav>
                                      </p:tavLst>
                                    </p:anim>
                                    <p:anim calcmode="lin" valueType="num">
                                      <p:cBhvr additive="base">
                                        <p:cTn id="22" dur="500" fill="hold"/>
                                        <p:tgtEl>
                                          <p:spTgt spid="198664"/>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198677"/>
                                        </p:tgtEl>
                                        <p:attrNameLst>
                                          <p:attrName>style.visibility</p:attrName>
                                        </p:attrNameLst>
                                      </p:cBhvr>
                                      <p:to>
                                        <p:strVal val="visible"/>
                                      </p:to>
                                    </p:set>
                                    <p:anim calcmode="lin" valueType="num">
                                      <p:cBhvr additive="base">
                                        <p:cTn id="26" dur="500" fill="hold"/>
                                        <p:tgtEl>
                                          <p:spTgt spid="198677"/>
                                        </p:tgtEl>
                                        <p:attrNameLst>
                                          <p:attrName>ppt_x</p:attrName>
                                        </p:attrNameLst>
                                      </p:cBhvr>
                                      <p:tavLst>
                                        <p:tav tm="0">
                                          <p:val>
                                            <p:strVal val="#ppt_x"/>
                                          </p:val>
                                        </p:tav>
                                        <p:tav tm="100000">
                                          <p:val>
                                            <p:strVal val="#ppt_x"/>
                                          </p:val>
                                        </p:tav>
                                      </p:tavLst>
                                    </p:anim>
                                    <p:anim calcmode="lin" valueType="num">
                                      <p:cBhvr additive="base">
                                        <p:cTn id="27" dur="500" fill="hold"/>
                                        <p:tgtEl>
                                          <p:spTgt spid="198677"/>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198702"/>
                                        </p:tgtEl>
                                        <p:attrNameLst>
                                          <p:attrName>style.visibility</p:attrName>
                                        </p:attrNameLst>
                                      </p:cBhvr>
                                      <p:to>
                                        <p:strVal val="visible"/>
                                      </p:to>
                                    </p:set>
                                    <p:anim calcmode="lin" valueType="num">
                                      <p:cBhvr additive="base">
                                        <p:cTn id="31" dur="500" fill="hold"/>
                                        <p:tgtEl>
                                          <p:spTgt spid="198702"/>
                                        </p:tgtEl>
                                        <p:attrNameLst>
                                          <p:attrName>ppt_x</p:attrName>
                                        </p:attrNameLst>
                                      </p:cBhvr>
                                      <p:tavLst>
                                        <p:tav tm="0">
                                          <p:val>
                                            <p:strVal val="#ppt_x"/>
                                          </p:val>
                                        </p:tav>
                                        <p:tav tm="100000">
                                          <p:val>
                                            <p:strVal val="#ppt_x"/>
                                          </p:val>
                                        </p:tav>
                                      </p:tavLst>
                                    </p:anim>
                                    <p:anim calcmode="lin" valueType="num">
                                      <p:cBhvr additive="base">
                                        <p:cTn id="32" dur="500" fill="hold"/>
                                        <p:tgtEl>
                                          <p:spTgt spid="198702"/>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53" presetClass="entr" presetSubtype="16" fill="hold" grpId="0" nodeType="afterEffect">
                                  <p:stCondLst>
                                    <p:cond delay="3000"/>
                                  </p:stCondLst>
                                  <p:childTnLst>
                                    <p:set>
                                      <p:cBhvr>
                                        <p:cTn id="35" dur="1" fill="hold">
                                          <p:stCondLst>
                                            <p:cond delay="0"/>
                                          </p:stCondLst>
                                        </p:cTn>
                                        <p:tgtEl>
                                          <p:spTgt spid="198678"/>
                                        </p:tgtEl>
                                        <p:attrNameLst>
                                          <p:attrName>style.visibility</p:attrName>
                                        </p:attrNameLst>
                                      </p:cBhvr>
                                      <p:to>
                                        <p:strVal val="visible"/>
                                      </p:to>
                                    </p:set>
                                    <p:anim calcmode="lin" valueType="num">
                                      <p:cBhvr>
                                        <p:cTn id="36" dur="500" fill="hold"/>
                                        <p:tgtEl>
                                          <p:spTgt spid="198678"/>
                                        </p:tgtEl>
                                        <p:attrNameLst>
                                          <p:attrName>ppt_w</p:attrName>
                                        </p:attrNameLst>
                                      </p:cBhvr>
                                      <p:tavLst>
                                        <p:tav tm="0">
                                          <p:val>
                                            <p:fltVal val="0"/>
                                          </p:val>
                                        </p:tav>
                                        <p:tav tm="100000">
                                          <p:val>
                                            <p:strVal val="#ppt_w"/>
                                          </p:val>
                                        </p:tav>
                                      </p:tavLst>
                                    </p:anim>
                                    <p:anim calcmode="lin" valueType="num">
                                      <p:cBhvr>
                                        <p:cTn id="37" dur="500" fill="hold"/>
                                        <p:tgtEl>
                                          <p:spTgt spid="198678"/>
                                        </p:tgtEl>
                                        <p:attrNameLst>
                                          <p:attrName>ppt_h</p:attrName>
                                        </p:attrNameLst>
                                      </p:cBhvr>
                                      <p:tavLst>
                                        <p:tav tm="0">
                                          <p:val>
                                            <p:fltVal val="0"/>
                                          </p:val>
                                        </p:tav>
                                        <p:tav tm="100000">
                                          <p:val>
                                            <p:strVal val="#ppt_h"/>
                                          </p:val>
                                        </p:tav>
                                      </p:tavLst>
                                    </p:anim>
                                    <p:animEffect transition="in" filter="fade">
                                      <p:cBhvr>
                                        <p:cTn id="38" dur="500"/>
                                        <p:tgtEl>
                                          <p:spTgt spid="198678"/>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iterate type="lt">
                                    <p:tmPct val="5000"/>
                                  </p:iterate>
                                  <p:childTnLst>
                                    <p:set>
                                      <p:cBhvr>
                                        <p:cTn id="42" dur="1" fill="hold">
                                          <p:stCondLst>
                                            <p:cond delay="0"/>
                                          </p:stCondLst>
                                        </p:cTn>
                                        <p:tgtEl>
                                          <p:spTgt spid="198692"/>
                                        </p:tgtEl>
                                        <p:attrNameLst>
                                          <p:attrName>style.visibility</p:attrName>
                                        </p:attrNameLst>
                                      </p:cBhvr>
                                      <p:to>
                                        <p:strVal val="visible"/>
                                      </p:to>
                                    </p:set>
                                    <p:anim calcmode="lin" valueType="num">
                                      <p:cBhvr>
                                        <p:cTn id="43" dur="1000" fill="hold"/>
                                        <p:tgtEl>
                                          <p:spTgt spid="198692"/>
                                        </p:tgtEl>
                                        <p:attrNameLst>
                                          <p:attrName>ppt_w</p:attrName>
                                        </p:attrNameLst>
                                      </p:cBhvr>
                                      <p:tavLst>
                                        <p:tav tm="0">
                                          <p:val>
                                            <p:fltVal val="0"/>
                                          </p:val>
                                        </p:tav>
                                        <p:tav tm="100000">
                                          <p:val>
                                            <p:strVal val="#ppt_w"/>
                                          </p:val>
                                        </p:tav>
                                      </p:tavLst>
                                    </p:anim>
                                    <p:anim calcmode="lin" valueType="num">
                                      <p:cBhvr>
                                        <p:cTn id="44" dur="1000" fill="hold"/>
                                        <p:tgtEl>
                                          <p:spTgt spid="198692"/>
                                        </p:tgtEl>
                                        <p:attrNameLst>
                                          <p:attrName>ppt_h</p:attrName>
                                        </p:attrNameLst>
                                      </p:cBhvr>
                                      <p:tavLst>
                                        <p:tav tm="0">
                                          <p:val>
                                            <p:fltVal val="0"/>
                                          </p:val>
                                        </p:tav>
                                        <p:tav tm="100000">
                                          <p:val>
                                            <p:strVal val="#ppt_h"/>
                                          </p:val>
                                        </p:tav>
                                      </p:tavLst>
                                    </p:anim>
                                    <p:anim calcmode="lin" valueType="num">
                                      <p:cBhvr>
                                        <p:cTn id="45" dur="1000" fill="hold"/>
                                        <p:tgtEl>
                                          <p:spTgt spid="198692"/>
                                        </p:tgtEl>
                                        <p:attrNameLst>
                                          <p:attrName>style.rotation</p:attrName>
                                        </p:attrNameLst>
                                      </p:cBhvr>
                                      <p:tavLst>
                                        <p:tav tm="0">
                                          <p:val>
                                            <p:fltVal val="90"/>
                                          </p:val>
                                        </p:tav>
                                        <p:tav tm="100000">
                                          <p:val>
                                            <p:fltVal val="0"/>
                                          </p:val>
                                        </p:tav>
                                      </p:tavLst>
                                    </p:anim>
                                    <p:animEffect transition="in" filter="fade">
                                      <p:cBhvr>
                                        <p:cTn id="46" dur="1000"/>
                                        <p:tgtEl>
                                          <p:spTgt spid="198692"/>
                                        </p:tgtEl>
                                      </p:cBhvr>
                                    </p:animEffect>
                                  </p:childTnLst>
                                </p:cTn>
                              </p:par>
                            </p:childTnLst>
                          </p:cTn>
                        </p:par>
                      </p:childTnLst>
                    </p:cTn>
                  </p:par>
                  <p:par>
                    <p:cTn id="47" fill="hold">
                      <p:stCondLst>
                        <p:cond delay="indefinite"/>
                      </p:stCondLst>
                      <p:childTnLst>
                        <p:par>
                          <p:cTn id="48" fill="hold">
                            <p:stCondLst>
                              <p:cond delay="0"/>
                            </p:stCondLst>
                            <p:childTnLst>
                              <p:par>
                                <p:cTn id="49" presetID="15" presetClass="exit" presetSubtype="0" fill="hold" nodeType="clickEffect">
                                  <p:stCondLst>
                                    <p:cond delay="0"/>
                                  </p:stCondLst>
                                  <p:iterate type="lt">
                                    <p:tmPct val="0"/>
                                  </p:iterate>
                                  <p:childTnLst>
                                    <p:anim calcmode="lin" valueType="num">
                                      <p:cBhvr>
                                        <p:cTn id="50" dur="1000"/>
                                        <p:tgtEl>
                                          <p:spTgt spid="198692"/>
                                        </p:tgtEl>
                                        <p:attrNameLst>
                                          <p:attrName>ppt_w</p:attrName>
                                        </p:attrNameLst>
                                      </p:cBhvr>
                                      <p:tavLst>
                                        <p:tav tm="0">
                                          <p:val>
                                            <p:strVal val="ppt_w"/>
                                          </p:val>
                                        </p:tav>
                                        <p:tav tm="100000">
                                          <p:val>
                                            <p:fltVal val="0"/>
                                          </p:val>
                                        </p:tav>
                                      </p:tavLst>
                                    </p:anim>
                                    <p:anim calcmode="lin" valueType="num">
                                      <p:cBhvr>
                                        <p:cTn id="51" dur="1000"/>
                                        <p:tgtEl>
                                          <p:spTgt spid="198692"/>
                                        </p:tgtEl>
                                        <p:attrNameLst>
                                          <p:attrName>ppt_h</p:attrName>
                                        </p:attrNameLst>
                                      </p:cBhvr>
                                      <p:tavLst>
                                        <p:tav tm="0">
                                          <p:val>
                                            <p:strVal val="ppt_h"/>
                                          </p:val>
                                        </p:tav>
                                        <p:tav tm="100000">
                                          <p:val>
                                            <p:fltVal val="0"/>
                                          </p:val>
                                        </p:tav>
                                      </p:tavLst>
                                    </p:anim>
                                    <p:anim calcmode="lin" valueType="num">
                                      <p:cBhvr>
                                        <p:cTn id="52" dur="1000"/>
                                        <p:tgtEl>
                                          <p:spTgt spid="198692"/>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53" dur="1000"/>
                                        <p:tgtEl>
                                          <p:spTgt spid="198692"/>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54" dur="1" fill="hold">
                                          <p:stCondLst>
                                            <p:cond delay="999"/>
                                          </p:stCondLst>
                                        </p:cTn>
                                        <p:tgtEl>
                                          <p:spTgt spid="198692"/>
                                        </p:tgtEl>
                                        <p:attrNameLst>
                                          <p:attrName>style.visibility</p:attrName>
                                        </p:attrNameLst>
                                      </p:cBhvr>
                                      <p:to>
                                        <p:strVal val="hidden"/>
                                      </p:to>
                                    </p:set>
                                  </p:childTnLst>
                                </p:cTn>
                              </p:par>
                            </p:childTnLst>
                          </p:cTn>
                        </p:par>
                        <p:par>
                          <p:cTn id="55" fill="hold">
                            <p:stCondLst>
                              <p:cond delay="1000"/>
                            </p:stCondLst>
                            <p:childTnLst>
                              <p:par>
                                <p:cTn id="56" presetID="2" presetClass="entr" presetSubtype="3" fill="hold" nodeType="afterEffect">
                                  <p:stCondLst>
                                    <p:cond delay="0"/>
                                  </p:stCondLst>
                                  <p:childTnLst>
                                    <p:set>
                                      <p:cBhvr>
                                        <p:cTn id="57" dur="1" fill="hold">
                                          <p:stCondLst>
                                            <p:cond delay="0"/>
                                          </p:stCondLst>
                                        </p:cTn>
                                        <p:tgtEl>
                                          <p:spTgt spid="198693"/>
                                        </p:tgtEl>
                                        <p:attrNameLst>
                                          <p:attrName>style.visibility</p:attrName>
                                        </p:attrNameLst>
                                      </p:cBhvr>
                                      <p:to>
                                        <p:strVal val="visible"/>
                                      </p:to>
                                    </p:set>
                                    <p:anim calcmode="lin" valueType="num">
                                      <p:cBhvr additive="base">
                                        <p:cTn id="58" dur="500" fill="hold"/>
                                        <p:tgtEl>
                                          <p:spTgt spid="198693"/>
                                        </p:tgtEl>
                                        <p:attrNameLst>
                                          <p:attrName>ppt_x</p:attrName>
                                        </p:attrNameLst>
                                      </p:cBhvr>
                                      <p:tavLst>
                                        <p:tav tm="0">
                                          <p:val>
                                            <p:strVal val="1+#ppt_w/2"/>
                                          </p:val>
                                        </p:tav>
                                        <p:tav tm="100000">
                                          <p:val>
                                            <p:strVal val="#ppt_x"/>
                                          </p:val>
                                        </p:tav>
                                      </p:tavLst>
                                    </p:anim>
                                    <p:anim calcmode="lin" valueType="num">
                                      <p:cBhvr additive="base">
                                        <p:cTn id="59" dur="500" fill="hold"/>
                                        <p:tgtEl>
                                          <p:spTgt spid="198693"/>
                                        </p:tgtEl>
                                        <p:attrNameLst>
                                          <p:attrName>ppt_y</p:attrName>
                                        </p:attrNameLst>
                                      </p:cBhvr>
                                      <p:tavLst>
                                        <p:tav tm="0">
                                          <p:val>
                                            <p:strVal val="0-#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53" presetClass="exit" presetSubtype="16" fill="hold" nodeType="clickEffect">
                                  <p:stCondLst>
                                    <p:cond delay="0"/>
                                  </p:stCondLst>
                                  <p:childTnLst>
                                    <p:anim calcmode="lin" valueType="num">
                                      <p:cBhvr>
                                        <p:cTn id="63" dur="500"/>
                                        <p:tgtEl>
                                          <p:spTgt spid="198693"/>
                                        </p:tgtEl>
                                        <p:attrNameLst>
                                          <p:attrName>ppt_w</p:attrName>
                                        </p:attrNameLst>
                                      </p:cBhvr>
                                      <p:tavLst>
                                        <p:tav tm="0">
                                          <p:val>
                                            <p:strVal val="ppt_w"/>
                                          </p:val>
                                        </p:tav>
                                        <p:tav tm="100000">
                                          <p:val>
                                            <p:fltVal val="0"/>
                                          </p:val>
                                        </p:tav>
                                      </p:tavLst>
                                    </p:anim>
                                    <p:anim calcmode="lin" valueType="num">
                                      <p:cBhvr>
                                        <p:cTn id="64" dur="500"/>
                                        <p:tgtEl>
                                          <p:spTgt spid="198693"/>
                                        </p:tgtEl>
                                        <p:attrNameLst>
                                          <p:attrName>ppt_h</p:attrName>
                                        </p:attrNameLst>
                                      </p:cBhvr>
                                      <p:tavLst>
                                        <p:tav tm="0">
                                          <p:val>
                                            <p:strVal val="ppt_h"/>
                                          </p:val>
                                        </p:tav>
                                        <p:tav tm="100000">
                                          <p:val>
                                            <p:fltVal val="0"/>
                                          </p:val>
                                        </p:tav>
                                      </p:tavLst>
                                    </p:anim>
                                    <p:animEffect transition="out" filter="fade">
                                      <p:cBhvr>
                                        <p:cTn id="65" dur="500"/>
                                        <p:tgtEl>
                                          <p:spTgt spid="198693"/>
                                        </p:tgtEl>
                                      </p:cBhvr>
                                    </p:animEffect>
                                    <p:set>
                                      <p:cBhvr>
                                        <p:cTn id="66" dur="1" fill="hold">
                                          <p:stCondLst>
                                            <p:cond delay="499"/>
                                          </p:stCondLst>
                                        </p:cTn>
                                        <p:tgtEl>
                                          <p:spTgt spid="198693"/>
                                        </p:tgtEl>
                                        <p:attrNameLst>
                                          <p:attrName>style.visibility</p:attrName>
                                        </p:attrNameLst>
                                      </p:cBhvr>
                                      <p:to>
                                        <p:strVal val="hidden"/>
                                      </p:to>
                                    </p:se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198694"/>
                                        </p:tgtEl>
                                        <p:attrNameLst>
                                          <p:attrName>style.visibility</p:attrName>
                                        </p:attrNameLst>
                                      </p:cBhvr>
                                      <p:to>
                                        <p:strVal val="visible"/>
                                      </p:to>
                                    </p:set>
                                    <p:animEffect transition="in" filter="wipe(left)">
                                      <p:cBhvr>
                                        <p:cTn id="70" dur="500"/>
                                        <p:tgtEl>
                                          <p:spTgt spid="198694"/>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xit" presetSubtype="16" fill="hold" nodeType="clickEffect">
                                  <p:stCondLst>
                                    <p:cond delay="0"/>
                                  </p:stCondLst>
                                  <p:childTnLst>
                                    <p:anim calcmode="lin" valueType="num">
                                      <p:cBhvr>
                                        <p:cTn id="74" dur="500"/>
                                        <p:tgtEl>
                                          <p:spTgt spid="198694"/>
                                        </p:tgtEl>
                                        <p:attrNameLst>
                                          <p:attrName>ppt_w</p:attrName>
                                        </p:attrNameLst>
                                      </p:cBhvr>
                                      <p:tavLst>
                                        <p:tav tm="0">
                                          <p:val>
                                            <p:strVal val="ppt_w"/>
                                          </p:val>
                                        </p:tav>
                                        <p:tav tm="100000">
                                          <p:val>
                                            <p:fltVal val="0"/>
                                          </p:val>
                                        </p:tav>
                                      </p:tavLst>
                                    </p:anim>
                                    <p:anim calcmode="lin" valueType="num">
                                      <p:cBhvr>
                                        <p:cTn id="75" dur="500"/>
                                        <p:tgtEl>
                                          <p:spTgt spid="198694"/>
                                        </p:tgtEl>
                                        <p:attrNameLst>
                                          <p:attrName>ppt_h</p:attrName>
                                        </p:attrNameLst>
                                      </p:cBhvr>
                                      <p:tavLst>
                                        <p:tav tm="0">
                                          <p:val>
                                            <p:strVal val="ppt_h"/>
                                          </p:val>
                                        </p:tav>
                                        <p:tav tm="100000">
                                          <p:val>
                                            <p:fltVal val="0"/>
                                          </p:val>
                                        </p:tav>
                                      </p:tavLst>
                                    </p:anim>
                                    <p:animEffect transition="out" filter="fade">
                                      <p:cBhvr>
                                        <p:cTn id="76" dur="500"/>
                                        <p:tgtEl>
                                          <p:spTgt spid="198694"/>
                                        </p:tgtEl>
                                      </p:cBhvr>
                                    </p:animEffect>
                                    <p:set>
                                      <p:cBhvr>
                                        <p:cTn id="77" dur="1" fill="hold">
                                          <p:stCondLst>
                                            <p:cond delay="499"/>
                                          </p:stCondLst>
                                        </p:cTn>
                                        <p:tgtEl>
                                          <p:spTgt spid="198694"/>
                                        </p:tgtEl>
                                        <p:attrNameLst>
                                          <p:attrName>style.visibility</p:attrName>
                                        </p:attrNameLst>
                                      </p:cBhvr>
                                      <p:to>
                                        <p:strVal val="hidden"/>
                                      </p:to>
                                    </p:set>
                                  </p:childTnLst>
                                </p:cTn>
                              </p:par>
                            </p:childTnLst>
                          </p:cTn>
                        </p:par>
                        <p:par>
                          <p:cTn id="78" fill="hold">
                            <p:stCondLst>
                              <p:cond delay="500"/>
                            </p:stCondLst>
                            <p:childTnLst>
                              <p:par>
                                <p:cTn id="79" presetID="25" presetClass="entr" presetSubtype="0" fill="hold" nodeType="afterEffect">
                                  <p:stCondLst>
                                    <p:cond delay="0"/>
                                  </p:stCondLst>
                                  <p:childTnLst>
                                    <p:set>
                                      <p:cBhvr>
                                        <p:cTn id="80" dur="1" fill="hold">
                                          <p:stCondLst>
                                            <p:cond delay="0"/>
                                          </p:stCondLst>
                                        </p:cTn>
                                        <p:tgtEl>
                                          <p:spTgt spid="198695"/>
                                        </p:tgtEl>
                                        <p:attrNameLst>
                                          <p:attrName>style.visibility</p:attrName>
                                        </p:attrNameLst>
                                      </p:cBhvr>
                                      <p:to>
                                        <p:strVal val="visible"/>
                                      </p:to>
                                    </p:set>
                                    <p:anim calcmode="lin" valueType="num">
                                      <p:cBhvr>
                                        <p:cTn id="81" dur="500" decel="50000" fill="hold">
                                          <p:stCondLst>
                                            <p:cond delay="0"/>
                                          </p:stCondLst>
                                        </p:cTn>
                                        <p:tgtEl>
                                          <p:spTgt spid="198695"/>
                                        </p:tgtEl>
                                        <p:attrNameLst>
                                          <p:attrName>style.rotation</p:attrName>
                                        </p:attrNameLst>
                                      </p:cBhvr>
                                      <p:tavLst>
                                        <p:tav tm="0">
                                          <p:val>
                                            <p:fltVal val="-90"/>
                                          </p:val>
                                        </p:tav>
                                        <p:tav tm="100000">
                                          <p:val>
                                            <p:fltVal val="0"/>
                                          </p:val>
                                        </p:tav>
                                      </p:tavLst>
                                    </p:anim>
                                    <p:anim calcmode="lin" valueType="num">
                                      <p:cBhvr>
                                        <p:cTn id="82" dur="500" decel="50000" fill="hold">
                                          <p:stCondLst>
                                            <p:cond delay="0"/>
                                          </p:stCondLst>
                                        </p:cTn>
                                        <p:tgtEl>
                                          <p:spTgt spid="198695"/>
                                        </p:tgtEl>
                                        <p:attrNameLst>
                                          <p:attrName>ppt_w</p:attrName>
                                        </p:attrNameLst>
                                      </p:cBhvr>
                                      <p:tavLst>
                                        <p:tav tm="0">
                                          <p:val>
                                            <p:strVal val="#ppt_w"/>
                                          </p:val>
                                        </p:tav>
                                        <p:tav tm="100000">
                                          <p:val>
                                            <p:strVal val="#ppt_w*.05"/>
                                          </p:val>
                                        </p:tav>
                                      </p:tavLst>
                                    </p:anim>
                                    <p:anim calcmode="lin" valueType="num">
                                      <p:cBhvr>
                                        <p:cTn id="83" dur="500" accel="50000" fill="hold">
                                          <p:stCondLst>
                                            <p:cond delay="500"/>
                                          </p:stCondLst>
                                        </p:cTn>
                                        <p:tgtEl>
                                          <p:spTgt spid="198695"/>
                                        </p:tgtEl>
                                        <p:attrNameLst>
                                          <p:attrName>ppt_w</p:attrName>
                                        </p:attrNameLst>
                                      </p:cBhvr>
                                      <p:tavLst>
                                        <p:tav tm="0">
                                          <p:val>
                                            <p:strVal val="#ppt_w*.05"/>
                                          </p:val>
                                        </p:tav>
                                        <p:tav tm="100000">
                                          <p:val>
                                            <p:strVal val="#ppt_w"/>
                                          </p:val>
                                        </p:tav>
                                      </p:tavLst>
                                    </p:anim>
                                    <p:anim calcmode="lin" valueType="num">
                                      <p:cBhvr>
                                        <p:cTn id="84" dur="1000" fill="hold"/>
                                        <p:tgtEl>
                                          <p:spTgt spid="198695"/>
                                        </p:tgtEl>
                                        <p:attrNameLst>
                                          <p:attrName>ppt_h</p:attrName>
                                        </p:attrNameLst>
                                      </p:cBhvr>
                                      <p:tavLst>
                                        <p:tav tm="0">
                                          <p:val>
                                            <p:strVal val="#ppt_h"/>
                                          </p:val>
                                        </p:tav>
                                        <p:tav tm="100000">
                                          <p:val>
                                            <p:strVal val="#ppt_h"/>
                                          </p:val>
                                        </p:tav>
                                      </p:tavLst>
                                    </p:anim>
                                    <p:anim calcmode="lin" valueType="num">
                                      <p:cBhvr>
                                        <p:cTn id="85" dur="500" decel="50000" fill="hold">
                                          <p:stCondLst>
                                            <p:cond delay="0"/>
                                          </p:stCondLst>
                                        </p:cTn>
                                        <p:tgtEl>
                                          <p:spTgt spid="198695"/>
                                        </p:tgtEl>
                                        <p:attrNameLst>
                                          <p:attrName>ppt_x</p:attrName>
                                        </p:attrNameLst>
                                      </p:cBhvr>
                                      <p:tavLst>
                                        <p:tav tm="0">
                                          <p:val>
                                            <p:strVal val="#ppt_x+.4"/>
                                          </p:val>
                                        </p:tav>
                                        <p:tav tm="100000">
                                          <p:val>
                                            <p:strVal val="#ppt_x"/>
                                          </p:val>
                                        </p:tav>
                                      </p:tavLst>
                                    </p:anim>
                                    <p:anim calcmode="lin" valueType="num">
                                      <p:cBhvr>
                                        <p:cTn id="86" dur="500" decel="50000" fill="hold">
                                          <p:stCondLst>
                                            <p:cond delay="0"/>
                                          </p:stCondLst>
                                        </p:cTn>
                                        <p:tgtEl>
                                          <p:spTgt spid="198695"/>
                                        </p:tgtEl>
                                        <p:attrNameLst>
                                          <p:attrName>ppt_y</p:attrName>
                                        </p:attrNameLst>
                                      </p:cBhvr>
                                      <p:tavLst>
                                        <p:tav tm="0">
                                          <p:val>
                                            <p:strVal val="#ppt_y-.2"/>
                                          </p:val>
                                        </p:tav>
                                        <p:tav tm="100000">
                                          <p:val>
                                            <p:strVal val="#ppt_y+.1"/>
                                          </p:val>
                                        </p:tav>
                                      </p:tavLst>
                                    </p:anim>
                                    <p:anim calcmode="lin" valueType="num">
                                      <p:cBhvr>
                                        <p:cTn id="87" dur="500" accel="50000" fill="hold">
                                          <p:stCondLst>
                                            <p:cond delay="500"/>
                                          </p:stCondLst>
                                        </p:cTn>
                                        <p:tgtEl>
                                          <p:spTgt spid="198695"/>
                                        </p:tgtEl>
                                        <p:attrNameLst>
                                          <p:attrName>ppt_y</p:attrName>
                                        </p:attrNameLst>
                                      </p:cBhvr>
                                      <p:tavLst>
                                        <p:tav tm="0">
                                          <p:val>
                                            <p:strVal val="#ppt_y+.1"/>
                                          </p:val>
                                        </p:tav>
                                        <p:tav tm="100000">
                                          <p:val>
                                            <p:strVal val="#ppt_y"/>
                                          </p:val>
                                        </p:tav>
                                      </p:tavLst>
                                    </p:anim>
                                    <p:animEffect transition="in" filter="fade">
                                      <p:cBhvr>
                                        <p:cTn id="88" dur="1000" decel="50000">
                                          <p:stCondLst>
                                            <p:cond delay="0"/>
                                          </p:stCondLst>
                                        </p:cTn>
                                        <p:tgtEl>
                                          <p:spTgt spid="198695"/>
                                        </p:tgtEl>
                                      </p:cBhvr>
                                    </p:animEffect>
                                  </p:childTnLst>
                                </p:cTn>
                              </p:par>
                            </p:childTnLst>
                          </p:cTn>
                        </p:par>
                      </p:childTnLst>
                    </p:cTn>
                  </p:par>
                  <p:par>
                    <p:cTn id="89" fill="hold">
                      <p:stCondLst>
                        <p:cond delay="indefinite"/>
                      </p:stCondLst>
                      <p:childTnLst>
                        <p:par>
                          <p:cTn id="90" fill="hold">
                            <p:stCondLst>
                              <p:cond delay="0"/>
                            </p:stCondLst>
                            <p:childTnLst>
                              <p:par>
                                <p:cTn id="91" presetID="49" presetClass="exit" presetSubtype="0" accel="100000" fill="hold" nodeType="clickEffect">
                                  <p:stCondLst>
                                    <p:cond delay="0"/>
                                  </p:stCondLst>
                                  <p:childTnLst>
                                    <p:anim calcmode="lin" valueType="num">
                                      <p:cBhvr>
                                        <p:cTn id="92" dur="500"/>
                                        <p:tgtEl>
                                          <p:spTgt spid="198695"/>
                                        </p:tgtEl>
                                        <p:attrNameLst>
                                          <p:attrName>ppt_w</p:attrName>
                                        </p:attrNameLst>
                                      </p:cBhvr>
                                      <p:tavLst>
                                        <p:tav tm="0">
                                          <p:val>
                                            <p:strVal val="ppt_w"/>
                                          </p:val>
                                        </p:tav>
                                        <p:tav tm="100000">
                                          <p:val>
                                            <p:fltVal val="0"/>
                                          </p:val>
                                        </p:tav>
                                      </p:tavLst>
                                    </p:anim>
                                    <p:anim calcmode="lin" valueType="num">
                                      <p:cBhvr>
                                        <p:cTn id="93" dur="500"/>
                                        <p:tgtEl>
                                          <p:spTgt spid="198695"/>
                                        </p:tgtEl>
                                        <p:attrNameLst>
                                          <p:attrName>ppt_h</p:attrName>
                                        </p:attrNameLst>
                                      </p:cBhvr>
                                      <p:tavLst>
                                        <p:tav tm="0">
                                          <p:val>
                                            <p:strVal val="ppt_h"/>
                                          </p:val>
                                        </p:tav>
                                        <p:tav tm="100000">
                                          <p:val>
                                            <p:fltVal val="0"/>
                                          </p:val>
                                        </p:tav>
                                      </p:tavLst>
                                    </p:anim>
                                    <p:anim calcmode="lin" valueType="num">
                                      <p:cBhvr>
                                        <p:cTn id="94" dur="500"/>
                                        <p:tgtEl>
                                          <p:spTgt spid="198695"/>
                                        </p:tgtEl>
                                        <p:attrNameLst>
                                          <p:attrName>style.rotation</p:attrName>
                                        </p:attrNameLst>
                                      </p:cBhvr>
                                      <p:tavLst>
                                        <p:tav tm="0">
                                          <p:val>
                                            <p:fltVal val="0"/>
                                          </p:val>
                                        </p:tav>
                                        <p:tav tm="100000">
                                          <p:val>
                                            <p:fltVal val="360"/>
                                          </p:val>
                                        </p:tav>
                                      </p:tavLst>
                                    </p:anim>
                                    <p:animEffect transition="out" filter="fade">
                                      <p:cBhvr>
                                        <p:cTn id="95" dur="500"/>
                                        <p:tgtEl>
                                          <p:spTgt spid="198695"/>
                                        </p:tgtEl>
                                      </p:cBhvr>
                                    </p:animEffect>
                                    <p:set>
                                      <p:cBhvr>
                                        <p:cTn id="96" dur="1" fill="hold">
                                          <p:stCondLst>
                                            <p:cond delay="499"/>
                                          </p:stCondLst>
                                        </p:cTn>
                                        <p:tgtEl>
                                          <p:spTgt spid="198695"/>
                                        </p:tgtEl>
                                        <p:attrNameLst>
                                          <p:attrName>style.visibility</p:attrName>
                                        </p:attrNameLst>
                                      </p:cBhvr>
                                      <p:to>
                                        <p:strVal val="hidden"/>
                                      </p:to>
                                    </p:set>
                                  </p:childTnLst>
                                </p:cTn>
                              </p:par>
                            </p:childTnLst>
                          </p:cTn>
                        </p:par>
                        <p:par>
                          <p:cTn id="97" fill="hold">
                            <p:stCondLst>
                              <p:cond delay="500"/>
                            </p:stCondLst>
                            <p:childTnLst>
                              <p:par>
                                <p:cTn id="98" presetID="31" presetClass="entr" presetSubtype="0" fill="hold" nodeType="afterEffect">
                                  <p:stCondLst>
                                    <p:cond delay="0"/>
                                  </p:stCondLst>
                                  <p:iterate type="lt">
                                    <p:tmPct val="5000"/>
                                  </p:iterate>
                                  <p:childTnLst>
                                    <p:set>
                                      <p:cBhvr>
                                        <p:cTn id="99" dur="1" fill="hold">
                                          <p:stCondLst>
                                            <p:cond delay="0"/>
                                          </p:stCondLst>
                                        </p:cTn>
                                        <p:tgtEl>
                                          <p:spTgt spid="198696"/>
                                        </p:tgtEl>
                                        <p:attrNameLst>
                                          <p:attrName>style.visibility</p:attrName>
                                        </p:attrNameLst>
                                      </p:cBhvr>
                                      <p:to>
                                        <p:strVal val="visible"/>
                                      </p:to>
                                    </p:set>
                                    <p:anim calcmode="lin" valueType="num">
                                      <p:cBhvr>
                                        <p:cTn id="100" dur="1000" fill="hold"/>
                                        <p:tgtEl>
                                          <p:spTgt spid="198696"/>
                                        </p:tgtEl>
                                        <p:attrNameLst>
                                          <p:attrName>ppt_w</p:attrName>
                                        </p:attrNameLst>
                                      </p:cBhvr>
                                      <p:tavLst>
                                        <p:tav tm="0">
                                          <p:val>
                                            <p:fltVal val="0"/>
                                          </p:val>
                                        </p:tav>
                                        <p:tav tm="100000">
                                          <p:val>
                                            <p:strVal val="#ppt_w"/>
                                          </p:val>
                                        </p:tav>
                                      </p:tavLst>
                                    </p:anim>
                                    <p:anim calcmode="lin" valueType="num">
                                      <p:cBhvr>
                                        <p:cTn id="101" dur="1000" fill="hold"/>
                                        <p:tgtEl>
                                          <p:spTgt spid="198696"/>
                                        </p:tgtEl>
                                        <p:attrNameLst>
                                          <p:attrName>ppt_h</p:attrName>
                                        </p:attrNameLst>
                                      </p:cBhvr>
                                      <p:tavLst>
                                        <p:tav tm="0">
                                          <p:val>
                                            <p:fltVal val="0"/>
                                          </p:val>
                                        </p:tav>
                                        <p:tav tm="100000">
                                          <p:val>
                                            <p:strVal val="#ppt_h"/>
                                          </p:val>
                                        </p:tav>
                                      </p:tavLst>
                                    </p:anim>
                                    <p:anim calcmode="lin" valueType="num">
                                      <p:cBhvr>
                                        <p:cTn id="102" dur="1000" fill="hold"/>
                                        <p:tgtEl>
                                          <p:spTgt spid="198696"/>
                                        </p:tgtEl>
                                        <p:attrNameLst>
                                          <p:attrName>style.rotation</p:attrName>
                                        </p:attrNameLst>
                                      </p:cBhvr>
                                      <p:tavLst>
                                        <p:tav tm="0">
                                          <p:val>
                                            <p:fltVal val="90"/>
                                          </p:val>
                                        </p:tav>
                                        <p:tav tm="100000">
                                          <p:val>
                                            <p:fltVal val="0"/>
                                          </p:val>
                                        </p:tav>
                                      </p:tavLst>
                                    </p:anim>
                                    <p:animEffect transition="in" filter="fade">
                                      <p:cBhvr>
                                        <p:cTn id="103" dur="1000"/>
                                        <p:tgtEl>
                                          <p:spTgt spid="198696"/>
                                        </p:tgtEl>
                                      </p:cBhvr>
                                    </p:animEffect>
                                  </p:childTnLst>
                                </p:cTn>
                              </p:par>
                            </p:childTnLst>
                          </p:cTn>
                        </p:par>
                      </p:childTnLst>
                    </p:cTn>
                  </p:par>
                  <p:par>
                    <p:cTn id="104" fill="hold">
                      <p:stCondLst>
                        <p:cond delay="indefinite"/>
                      </p:stCondLst>
                      <p:childTnLst>
                        <p:par>
                          <p:cTn id="105" fill="hold">
                            <p:stCondLst>
                              <p:cond delay="0"/>
                            </p:stCondLst>
                            <p:childTnLst>
                              <p:par>
                                <p:cTn id="106" presetID="25" presetClass="exit" presetSubtype="0" fill="hold" nodeType="clickEffect">
                                  <p:stCondLst>
                                    <p:cond delay="0"/>
                                  </p:stCondLst>
                                  <p:iterate type="lt">
                                    <p:tmPct val="0"/>
                                  </p:iterate>
                                  <p:childTnLst>
                                    <p:animEffect transition="out" filter="fade">
                                      <p:cBhvr>
                                        <p:cTn id="107" dur="1000" accel="50000">
                                          <p:stCondLst>
                                            <p:cond delay="0"/>
                                          </p:stCondLst>
                                        </p:cTn>
                                        <p:tgtEl>
                                          <p:spTgt spid="198696"/>
                                        </p:tgtEl>
                                      </p:cBhvr>
                                    </p:animEffect>
                                    <p:anim calcmode="lin" valueType="num">
                                      <p:cBhvr>
                                        <p:cTn id="108" dur="500" accel="50000">
                                          <p:stCondLst>
                                            <p:cond delay="0"/>
                                          </p:stCondLst>
                                        </p:cTn>
                                        <p:tgtEl>
                                          <p:spTgt spid="198696"/>
                                        </p:tgtEl>
                                        <p:attrNameLst>
                                          <p:attrName>ppt_y</p:attrName>
                                        </p:attrNameLst>
                                      </p:cBhvr>
                                      <p:tavLst>
                                        <p:tav tm="0">
                                          <p:val>
                                            <p:strVal val="ppt_y"/>
                                          </p:val>
                                        </p:tav>
                                        <p:tav tm="100000">
                                          <p:val>
                                            <p:strVal val="ppt_y+.1"/>
                                          </p:val>
                                        </p:tav>
                                      </p:tavLst>
                                    </p:anim>
                                    <p:anim calcmode="lin" valueType="num">
                                      <p:cBhvr>
                                        <p:cTn id="109" dur="500" decel="50000">
                                          <p:stCondLst>
                                            <p:cond delay="500"/>
                                          </p:stCondLst>
                                        </p:cTn>
                                        <p:tgtEl>
                                          <p:spTgt spid="198696"/>
                                        </p:tgtEl>
                                        <p:attrNameLst>
                                          <p:attrName>ppt_y</p:attrName>
                                        </p:attrNameLst>
                                      </p:cBhvr>
                                      <p:tavLst>
                                        <p:tav tm="0">
                                          <p:val>
                                            <p:strVal val="ppt_y"/>
                                          </p:val>
                                        </p:tav>
                                        <p:tav tm="100000">
                                          <p:val>
                                            <p:strVal val="ppt_y-.1"/>
                                          </p:val>
                                        </p:tav>
                                      </p:tavLst>
                                    </p:anim>
                                    <p:anim calcmode="lin" valueType="num">
                                      <p:cBhvr>
                                        <p:cTn id="110" dur="500" accel="50000">
                                          <p:stCondLst>
                                            <p:cond delay="500"/>
                                          </p:stCondLst>
                                        </p:cTn>
                                        <p:tgtEl>
                                          <p:spTgt spid="198696"/>
                                        </p:tgtEl>
                                        <p:attrNameLst>
                                          <p:attrName>ppt_x</p:attrName>
                                        </p:attrNameLst>
                                      </p:cBhvr>
                                      <p:tavLst>
                                        <p:tav tm="0">
                                          <p:val>
                                            <p:strVal val="ppt_x"/>
                                          </p:val>
                                        </p:tav>
                                        <p:tav tm="100000">
                                          <p:val>
                                            <p:strVal val="ppt_x+.4"/>
                                          </p:val>
                                        </p:tav>
                                      </p:tavLst>
                                    </p:anim>
                                    <p:anim calcmode="lin" valueType="num">
                                      <p:cBhvr>
                                        <p:cTn id="111" dur="1000"/>
                                        <p:tgtEl>
                                          <p:spTgt spid="198696"/>
                                        </p:tgtEl>
                                        <p:attrNameLst>
                                          <p:attrName>ppt_h</p:attrName>
                                        </p:attrNameLst>
                                      </p:cBhvr>
                                      <p:tavLst>
                                        <p:tav tm="0">
                                          <p:val>
                                            <p:strVal val="ppt_h"/>
                                          </p:val>
                                        </p:tav>
                                        <p:tav tm="100000">
                                          <p:val>
                                            <p:strVal val="ppt_h"/>
                                          </p:val>
                                        </p:tav>
                                      </p:tavLst>
                                    </p:anim>
                                    <p:anim calcmode="lin" valueType="num">
                                      <p:cBhvr>
                                        <p:cTn id="112" dur="500" accel="50000">
                                          <p:stCondLst>
                                            <p:cond delay="0"/>
                                          </p:stCondLst>
                                        </p:cTn>
                                        <p:tgtEl>
                                          <p:spTgt spid="198696"/>
                                        </p:tgtEl>
                                        <p:attrNameLst>
                                          <p:attrName>ppt_w</p:attrName>
                                        </p:attrNameLst>
                                      </p:cBhvr>
                                      <p:tavLst>
                                        <p:tav tm="0">
                                          <p:val>
                                            <p:strVal val="ppt_w"/>
                                          </p:val>
                                        </p:tav>
                                        <p:tav tm="100000">
                                          <p:val>
                                            <p:strVal val="ppt_w*.05"/>
                                          </p:val>
                                        </p:tav>
                                      </p:tavLst>
                                    </p:anim>
                                    <p:anim calcmode="lin" valueType="num">
                                      <p:cBhvr>
                                        <p:cTn id="113" dur="500" decel="50000">
                                          <p:stCondLst>
                                            <p:cond delay="500"/>
                                          </p:stCondLst>
                                        </p:cTn>
                                        <p:tgtEl>
                                          <p:spTgt spid="198696"/>
                                        </p:tgtEl>
                                        <p:attrNameLst>
                                          <p:attrName>ppt_w</p:attrName>
                                        </p:attrNameLst>
                                      </p:cBhvr>
                                      <p:tavLst>
                                        <p:tav tm="0">
                                          <p:val>
                                            <p:strVal val="ppt_w"/>
                                          </p:val>
                                        </p:tav>
                                        <p:tav tm="100000">
                                          <p:val>
                                            <p:strVal val="ppt_w/.05"/>
                                          </p:val>
                                        </p:tav>
                                      </p:tavLst>
                                    </p:anim>
                                    <p:anim calcmode="lin" valueType="num">
                                      <p:cBhvr>
                                        <p:cTn id="114" dur="500" accel="50000">
                                          <p:stCondLst>
                                            <p:cond delay="500"/>
                                          </p:stCondLst>
                                        </p:cTn>
                                        <p:tgtEl>
                                          <p:spTgt spid="198696"/>
                                        </p:tgtEl>
                                        <p:attrNameLst>
                                          <p:attrName>style.rotation</p:attrName>
                                        </p:attrNameLst>
                                      </p:cBhvr>
                                      <p:tavLst>
                                        <p:tav tm="0">
                                          <p:val>
                                            <p:fltVal val="0"/>
                                          </p:val>
                                        </p:tav>
                                        <p:tav tm="100000">
                                          <p:val>
                                            <p:fltVal val="-90"/>
                                          </p:val>
                                        </p:tav>
                                      </p:tavLst>
                                    </p:anim>
                                    <p:set>
                                      <p:cBhvr>
                                        <p:cTn id="115" dur="1" fill="hold">
                                          <p:stCondLst>
                                            <p:cond delay="999"/>
                                          </p:stCondLst>
                                        </p:cTn>
                                        <p:tgtEl>
                                          <p:spTgt spid="198696"/>
                                        </p:tgtEl>
                                        <p:attrNameLst>
                                          <p:attrName>style.visibility</p:attrName>
                                        </p:attrNameLst>
                                      </p:cBhvr>
                                      <p:to>
                                        <p:strVal val="hidden"/>
                                      </p:to>
                                    </p:set>
                                  </p:childTnLst>
                                </p:cTn>
                              </p:par>
                            </p:childTnLst>
                          </p:cTn>
                        </p:par>
                        <p:par>
                          <p:cTn id="116" fill="hold">
                            <p:stCondLst>
                              <p:cond delay="1000"/>
                            </p:stCondLst>
                            <p:childTnLst>
                              <p:par>
                                <p:cTn id="117" presetID="25" presetClass="entr" presetSubtype="0" fill="hold" nodeType="afterEffect">
                                  <p:stCondLst>
                                    <p:cond delay="0"/>
                                  </p:stCondLst>
                                  <p:childTnLst>
                                    <p:set>
                                      <p:cBhvr>
                                        <p:cTn id="118" dur="1" fill="hold">
                                          <p:stCondLst>
                                            <p:cond delay="0"/>
                                          </p:stCondLst>
                                        </p:cTn>
                                        <p:tgtEl>
                                          <p:spTgt spid="198697"/>
                                        </p:tgtEl>
                                        <p:attrNameLst>
                                          <p:attrName>style.visibility</p:attrName>
                                        </p:attrNameLst>
                                      </p:cBhvr>
                                      <p:to>
                                        <p:strVal val="visible"/>
                                      </p:to>
                                    </p:set>
                                    <p:anim calcmode="lin" valueType="num">
                                      <p:cBhvr>
                                        <p:cTn id="119" dur="500" decel="50000" fill="hold">
                                          <p:stCondLst>
                                            <p:cond delay="0"/>
                                          </p:stCondLst>
                                        </p:cTn>
                                        <p:tgtEl>
                                          <p:spTgt spid="198697"/>
                                        </p:tgtEl>
                                        <p:attrNameLst>
                                          <p:attrName>style.rotation</p:attrName>
                                        </p:attrNameLst>
                                      </p:cBhvr>
                                      <p:tavLst>
                                        <p:tav tm="0">
                                          <p:val>
                                            <p:fltVal val="-90"/>
                                          </p:val>
                                        </p:tav>
                                        <p:tav tm="100000">
                                          <p:val>
                                            <p:fltVal val="0"/>
                                          </p:val>
                                        </p:tav>
                                      </p:tavLst>
                                    </p:anim>
                                    <p:anim calcmode="lin" valueType="num">
                                      <p:cBhvr>
                                        <p:cTn id="120" dur="500" decel="50000" fill="hold">
                                          <p:stCondLst>
                                            <p:cond delay="0"/>
                                          </p:stCondLst>
                                        </p:cTn>
                                        <p:tgtEl>
                                          <p:spTgt spid="198697"/>
                                        </p:tgtEl>
                                        <p:attrNameLst>
                                          <p:attrName>ppt_w</p:attrName>
                                        </p:attrNameLst>
                                      </p:cBhvr>
                                      <p:tavLst>
                                        <p:tav tm="0">
                                          <p:val>
                                            <p:strVal val="#ppt_w"/>
                                          </p:val>
                                        </p:tav>
                                        <p:tav tm="100000">
                                          <p:val>
                                            <p:strVal val="#ppt_w*.05"/>
                                          </p:val>
                                        </p:tav>
                                      </p:tavLst>
                                    </p:anim>
                                    <p:anim calcmode="lin" valueType="num">
                                      <p:cBhvr>
                                        <p:cTn id="121" dur="500" accel="50000" fill="hold">
                                          <p:stCondLst>
                                            <p:cond delay="500"/>
                                          </p:stCondLst>
                                        </p:cTn>
                                        <p:tgtEl>
                                          <p:spTgt spid="198697"/>
                                        </p:tgtEl>
                                        <p:attrNameLst>
                                          <p:attrName>ppt_w</p:attrName>
                                        </p:attrNameLst>
                                      </p:cBhvr>
                                      <p:tavLst>
                                        <p:tav tm="0">
                                          <p:val>
                                            <p:strVal val="#ppt_w*.05"/>
                                          </p:val>
                                        </p:tav>
                                        <p:tav tm="100000">
                                          <p:val>
                                            <p:strVal val="#ppt_w"/>
                                          </p:val>
                                        </p:tav>
                                      </p:tavLst>
                                    </p:anim>
                                    <p:anim calcmode="lin" valueType="num">
                                      <p:cBhvr>
                                        <p:cTn id="122" dur="1000" fill="hold"/>
                                        <p:tgtEl>
                                          <p:spTgt spid="198697"/>
                                        </p:tgtEl>
                                        <p:attrNameLst>
                                          <p:attrName>ppt_h</p:attrName>
                                        </p:attrNameLst>
                                      </p:cBhvr>
                                      <p:tavLst>
                                        <p:tav tm="0">
                                          <p:val>
                                            <p:strVal val="#ppt_h"/>
                                          </p:val>
                                        </p:tav>
                                        <p:tav tm="100000">
                                          <p:val>
                                            <p:strVal val="#ppt_h"/>
                                          </p:val>
                                        </p:tav>
                                      </p:tavLst>
                                    </p:anim>
                                    <p:anim calcmode="lin" valueType="num">
                                      <p:cBhvr>
                                        <p:cTn id="123" dur="500" decel="50000" fill="hold">
                                          <p:stCondLst>
                                            <p:cond delay="0"/>
                                          </p:stCondLst>
                                        </p:cTn>
                                        <p:tgtEl>
                                          <p:spTgt spid="198697"/>
                                        </p:tgtEl>
                                        <p:attrNameLst>
                                          <p:attrName>ppt_x</p:attrName>
                                        </p:attrNameLst>
                                      </p:cBhvr>
                                      <p:tavLst>
                                        <p:tav tm="0">
                                          <p:val>
                                            <p:strVal val="#ppt_x+.4"/>
                                          </p:val>
                                        </p:tav>
                                        <p:tav tm="100000">
                                          <p:val>
                                            <p:strVal val="#ppt_x"/>
                                          </p:val>
                                        </p:tav>
                                      </p:tavLst>
                                    </p:anim>
                                    <p:anim calcmode="lin" valueType="num">
                                      <p:cBhvr>
                                        <p:cTn id="124" dur="500" decel="50000" fill="hold">
                                          <p:stCondLst>
                                            <p:cond delay="0"/>
                                          </p:stCondLst>
                                        </p:cTn>
                                        <p:tgtEl>
                                          <p:spTgt spid="198697"/>
                                        </p:tgtEl>
                                        <p:attrNameLst>
                                          <p:attrName>ppt_y</p:attrName>
                                        </p:attrNameLst>
                                      </p:cBhvr>
                                      <p:tavLst>
                                        <p:tav tm="0">
                                          <p:val>
                                            <p:strVal val="#ppt_y-.2"/>
                                          </p:val>
                                        </p:tav>
                                        <p:tav tm="100000">
                                          <p:val>
                                            <p:strVal val="#ppt_y+.1"/>
                                          </p:val>
                                        </p:tav>
                                      </p:tavLst>
                                    </p:anim>
                                    <p:anim calcmode="lin" valueType="num">
                                      <p:cBhvr>
                                        <p:cTn id="125" dur="500" accel="50000" fill="hold">
                                          <p:stCondLst>
                                            <p:cond delay="500"/>
                                          </p:stCondLst>
                                        </p:cTn>
                                        <p:tgtEl>
                                          <p:spTgt spid="198697"/>
                                        </p:tgtEl>
                                        <p:attrNameLst>
                                          <p:attrName>ppt_y</p:attrName>
                                        </p:attrNameLst>
                                      </p:cBhvr>
                                      <p:tavLst>
                                        <p:tav tm="0">
                                          <p:val>
                                            <p:strVal val="#ppt_y+.1"/>
                                          </p:val>
                                        </p:tav>
                                        <p:tav tm="100000">
                                          <p:val>
                                            <p:strVal val="#ppt_y"/>
                                          </p:val>
                                        </p:tav>
                                      </p:tavLst>
                                    </p:anim>
                                    <p:animEffect transition="in" filter="fade">
                                      <p:cBhvr>
                                        <p:cTn id="126" dur="1000" decel="50000">
                                          <p:stCondLst>
                                            <p:cond delay="0"/>
                                          </p:stCondLst>
                                        </p:cTn>
                                        <p:tgtEl>
                                          <p:spTgt spid="198697"/>
                                        </p:tgtEl>
                                      </p:cBhvr>
                                    </p:animEffect>
                                  </p:childTnLst>
                                </p:cTn>
                              </p:par>
                            </p:childTnLst>
                          </p:cTn>
                        </p:par>
                      </p:childTnLst>
                    </p:cTn>
                  </p:par>
                  <p:par>
                    <p:cTn id="127" fill="hold">
                      <p:stCondLst>
                        <p:cond delay="indefinite"/>
                      </p:stCondLst>
                      <p:childTnLst>
                        <p:par>
                          <p:cTn id="128" fill="hold">
                            <p:stCondLst>
                              <p:cond delay="0"/>
                            </p:stCondLst>
                            <p:childTnLst>
                              <p:par>
                                <p:cTn id="129" presetID="15" presetClass="exit" presetSubtype="0" fill="hold" nodeType="clickEffect">
                                  <p:stCondLst>
                                    <p:cond delay="0"/>
                                  </p:stCondLst>
                                  <p:childTnLst>
                                    <p:anim calcmode="lin" valueType="num">
                                      <p:cBhvr>
                                        <p:cTn id="130" dur="1000"/>
                                        <p:tgtEl>
                                          <p:spTgt spid="198697"/>
                                        </p:tgtEl>
                                        <p:attrNameLst>
                                          <p:attrName>ppt_w</p:attrName>
                                        </p:attrNameLst>
                                      </p:cBhvr>
                                      <p:tavLst>
                                        <p:tav tm="0">
                                          <p:val>
                                            <p:strVal val="ppt_w"/>
                                          </p:val>
                                        </p:tav>
                                        <p:tav tm="100000">
                                          <p:val>
                                            <p:fltVal val="0"/>
                                          </p:val>
                                        </p:tav>
                                      </p:tavLst>
                                    </p:anim>
                                    <p:anim calcmode="lin" valueType="num">
                                      <p:cBhvr>
                                        <p:cTn id="131" dur="1000"/>
                                        <p:tgtEl>
                                          <p:spTgt spid="198697"/>
                                        </p:tgtEl>
                                        <p:attrNameLst>
                                          <p:attrName>ppt_h</p:attrName>
                                        </p:attrNameLst>
                                      </p:cBhvr>
                                      <p:tavLst>
                                        <p:tav tm="0">
                                          <p:val>
                                            <p:strVal val="ppt_h"/>
                                          </p:val>
                                        </p:tav>
                                        <p:tav tm="100000">
                                          <p:val>
                                            <p:fltVal val="0"/>
                                          </p:val>
                                        </p:tav>
                                      </p:tavLst>
                                    </p:anim>
                                    <p:anim calcmode="lin" valueType="num">
                                      <p:cBhvr>
                                        <p:cTn id="132" dur="1000"/>
                                        <p:tgtEl>
                                          <p:spTgt spid="198697"/>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133" dur="1000"/>
                                        <p:tgtEl>
                                          <p:spTgt spid="198697"/>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134" dur="1" fill="hold">
                                          <p:stCondLst>
                                            <p:cond delay="999"/>
                                          </p:stCondLst>
                                        </p:cTn>
                                        <p:tgtEl>
                                          <p:spTgt spid="1986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3" grpId="0"/>
      <p:bldP spid="198664" grpId="0"/>
      <p:bldP spid="198677" grpId="0"/>
      <p:bldP spid="198678" grpId="0" bldLvl="0" animBg="1"/>
      <p:bldP spid="198699" grpId="0" bldLvl="0" animBg="1"/>
      <p:bldP spid="19870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5" name="文本框 263174"/>
          <p:cNvSpPr txBox="1"/>
          <p:nvPr/>
        </p:nvSpPr>
        <p:spPr>
          <a:xfrm>
            <a:off x="1415480" y="1814266"/>
            <a:ext cx="7127875" cy="583565"/>
          </a:xfrm>
          <a:prstGeom prst="rect">
            <a:avLst/>
          </a:prstGeom>
          <a:noFill/>
          <a:ln w="9525">
            <a:noFill/>
          </a:ln>
        </p:spPr>
        <p:txBody>
          <a:bodyPr>
            <a:spAutoFit/>
          </a:bodyPr>
          <a:lstStyle/>
          <a:p>
            <a:pPr>
              <a:spcBef>
                <a:spcPct val="20000"/>
              </a:spcBef>
              <a:buSzPct val="80000"/>
            </a:pPr>
            <a:r>
              <a:rPr lang="zh-CN" altLang="en-US" sz="2800" dirty="0">
                <a:solidFill>
                  <a:srgbClr val="800000"/>
                </a:solidFill>
                <a:effectLst>
                  <a:outerShdw blurRad="38100" dist="38100" dir="2700000">
                    <a:srgbClr val="C0C0C0"/>
                  </a:outerShdw>
                </a:effectLst>
                <a:latin typeface="Tahoma" panose="020B0604030504040204" pitchFamily="34" charset="0"/>
              </a:rPr>
              <a:t> </a:t>
            </a:r>
            <a:r>
              <a:rPr lang="en-US" altLang="zh-CN" sz="280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、设备分配原则与分配技术</a:t>
            </a:r>
            <a:r>
              <a:rPr lang="zh-CN" altLang="en-US" sz="3200" b="0" dirty="0">
                <a:latin typeface="Tahoma" panose="020B0604030504040204" pitchFamily="34" charset="0"/>
              </a:rPr>
              <a:t> </a:t>
            </a:r>
          </a:p>
        </p:txBody>
      </p:sp>
      <p:sp>
        <p:nvSpPr>
          <p:cNvPr id="263177" name="文本框 263176"/>
          <p:cNvSpPr txBox="1"/>
          <p:nvPr/>
        </p:nvSpPr>
        <p:spPr>
          <a:xfrm>
            <a:off x="2178848" y="3040123"/>
            <a:ext cx="9069188" cy="829945"/>
          </a:xfrm>
          <a:prstGeom prst="rect">
            <a:avLst/>
          </a:prstGeom>
          <a:noFill/>
          <a:ln w="9525">
            <a:noFill/>
          </a:ln>
        </p:spPr>
        <p:txBody>
          <a:bodyPr wrap="square">
            <a:spAutoFit/>
          </a:bodyPr>
          <a:lstStyle/>
          <a:p>
            <a:pPr>
              <a:spcBef>
                <a:spcPct val="50000"/>
              </a:spcBef>
              <a:buClr>
                <a:srgbClr val="FF9900"/>
              </a:buClr>
              <a:buFont typeface="Wingdings" panose="05000000000000000000" pitchFamily="2" charset="2"/>
              <a:buChar char="n"/>
            </a:pPr>
            <a:r>
              <a:rPr lang="zh-CN" altLang="en-US" dirty="0">
                <a:latin typeface="Tahoma" panose="020B0604030504040204" pitchFamily="34" charset="0"/>
              </a:rPr>
              <a:t> 独占设备分配；一次性分配给进程进行</a:t>
            </a:r>
            <a:r>
              <a:rPr lang="en-US" altLang="zh-CN" dirty="0">
                <a:latin typeface="Tahoma" panose="020B0604030504040204" pitchFamily="34" charset="0"/>
              </a:rPr>
              <a:t>I/O</a:t>
            </a:r>
            <a:r>
              <a:rPr lang="zh-CN" altLang="en-US" dirty="0">
                <a:latin typeface="Tahoma" panose="020B0604030504040204" pitchFamily="34" charset="0"/>
              </a:rPr>
              <a:t>数据传输，直至</a:t>
            </a:r>
            <a:r>
              <a:rPr lang="en-US" altLang="zh-CN" dirty="0">
                <a:latin typeface="Tahoma" panose="020B0604030504040204" pitchFamily="34" charset="0"/>
              </a:rPr>
              <a:t>I/O</a:t>
            </a:r>
            <a:r>
              <a:rPr lang="zh-CN" altLang="en-US" dirty="0">
                <a:latin typeface="Tahoma" panose="020B0604030504040204" pitchFamily="34" charset="0"/>
              </a:rPr>
              <a:t>完成，活动形式就是： </a:t>
            </a:r>
          </a:p>
        </p:txBody>
      </p:sp>
      <p:sp>
        <p:nvSpPr>
          <p:cNvPr id="263178" name="文本框 263177"/>
          <p:cNvSpPr txBox="1"/>
          <p:nvPr/>
        </p:nvSpPr>
        <p:spPr>
          <a:xfrm>
            <a:off x="2181364" y="4077072"/>
            <a:ext cx="9069188" cy="2120900"/>
          </a:xfrm>
          <a:prstGeom prst="rect">
            <a:avLst/>
          </a:prstGeom>
          <a:noFill/>
          <a:ln w="9525">
            <a:noFill/>
          </a:ln>
        </p:spPr>
        <p:txBody>
          <a:bodyPr wrap="square">
            <a:spAutoFit/>
          </a:bodyPr>
          <a:lstStyle/>
          <a:p>
            <a:pPr>
              <a:lnSpc>
                <a:spcPct val="110000"/>
              </a:lnSpc>
            </a:pPr>
            <a:r>
              <a:rPr lang="zh-CN" altLang="en-US" dirty="0">
                <a:solidFill>
                  <a:srgbClr val="CC00CC"/>
                </a:solidFill>
                <a:effectLst>
                  <a:outerShdw blurRad="38100" dist="38100" dir="2700000">
                    <a:srgbClr val="C0C0C0"/>
                  </a:outerShdw>
                </a:effectLst>
                <a:latin typeface="Tahoma" panose="020B0604030504040204" pitchFamily="34" charset="0"/>
              </a:rPr>
              <a:t>   申请，使用，使用，┅，使用，释放（再分配）。</a:t>
            </a:r>
          </a:p>
          <a:p>
            <a:pPr>
              <a:lnSpc>
                <a:spcPct val="110000"/>
              </a:lnSpc>
            </a:pPr>
            <a:endParaRPr lang="zh-CN" altLang="en-US" dirty="0">
              <a:latin typeface="Tahoma" panose="020B0604030504040204" pitchFamily="34" charset="0"/>
            </a:endParaRPr>
          </a:p>
          <a:p>
            <a:pPr>
              <a:lnSpc>
                <a:spcPct val="110000"/>
              </a:lnSpc>
            </a:pPr>
            <a:r>
              <a:rPr lang="zh-CN" altLang="en-US" dirty="0">
                <a:latin typeface="Tahoma" panose="020B0604030504040204" pitchFamily="34" charset="0"/>
              </a:rPr>
              <a:t>为管理上方便，可以将多个相同类型</a:t>
            </a:r>
            <a:r>
              <a:rPr lang="en-US" altLang="zh-CN" dirty="0">
                <a:latin typeface="Tahoma" panose="020B0604030504040204" pitchFamily="34" charset="0"/>
              </a:rPr>
              <a:t>DCT</a:t>
            </a:r>
            <a:r>
              <a:rPr lang="zh-CN" altLang="en-US" dirty="0">
                <a:latin typeface="Tahoma" panose="020B0604030504040204" pitchFamily="34" charset="0"/>
              </a:rPr>
              <a:t>组织在一起，如图</a:t>
            </a:r>
            <a:r>
              <a:rPr lang="en-US" altLang="zh-CN" dirty="0">
                <a:latin typeface="Tahoma" panose="020B0604030504040204" pitchFamily="34" charset="0"/>
              </a:rPr>
              <a:t>5.12 </a:t>
            </a:r>
            <a:r>
              <a:rPr lang="zh-CN" altLang="en-US" dirty="0">
                <a:latin typeface="Tahoma" panose="020B0604030504040204" pitchFamily="34" charset="0"/>
              </a:rPr>
              <a:t>所示；其中</a:t>
            </a:r>
            <a:r>
              <a:rPr lang="en-US" altLang="zh-CN" dirty="0">
                <a:latin typeface="Tahoma" panose="020B0604030504040204" pitchFamily="34" charset="0"/>
              </a:rPr>
              <a:t>DCT</a:t>
            </a:r>
            <a:r>
              <a:rPr lang="zh-CN" altLang="en-US" dirty="0">
                <a:latin typeface="Tahoma" panose="020B0604030504040204" pitchFamily="34" charset="0"/>
              </a:rPr>
              <a:t>指针指向第</a:t>
            </a:r>
            <a:r>
              <a:rPr lang="en-US" altLang="zh-CN" dirty="0">
                <a:latin typeface="Tahoma" panose="020B0604030504040204" pitchFamily="34" charset="0"/>
              </a:rPr>
              <a:t>1</a:t>
            </a:r>
            <a:r>
              <a:rPr lang="zh-CN" altLang="en-US" dirty="0">
                <a:latin typeface="Tahoma" panose="020B0604030504040204" pitchFamily="34" charset="0"/>
              </a:rPr>
              <a:t>个</a:t>
            </a:r>
            <a:r>
              <a:rPr lang="en-US" altLang="zh-CN" dirty="0">
                <a:latin typeface="Tahoma" panose="020B0604030504040204" pitchFamily="34" charset="0"/>
              </a:rPr>
              <a:t>DCT</a:t>
            </a:r>
            <a:r>
              <a:rPr lang="zh-CN" altLang="en-US" dirty="0">
                <a:latin typeface="Tahoma" panose="020B0604030504040204" pitchFamily="34" charset="0"/>
              </a:rPr>
              <a:t>首址，多个相同类型设备</a:t>
            </a:r>
            <a:r>
              <a:rPr lang="en-US" altLang="zh-CN" dirty="0">
                <a:latin typeface="Tahoma" panose="020B0604030504040204" pitchFamily="34" charset="0"/>
              </a:rPr>
              <a:t>DCT</a:t>
            </a:r>
            <a:r>
              <a:rPr lang="zh-CN" altLang="en-US" dirty="0">
                <a:latin typeface="Tahoma" panose="020B0604030504040204" pitchFamily="34" charset="0"/>
              </a:rPr>
              <a:t>利用表组织在一起。 </a:t>
            </a:r>
          </a:p>
        </p:txBody>
      </p:sp>
      <p:sp>
        <p:nvSpPr>
          <p:cNvPr id="263181" name="文本框 263180"/>
          <p:cNvSpPr txBox="1"/>
          <p:nvPr/>
        </p:nvSpPr>
        <p:spPr>
          <a:xfrm>
            <a:off x="2163986" y="2373696"/>
            <a:ext cx="6985000" cy="521970"/>
          </a:xfrm>
          <a:prstGeom prst="rect">
            <a:avLst/>
          </a:prstGeom>
          <a:noFill/>
          <a:ln w="9525">
            <a:noFill/>
          </a:ln>
        </p:spPr>
        <p:txBody>
          <a:bodyPr>
            <a:spAutoFit/>
          </a:bodyPr>
          <a:lstStyle/>
          <a:p>
            <a:pPr>
              <a:spcBef>
                <a:spcPct val="50000"/>
              </a:spcBef>
            </a:pPr>
            <a:r>
              <a:rPr lang="zh-CN" altLang="en-US" sz="2800" dirty="0">
                <a:solidFill>
                  <a:srgbClr val="0000CC"/>
                </a:solidFill>
                <a:effectLst>
                  <a:outerShdw blurRad="38100" dist="38100" dir="2700000">
                    <a:srgbClr val="C0C0C0"/>
                  </a:outerShdw>
                </a:effectLst>
                <a:latin typeface="Tahoma" panose="020B0604030504040204" pitchFamily="34" charset="0"/>
              </a:rPr>
              <a:t>三种形式设备的分配：</a:t>
            </a:r>
          </a:p>
        </p:txBody>
      </p:sp>
      <p:sp>
        <p:nvSpPr>
          <p:cNvPr id="263183" name="AutoShape 5"/>
          <p:cNvSpPr/>
          <p:nvPr/>
        </p:nvSpPr>
        <p:spPr>
          <a:xfrm>
            <a:off x="1071885" y="1013049"/>
            <a:ext cx="5172075"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63184" name="Text Box 38"/>
          <p:cNvSpPr txBox="1"/>
          <p:nvPr/>
        </p:nvSpPr>
        <p:spPr>
          <a:xfrm>
            <a:off x="1127448" y="1052736"/>
            <a:ext cx="6556375"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二、设备分配因素和分配技术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10" name="矩形 9">
            <a:extLst>
              <a:ext uri="{FF2B5EF4-FFF2-40B4-BE49-F238E27FC236}">
                <a16:creationId xmlns:a16="http://schemas.microsoft.com/office/drawing/2014/main" id="{0BDC3691-2F37-4F92-B8D2-D64FB7F08706}"/>
              </a:ext>
            </a:extLst>
          </p:cNvPr>
          <p:cNvSpPr/>
          <p:nvPr/>
        </p:nvSpPr>
        <p:spPr>
          <a:xfrm>
            <a:off x="450854" y="201588"/>
            <a:ext cx="3455988"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5.4 设备分配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3183"/>
                                        </p:tgtEl>
                                        <p:attrNameLst>
                                          <p:attrName>style.visibility</p:attrName>
                                        </p:attrNameLst>
                                      </p:cBhvr>
                                      <p:to>
                                        <p:strVal val="visible"/>
                                      </p:to>
                                    </p:set>
                                    <p:anim calcmode="lin" valueType="num">
                                      <p:cBhvr additive="base">
                                        <p:cTn id="7" dur="500" fill="hold"/>
                                        <p:tgtEl>
                                          <p:spTgt spid="263183"/>
                                        </p:tgtEl>
                                        <p:attrNameLst>
                                          <p:attrName>ppt_x</p:attrName>
                                        </p:attrNameLst>
                                      </p:cBhvr>
                                      <p:tavLst>
                                        <p:tav tm="0">
                                          <p:val>
                                            <p:strVal val="#ppt_x"/>
                                          </p:val>
                                        </p:tav>
                                        <p:tav tm="100000">
                                          <p:val>
                                            <p:strVal val="#ppt_x"/>
                                          </p:val>
                                        </p:tav>
                                      </p:tavLst>
                                    </p:anim>
                                    <p:anim calcmode="lin" valueType="num">
                                      <p:cBhvr additive="base">
                                        <p:cTn id="8" dur="500" fill="hold"/>
                                        <p:tgtEl>
                                          <p:spTgt spid="26318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3184"/>
                                        </p:tgtEl>
                                        <p:attrNameLst>
                                          <p:attrName>style.visibility</p:attrName>
                                        </p:attrNameLst>
                                      </p:cBhvr>
                                      <p:to>
                                        <p:strVal val="visible"/>
                                      </p:to>
                                    </p:set>
                                    <p:anim calcmode="lin" valueType="num">
                                      <p:cBhvr additive="base">
                                        <p:cTn id="12" dur="500" fill="hold"/>
                                        <p:tgtEl>
                                          <p:spTgt spid="263184"/>
                                        </p:tgtEl>
                                        <p:attrNameLst>
                                          <p:attrName>ppt_x</p:attrName>
                                        </p:attrNameLst>
                                      </p:cBhvr>
                                      <p:tavLst>
                                        <p:tav tm="0">
                                          <p:val>
                                            <p:strVal val="#ppt_x"/>
                                          </p:val>
                                        </p:tav>
                                        <p:tav tm="100000">
                                          <p:val>
                                            <p:strVal val="#ppt_x"/>
                                          </p:val>
                                        </p:tav>
                                      </p:tavLst>
                                    </p:anim>
                                    <p:anim calcmode="lin" valueType="num">
                                      <p:cBhvr additive="base">
                                        <p:cTn id="13" dur="500" fill="hold"/>
                                        <p:tgtEl>
                                          <p:spTgt spid="26318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63175"/>
                                        </p:tgtEl>
                                        <p:attrNameLst>
                                          <p:attrName>style.visibility</p:attrName>
                                        </p:attrNameLst>
                                      </p:cBhvr>
                                      <p:to>
                                        <p:strVal val="visible"/>
                                      </p:to>
                                    </p:set>
                                    <p:anim calcmode="lin" valueType="num">
                                      <p:cBhvr additive="base">
                                        <p:cTn id="17" dur="500" fill="hold"/>
                                        <p:tgtEl>
                                          <p:spTgt spid="263175"/>
                                        </p:tgtEl>
                                        <p:attrNameLst>
                                          <p:attrName>ppt_x</p:attrName>
                                        </p:attrNameLst>
                                      </p:cBhvr>
                                      <p:tavLst>
                                        <p:tav tm="0">
                                          <p:val>
                                            <p:strVal val="0-#ppt_w/2"/>
                                          </p:val>
                                        </p:tav>
                                        <p:tav tm="100000">
                                          <p:val>
                                            <p:strVal val="#ppt_x"/>
                                          </p:val>
                                        </p:tav>
                                      </p:tavLst>
                                    </p:anim>
                                    <p:anim calcmode="lin" valueType="num">
                                      <p:cBhvr additive="base">
                                        <p:cTn id="18" dur="500" fill="hold"/>
                                        <p:tgtEl>
                                          <p:spTgt spid="26317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63181"/>
                                        </p:tgtEl>
                                        <p:attrNameLst>
                                          <p:attrName>style.visibility</p:attrName>
                                        </p:attrNameLst>
                                      </p:cBhvr>
                                      <p:to>
                                        <p:strVal val="visible"/>
                                      </p:to>
                                    </p:set>
                                    <p:anim calcmode="lin" valueType="num">
                                      <p:cBhvr additive="base">
                                        <p:cTn id="22" dur="500" fill="hold"/>
                                        <p:tgtEl>
                                          <p:spTgt spid="263181"/>
                                        </p:tgtEl>
                                        <p:attrNameLst>
                                          <p:attrName>ppt_x</p:attrName>
                                        </p:attrNameLst>
                                      </p:cBhvr>
                                      <p:tavLst>
                                        <p:tav tm="0">
                                          <p:val>
                                            <p:strVal val="0-#ppt_w/2"/>
                                          </p:val>
                                        </p:tav>
                                        <p:tav tm="100000">
                                          <p:val>
                                            <p:strVal val="#ppt_x"/>
                                          </p:val>
                                        </p:tav>
                                      </p:tavLst>
                                    </p:anim>
                                    <p:anim calcmode="lin" valueType="num">
                                      <p:cBhvr additive="base">
                                        <p:cTn id="23" dur="500" fill="hold"/>
                                        <p:tgtEl>
                                          <p:spTgt spid="26318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63177"/>
                                        </p:tgtEl>
                                        <p:attrNameLst>
                                          <p:attrName>style.visibility</p:attrName>
                                        </p:attrNameLst>
                                      </p:cBhvr>
                                      <p:to>
                                        <p:strVal val="visible"/>
                                      </p:to>
                                    </p:set>
                                    <p:anim calcmode="lin" valueType="num">
                                      <p:cBhvr additive="base">
                                        <p:cTn id="27" dur="500" fill="hold"/>
                                        <p:tgtEl>
                                          <p:spTgt spid="263177"/>
                                        </p:tgtEl>
                                        <p:attrNameLst>
                                          <p:attrName>ppt_x</p:attrName>
                                        </p:attrNameLst>
                                      </p:cBhvr>
                                      <p:tavLst>
                                        <p:tav tm="0">
                                          <p:val>
                                            <p:strVal val="#ppt_x"/>
                                          </p:val>
                                        </p:tav>
                                        <p:tav tm="100000">
                                          <p:val>
                                            <p:strVal val="#ppt_x"/>
                                          </p:val>
                                        </p:tav>
                                      </p:tavLst>
                                    </p:anim>
                                    <p:anim calcmode="lin" valueType="num">
                                      <p:cBhvr additive="base">
                                        <p:cTn id="28" dur="500" fill="hold"/>
                                        <p:tgtEl>
                                          <p:spTgt spid="263177"/>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63178"/>
                                        </p:tgtEl>
                                        <p:attrNameLst>
                                          <p:attrName>style.visibility</p:attrName>
                                        </p:attrNameLst>
                                      </p:cBhvr>
                                      <p:to>
                                        <p:strVal val="visible"/>
                                      </p:to>
                                    </p:set>
                                    <p:anim calcmode="lin" valueType="num">
                                      <p:cBhvr additive="base">
                                        <p:cTn id="32" dur="500" fill="hold"/>
                                        <p:tgtEl>
                                          <p:spTgt spid="263178"/>
                                        </p:tgtEl>
                                        <p:attrNameLst>
                                          <p:attrName>ppt_x</p:attrName>
                                        </p:attrNameLst>
                                      </p:cBhvr>
                                      <p:tavLst>
                                        <p:tav tm="0">
                                          <p:val>
                                            <p:strVal val="#ppt_x"/>
                                          </p:val>
                                        </p:tav>
                                        <p:tav tm="100000">
                                          <p:val>
                                            <p:strVal val="#ppt_x"/>
                                          </p:val>
                                        </p:tav>
                                      </p:tavLst>
                                    </p:anim>
                                    <p:anim calcmode="lin" valueType="num">
                                      <p:cBhvr additive="base">
                                        <p:cTn id="33" dur="500" fill="hold"/>
                                        <p:tgtEl>
                                          <p:spTgt spid="263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5" grpId="0"/>
      <p:bldP spid="263177" grpId="0"/>
      <p:bldP spid="263178" grpId="0"/>
      <p:bldP spid="263181" grpId="0"/>
      <p:bldP spid="263183" grpId="0" bldLvl="0" animBg="1"/>
      <p:bldP spid="26318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矩形 266241"/>
          <p:cNvSpPr/>
          <p:nvPr/>
        </p:nvSpPr>
        <p:spPr>
          <a:xfrm>
            <a:off x="1560513" y="3400425"/>
            <a:ext cx="9144000" cy="0"/>
          </a:xfrm>
          <a:prstGeom prst="rect">
            <a:avLst/>
          </a:prstGeom>
          <a:noFill/>
          <a:ln w="9525">
            <a:noFill/>
          </a:ln>
        </p:spPr>
        <p:txBody>
          <a:bodyPr/>
          <a:lstStyle/>
          <a:p>
            <a:endParaRPr lang="zh-CN" altLang="en-US"/>
          </a:p>
        </p:txBody>
      </p:sp>
      <p:sp>
        <p:nvSpPr>
          <p:cNvPr id="266243" name="矩形 266242"/>
          <p:cNvSpPr/>
          <p:nvPr/>
        </p:nvSpPr>
        <p:spPr>
          <a:xfrm>
            <a:off x="1560513" y="3390900"/>
            <a:ext cx="9144000" cy="0"/>
          </a:xfrm>
          <a:prstGeom prst="rect">
            <a:avLst/>
          </a:prstGeom>
          <a:noFill/>
          <a:ln w="9525">
            <a:noFill/>
          </a:ln>
        </p:spPr>
        <p:txBody>
          <a:bodyPr/>
          <a:lstStyle/>
          <a:p>
            <a:endParaRPr lang="zh-CN" altLang="en-US"/>
          </a:p>
        </p:txBody>
      </p:sp>
      <p:graphicFrame>
        <p:nvGraphicFramePr>
          <p:cNvPr id="266529" name="内容占位符 266528"/>
          <p:cNvGraphicFramePr>
            <a:graphicFrameLocks noGrp="1"/>
          </p:cNvGraphicFramePr>
          <p:nvPr>
            <p:ph sz="half" idx="1"/>
            <p:extLst>
              <p:ext uri="{D42A27DB-BD31-4B8C-83A1-F6EECF244321}">
                <p14:modId xmlns:p14="http://schemas.microsoft.com/office/powerpoint/2010/main" val="3314256855"/>
              </p:ext>
            </p:extLst>
          </p:nvPr>
        </p:nvGraphicFramePr>
        <p:xfrm>
          <a:off x="2241550" y="3141663"/>
          <a:ext cx="5509895" cy="2664460"/>
        </p:xfrm>
        <a:graphic>
          <a:graphicData uri="http://schemas.openxmlformats.org/drawingml/2006/table">
            <a:tbl>
              <a:tblPr/>
              <a:tblGrid>
                <a:gridCol w="1173480">
                  <a:extLst>
                    <a:ext uri="{9D8B030D-6E8A-4147-A177-3AD203B41FA5}">
                      <a16:colId xmlns:a16="http://schemas.microsoft.com/office/drawing/2014/main" val="20000"/>
                    </a:ext>
                  </a:extLst>
                </a:gridCol>
                <a:gridCol w="810895">
                  <a:extLst>
                    <a:ext uri="{9D8B030D-6E8A-4147-A177-3AD203B41FA5}">
                      <a16:colId xmlns:a16="http://schemas.microsoft.com/office/drawing/2014/main" val="20001"/>
                    </a:ext>
                  </a:extLst>
                </a:gridCol>
                <a:gridCol w="1468120">
                  <a:extLst>
                    <a:ext uri="{9D8B030D-6E8A-4147-A177-3AD203B41FA5}">
                      <a16:colId xmlns:a16="http://schemas.microsoft.com/office/drawing/2014/main" val="20002"/>
                    </a:ext>
                  </a:extLst>
                </a:gridCol>
                <a:gridCol w="588645">
                  <a:extLst>
                    <a:ext uri="{9D8B030D-6E8A-4147-A177-3AD203B41FA5}">
                      <a16:colId xmlns:a16="http://schemas.microsoft.com/office/drawing/2014/main" val="20003"/>
                    </a:ext>
                  </a:extLst>
                </a:gridCol>
                <a:gridCol w="1468755">
                  <a:extLst>
                    <a:ext uri="{9D8B030D-6E8A-4147-A177-3AD203B41FA5}">
                      <a16:colId xmlns:a16="http://schemas.microsoft.com/office/drawing/2014/main" val="20004"/>
                    </a:ext>
                  </a:extLst>
                </a:gridCol>
              </a:tblGrid>
              <a:tr h="45720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2400" dirty="0">
                          <a:solidFill>
                            <a:schemeClr val="bg1"/>
                          </a:solidFill>
                          <a:ea typeface="宋体" panose="02010600030101010101" pitchFamily="2" charset="-122"/>
                        </a:rPr>
                        <a:t>设备类</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chemeClr val="tx2"/>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2400" dirty="0">
                          <a:solidFill>
                            <a:schemeClr val="bg1"/>
                          </a:solidFill>
                          <a:ea typeface="宋体" panose="02010600030101010101" pitchFamily="2" charset="-122"/>
                        </a:rPr>
                        <a:t>数量</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chemeClr val="tx2"/>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spcBef>
                          <a:spcPct val="0"/>
                        </a:spcBef>
                        <a:buSzTx/>
                        <a:buNone/>
                      </a:pPr>
                      <a:r>
                        <a:rPr lang="zh-CN" altLang="en-US" sz="2400" dirty="0">
                          <a:solidFill>
                            <a:schemeClr val="bg1"/>
                          </a:solidFill>
                          <a:ea typeface="宋体" panose="02010600030101010101" pitchFamily="2" charset="-122"/>
                        </a:rPr>
                        <a:t>等待队列</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chemeClr val="tx2"/>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spcBef>
                          <a:spcPct val="0"/>
                        </a:spcBef>
                        <a:buSzTx/>
                        <a:buNone/>
                      </a:pPr>
                      <a:r>
                        <a:rPr lang="zh-CN" altLang="en-US" sz="1600" dirty="0">
                          <a:solidFill>
                            <a:schemeClr val="bg1"/>
                          </a:solidFill>
                          <a:latin typeface="宋体" panose="02010600030101010101" pitchFamily="2" charset="-122"/>
                          <a:ea typeface="宋体" panose="02010600030101010101" pitchFamily="2" charset="-122"/>
                        </a:rPr>
                        <a:t> ┅</a:t>
                      </a:r>
                      <a:endParaRPr lang="zh-CN" altLang="en-US" sz="1600" dirty="0">
                        <a:solidFill>
                          <a:schemeClr val="bg1"/>
                        </a:solidFill>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chemeClr val="tx2"/>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en-US" altLang="zh-CN" sz="2400" dirty="0">
                          <a:solidFill>
                            <a:schemeClr val="bg1"/>
                          </a:solidFill>
                          <a:ea typeface="宋体" panose="02010600030101010101" pitchFamily="2" charset="-122"/>
                        </a:rPr>
                        <a:t>DCT</a:t>
                      </a:r>
                      <a:r>
                        <a:rPr lang="zh-CN" altLang="en-US" sz="2400" dirty="0">
                          <a:solidFill>
                            <a:schemeClr val="bg1"/>
                          </a:solidFill>
                          <a:ea typeface="宋体" panose="02010600030101010101" pitchFamily="2" charset="-122"/>
                        </a:rPr>
                        <a:t>首址</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47942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spcBef>
                          <a:spcPct val="0"/>
                        </a:spcBef>
                        <a:buSzTx/>
                        <a:buNone/>
                      </a:pPr>
                      <a:r>
                        <a:rPr lang="zh-CN" altLang="en-US" sz="2400" b="0" dirty="0">
                          <a:latin typeface="宋体" panose="02010600030101010101" pitchFamily="2" charset="-122"/>
                          <a:ea typeface="宋体" panose="02010600030101010101" pitchFamily="2" charset="-122"/>
                        </a:rPr>
                        <a:t>磁带机</a:t>
                      </a:r>
                      <a:endParaRPr lang="zh-CN" altLang="en-US" sz="2400" b="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en-US" altLang="zh-CN" sz="2400" b="0">
                          <a:latin typeface="宋体" panose="02010600030101010101" pitchFamily="2" charset="-122"/>
                          <a:ea typeface="宋体" panose="02010600030101010101" pitchFamily="2" charset="-122"/>
                        </a:rPr>
                        <a:t>n</a:t>
                      </a:r>
                      <a:endParaRPr lang="en-US" altLang="zh-CN" sz="2400" b="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en-US" altLang="zh-CN" sz="2400" b="0" err="1">
                          <a:latin typeface="宋体" panose="02010600030101010101" pitchFamily="2" charset="-122"/>
                          <a:ea typeface="宋体" panose="02010600030101010101" pitchFamily="2" charset="-122"/>
                        </a:rPr>
                        <a:t>Sn</a:t>
                      </a:r>
                      <a:endParaRPr lang="en-US" altLang="zh-CN" sz="2400" b="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1600" b="0" dirty="0">
                          <a:latin typeface="宋体" panose="02010600030101010101" pitchFamily="2" charset="-122"/>
                          <a:ea typeface="宋体" panose="02010600030101010101" pitchFamily="2" charset="-122"/>
                        </a:rPr>
                        <a:t>┅</a:t>
                      </a:r>
                      <a:endParaRPr lang="zh-CN" altLang="en-US" sz="1600" b="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endParaRPr lang="zh-CN" altLang="en-US" sz="2400" b="0" dirty="0"/>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33528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spcBef>
                          <a:spcPct val="0"/>
                        </a:spcBef>
                        <a:buSzTx/>
                        <a:buNone/>
                      </a:pPr>
                      <a:r>
                        <a:rPr lang="zh-CN" altLang="en-US" sz="1600" b="0" dirty="0">
                          <a:latin typeface="宋体" panose="02010600030101010101" pitchFamily="2" charset="-122"/>
                          <a:ea typeface="宋体" panose="02010600030101010101" pitchFamily="2" charset="-122"/>
                        </a:rPr>
                        <a:t>┅</a:t>
                      </a:r>
                      <a:endParaRPr lang="zh-CN" altLang="en-US" sz="1600" b="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1600" b="0" dirty="0">
                          <a:latin typeface="宋体" panose="02010600030101010101" pitchFamily="2" charset="-122"/>
                          <a:ea typeface="宋体" panose="02010600030101010101" pitchFamily="2" charset="-122"/>
                        </a:rPr>
                        <a:t>┅</a:t>
                      </a:r>
                      <a:endParaRPr lang="zh-CN" altLang="en-US" sz="1600" b="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1600" b="0" dirty="0">
                          <a:latin typeface="宋体" panose="02010600030101010101" pitchFamily="2" charset="-122"/>
                          <a:ea typeface="宋体" panose="02010600030101010101" pitchFamily="2" charset="-122"/>
                        </a:rPr>
                        <a:t>┅</a:t>
                      </a:r>
                      <a:endParaRPr lang="zh-CN" altLang="en-US" sz="1600" b="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1600" b="0" dirty="0">
                          <a:latin typeface="宋体" panose="02010600030101010101" pitchFamily="2" charset="-122"/>
                          <a:ea typeface="宋体" panose="02010600030101010101" pitchFamily="2" charset="-122"/>
                        </a:rPr>
                        <a:t>┅</a:t>
                      </a:r>
                      <a:endParaRPr lang="zh-CN" altLang="en-US" sz="1600" b="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1600" b="0" dirty="0">
                          <a:latin typeface="宋体" panose="02010600030101010101" pitchFamily="2" charset="-122"/>
                          <a:ea typeface="宋体" panose="02010600030101010101" pitchFamily="2" charset="-122"/>
                        </a:rPr>
                        <a:t>┅</a:t>
                      </a:r>
                      <a:endParaRPr lang="zh-CN" altLang="en-US" sz="1600" b="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2"/>
                  </a:ext>
                </a:extLst>
              </a:tr>
              <a:tr h="52959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2400" b="0" dirty="0">
                          <a:latin typeface="宋体" panose="02010600030101010101" pitchFamily="2" charset="-122"/>
                          <a:ea typeface="宋体" panose="02010600030101010101" pitchFamily="2" charset="-122"/>
                        </a:rPr>
                        <a:t>打印机</a:t>
                      </a:r>
                      <a:endParaRPr lang="zh-CN" altLang="en-US" sz="2400" b="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en-US" altLang="zh-CN" sz="2400" b="0">
                          <a:latin typeface="宋体" panose="02010600030101010101" pitchFamily="2" charset="-122"/>
                          <a:ea typeface="宋体" panose="02010600030101010101" pitchFamily="2" charset="-122"/>
                        </a:rPr>
                        <a:t>m</a:t>
                      </a:r>
                      <a:endParaRPr lang="en-US" altLang="zh-CN" sz="2400" b="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en-US" altLang="zh-CN" sz="2400" b="0" err="1">
                          <a:latin typeface="宋体" panose="02010600030101010101" pitchFamily="2" charset="-122"/>
                          <a:ea typeface="宋体" panose="02010600030101010101" pitchFamily="2" charset="-122"/>
                        </a:rPr>
                        <a:t>Sm</a:t>
                      </a:r>
                      <a:endParaRPr lang="en-US" altLang="zh-CN" sz="2400" b="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1600" b="0" dirty="0">
                          <a:latin typeface="宋体" panose="02010600030101010101" pitchFamily="2" charset="-122"/>
                          <a:ea typeface="宋体" panose="02010600030101010101" pitchFamily="2" charset="-122"/>
                        </a:rPr>
                        <a:t>┅</a:t>
                      </a:r>
                      <a:endParaRPr lang="zh-CN" altLang="en-US" sz="1600" b="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endParaRPr lang="zh-CN" altLang="en-US" sz="2400" b="0" dirty="0"/>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3"/>
                  </a:ext>
                </a:extLst>
              </a:tr>
              <a:tr h="33528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spcBef>
                          <a:spcPct val="0"/>
                        </a:spcBef>
                        <a:buSzTx/>
                        <a:buNone/>
                      </a:pPr>
                      <a:r>
                        <a:rPr lang="zh-CN" altLang="en-US" sz="1600" b="0" dirty="0">
                          <a:latin typeface="宋体" panose="02010600030101010101" pitchFamily="2" charset="-122"/>
                          <a:ea typeface="宋体" panose="02010600030101010101" pitchFamily="2" charset="-122"/>
                        </a:rPr>
                        <a:t>┅</a:t>
                      </a:r>
                      <a:endParaRPr lang="zh-CN" altLang="en-US" sz="1600" b="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1600" b="0" dirty="0">
                          <a:latin typeface="宋体" panose="02010600030101010101" pitchFamily="2" charset="-122"/>
                          <a:ea typeface="宋体" panose="02010600030101010101" pitchFamily="2" charset="-122"/>
                        </a:rPr>
                        <a:t>┅</a:t>
                      </a:r>
                      <a:endParaRPr lang="zh-CN" altLang="en-US" sz="1600" b="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1600" b="0" dirty="0">
                          <a:latin typeface="宋体" panose="02010600030101010101" pitchFamily="2" charset="-122"/>
                          <a:ea typeface="宋体" panose="02010600030101010101" pitchFamily="2" charset="-122"/>
                        </a:rPr>
                        <a:t>┅</a:t>
                      </a:r>
                      <a:endParaRPr lang="zh-CN" altLang="en-US" sz="1600" b="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1600" b="0" dirty="0">
                          <a:latin typeface="宋体" panose="02010600030101010101" pitchFamily="2" charset="-122"/>
                          <a:ea typeface="宋体" panose="02010600030101010101" pitchFamily="2" charset="-122"/>
                        </a:rPr>
                        <a:t>┅</a:t>
                      </a:r>
                      <a:endParaRPr lang="zh-CN" altLang="en-US" sz="1600" b="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1600" b="0" dirty="0">
                          <a:latin typeface="宋体" panose="02010600030101010101" pitchFamily="2" charset="-122"/>
                          <a:ea typeface="宋体" panose="02010600030101010101" pitchFamily="2" charset="-122"/>
                        </a:rPr>
                        <a:t>┅</a:t>
                      </a:r>
                      <a:endParaRPr lang="zh-CN" altLang="en-US" sz="1600" b="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4"/>
                  </a:ext>
                </a:extLst>
              </a:tr>
              <a:tr h="527685">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spcBef>
                          <a:spcPct val="0"/>
                        </a:spcBef>
                        <a:buSzTx/>
                        <a:buNone/>
                      </a:pPr>
                      <a:r>
                        <a:rPr lang="zh-CN" altLang="en-US" sz="2400" b="0" dirty="0">
                          <a:latin typeface="宋体" panose="02010600030101010101" pitchFamily="2" charset="-122"/>
                          <a:ea typeface="宋体" panose="02010600030101010101" pitchFamily="2" charset="-122"/>
                        </a:rPr>
                        <a:t>绘图仪</a:t>
                      </a:r>
                      <a:endParaRPr lang="zh-CN" altLang="en-US" sz="2400" b="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en-US" altLang="zh-CN" sz="2400" b="0">
                          <a:latin typeface="宋体" panose="02010600030101010101" pitchFamily="2" charset="-122"/>
                          <a:ea typeface="宋体" panose="02010600030101010101" pitchFamily="2" charset="-122"/>
                        </a:rPr>
                        <a:t>k</a:t>
                      </a:r>
                      <a:endParaRPr lang="en-US" altLang="zh-CN" sz="2400" b="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en-US" altLang="zh-CN" sz="2400" b="0" err="1">
                          <a:latin typeface="宋体" panose="02010600030101010101" pitchFamily="2" charset="-122"/>
                          <a:ea typeface="宋体" panose="02010600030101010101" pitchFamily="2" charset="-122"/>
                        </a:rPr>
                        <a:t>Sk</a:t>
                      </a:r>
                      <a:endParaRPr lang="en-US" altLang="zh-CN" sz="2400" b="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spcBef>
                          <a:spcPct val="0"/>
                        </a:spcBef>
                        <a:buSzTx/>
                        <a:buNone/>
                      </a:pPr>
                      <a:r>
                        <a:rPr lang="zh-CN" altLang="en-US" sz="1600" b="0" dirty="0">
                          <a:latin typeface="宋体" panose="02010600030101010101" pitchFamily="2" charset="-122"/>
                          <a:ea typeface="宋体" panose="02010600030101010101" pitchFamily="2" charset="-122"/>
                        </a:rPr>
                        <a:t>┅</a:t>
                      </a:r>
                      <a:endParaRPr lang="zh-CN" altLang="en-US" sz="1600" b="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marL="0" lvl="0" indent="0">
                        <a:buNone/>
                      </a:pPr>
                      <a:endParaRPr lang="zh-CN" altLang="en-US" sz="2400" b="0" dirty="0"/>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5"/>
                  </a:ext>
                </a:extLst>
              </a:tr>
            </a:tbl>
          </a:graphicData>
        </a:graphic>
      </p:graphicFrame>
      <p:graphicFrame>
        <p:nvGraphicFramePr>
          <p:cNvPr id="266530" name="内容占位符 266529"/>
          <p:cNvGraphicFramePr>
            <a:graphicFrameLocks noGrp="1"/>
          </p:cNvGraphicFramePr>
          <p:nvPr>
            <p:ph sz="half" idx="2"/>
          </p:nvPr>
        </p:nvGraphicFramePr>
        <p:xfrm>
          <a:off x="8578850" y="3365500"/>
          <a:ext cx="1441450" cy="2304288"/>
        </p:xfrm>
        <a:graphic>
          <a:graphicData uri="http://schemas.openxmlformats.org/drawingml/2006/table">
            <a:tbl>
              <a:tblPr/>
              <a:tblGrid>
                <a:gridCol w="1441450">
                  <a:extLst>
                    <a:ext uri="{9D8B030D-6E8A-4147-A177-3AD203B41FA5}">
                      <a16:colId xmlns:a16="http://schemas.microsoft.com/office/drawing/2014/main" val="20000"/>
                    </a:ext>
                  </a:extLst>
                </a:gridCol>
              </a:tblGrid>
              <a:tr h="38354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en-US" altLang="zh-CN" sz="2400" b="0">
                          <a:ea typeface="宋体" panose="02010600030101010101" pitchFamily="2" charset="-122"/>
                        </a:rPr>
                        <a:t>DCT1</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8354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en-US" altLang="zh-CN" sz="2400" b="0">
                          <a:ea typeface="宋体" panose="02010600030101010101" pitchFamily="2" charset="-122"/>
                        </a:rPr>
                        <a:t>DCT2</a:t>
                      </a: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8354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zh-CN" altLang="en-US" sz="2400" b="0" dirty="0">
                          <a:latin typeface="宋体" panose="02010600030101010101" pitchFamily="2" charset="-122"/>
                          <a:ea typeface="宋体" panose="02010600030101010101" pitchFamily="2" charset="-122"/>
                        </a:rPr>
                        <a:t>┅┅</a:t>
                      </a:r>
                      <a:endParaRPr lang="zh-CN" altLang="en-US" sz="2400" b="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8354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en-US" altLang="zh-CN" sz="2400" b="0" err="1">
                          <a:ea typeface="宋体" panose="02010600030101010101" pitchFamily="2" charset="-122"/>
                        </a:rPr>
                        <a:t>DCTi</a:t>
                      </a:r>
                      <a:endParaRPr lang="en-US" altLang="zh-CN" sz="2400" b="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38354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zh-CN" altLang="en-US" sz="2400" b="0" dirty="0">
                          <a:latin typeface="宋体" panose="02010600030101010101" pitchFamily="2" charset="-122"/>
                          <a:ea typeface="宋体" panose="02010600030101010101" pitchFamily="2" charset="-122"/>
                        </a:rPr>
                        <a:t>┅┅</a:t>
                      </a:r>
                      <a:endParaRPr lang="zh-CN" altLang="en-US" sz="2400" b="0" dirty="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383540">
                <a:tc>
                  <a:txBody>
                    <a:bodyPr/>
                    <a:lstStyle>
                      <a:lvl1pPr marL="342900" lvl="0" indent="-342900" algn="l" defTabSz="914400" rtl="0" eaLnBrk="1" fontAlgn="base" latinLnBrk="0" hangingPunct="1">
                        <a:lnSpc>
                          <a:spcPct val="100000"/>
                        </a:lnSpc>
                        <a:spcBef>
                          <a:spcPct val="20000"/>
                        </a:spcBef>
                        <a:spcAft>
                          <a:spcPct val="0"/>
                        </a:spcAft>
                        <a:buClrTx/>
                        <a:buSzPct val="80000"/>
                        <a:buFontTx/>
                        <a:buBlip>
                          <a:blip r:embed="rId3"/>
                        </a:buBlip>
                        <a:defRPr sz="32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Blip>
                          <a:blip r:embed="rId4"/>
                        </a:buBlip>
                        <a:defRPr sz="2800" b="1" i="0" u="none" kern="1200" baseline="0">
                          <a:solidFill>
                            <a:srgbClr val="000099"/>
                          </a:solidFill>
                          <a:latin typeface="Tahoma" panose="020B0604030504040204" pitchFamily="3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400" b="0" i="0" u="none" kern="1200" baseline="0">
                          <a:solidFill>
                            <a:srgbClr val="0033CC"/>
                          </a:solidFill>
                          <a:latin typeface="Tahoma" panose="020B0604030504040204" pitchFamily="3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2000" b="0" i="0" u="none" kern="1200" baseline="0">
                          <a:solidFill>
                            <a:srgbClr val="006699"/>
                          </a:solidFill>
                          <a:latin typeface="Tahoma" panose="020B0604030504040204" pitchFamily="3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1800" b="0" i="0" u="none" kern="1200" baseline="0">
                          <a:solidFill>
                            <a:srgbClr val="008080"/>
                          </a:solidFill>
                          <a:latin typeface="Tahoma" panose="020B0604030504040204" pitchFamily="34" charset="0"/>
                          <a:ea typeface="楷体_GB2312" pitchFamily="49" charset="-122"/>
                        </a:defRPr>
                      </a:lvl5pPr>
                    </a:lstStyle>
                    <a:p>
                      <a:pPr lvl="0" algn="ctr">
                        <a:lnSpc>
                          <a:spcPct val="80000"/>
                        </a:lnSpc>
                        <a:spcBef>
                          <a:spcPct val="0"/>
                        </a:spcBef>
                        <a:buSzTx/>
                        <a:buNone/>
                      </a:pPr>
                      <a:r>
                        <a:rPr lang="en-US" altLang="zh-CN" sz="2400" b="0" err="1">
                          <a:ea typeface="宋体" panose="02010600030101010101" pitchFamily="2" charset="-122"/>
                        </a:rPr>
                        <a:t>DCTn</a:t>
                      </a:r>
                      <a:endParaRPr lang="en-US" altLang="zh-CN" sz="2400" b="0">
                        <a:ea typeface="宋体" panose="0201060003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bl>
          </a:graphicData>
        </a:graphic>
      </p:graphicFrame>
      <p:sp>
        <p:nvSpPr>
          <p:cNvPr id="266487" name="文本框 266486"/>
          <p:cNvSpPr txBox="1"/>
          <p:nvPr/>
        </p:nvSpPr>
        <p:spPr>
          <a:xfrm>
            <a:off x="2279650" y="2636838"/>
            <a:ext cx="3095625" cy="431800"/>
          </a:xfrm>
          <a:prstGeom prst="rect">
            <a:avLst/>
          </a:prstGeom>
          <a:noFill/>
          <a:ln w="9525">
            <a:noFill/>
          </a:ln>
        </p:spPr>
        <p:txBody>
          <a:bodyPr/>
          <a:lstStyle/>
          <a:p>
            <a:pPr algn="just"/>
            <a:r>
              <a:rPr lang="zh-CN" altLang="en-US" dirty="0">
                <a:solidFill>
                  <a:srgbClr val="0000CC"/>
                </a:solidFill>
                <a:effectLst>
                  <a:outerShdw blurRad="38100" dist="38100" dir="2700000">
                    <a:srgbClr val="C0C0C0"/>
                  </a:outerShdw>
                </a:effectLst>
                <a:latin typeface="Times New Roman" panose="02020603050405020304" pitchFamily="18" charset="0"/>
              </a:rPr>
              <a:t>系统设备表（</a:t>
            </a:r>
            <a:r>
              <a:rPr lang="en-US" altLang="zh-CN">
                <a:solidFill>
                  <a:srgbClr val="0000CC"/>
                </a:solidFill>
                <a:effectLst>
                  <a:outerShdw blurRad="38100" dist="38100" dir="2700000">
                    <a:srgbClr val="C0C0C0"/>
                  </a:outerShdw>
                </a:effectLst>
                <a:latin typeface="Times New Roman" panose="02020603050405020304" pitchFamily="18" charset="0"/>
              </a:rPr>
              <a:t>SDT</a:t>
            </a:r>
            <a:r>
              <a:rPr lang="zh-CN" altLang="en-US" dirty="0">
                <a:solidFill>
                  <a:srgbClr val="0000CC"/>
                </a:solidFill>
                <a:effectLst>
                  <a:outerShdw blurRad="38100" dist="38100" dir="2700000">
                    <a:srgbClr val="C0C0C0"/>
                  </a:outerShdw>
                </a:effectLst>
                <a:latin typeface="Times New Roman" panose="02020603050405020304" pitchFamily="18" charset="0"/>
              </a:rPr>
              <a:t>）</a:t>
            </a: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sp>
        <p:nvSpPr>
          <p:cNvPr id="266488" name="文本框 266487"/>
          <p:cNvSpPr txBox="1"/>
          <p:nvPr/>
        </p:nvSpPr>
        <p:spPr>
          <a:xfrm>
            <a:off x="8004175" y="2779713"/>
            <a:ext cx="2700338" cy="431800"/>
          </a:xfrm>
          <a:prstGeom prst="rect">
            <a:avLst/>
          </a:prstGeom>
          <a:noFill/>
          <a:ln w="9525">
            <a:noFill/>
          </a:ln>
        </p:spPr>
        <p:txBody>
          <a:bodyPr/>
          <a:lstStyle/>
          <a:p>
            <a:pPr algn="ctr"/>
            <a:r>
              <a:rPr lang="zh-CN" altLang="en-US" dirty="0">
                <a:solidFill>
                  <a:srgbClr val="0000CC"/>
                </a:solidFill>
                <a:effectLst>
                  <a:outerShdw blurRad="38100" dist="38100" dir="2700000">
                    <a:srgbClr val="C0C0C0"/>
                  </a:outerShdw>
                </a:effectLst>
                <a:latin typeface="Times New Roman" panose="02020603050405020304" pitchFamily="18" charset="0"/>
              </a:rPr>
              <a:t>打印机（</a:t>
            </a:r>
            <a:r>
              <a:rPr lang="en-US" altLang="zh-CN">
                <a:solidFill>
                  <a:srgbClr val="0000CC"/>
                </a:solidFill>
                <a:effectLst>
                  <a:outerShdw blurRad="38100" dist="38100" dir="2700000">
                    <a:srgbClr val="C0C0C0"/>
                  </a:outerShdw>
                </a:effectLst>
                <a:latin typeface="Times New Roman" panose="02020603050405020304" pitchFamily="18" charset="0"/>
              </a:rPr>
              <a:t>DCT</a:t>
            </a:r>
            <a:r>
              <a:rPr lang="zh-CN" altLang="en-US" dirty="0">
                <a:solidFill>
                  <a:srgbClr val="0000CC"/>
                </a:solidFill>
                <a:effectLst>
                  <a:outerShdw blurRad="38100" dist="38100" dir="2700000">
                    <a:srgbClr val="C0C0C0"/>
                  </a:outerShdw>
                </a:effectLst>
                <a:latin typeface="Times New Roman" panose="02020603050405020304" pitchFamily="18" charset="0"/>
              </a:rPr>
              <a:t>）</a:t>
            </a: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sp>
        <p:nvSpPr>
          <p:cNvPr id="266512" name="文本框 266511"/>
          <p:cNvSpPr txBox="1"/>
          <p:nvPr/>
        </p:nvSpPr>
        <p:spPr>
          <a:xfrm>
            <a:off x="3359944" y="5985510"/>
            <a:ext cx="5545137" cy="431800"/>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dirty="0">
                <a:solidFill>
                  <a:srgbClr val="006600"/>
                </a:solidFill>
                <a:effectLst>
                  <a:outerShdw blurRad="38100" dist="38100" dir="2700000">
                    <a:srgbClr val="C0C0C0"/>
                  </a:outerShdw>
                </a:effectLst>
                <a:latin typeface="宋体" panose="02010600030101010101" pitchFamily="2" charset="-122"/>
              </a:rPr>
              <a:t>5.12 </a:t>
            </a:r>
            <a:r>
              <a:rPr lang="zh-CN" altLang="en-US" sz="2000" dirty="0">
                <a:solidFill>
                  <a:srgbClr val="006600"/>
                </a:solidFill>
                <a:effectLst>
                  <a:outerShdw blurRad="38100" dist="38100" dir="2700000">
                    <a:srgbClr val="C0C0C0"/>
                  </a:outerShdw>
                </a:effectLst>
                <a:latin typeface="宋体" panose="02010600030101010101" pitchFamily="2" charset="-122"/>
              </a:rPr>
              <a:t>同一类型设备表示的数据结构</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266513" name="直接连接符 266512"/>
          <p:cNvSpPr/>
          <p:nvPr/>
        </p:nvSpPr>
        <p:spPr>
          <a:xfrm>
            <a:off x="6923088" y="4724400"/>
            <a:ext cx="0" cy="0"/>
          </a:xfrm>
          <a:prstGeom prst="line">
            <a:avLst/>
          </a:prstGeom>
          <a:ln w="9525" cap="flat" cmpd="sng">
            <a:solidFill>
              <a:schemeClr val="tx1"/>
            </a:solidFill>
            <a:prstDash val="solid"/>
            <a:miter/>
            <a:headEnd type="none" w="med" len="med"/>
            <a:tailEnd type="none" w="med" len="med"/>
          </a:ln>
        </p:spPr>
      </p:sp>
      <p:sp>
        <p:nvSpPr>
          <p:cNvPr id="266514" name="任意多边形 266513"/>
          <p:cNvSpPr/>
          <p:nvPr/>
        </p:nvSpPr>
        <p:spPr>
          <a:xfrm>
            <a:off x="6850063" y="3429000"/>
            <a:ext cx="1728787" cy="1223963"/>
          </a:xfrm>
          <a:custGeom>
            <a:avLst/>
            <a:gdLst/>
            <a:ahLst/>
            <a:cxnLst/>
            <a:rect l="0" t="0" r="0" b="0"/>
            <a:pathLst>
              <a:path w="1089" h="771">
                <a:moveTo>
                  <a:pt x="0" y="771"/>
                </a:moveTo>
                <a:lnTo>
                  <a:pt x="771" y="771"/>
                </a:lnTo>
                <a:lnTo>
                  <a:pt x="771" y="0"/>
                </a:lnTo>
                <a:lnTo>
                  <a:pt x="1089" y="0"/>
                </a:lnTo>
              </a:path>
            </a:pathLst>
          </a:custGeom>
          <a:noFill/>
          <a:ln w="28575" cap="flat" cmpd="sng">
            <a:solidFill>
              <a:srgbClr val="800000">
                <a:alpha val="100000"/>
              </a:srgbClr>
            </a:solidFill>
            <a:prstDash val="solid"/>
            <a:miter lim="800000"/>
            <a:headEnd type="diamond" w="med" len="med"/>
            <a:tailEnd type="stealth" w="lg" len="lg"/>
          </a:ln>
        </p:spPr>
        <p:txBody>
          <a:bodyPr/>
          <a:lstStyle/>
          <a:p>
            <a:endParaRPr lang="zh-CN" altLang="en-US"/>
          </a:p>
        </p:txBody>
      </p:sp>
      <p:sp>
        <p:nvSpPr>
          <p:cNvPr id="266520" name="文本框 266519"/>
          <p:cNvSpPr txBox="1"/>
          <p:nvPr/>
        </p:nvSpPr>
        <p:spPr>
          <a:xfrm>
            <a:off x="1576232" y="1813594"/>
            <a:ext cx="7127875" cy="583565"/>
          </a:xfrm>
          <a:prstGeom prst="rect">
            <a:avLst/>
          </a:prstGeom>
          <a:noFill/>
          <a:ln w="9525">
            <a:noFill/>
          </a:ln>
        </p:spPr>
        <p:txBody>
          <a:bodyPr>
            <a:spAutoFit/>
          </a:bodyPr>
          <a:lstStyle/>
          <a:p>
            <a:pPr>
              <a:spcBef>
                <a:spcPct val="20000"/>
              </a:spcBef>
              <a:buSzPct val="80000"/>
            </a:pPr>
            <a:r>
              <a:rPr lang="zh-CN" altLang="en-US" sz="2800" dirty="0">
                <a:solidFill>
                  <a:srgbClr val="800000"/>
                </a:solidFill>
                <a:effectLst>
                  <a:outerShdw blurRad="38100" dist="38100" dir="2700000">
                    <a:srgbClr val="C0C0C0"/>
                  </a:outerShdw>
                </a:effectLst>
                <a:latin typeface="Tahoma" panose="020B0604030504040204" pitchFamily="34" charset="0"/>
              </a:rPr>
              <a:t> </a:t>
            </a:r>
            <a:r>
              <a:rPr lang="en-US" altLang="zh-CN" sz="2800" dirty="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、设备分配原则与分配技术</a:t>
            </a:r>
            <a:r>
              <a:rPr lang="zh-CN" altLang="en-US" sz="3200" b="0" dirty="0">
                <a:latin typeface="Tahoma" panose="020B0604030504040204" pitchFamily="34" charset="0"/>
              </a:rPr>
              <a:t> </a:t>
            </a:r>
          </a:p>
        </p:txBody>
      </p:sp>
      <p:sp>
        <p:nvSpPr>
          <p:cNvPr id="266522" name="AutoShape 5"/>
          <p:cNvSpPr/>
          <p:nvPr/>
        </p:nvSpPr>
        <p:spPr>
          <a:xfrm>
            <a:off x="855861" y="982590"/>
            <a:ext cx="5172075"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66523" name="Text Box 38"/>
          <p:cNvSpPr txBox="1"/>
          <p:nvPr/>
        </p:nvSpPr>
        <p:spPr>
          <a:xfrm>
            <a:off x="911424" y="1022277"/>
            <a:ext cx="6556375"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二、设备分配因素和分配技术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15" name="矩形 14">
            <a:extLst>
              <a:ext uri="{FF2B5EF4-FFF2-40B4-BE49-F238E27FC236}">
                <a16:creationId xmlns:a16="http://schemas.microsoft.com/office/drawing/2014/main" id="{2124D8E1-B707-4122-B059-40113EA6CEC5}"/>
              </a:ext>
            </a:extLst>
          </p:cNvPr>
          <p:cNvSpPr/>
          <p:nvPr/>
        </p:nvSpPr>
        <p:spPr>
          <a:xfrm>
            <a:off x="450854" y="201588"/>
            <a:ext cx="3455988"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5.4 设备分配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6522"/>
                                        </p:tgtEl>
                                        <p:attrNameLst>
                                          <p:attrName>style.visibility</p:attrName>
                                        </p:attrNameLst>
                                      </p:cBhvr>
                                      <p:to>
                                        <p:strVal val="visible"/>
                                      </p:to>
                                    </p:set>
                                    <p:anim calcmode="lin" valueType="num">
                                      <p:cBhvr additive="base">
                                        <p:cTn id="7" dur="500" fill="hold"/>
                                        <p:tgtEl>
                                          <p:spTgt spid="266522"/>
                                        </p:tgtEl>
                                        <p:attrNameLst>
                                          <p:attrName>ppt_x</p:attrName>
                                        </p:attrNameLst>
                                      </p:cBhvr>
                                      <p:tavLst>
                                        <p:tav tm="0">
                                          <p:val>
                                            <p:strVal val="#ppt_x"/>
                                          </p:val>
                                        </p:tav>
                                        <p:tav tm="100000">
                                          <p:val>
                                            <p:strVal val="#ppt_x"/>
                                          </p:val>
                                        </p:tav>
                                      </p:tavLst>
                                    </p:anim>
                                    <p:anim calcmode="lin" valueType="num">
                                      <p:cBhvr additive="base">
                                        <p:cTn id="8" dur="500" fill="hold"/>
                                        <p:tgtEl>
                                          <p:spTgt spid="2665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6523"/>
                                        </p:tgtEl>
                                        <p:attrNameLst>
                                          <p:attrName>style.visibility</p:attrName>
                                        </p:attrNameLst>
                                      </p:cBhvr>
                                      <p:to>
                                        <p:strVal val="visible"/>
                                      </p:to>
                                    </p:set>
                                    <p:anim calcmode="lin" valueType="num">
                                      <p:cBhvr additive="base">
                                        <p:cTn id="12" dur="500" fill="hold"/>
                                        <p:tgtEl>
                                          <p:spTgt spid="266523"/>
                                        </p:tgtEl>
                                        <p:attrNameLst>
                                          <p:attrName>ppt_x</p:attrName>
                                        </p:attrNameLst>
                                      </p:cBhvr>
                                      <p:tavLst>
                                        <p:tav tm="0">
                                          <p:val>
                                            <p:strVal val="#ppt_x"/>
                                          </p:val>
                                        </p:tav>
                                        <p:tav tm="100000">
                                          <p:val>
                                            <p:strVal val="#ppt_x"/>
                                          </p:val>
                                        </p:tav>
                                      </p:tavLst>
                                    </p:anim>
                                    <p:anim calcmode="lin" valueType="num">
                                      <p:cBhvr additive="base">
                                        <p:cTn id="13" dur="500" fill="hold"/>
                                        <p:tgtEl>
                                          <p:spTgt spid="266523"/>
                                        </p:tgtEl>
                                        <p:attrNameLst>
                                          <p:attrName>ppt_y</p:attrName>
                                        </p:attrNameLst>
                                      </p:cBhvr>
                                      <p:tavLst>
                                        <p:tav tm="0">
                                          <p:val>
                                            <p:strVal val="1+#ppt_h/2"/>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66520"/>
                                        </p:tgtEl>
                                        <p:attrNameLst>
                                          <p:attrName>style.visibility</p:attrName>
                                        </p:attrNameLst>
                                      </p:cBhvr>
                                      <p:to>
                                        <p:strVal val="visible"/>
                                      </p:to>
                                    </p:set>
                                    <p:anim calcmode="lin" valueType="num">
                                      <p:cBhvr additive="base">
                                        <p:cTn id="16" dur="500" fill="hold"/>
                                        <p:tgtEl>
                                          <p:spTgt spid="266520"/>
                                        </p:tgtEl>
                                        <p:attrNameLst>
                                          <p:attrName>ppt_x</p:attrName>
                                        </p:attrNameLst>
                                      </p:cBhvr>
                                      <p:tavLst>
                                        <p:tav tm="0">
                                          <p:val>
                                            <p:strVal val="0-#ppt_w/2"/>
                                          </p:val>
                                        </p:tav>
                                        <p:tav tm="100000">
                                          <p:val>
                                            <p:strVal val="#ppt_x"/>
                                          </p:val>
                                        </p:tav>
                                      </p:tavLst>
                                    </p:anim>
                                    <p:anim calcmode="lin" valueType="num">
                                      <p:cBhvr additive="base">
                                        <p:cTn id="17" dur="500" fill="hold"/>
                                        <p:tgtEl>
                                          <p:spTgt spid="266520"/>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266242"/>
                                        </p:tgtEl>
                                        <p:attrNameLst>
                                          <p:attrName>style.visibility</p:attrName>
                                        </p:attrNameLst>
                                      </p:cBhvr>
                                      <p:to>
                                        <p:strVal val="visible"/>
                                      </p:to>
                                    </p:set>
                                    <p:anim calcmode="lin" valueType="num">
                                      <p:cBhvr additive="base">
                                        <p:cTn id="21" dur="500" fill="hold"/>
                                        <p:tgtEl>
                                          <p:spTgt spid="266242"/>
                                        </p:tgtEl>
                                        <p:attrNameLst>
                                          <p:attrName>ppt_x</p:attrName>
                                        </p:attrNameLst>
                                      </p:cBhvr>
                                      <p:tavLst>
                                        <p:tav tm="0">
                                          <p:val>
                                            <p:strVal val="#ppt_x"/>
                                          </p:val>
                                        </p:tav>
                                        <p:tav tm="100000">
                                          <p:val>
                                            <p:strVal val="#ppt_x"/>
                                          </p:val>
                                        </p:tav>
                                      </p:tavLst>
                                    </p:anim>
                                    <p:anim calcmode="lin" valueType="num">
                                      <p:cBhvr additive="base">
                                        <p:cTn id="22" dur="500" fill="hold"/>
                                        <p:tgtEl>
                                          <p:spTgt spid="26624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6243"/>
                                        </p:tgtEl>
                                        <p:attrNameLst>
                                          <p:attrName>style.visibility</p:attrName>
                                        </p:attrNameLst>
                                      </p:cBhvr>
                                      <p:to>
                                        <p:strVal val="visible"/>
                                      </p:to>
                                    </p:set>
                                    <p:anim calcmode="lin" valueType="num">
                                      <p:cBhvr additive="base">
                                        <p:cTn id="25" dur="500" fill="hold"/>
                                        <p:tgtEl>
                                          <p:spTgt spid="266243"/>
                                        </p:tgtEl>
                                        <p:attrNameLst>
                                          <p:attrName>ppt_x</p:attrName>
                                        </p:attrNameLst>
                                      </p:cBhvr>
                                      <p:tavLst>
                                        <p:tav tm="0">
                                          <p:val>
                                            <p:strVal val="#ppt_x"/>
                                          </p:val>
                                        </p:tav>
                                        <p:tav tm="100000">
                                          <p:val>
                                            <p:strVal val="#ppt_x"/>
                                          </p:val>
                                        </p:tav>
                                      </p:tavLst>
                                    </p:anim>
                                    <p:anim calcmode="lin" valueType="num">
                                      <p:cBhvr additive="base">
                                        <p:cTn id="26" dur="500" fill="hold"/>
                                        <p:tgtEl>
                                          <p:spTgt spid="26624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6529"/>
                                        </p:tgtEl>
                                        <p:attrNameLst>
                                          <p:attrName>style.visibility</p:attrName>
                                        </p:attrNameLst>
                                      </p:cBhvr>
                                      <p:to>
                                        <p:strVal val="visible"/>
                                      </p:to>
                                    </p:set>
                                    <p:anim calcmode="lin" valueType="num">
                                      <p:cBhvr additive="base">
                                        <p:cTn id="29" dur="500" fill="hold"/>
                                        <p:tgtEl>
                                          <p:spTgt spid="266529"/>
                                        </p:tgtEl>
                                        <p:attrNameLst>
                                          <p:attrName>ppt_x</p:attrName>
                                        </p:attrNameLst>
                                      </p:cBhvr>
                                      <p:tavLst>
                                        <p:tav tm="0">
                                          <p:val>
                                            <p:strVal val="#ppt_x"/>
                                          </p:val>
                                        </p:tav>
                                        <p:tav tm="100000">
                                          <p:val>
                                            <p:strVal val="#ppt_x"/>
                                          </p:val>
                                        </p:tav>
                                      </p:tavLst>
                                    </p:anim>
                                    <p:anim calcmode="lin" valueType="num">
                                      <p:cBhvr additive="base">
                                        <p:cTn id="30" dur="500" fill="hold"/>
                                        <p:tgtEl>
                                          <p:spTgt spid="26652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66530"/>
                                        </p:tgtEl>
                                        <p:attrNameLst>
                                          <p:attrName>style.visibility</p:attrName>
                                        </p:attrNameLst>
                                      </p:cBhvr>
                                      <p:to>
                                        <p:strVal val="visible"/>
                                      </p:to>
                                    </p:set>
                                    <p:anim calcmode="lin" valueType="num">
                                      <p:cBhvr additive="base">
                                        <p:cTn id="33" dur="500" fill="hold"/>
                                        <p:tgtEl>
                                          <p:spTgt spid="266530"/>
                                        </p:tgtEl>
                                        <p:attrNameLst>
                                          <p:attrName>ppt_x</p:attrName>
                                        </p:attrNameLst>
                                      </p:cBhvr>
                                      <p:tavLst>
                                        <p:tav tm="0">
                                          <p:val>
                                            <p:strVal val="#ppt_x"/>
                                          </p:val>
                                        </p:tav>
                                        <p:tav tm="100000">
                                          <p:val>
                                            <p:strVal val="#ppt_x"/>
                                          </p:val>
                                        </p:tav>
                                      </p:tavLst>
                                    </p:anim>
                                    <p:anim calcmode="lin" valueType="num">
                                      <p:cBhvr additive="base">
                                        <p:cTn id="34" dur="500" fill="hold"/>
                                        <p:tgtEl>
                                          <p:spTgt spid="26653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66488"/>
                                        </p:tgtEl>
                                        <p:attrNameLst>
                                          <p:attrName>style.visibility</p:attrName>
                                        </p:attrNameLst>
                                      </p:cBhvr>
                                      <p:to>
                                        <p:strVal val="visible"/>
                                      </p:to>
                                    </p:set>
                                    <p:anim calcmode="lin" valueType="num">
                                      <p:cBhvr additive="base">
                                        <p:cTn id="37" dur="500" fill="hold"/>
                                        <p:tgtEl>
                                          <p:spTgt spid="266488"/>
                                        </p:tgtEl>
                                        <p:attrNameLst>
                                          <p:attrName>ppt_x</p:attrName>
                                        </p:attrNameLst>
                                      </p:cBhvr>
                                      <p:tavLst>
                                        <p:tav tm="0">
                                          <p:val>
                                            <p:strVal val="#ppt_x"/>
                                          </p:val>
                                        </p:tav>
                                        <p:tav tm="100000">
                                          <p:val>
                                            <p:strVal val="#ppt_x"/>
                                          </p:val>
                                        </p:tav>
                                      </p:tavLst>
                                    </p:anim>
                                    <p:anim calcmode="lin" valueType="num">
                                      <p:cBhvr additive="base">
                                        <p:cTn id="38" dur="500" fill="hold"/>
                                        <p:tgtEl>
                                          <p:spTgt spid="26648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6512"/>
                                        </p:tgtEl>
                                        <p:attrNameLst>
                                          <p:attrName>style.visibility</p:attrName>
                                        </p:attrNameLst>
                                      </p:cBhvr>
                                      <p:to>
                                        <p:strVal val="visible"/>
                                      </p:to>
                                    </p:set>
                                    <p:anim calcmode="lin" valueType="num">
                                      <p:cBhvr additive="base">
                                        <p:cTn id="41" dur="500" fill="hold"/>
                                        <p:tgtEl>
                                          <p:spTgt spid="266512"/>
                                        </p:tgtEl>
                                        <p:attrNameLst>
                                          <p:attrName>ppt_x</p:attrName>
                                        </p:attrNameLst>
                                      </p:cBhvr>
                                      <p:tavLst>
                                        <p:tav tm="0">
                                          <p:val>
                                            <p:strVal val="#ppt_x"/>
                                          </p:val>
                                        </p:tav>
                                        <p:tav tm="100000">
                                          <p:val>
                                            <p:strVal val="#ppt_x"/>
                                          </p:val>
                                        </p:tav>
                                      </p:tavLst>
                                    </p:anim>
                                    <p:anim calcmode="lin" valueType="num">
                                      <p:cBhvr additive="base">
                                        <p:cTn id="42" dur="500" fill="hold"/>
                                        <p:tgtEl>
                                          <p:spTgt spid="266512"/>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66513"/>
                                        </p:tgtEl>
                                        <p:attrNameLst>
                                          <p:attrName>style.visibility</p:attrName>
                                        </p:attrNameLst>
                                      </p:cBhvr>
                                      <p:to>
                                        <p:strVal val="visible"/>
                                      </p:to>
                                    </p:set>
                                    <p:anim calcmode="lin" valueType="num">
                                      <p:cBhvr additive="base">
                                        <p:cTn id="45" dur="500" fill="hold"/>
                                        <p:tgtEl>
                                          <p:spTgt spid="266513"/>
                                        </p:tgtEl>
                                        <p:attrNameLst>
                                          <p:attrName>ppt_x</p:attrName>
                                        </p:attrNameLst>
                                      </p:cBhvr>
                                      <p:tavLst>
                                        <p:tav tm="0">
                                          <p:val>
                                            <p:strVal val="#ppt_x"/>
                                          </p:val>
                                        </p:tav>
                                        <p:tav tm="100000">
                                          <p:val>
                                            <p:strVal val="#ppt_x"/>
                                          </p:val>
                                        </p:tav>
                                      </p:tavLst>
                                    </p:anim>
                                    <p:anim calcmode="lin" valueType="num">
                                      <p:cBhvr additive="base">
                                        <p:cTn id="46" dur="500" fill="hold"/>
                                        <p:tgtEl>
                                          <p:spTgt spid="26651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66514"/>
                                        </p:tgtEl>
                                        <p:attrNameLst>
                                          <p:attrName>style.visibility</p:attrName>
                                        </p:attrNameLst>
                                      </p:cBhvr>
                                      <p:to>
                                        <p:strVal val="visible"/>
                                      </p:to>
                                    </p:set>
                                    <p:anim calcmode="lin" valueType="num">
                                      <p:cBhvr additive="base">
                                        <p:cTn id="49" dur="500" fill="hold"/>
                                        <p:tgtEl>
                                          <p:spTgt spid="266514"/>
                                        </p:tgtEl>
                                        <p:attrNameLst>
                                          <p:attrName>ppt_x</p:attrName>
                                        </p:attrNameLst>
                                      </p:cBhvr>
                                      <p:tavLst>
                                        <p:tav tm="0">
                                          <p:val>
                                            <p:strVal val="#ppt_x"/>
                                          </p:val>
                                        </p:tav>
                                        <p:tav tm="100000">
                                          <p:val>
                                            <p:strVal val="#ppt_x"/>
                                          </p:val>
                                        </p:tav>
                                      </p:tavLst>
                                    </p:anim>
                                    <p:anim calcmode="lin" valueType="num">
                                      <p:cBhvr additive="base">
                                        <p:cTn id="50" dur="500" fill="hold"/>
                                        <p:tgtEl>
                                          <p:spTgt spid="2665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66487"/>
                                        </p:tgtEl>
                                        <p:attrNameLst>
                                          <p:attrName>style.visibility</p:attrName>
                                        </p:attrNameLst>
                                      </p:cBhvr>
                                      <p:to>
                                        <p:strVal val="visible"/>
                                      </p:to>
                                    </p:set>
                                    <p:anim calcmode="lin" valueType="num">
                                      <p:cBhvr additive="base">
                                        <p:cTn id="53" dur="500" fill="hold"/>
                                        <p:tgtEl>
                                          <p:spTgt spid="266487"/>
                                        </p:tgtEl>
                                        <p:attrNameLst>
                                          <p:attrName>ppt_x</p:attrName>
                                        </p:attrNameLst>
                                      </p:cBhvr>
                                      <p:tavLst>
                                        <p:tav tm="0">
                                          <p:val>
                                            <p:strVal val="#ppt_x"/>
                                          </p:val>
                                        </p:tav>
                                        <p:tav tm="100000">
                                          <p:val>
                                            <p:strVal val="#ppt_x"/>
                                          </p:val>
                                        </p:tav>
                                      </p:tavLst>
                                    </p:anim>
                                    <p:anim calcmode="lin" valueType="num">
                                      <p:cBhvr additive="base">
                                        <p:cTn id="54" dur="500" fill="hold"/>
                                        <p:tgtEl>
                                          <p:spTgt spid="2664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87" grpId="0"/>
      <p:bldP spid="266488" grpId="0"/>
      <p:bldP spid="266512" grpId="0"/>
      <p:bldP spid="266520" grpId="0"/>
      <p:bldP spid="266522" grpId="0" bldLvl="0" animBg="1"/>
      <p:bldP spid="26652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矩形 265217"/>
          <p:cNvSpPr/>
          <p:nvPr/>
        </p:nvSpPr>
        <p:spPr>
          <a:xfrm>
            <a:off x="1524000" y="3328988"/>
            <a:ext cx="9144000" cy="0"/>
          </a:xfrm>
          <a:prstGeom prst="rect">
            <a:avLst/>
          </a:prstGeom>
          <a:noFill/>
          <a:ln w="9525">
            <a:noFill/>
          </a:ln>
        </p:spPr>
        <p:txBody>
          <a:bodyPr/>
          <a:lstStyle/>
          <a:p>
            <a:endParaRPr lang="zh-CN" altLang="en-US"/>
          </a:p>
        </p:txBody>
      </p:sp>
      <p:sp>
        <p:nvSpPr>
          <p:cNvPr id="265219" name="矩形 265218"/>
          <p:cNvSpPr/>
          <p:nvPr/>
        </p:nvSpPr>
        <p:spPr>
          <a:xfrm>
            <a:off x="1524000" y="3319463"/>
            <a:ext cx="9144000" cy="0"/>
          </a:xfrm>
          <a:prstGeom prst="rect">
            <a:avLst/>
          </a:prstGeom>
          <a:noFill/>
          <a:ln w="9525">
            <a:noFill/>
          </a:ln>
        </p:spPr>
        <p:txBody>
          <a:bodyPr/>
          <a:lstStyle/>
          <a:p>
            <a:endParaRPr lang="zh-CN" altLang="en-US"/>
          </a:p>
        </p:txBody>
      </p:sp>
      <p:sp>
        <p:nvSpPr>
          <p:cNvPr id="265221" name="文本框 265220"/>
          <p:cNvSpPr txBox="1"/>
          <p:nvPr/>
        </p:nvSpPr>
        <p:spPr>
          <a:xfrm>
            <a:off x="6527800" y="2565400"/>
            <a:ext cx="936625" cy="392113"/>
          </a:xfrm>
          <a:prstGeom prst="rect">
            <a:avLst/>
          </a:prstGeom>
          <a:noFill/>
          <a:ln w="9525">
            <a:noFill/>
          </a:ln>
        </p:spPr>
        <p:txBody>
          <a:bodyPr/>
          <a:lstStyle/>
          <a:p>
            <a:pPr algn="just"/>
            <a:endParaRPr lang="zh-CN" altLang="en-US" b="0" dirty="0">
              <a:latin typeface="Tahoma" panose="020B0604030504040204" pitchFamily="34" charset="0"/>
            </a:endParaRPr>
          </a:p>
        </p:txBody>
      </p:sp>
      <p:sp>
        <p:nvSpPr>
          <p:cNvPr id="265224" name="文本框 265223"/>
          <p:cNvSpPr txBox="1"/>
          <p:nvPr/>
        </p:nvSpPr>
        <p:spPr>
          <a:xfrm>
            <a:off x="2045494" y="2565400"/>
            <a:ext cx="8803034" cy="3581400"/>
          </a:xfrm>
          <a:prstGeom prst="rect">
            <a:avLst/>
          </a:prstGeom>
          <a:noFill/>
          <a:ln w="9525">
            <a:noFill/>
          </a:ln>
        </p:spPr>
        <p:txBody>
          <a:bodyPr wrap="square">
            <a:spAutoFit/>
          </a:bodyPr>
          <a:lstStyle/>
          <a:p>
            <a:pPr>
              <a:lnSpc>
                <a:spcPct val="105000"/>
              </a:lnSpc>
              <a:spcBef>
                <a:spcPct val="10000"/>
              </a:spcBef>
              <a:buClr>
                <a:srgbClr val="FF99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独占设备申请和释放利用信号量简单描述如下：</a:t>
            </a:r>
          </a:p>
          <a:p>
            <a:pPr lvl="1">
              <a:lnSpc>
                <a:spcPct val="105000"/>
              </a:lnSpc>
              <a:spcBef>
                <a:spcPct val="10000"/>
              </a:spcBef>
              <a:buClr>
                <a:srgbClr val="FF00FF"/>
              </a:buClr>
              <a:buFont typeface="Wingdings" panose="05000000000000000000" pitchFamily="2" charset="2"/>
              <a:buChar char="Ø"/>
            </a:pPr>
            <a:r>
              <a:rPr lang="zh-CN" altLang="en-US" b="1" dirty="0">
                <a:solidFill>
                  <a:srgbClr val="0000CC"/>
                </a:solidFill>
                <a:latin typeface="Tahoma" panose="020B0604030504040204" pitchFamily="34" charset="0"/>
              </a:rPr>
              <a:t>申请</a:t>
            </a:r>
            <a:r>
              <a:rPr lang="en-US" altLang="zh-CN" b="1" dirty="0">
                <a:solidFill>
                  <a:srgbClr val="0000CC"/>
                </a:solidFill>
                <a:latin typeface="宋体" panose="02010600030101010101" pitchFamily="2" charset="-122"/>
              </a:rPr>
              <a:t>——</a:t>
            </a:r>
            <a:r>
              <a:rPr lang="zh-CN" altLang="en-US" b="1" dirty="0">
                <a:solidFill>
                  <a:srgbClr val="0000CC"/>
                </a:solidFill>
                <a:latin typeface="Tahoma" panose="020B0604030504040204" pitchFamily="34" charset="0"/>
              </a:rPr>
              <a:t>分配设备</a:t>
            </a:r>
          </a:p>
          <a:p>
            <a:pPr lvl="2">
              <a:lnSpc>
                <a:spcPct val="105000"/>
              </a:lnSpc>
              <a:spcBef>
                <a:spcPct val="10000"/>
              </a:spcBef>
            </a:pPr>
            <a:r>
              <a:rPr lang="zh-CN" altLang="en-US" sz="2000" b="1" dirty="0">
                <a:latin typeface="Tahoma" panose="020B0604030504040204" pitchFamily="34" charset="0"/>
              </a:rPr>
              <a:t>① 根据申请设备类型，查</a:t>
            </a:r>
            <a:r>
              <a:rPr lang="en-US" altLang="zh-CN" sz="2000" b="1" dirty="0">
                <a:latin typeface="Tahoma" panose="020B0604030504040204" pitchFamily="34" charset="0"/>
              </a:rPr>
              <a:t>SDT</a:t>
            </a:r>
            <a:r>
              <a:rPr lang="zh-CN" altLang="en-US" sz="2000" b="1" dirty="0">
                <a:latin typeface="Tahoma" panose="020B0604030504040204" pitchFamily="34" charset="0"/>
              </a:rPr>
              <a:t>，得到相应</a:t>
            </a:r>
            <a:r>
              <a:rPr lang="en-US" altLang="zh-CN" sz="2000" b="1" dirty="0">
                <a:latin typeface="Tahoma" panose="020B0604030504040204" pitchFamily="34" charset="0"/>
              </a:rPr>
              <a:t>DCT</a:t>
            </a:r>
            <a:r>
              <a:rPr lang="zh-CN" altLang="en-US" sz="2000" b="1" dirty="0">
                <a:latin typeface="Tahoma" panose="020B0604030504040204" pitchFamily="34" charset="0"/>
              </a:rPr>
              <a:t>首址；</a:t>
            </a:r>
          </a:p>
          <a:p>
            <a:pPr lvl="2">
              <a:lnSpc>
                <a:spcPct val="105000"/>
              </a:lnSpc>
              <a:spcBef>
                <a:spcPct val="10000"/>
              </a:spcBef>
            </a:pPr>
            <a:r>
              <a:rPr lang="zh-CN" altLang="en-US" sz="2000" b="1" dirty="0">
                <a:latin typeface="Tahoma" panose="020B0604030504040204" pitchFamily="34" charset="0"/>
              </a:rPr>
              <a:t>② </a:t>
            </a:r>
            <a:r>
              <a:rPr lang="en-US" altLang="zh-CN" sz="2000" b="1" dirty="0">
                <a:latin typeface="Tahoma" panose="020B0604030504040204" pitchFamily="34" charset="0"/>
              </a:rPr>
              <a:t>P(</a:t>
            </a:r>
            <a:r>
              <a:rPr lang="en-US" altLang="zh-CN" sz="2000" b="1" dirty="0" err="1">
                <a:latin typeface="Tahoma" panose="020B0604030504040204" pitchFamily="34" charset="0"/>
              </a:rPr>
              <a:t>Sm</a:t>
            </a:r>
            <a:r>
              <a:rPr lang="en-US" altLang="zh-CN" sz="2000" b="1" dirty="0">
                <a:latin typeface="Tahoma" panose="020B0604030504040204" pitchFamily="34" charset="0"/>
              </a:rPr>
              <a:t>)</a:t>
            </a:r>
            <a:r>
              <a:rPr lang="zh-CN" altLang="en-US" sz="2000" b="1" dirty="0">
                <a:latin typeface="Tahoma" panose="020B0604030504040204" pitchFamily="34" charset="0"/>
              </a:rPr>
              <a:t>；</a:t>
            </a:r>
          </a:p>
          <a:p>
            <a:pPr lvl="2">
              <a:lnSpc>
                <a:spcPct val="105000"/>
              </a:lnSpc>
              <a:spcBef>
                <a:spcPct val="10000"/>
              </a:spcBef>
            </a:pPr>
            <a:r>
              <a:rPr lang="zh-CN" altLang="en-US" sz="2000" b="1" dirty="0">
                <a:latin typeface="Tahoma" panose="020B0604030504040204" pitchFamily="34" charset="0"/>
              </a:rPr>
              <a:t>③ 查相应</a:t>
            </a:r>
            <a:r>
              <a:rPr lang="en-US" altLang="zh-CN" sz="2000" b="1" dirty="0">
                <a:latin typeface="Tahoma" panose="020B0604030504040204" pitchFamily="34" charset="0"/>
              </a:rPr>
              <a:t>DCT</a:t>
            </a:r>
            <a:r>
              <a:rPr lang="zh-CN" altLang="en-US" sz="2000" b="1" dirty="0">
                <a:latin typeface="Tahoma" panose="020B0604030504040204" pitchFamily="34" charset="0"/>
              </a:rPr>
              <a:t>表，找一个空闲设备分配给所申请进程；</a:t>
            </a:r>
          </a:p>
          <a:p>
            <a:pPr lvl="1">
              <a:lnSpc>
                <a:spcPct val="105000"/>
              </a:lnSpc>
              <a:spcBef>
                <a:spcPct val="10000"/>
              </a:spcBef>
              <a:buClr>
                <a:srgbClr val="FF00FF"/>
              </a:buClr>
              <a:buFont typeface="Wingdings" panose="05000000000000000000" pitchFamily="2" charset="2"/>
              <a:buChar char="Ø"/>
            </a:pPr>
            <a:r>
              <a:rPr lang="zh-CN" altLang="en-US" b="1" dirty="0">
                <a:solidFill>
                  <a:srgbClr val="0000CC"/>
                </a:solidFill>
                <a:latin typeface="Tahoma" panose="020B0604030504040204" pitchFamily="34" charset="0"/>
              </a:rPr>
              <a:t>释放</a:t>
            </a:r>
            <a:r>
              <a:rPr lang="en-US" altLang="zh-CN" b="1" dirty="0">
                <a:solidFill>
                  <a:srgbClr val="0000CC"/>
                </a:solidFill>
                <a:latin typeface="宋体" panose="02010600030101010101" pitchFamily="2" charset="-122"/>
              </a:rPr>
              <a:t>——</a:t>
            </a:r>
            <a:r>
              <a:rPr lang="zh-CN" altLang="en-US" b="1" dirty="0">
                <a:solidFill>
                  <a:srgbClr val="0000CC"/>
                </a:solidFill>
                <a:latin typeface="Tahoma" panose="020B0604030504040204" pitchFamily="34" charset="0"/>
              </a:rPr>
              <a:t>再分配</a:t>
            </a:r>
          </a:p>
          <a:p>
            <a:pPr lvl="2">
              <a:lnSpc>
                <a:spcPct val="105000"/>
              </a:lnSpc>
              <a:spcBef>
                <a:spcPct val="10000"/>
              </a:spcBef>
            </a:pPr>
            <a:r>
              <a:rPr lang="zh-CN" altLang="en-US" sz="2000" b="1" dirty="0">
                <a:latin typeface="Tahoma" panose="020B0604030504040204" pitchFamily="34" charset="0"/>
              </a:rPr>
              <a:t>① 根据释放的设备类型，查</a:t>
            </a:r>
            <a:r>
              <a:rPr lang="en-US" altLang="zh-CN" sz="2000" b="1" dirty="0">
                <a:latin typeface="Tahoma" panose="020B0604030504040204" pitchFamily="34" charset="0"/>
              </a:rPr>
              <a:t>SDT</a:t>
            </a:r>
            <a:r>
              <a:rPr lang="zh-CN" altLang="en-US" sz="2000" b="1" dirty="0">
                <a:latin typeface="Tahoma" panose="020B0604030504040204" pitchFamily="34" charset="0"/>
              </a:rPr>
              <a:t>，得到相应</a:t>
            </a:r>
            <a:r>
              <a:rPr lang="en-US" altLang="zh-CN" sz="2000" b="1" dirty="0">
                <a:latin typeface="Tahoma" panose="020B0604030504040204" pitchFamily="34" charset="0"/>
              </a:rPr>
              <a:t>DCT</a:t>
            </a:r>
            <a:r>
              <a:rPr lang="zh-CN" altLang="en-US" sz="2000" b="1" dirty="0">
                <a:latin typeface="Tahoma" panose="020B0604030504040204" pitchFamily="34" charset="0"/>
              </a:rPr>
              <a:t>首址；</a:t>
            </a:r>
          </a:p>
          <a:p>
            <a:pPr lvl="2">
              <a:lnSpc>
                <a:spcPct val="105000"/>
              </a:lnSpc>
              <a:spcBef>
                <a:spcPct val="10000"/>
              </a:spcBef>
            </a:pPr>
            <a:r>
              <a:rPr lang="zh-CN" altLang="en-US" sz="2000" b="1" dirty="0">
                <a:latin typeface="Tahoma" panose="020B0604030504040204" pitchFamily="34" charset="0"/>
              </a:rPr>
              <a:t>② 查</a:t>
            </a:r>
            <a:r>
              <a:rPr lang="en-US" altLang="zh-CN" sz="2000" b="1" dirty="0">
                <a:latin typeface="Tahoma" panose="020B0604030504040204" pitchFamily="34" charset="0"/>
              </a:rPr>
              <a:t>DCT</a:t>
            </a:r>
            <a:r>
              <a:rPr lang="zh-CN" altLang="en-US" sz="2000" b="1" dirty="0">
                <a:latin typeface="Tahoma" panose="020B0604030504040204" pitchFamily="34" charset="0"/>
              </a:rPr>
              <a:t>表，找到对应设备，释放</a:t>
            </a:r>
            <a:r>
              <a:rPr lang="en-US" altLang="zh-CN" sz="2000" b="1" dirty="0">
                <a:latin typeface="Tahoma" panose="020B0604030504040204" pitchFamily="34" charset="0"/>
              </a:rPr>
              <a:t>(</a:t>
            </a:r>
            <a:r>
              <a:rPr lang="zh-CN" altLang="en-US" sz="2000" b="1" dirty="0">
                <a:latin typeface="Tahoma" panose="020B0604030504040204" pitchFamily="34" charset="0"/>
              </a:rPr>
              <a:t>修改占用的进程标志</a:t>
            </a:r>
            <a:r>
              <a:rPr lang="en-US" altLang="zh-CN" sz="2000" b="1" dirty="0">
                <a:latin typeface="Tahoma" panose="020B0604030504040204" pitchFamily="34" charset="0"/>
              </a:rPr>
              <a:t>)</a:t>
            </a:r>
          </a:p>
          <a:p>
            <a:pPr lvl="2">
              <a:lnSpc>
                <a:spcPct val="105000"/>
              </a:lnSpc>
              <a:spcBef>
                <a:spcPct val="10000"/>
              </a:spcBef>
            </a:pPr>
            <a:r>
              <a:rPr lang="zh-CN" altLang="en-US" sz="2000" b="1" dirty="0">
                <a:latin typeface="Tahoma" panose="020B0604030504040204" pitchFamily="34" charset="0"/>
              </a:rPr>
              <a:t>③ </a:t>
            </a:r>
            <a:r>
              <a:rPr lang="en-US" altLang="zh-CN" sz="2000" b="1" dirty="0">
                <a:latin typeface="Tahoma" panose="020B0604030504040204" pitchFamily="34" charset="0"/>
              </a:rPr>
              <a:t>V(</a:t>
            </a:r>
            <a:r>
              <a:rPr lang="en-US" altLang="zh-CN" sz="2000" b="1" dirty="0" err="1">
                <a:latin typeface="Tahoma" panose="020B0604030504040204" pitchFamily="34" charset="0"/>
              </a:rPr>
              <a:t>Sm</a:t>
            </a:r>
            <a:r>
              <a:rPr lang="en-US" altLang="zh-CN" sz="2000" b="1" dirty="0">
                <a:latin typeface="Tahoma" panose="020B0604030504040204" pitchFamily="34" charset="0"/>
              </a:rPr>
              <a:t>)</a:t>
            </a:r>
            <a:r>
              <a:rPr lang="zh-CN" altLang="en-US" b="0" dirty="0">
                <a:latin typeface="Tahoma" panose="020B0604030504040204" pitchFamily="34" charset="0"/>
              </a:rPr>
              <a:t>；</a:t>
            </a:r>
          </a:p>
        </p:txBody>
      </p:sp>
      <p:sp>
        <p:nvSpPr>
          <p:cNvPr id="265230" name="文本框 265229"/>
          <p:cNvSpPr txBox="1"/>
          <p:nvPr/>
        </p:nvSpPr>
        <p:spPr>
          <a:xfrm>
            <a:off x="1343472" y="1869665"/>
            <a:ext cx="7127875" cy="583565"/>
          </a:xfrm>
          <a:prstGeom prst="rect">
            <a:avLst/>
          </a:prstGeom>
          <a:noFill/>
          <a:ln w="9525">
            <a:noFill/>
          </a:ln>
        </p:spPr>
        <p:txBody>
          <a:bodyPr>
            <a:spAutoFit/>
          </a:bodyPr>
          <a:lstStyle/>
          <a:p>
            <a:pPr>
              <a:spcBef>
                <a:spcPct val="20000"/>
              </a:spcBef>
              <a:buSzPct val="80000"/>
            </a:pPr>
            <a:r>
              <a:rPr lang="zh-CN" altLang="en-US" sz="2800" dirty="0">
                <a:solidFill>
                  <a:srgbClr val="800000"/>
                </a:solidFill>
                <a:effectLst>
                  <a:outerShdw blurRad="38100" dist="38100" dir="2700000">
                    <a:srgbClr val="C0C0C0"/>
                  </a:outerShdw>
                </a:effectLst>
                <a:latin typeface="Tahoma" panose="020B0604030504040204" pitchFamily="34" charset="0"/>
              </a:rPr>
              <a:t> </a:t>
            </a:r>
            <a:r>
              <a:rPr lang="en-US" altLang="zh-CN" sz="2800" dirty="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、设备分配原则与分配技术</a:t>
            </a:r>
            <a:r>
              <a:rPr lang="zh-CN" altLang="en-US" sz="3200" b="0" dirty="0">
                <a:latin typeface="Tahoma" panose="020B0604030504040204" pitchFamily="34" charset="0"/>
              </a:rPr>
              <a:t> </a:t>
            </a:r>
          </a:p>
        </p:txBody>
      </p:sp>
      <p:sp>
        <p:nvSpPr>
          <p:cNvPr id="265232" name="AutoShape 5"/>
          <p:cNvSpPr/>
          <p:nvPr/>
        </p:nvSpPr>
        <p:spPr>
          <a:xfrm>
            <a:off x="1071885" y="1052736"/>
            <a:ext cx="5172075"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65233" name="Text Box 38"/>
          <p:cNvSpPr txBox="1"/>
          <p:nvPr/>
        </p:nvSpPr>
        <p:spPr>
          <a:xfrm>
            <a:off x="1127449" y="1124744"/>
            <a:ext cx="5116512" cy="521970"/>
          </a:xfrm>
          <a:prstGeom prst="rect">
            <a:avLst/>
          </a:prstGeom>
          <a:noFill/>
          <a:ln w="9525">
            <a:noFill/>
          </a:ln>
        </p:spPr>
        <p:txBody>
          <a:bodyPr wrap="square">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二、设备分配因素和分配技术 </a:t>
            </a:r>
            <a:endParaRPr lang="en-US" altLang="zh-CN" sz="2800" dirty="0">
              <a:solidFill>
                <a:srgbClr val="FF0000"/>
              </a:solidFill>
              <a:effectLst>
                <a:outerShdw blurRad="38100" dist="38100" dir="2700000">
                  <a:srgbClr val="C0C0C0"/>
                </a:outerShdw>
              </a:effectLst>
              <a:latin typeface="Times New Roman" panose="02020603050405020304" pitchFamily="18" charset="0"/>
            </a:endParaRPr>
          </a:p>
        </p:txBody>
      </p:sp>
      <p:sp>
        <p:nvSpPr>
          <p:cNvPr id="10" name="矩形 9">
            <a:extLst>
              <a:ext uri="{FF2B5EF4-FFF2-40B4-BE49-F238E27FC236}">
                <a16:creationId xmlns:a16="http://schemas.microsoft.com/office/drawing/2014/main" id="{A0E5D2E4-93B6-422F-B679-41EA80646E8D}"/>
              </a:ext>
            </a:extLst>
          </p:cNvPr>
          <p:cNvSpPr/>
          <p:nvPr/>
        </p:nvSpPr>
        <p:spPr>
          <a:xfrm>
            <a:off x="450854" y="201588"/>
            <a:ext cx="3455988"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5.4 设备分配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5232"/>
                                        </p:tgtEl>
                                        <p:attrNameLst>
                                          <p:attrName>style.visibility</p:attrName>
                                        </p:attrNameLst>
                                      </p:cBhvr>
                                      <p:to>
                                        <p:strVal val="visible"/>
                                      </p:to>
                                    </p:set>
                                    <p:anim calcmode="lin" valueType="num">
                                      <p:cBhvr additive="base">
                                        <p:cTn id="7" dur="500" fill="hold"/>
                                        <p:tgtEl>
                                          <p:spTgt spid="265232"/>
                                        </p:tgtEl>
                                        <p:attrNameLst>
                                          <p:attrName>ppt_x</p:attrName>
                                        </p:attrNameLst>
                                      </p:cBhvr>
                                      <p:tavLst>
                                        <p:tav tm="0">
                                          <p:val>
                                            <p:strVal val="#ppt_x"/>
                                          </p:val>
                                        </p:tav>
                                        <p:tav tm="100000">
                                          <p:val>
                                            <p:strVal val="#ppt_x"/>
                                          </p:val>
                                        </p:tav>
                                      </p:tavLst>
                                    </p:anim>
                                    <p:anim calcmode="lin" valueType="num">
                                      <p:cBhvr additive="base">
                                        <p:cTn id="8" dur="500" fill="hold"/>
                                        <p:tgtEl>
                                          <p:spTgt spid="26523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5233"/>
                                        </p:tgtEl>
                                        <p:attrNameLst>
                                          <p:attrName>style.visibility</p:attrName>
                                        </p:attrNameLst>
                                      </p:cBhvr>
                                      <p:to>
                                        <p:strVal val="visible"/>
                                      </p:to>
                                    </p:set>
                                    <p:anim calcmode="lin" valueType="num">
                                      <p:cBhvr additive="base">
                                        <p:cTn id="12" dur="500" fill="hold"/>
                                        <p:tgtEl>
                                          <p:spTgt spid="265233"/>
                                        </p:tgtEl>
                                        <p:attrNameLst>
                                          <p:attrName>ppt_x</p:attrName>
                                        </p:attrNameLst>
                                      </p:cBhvr>
                                      <p:tavLst>
                                        <p:tav tm="0">
                                          <p:val>
                                            <p:strVal val="#ppt_x"/>
                                          </p:val>
                                        </p:tav>
                                        <p:tav tm="100000">
                                          <p:val>
                                            <p:strVal val="#ppt_x"/>
                                          </p:val>
                                        </p:tav>
                                      </p:tavLst>
                                    </p:anim>
                                    <p:anim calcmode="lin" valueType="num">
                                      <p:cBhvr additive="base">
                                        <p:cTn id="13" dur="500" fill="hold"/>
                                        <p:tgtEl>
                                          <p:spTgt spid="26523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65230"/>
                                        </p:tgtEl>
                                        <p:attrNameLst>
                                          <p:attrName>style.visibility</p:attrName>
                                        </p:attrNameLst>
                                      </p:cBhvr>
                                      <p:to>
                                        <p:strVal val="visible"/>
                                      </p:to>
                                    </p:set>
                                    <p:anim calcmode="lin" valueType="num">
                                      <p:cBhvr additive="base">
                                        <p:cTn id="17" dur="500" fill="hold"/>
                                        <p:tgtEl>
                                          <p:spTgt spid="265230"/>
                                        </p:tgtEl>
                                        <p:attrNameLst>
                                          <p:attrName>ppt_x</p:attrName>
                                        </p:attrNameLst>
                                      </p:cBhvr>
                                      <p:tavLst>
                                        <p:tav tm="0">
                                          <p:val>
                                            <p:strVal val="0-#ppt_w/2"/>
                                          </p:val>
                                        </p:tav>
                                        <p:tav tm="100000">
                                          <p:val>
                                            <p:strVal val="#ppt_x"/>
                                          </p:val>
                                        </p:tav>
                                      </p:tavLst>
                                    </p:anim>
                                    <p:anim calcmode="lin" valueType="num">
                                      <p:cBhvr additive="base">
                                        <p:cTn id="18" dur="500" fill="hold"/>
                                        <p:tgtEl>
                                          <p:spTgt spid="26523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65224"/>
                                        </p:tgtEl>
                                        <p:attrNameLst>
                                          <p:attrName>style.visibility</p:attrName>
                                        </p:attrNameLst>
                                      </p:cBhvr>
                                      <p:to>
                                        <p:strVal val="visible"/>
                                      </p:to>
                                    </p:set>
                                    <p:anim calcmode="lin" valueType="num">
                                      <p:cBhvr additive="base">
                                        <p:cTn id="22" dur="500" fill="hold"/>
                                        <p:tgtEl>
                                          <p:spTgt spid="265224"/>
                                        </p:tgtEl>
                                        <p:attrNameLst>
                                          <p:attrName>ppt_x</p:attrName>
                                        </p:attrNameLst>
                                      </p:cBhvr>
                                      <p:tavLst>
                                        <p:tav tm="0">
                                          <p:val>
                                            <p:strVal val="0-#ppt_w/2"/>
                                          </p:val>
                                        </p:tav>
                                        <p:tav tm="100000">
                                          <p:val>
                                            <p:strVal val="#ppt_x"/>
                                          </p:val>
                                        </p:tav>
                                      </p:tavLst>
                                    </p:anim>
                                    <p:anim calcmode="lin" valueType="num">
                                      <p:cBhvr additive="base">
                                        <p:cTn id="23" dur="500" fill="hold"/>
                                        <p:tgtEl>
                                          <p:spTgt spid="2652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4" grpId="0"/>
      <p:bldP spid="265230" grpId="0"/>
      <p:bldP spid="265232" grpId="0" bldLvl="0" animBg="1"/>
      <p:bldP spid="26523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矩形 269313"/>
          <p:cNvSpPr/>
          <p:nvPr/>
        </p:nvSpPr>
        <p:spPr>
          <a:xfrm>
            <a:off x="735335" y="3245074"/>
            <a:ext cx="9144000" cy="0"/>
          </a:xfrm>
          <a:prstGeom prst="rect">
            <a:avLst/>
          </a:prstGeom>
          <a:noFill/>
          <a:ln w="9525">
            <a:noFill/>
          </a:ln>
        </p:spPr>
        <p:txBody>
          <a:bodyPr/>
          <a:lstStyle/>
          <a:p>
            <a:endParaRPr lang="zh-CN" altLang="en-US"/>
          </a:p>
        </p:txBody>
      </p:sp>
      <p:sp>
        <p:nvSpPr>
          <p:cNvPr id="269317" name="文本框 269316"/>
          <p:cNvSpPr txBox="1"/>
          <p:nvPr/>
        </p:nvSpPr>
        <p:spPr>
          <a:xfrm>
            <a:off x="5739135" y="2481486"/>
            <a:ext cx="936625" cy="392113"/>
          </a:xfrm>
          <a:prstGeom prst="rect">
            <a:avLst/>
          </a:prstGeom>
          <a:noFill/>
          <a:ln w="9525">
            <a:noFill/>
          </a:ln>
        </p:spPr>
        <p:txBody>
          <a:bodyPr/>
          <a:lstStyle/>
          <a:p>
            <a:pPr algn="just"/>
            <a:endParaRPr lang="zh-CN" altLang="en-US" b="0" dirty="0">
              <a:latin typeface="Tahoma" panose="020B0604030504040204" pitchFamily="34" charset="0"/>
            </a:endParaRPr>
          </a:p>
        </p:txBody>
      </p:sp>
      <p:sp>
        <p:nvSpPr>
          <p:cNvPr id="269321" name="文本框 269320"/>
          <p:cNvSpPr txBox="1"/>
          <p:nvPr/>
        </p:nvSpPr>
        <p:spPr>
          <a:xfrm>
            <a:off x="2135981" y="2444338"/>
            <a:ext cx="9144000" cy="953135"/>
          </a:xfrm>
          <a:prstGeom prst="rect">
            <a:avLst/>
          </a:prstGeom>
          <a:noFill/>
          <a:ln w="9525">
            <a:noFill/>
          </a:ln>
        </p:spPr>
        <p:txBody>
          <a:bodyPr wrap="square">
            <a:spAutoFit/>
          </a:bodyPr>
          <a:lstStyle/>
          <a:p>
            <a:pPr>
              <a:spcBef>
                <a:spcPct val="50000"/>
              </a:spcBef>
              <a:buClr>
                <a:srgbClr val="FF99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共享设备分配；指一段时间内同时可为多个进程所占用的设备（如磁盘等）。</a:t>
            </a:r>
          </a:p>
        </p:txBody>
      </p:sp>
      <p:sp>
        <p:nvSpPr>
          <p:cNvPr id="269323" name="文本框 269322"/>
          <p:cNvSpPr txBox="1"/>
          <p:nvPr/>
        </p:nvSpPr>
        <p:spPr>
          <a:xfrm>
            <a:off x="1993664" y="3556191"/>
            <a:ext cx="9428633" cy="2308324"/>
          </a:xfrm>
          <a:prstGeom prst="rect">
            <a:avLst/>
          </a:prstGeom>
          <a:noFill/>
          <a:ln w="9525">
            <a:noFill/>
          </a:ln>
        </p:spPr>
        <p:txBody>
          <a:bodyPr wrap="square">
            <a:spAutoFit/>
          </a:bodyPr>
          <a:lstStyle/>
          <a:p>
            <a:r>
              <a:rPr lang="zh-CN" altLang="en-US" dirty="0">
                <a:latin typeface="Tahoma" panose="020B0604030504040204" pitchFamily="34" charset="0"/>
              </a:rPr>
              <a:t>      应当注意，与独占设备不同，</a:t>
            </a:r>
            <a:r>
              <a:rPr lang="zh-CN" altLang="en-US" dirty="0">
                <a:solidFill>
                  <a:srgbClr val="CC3300"/>
                </a:solidFill>
                <a:latin typeface="Tahoma" panose="020B0604030504040204" pitchFamily="34" charset="0"/>
              </a:rPr>
              <a:t>进程对共享设备</a:t>
            </a:r>
            <a:r>
              <a:rPr lang="en-US" altLang="zh-CN" dirty="0">
                <a:solidFill>
                  <a:srgbClr val="CC3300"/>
                </a:solidFill>
                <a:latin typeface="Tahoma" panose="020B0604030504040204" pitchFamily="34" charset="0"/>
              </a:rPr>
              <a:t>I/O</a:t>
            </a:r>
            <a:r>
              <a:rPr lang="zh-CN" altLang="en-US" dirty="0">
                <a:solidFill>
                  <a:srgbClr val="CC3300"/>
                </a:solidFill>
                <a:latin typeface="Tahoma" panose="020B0604030504040204" pitchFamily="34" charset="0"/>
              </a:rPr>
              <a:t>请求通常没有显式申请和释放</a:t>
            </a:r>
            <a:r>
              <a:rPr lang="zh-CN" altLang="en-US" dirty="0">
                <a:latin typeface="Tahoma" panose="020B0604030504040204" pitchFamily="34" charset="0"/>
              </a:rPr>
              <a:t>，对</a:t>
            </a:r>
            <a:r>
              <a:rPr lang="en-US" altLang="zh-CN" dirty="0">
                <a:latin typeface="Tahoma" panose="020B0604030504040204" pitchFamily="34" charset="0"/>
              </a:rPr>
              <a:t>I/O</a:t>
            </a:r>
            <a:r>
              <a:rPr lang="zh-CN" altLang="en-US" dirty="0">
                <a:latin typeface="Tahoma" panose="020B0604030504040204" pitchFamily="34" charset="0"/>
              </a:rPr>
              <a:t>的请求通常是来自文件系统、虚拟存储系统和输入井</a:t>
            </a:r>
            <a:r>
              <a:rPr lang="en-US" altLang="zh-CN" dirty="0">
                <a:latin typeface="Tahoma" panose="020B0604030504040204" pitchFamily="34" charset="0"/>
              </a:rPr>
              <a:t>/</a:t>
            </a:r>
            <a:r>
              <a:rPr lang="zh-CN" altLang="en-US" dirty="0">
                <a:latin typeface="Tahoma" panose="020B0604030504040204" pitchFamily="34" charset="0"/>
              </a:rPr>
              <a:t>输出井管理程序（其具体设备已经确定）。在使用之前，及之后都</a:t>
            </a:r>
            <a:r>
              <a:rPr lang="zh-CN" altLang="en-US" dirty="0">
                <a:solidFill>
                  <a:srgbClr val="CC3300"/>
                </a:solidFill>
                <a:latin typeface="Tahoma" panose="020B0604030504040204" pitchFamily="34" charset="0"/>
              </a:rPr>
              <a:t>分别隐含着申请和释放命令</a:t>
            </a:r>
            <a:r>
              <a:rPr lang="zh-CN" altLang="en-US" dirty="0">
                <a:latin typeface="Tahoma" panose="020B0604030504040204" pitchFamily="34" charset="0"/>
              </a:rPr>
              <a:t>。 对于用户使用共享设备的活动为：</a:t>
            </a:r>
          </a:p>
          <a:p>
            <a:pPr lvl="2"/>
            <a:r>
              <a:rPr lang="zh-CN" altLang="en-US" b="1" dirty="0">
                <a:solidFill>
                  <a:srgbClr val="FF00FF"/>
                </a:solidFill>
                <a:effectLst>
                  <a:outerShdw blurRad="38100" dist="38100" dir="2700000">
                    <a:srgbClr val="C0C0C0"/>
                  </a:outerShdw>
                </a:effectLst>
                <a:latin typeface="Tahoma" panose="020B0604030504040204" pitchFamily="34" charset="0"/>
              </a:rPr>
              <a:t>使用，使用，┅，使用 </a:t>
            </a:r>
          </a:p>
        </p:txBody>
      </p:sp>
      <p:sp>
        <p:nvSpPr>
          <p:cNvPr id="269327" name="文本框 269326"/>
          <p:cNvSpPr txBox="1"/>
          <p:nvPr/>
        </p:nvSpPr>
        <p:spPr>
          <a:xfrm>
            <a:off x="1346523" y="1760761"/>
            <a:ext cx="7127875" cy="583565"/>
          </a:xfrm>
          <a:prstGeom prst="rect">
            <a:avLst/>
          </a:prstGeom>
          <a:noFill/>
          <a:ln w="9525">
            <a:noFill/>
          </a:ln>
        </p:spPr>
        <p:txBody>
          <a:bodyPr>
            <a:spAutoFit/>
          </a:bodyPr>
          <a:lstStyle/>
          <a:p>
            <a:pPr>
              <a:spcBef>
                <a:spcPct val="20000"/>
              </a:spcBef>
              <a:buSzPct val="80000"/>
            </a:pPr>
            <a:r>
              <a:rPr lang="zh-CN" altLang="en-US" sz="2800" dirty="0">
                <a:solidFill>
                  <a:srgbClr val="800000"/>
                </a:solidFill>
                <a:effectLst>
                  <a:outerShdw blurRad="38100" dist="38100" dir="2700000">
                    <a:srgbClr val="C0C0C0"/>
                  </a:outerShdw>
                </a:effectLst>
                <a:latin typeface="Tahoma" panose="020B0604030504040204" pitchFamily="34" charset="0"/>
              </a:rPr>
              <a:t> </a:t>
            </a:r>
            <a:r>
              <a:rPr lang="en-US" altLang="zh-CN" sz="280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、设备分配原则与分配技术</a:t>
            </a:r>
            <a:r>
              <a:rPr lang="zh-CN" altLang="en-US" sz="3200" b="0" dirty="0">
                <a:latin typeface="Tahoma" panose="020B0604030504040204" pitchFamily="34" charset="0"/>
              </a:rPr>
              <a:t> </a:t>
            </a:r>
          </a:p>
        </p:txBody>
      </p:sp>
      <p:sp>
        <p:nvSpPr>
          <p:cNvPr id="269329" name="AutoShape 5"/>
          <p:cNvSpPr/>
          <p:nvPr/>
        </p:nvSpPr>
        <p:spPr>
          <a:xfrm>
            <a:off x="1071885" y="1013049"/>
            <a:ext cx="5172075"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69330" name="Text Box 38"/>
          <p:cNvSpPr txBox="1"/>
          <p:nvPr/>
        </p:nvSpPr>
        <p:spPr>
          <a:xfrm>
            <a:off x="1127448" y="1052736"/>
            <a:ext cx="6556375"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二、设备分配因素和分配技术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11" name="矩形 10">
            <a:extLst>
              <a:ext uri="{FF2B5EF4-FFF2-40B4-BE49-F238E27FC236}">
                <a16:creationId xmlns:a16="http://schemas.microsoft.com/office/drawing/2014/main" id="{9CCB6358-BDD7-49C1-98BA-FAF0FC543187}"/>
              </a:ext>
            </a:extLst>
          </p:cNvPr>
          <p:cNvSpPr/>
          <p:nvPr/>
        </p:nvSpPr>
        <p:spPr>
          <a:xfrm>
            <a:off x="450854" y="201588"/>
            <a:ext cx="3455988"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5.4 设备分配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9329"/>
                                        </p:tgtEl>
                                        <p:attrNameLst>
                                          <p:attrName>style.visibility</p:attrName>
                                        </p:attrNameLst>
                                      </p:cBhvr>
                                      <p:to>
                                        <p:strVal val="visible"/>
                                      </p:to>
                                    </p:set>
                                    <p:anim calcmode="lin" valueType="num">
                                      <p:cBhvr additive="base">
                                        <p:cTn id="7" dur="500" fill="hold"/>
                                        <p:tgtEl>
                                          <p:spTgt spid="269329"/>
                                        </p:tgtEl>
                                        <p:attrNameLst>
                                          <p:attrName>ppt_x</p:attrName>
                                        </p:attrNameLst>
                                      </p:cBhvr>
                                      <p:tavLst>
                                        <p:tav tm="0">
                                          <p:val>
                                            <p:strVal val="#ppt_x"/>
                                          </p:val>
                                        </p:tav>
                                        <p:tav tm="100000">
                                          <p:val>
                                            <p:strVal val="#ppt_x"/>
                                          </p:val>
                                        </p:tav>
                                      </p:tavLst>
                                    </p:anim>
                                    <p:anim calcmode="lin" valueType="num">
                                      <p:cBhvr additive="base">
                                        <p:cTn id="8" dur="500" fill="hold"/>
                                        <p:tgtEl>
                                          <p:spTgt spid="2693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9330"/>
                                        </p:tgtEl>
                                        <p:attrNameLst>
                                          <p:attrName>style.visibility</p:attrName>
                                        </p:attrNameLst>
                                      </p:cBhvr>
                                      <p:to>
                                        <p:strVal val="visible"/>
                                      </p:to>
                                    </p:set>
                                    <p:anim calcmode="lin" valueType="num">
                                      <p:cBhvr additive="base">
                                        <p:cTn id="12" dur="500" fill="hold"/>
                                        <p:tgtEl>
                                          <p:spTgt spid="269330"/>
                                        </p:tgtEl>
                                        <p:attrNameLst>
                                          <p:attrName>ppt_x</p:attrName>
                                        </p:attrNameLst>
                                      </p:cBhvr>
                                      <p:tavLst>
                                        <p:tav tm="0">
                                          <p:val>
                                            <p:strVal val="#ppt_x"/>
                                          </p:val>
                                        </p:tav>
                                        <p:tav tm="100000">
                                          <p:val>
                                            <p:strVal val="#ppt_x"/>
                                          </p:val>
                                        </p:tav>
                                      </p:tavLst>
                                    </p:anim>
                                    <p:anim calcmode="lin" valueType="num">
                                      <p:cBhvr additive="base">
                                        <p:cTn id="13" dur="500" fill="hold"/>
                                        <p:tgtEl>
                                          <p:spTgt spid="269330"/>
                                        </p:tgtEl>
                                        <p:attrNameLst>
                                          <p:attrName>ppt_y</p:attrName>
                                        </p:attrNameLst>
                                      </p:cBhvr>
                                      <p:tavLst>
                                        <p:tav tm="0">
                                          <p:val>
                                            <p:strVal val="1+#ppt_h/2"/>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69327"/>
                                        </p:tgtEl>
                                        <p:attrNameLst>
                                          <p:attrName>style.visibility</p:attrName>
                                        </p:attrNameLst>
                                      </p:cBhvr>
                                      <p:to>
                                        <p:strVal val="visible"/>
                                      </p:to>
                                    </p:set>
                                    <p:anim calcmode="lin" valueType="num">
                                      <p:cBhvr additive="base">
                                        <p:cTn id="16" dur="500" fill="hold"/>
                                        <p:tgtEl>
                                          <p:spTgt spid="269327"/>
                                        </p:tgtEl>
                                        <p:attrNameLst>
                                          <p:attrName>ppt_x</p:attrName>
                                        </p:attrNameLst>
                                      </p:cBhvr>
                                      <p:tavLst>
                                        <p:tav tm="0">
                                          <p:val>
                                            <p:strVal val="0-#ppt_w/2"/>
                                          </p:val>
                                        </p:tav>
                                        <p:tav tm="100000">
                                          <p:val>
                                            <p:strVal val="#ppt_x"/>
                                          </p:val>
                                        </p:tav>
                                      </p:tavLst>
                                    </p:anim>
                                    <p:anim calcmode="lin" valueType="num">
                                      <p:cBhvr additive="base">
                                        <p:cTn id="17" dur="500" fill="hold"/>
                                        <p:tgtEl>
                                          <p:spTgt spid="269327"/>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269321"/>
                                        </p:tgtEl>
                                        <p:attrNameLst>
                                          <p:attrName>style.visibility</p:attrName>
                                        </p:attrNameLst>
                                      </p:cBhvr>
                                      <p:to>
                                        <p:strVal val="visible"/>
                                      </p:to>
                                    </p:set>
                                    <p:anim calcmode="lin" valueType="num">
                                      <p:cBhvr additive="base">
                                        <p:cTn id="21" dur="500" fill="hold"/>
                                        <p:tgtEl>
                                          <p:spTgt spid="269321"/>
                                        </p:tgtEl>
                                        <p:attrNameLst>
                                          <p:attrName>ppt_x</p:attrName>
                                        </p:attrNameLst>
                                      </p:cBhvr>
                                      <p:tavLst>
                                        <p:tav tm="0">
                                          <p:val>
                                            <p:strVal val="#ppt_x"/>
                                          </p:val>
                                        </p:tav>
                                        <p:tav tm="100000">
                                          <p:val>
                                            <p:strVal val="#ppt_x"/>
                                          </p:val>
                                        </p:tav>
                                      </p:tavLst>
                                    </p:anim>
                                    <p:anim calcmode="lin" valueType="num">
                                      <p:cBhvr additive="base">
                                        <p:cTn id="22" dur="500" fill="hold"/>
                                        <p:tgtEl>
                                          <p:spTgt spid="269321"/>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269323"/>
                                        </p:tgtEl>
                                        <p:attrNameLst>
                                          <p:attrName>style.visibility</p:attrName>
                                        </p:attrNameLst>
                                      </p:cBhvr>
                                      <p:to>
                                        <p:strVal val="visible"/>
                                      </p:to>
                                    </p:set>
                                    <p:anim calcmode="lin" valueType="num">
                                      <p:cBhvr additive="base">
                                        <p:cTn id="26" dur="500" fill="hold"/>
                                        <p:tgtEl>
                                          <p:spTgt spid="269323"/>
                                        </p:tgtEl>
                                        <p:attrNameLst>
                                          <p:attrName>ppt_x</p:attrName>
                                        </p:attrNameLst>
                                      </p:cBhvr>
                                      <p:tavLst>
                                        <p:tav tm="0">
                                          <p:val>
                                            <p:strVal val="#ppt_x"/>
                                          </p:val>
                                        </p:tav>
                                        <p:tav tm="100000">
                                          <p:val>
                                            <p:strVal val="#ppt_x"/>
                                          </p:val>
                                        </p:tav>
                                      </p:tavLst>
                                    </p:anim>
                                    <p:anim calcmode="lin" valueType="num">
                                      <p:cBhvr additive="base">
                                        <p:cTn id="27" dur="500" fill="hold"/>
                                        <p:tgtEl>
                                          <p:spTgt spid="269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21" grpId="0"/>
      <p:bldP spid="269323" grpId="0"/>
      <p:bldP spid="269327" grpId="0"/>
      <p:bldP spid="269329" grpId="0" bldLvl="0" animBg="1"/>
      <p:bldP spid="26933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4" name="文本框 270343"/>
          <p:cNvSpPr txBox="1"/>
          <p:nvPr/>
        </p:nvSpPr>
        <p:spPr>
          <a:xfrm>
            <a:off x="1994222" y="2275613"/>
            <a:ext cx="6480175" cy="521970"/>
          </a:xfrm>
          <a:prstGeom prst="rect">
            <a:avLst/>
          </a:prstGeom>
          <a:noFill/>
          <a:ln w="9525">
            <a:noFill/>
          </a:ln>
        </p:spPr>
        <p:txBody>
          <a:bodyPr>
            <a:spAutoFit/>
          </a:bodyPr>
          <a:lstStyle/>
          <a:p>
            <a:pPr>
              <a:spcBef>
                <a:spcPct val="50000"/>
              </a:spcBef>
              <a:buClr>
                <a:srgbClr val="FF99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虚拟设备分配；</a:t>
            </a:r>
          </a:p>
        </p:txBody>
      </p:sp>
      <p:sp>
        <p:nvSpPr>
          <p:cNvPr id="270349" name="文本框 270348"/>
          <p:cNvSpPr txBox="1"/>
          <p:nvPr/>
        </p:nvSpPr>
        <p:spPr>
          <a:xfrm>
            <a:off x="2159221" y="2797452"/>
            <a:ext cx="9142337" cy="3449919"/>
          </a:xfrm>
          <a:prstGeom prst="rect">
            <a:avLst/>
          </a:prstGeom>
          <a:noFill/>
          <a:ln w="9525">
            <a:noFill/>
          </a:ln>
        </p:spPr>
        <p:txBody>
          <a:bodyPr wrap="square">
            <a:spAutoFit/>
          </a:bodyPr>
          <a:lstStyle/>
          <a:p>
            <a:pPr>
              <a:lnSpc>
                <a:spcPct val="150000"/>
              </a:lnSpc>
              <a:spcBef>
                <a:spcPct val="15000"/>
              </a:spcBef>
              <a:buClr>
                <a:srgbClr val="FF00FF"/>
              </a:buClr>
              <a:buFont typeface="Wingdings" panose="05000000000000000000" pitchFamily="2" charset="2"/>
              <a:buChar char="Ø"/>
            </a:pPr>
            <a:r>
              <a:rPr lang="zh-CN" altLang="en-US" dirty="0">
                <a:latin typeface="Tahoma" panose="020B0604030504040204" pitchFamily="34" charset="0"/>
              </a:rPr>
              <a:t> </a:t>
            </a:r>
            <a:r>
              <a:rPr lang="zh-CN" altLang="en-US" dirty="0">
                <a:solidFill>
                  <a:srgbClr val="0000CC"/>
                </a:solidFill>
                <a:latin typeface="Tahoma" panose="020B0604030504040204" pitchFamily="34" charset="0"/>
              </a:rPr>
              <a:t>利用共享设备来模拟独占设备的技术。</a:t>
            </a:r>
          </a:p>
          <a:p>
            <a:pPr lvl="1">
              <a:lnSpc>
                <a:spcPct val="150000"/>
              </a:lnSpc>
              <a:spcBef>
                <a:spcPct val="15000"/>
              </a:spcBef>
              <a:buClr>
                <a:srgbClr val="FF00FF"/>
              </a:buClr>
              <a:buFont typeface="Wingdings" panose="05000000000000000000" pitchFamily="2" charset="2"/>
            </a:pPr>
            <a:r>
              <a:rPr lang="zh-CN" altLang="en-US" b="1" dirty="0">
                <a:latin typeface="Tahoma" panose="020B0604030504040204" pitchFamily="34" charset="0"/>
              </a:rPr>
              <a:t>独占设备是任何用户所必需的（至少需要某种形式结果输出；纸、图、显示），由于其独占性，不能像使用共享设备那样方便和较高的利用率。</a:t>
            </a:r>
          </a:p>
          <a:p>
            <a:pPr>
              <a:lnSpc>
                <a:spcPct val="150000"/>
              </a:lnSpc>
              <a:spcBef>
                <a:spcPct val="15000"/>
              </a:spcBef>
              <a:buClr>
                <a:srgbClr val="FF00FF"/>
              </a:buClr>
              <a:buFont typeface="Wingdings" panose="05000000000000000000" pitchFamily="2" charset="2"/>
              <a:buChar char="Ø"/>
            </a:pPr>
            <a:r>
              <a:rPr lang="zh-CN" altLang="en-US" dirty="0">
                <a:latin typeface="Tahoma" panose="020B0604030504040204" pitchFamily="34" charset="0"/>
              </a:rPr>
              <a:t> </a:t>
            </a:r>
            <a:r>
              <a:rPr lang="zh-CN" altLang="en-US" dirty="0">
                <a:solidFill>
                  <a:srgbClr val="0000CC"/>
                </a:solidFill>
                <a:latin typeface="Tahoma" panose="020B0604030504040204" pitchFamily="34" charset="0"/>
              </a:rPr>
              <a:t>实现虚拟设备分配典型和成功的技术是</a:t>
            </a:r>
            <a:r>
              <a:rPr lang="en-US" altLang="zh-CN" dirty="0">
                <a:solidFill>
                  <a:srgbClr val="CC3300"/>
                </a:solidFill>
                <a:latin typeface="Tahoma" panose="020B0604030504040204" pitchFamily="34" charset="0"/>
              </a:rPr>
              <a:t>SPOOLING</a:t>
            </a:r>
            <a:r>
              <a:rPr lang="zh-CN" altLang="en-US" dirty="0">
                <a:latin typeface="Tahoma" panose="020B0604030504040204" pitchFamily="34" charset="0"/>
              </a:rPr>
              <a:t>，</a:t>
            </a:r>
            <a:r>
              <a:rPr lang="zh-CN" altLang="en-US" dirty="0">
                <a:solidFill>
                  <a:srgbClr val="0000CC"/>
                </a:solidFill>
                <a:latin typeface="Tahoma" panose="020B0604030504040204" pitchFamily="34" charset="0"/>
              </a:rPr>
              <a:t>也称假脱机系统。</a:t>
            </a:r>
          </a:p>
        </p:txBody>
      </p:sp>
      <p:sp>
        <p:nvSpPr>
          <p:cNvPr id="270350" name="文本框 270349"/>
          <p:cNvSpPr txBox="1"/>
          <p:nvPr/>
        </p:nvSpPr>
        <p:spPr>
          <a:xfrm>
            <a:off x="1346523" y="1656432"/>
            <a:ext cx="7127875" cy="583565"/>
          </a:xfrm>
          <a:prstGeom prst="rect">
            <a:avLst/>
          </a:prstGeom>
          <a:noFill/>
          <a:ln w="9525">
            <a:noFill/>
          </a:ln>
        </p:spPr>
        <p:txBody>
          <a:bodyPr>
            <a:spAutoFit/>
          </a:bodyPr>
          <a:lstStyle/>
          <a:p>
            <a:pPr>
              <a:spcBef>
                <a:spcPct val="20000"/>
              </a:spcBef>
              <a:buSzPct val="80000"/>
            </a:pPr>
            <a:r>
              <a:rPr lang="zh-CN" altLang="en-US" sz="2800" dirty="0">
                <a:solidFill>
                  <a:srgbClr val="800000"/>
                </a:solidFill>
                <a:effectLst>
                  <a:outerShdw blurRad="38100" dist="38100" dir="2700000">
                    <a:srgbClr val="C0C0C0"/>
                  </a:outerShdw>
                </a:effectLst>
                <a:latin typeface="Tahoma" panose="020B0604030504040204" pitchFamily="34" charset="0"/>
              </a:rPr>
              <a:t> </a:t>
            </a:r>
            <a:r>
              <a:rPr lang="en-US" altLang="zh-CN" sz="280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、设备分配原则与分配技术</a:t>
            </a:r>
            <a:r>
              <a:rPr lang="zh-CN" altLang="en-US" sz="3200" b="0" dirty="0">
                <a:latin typeface="Tahoma" panose="020B0604030504040204" pitchFamily="34" charset="0"/>
              </a:rPr>
              <a:t> </a:t>
            </a:r>
          </a:p>
        </p:txBody>
      </p:sp>
      <p:sp>
        <p:nvSpPr>
          <p:cNvPr id="270352" name="AutoShape 5"/>
          <p:cNvSpPr/>
          <p:nvPr/>
        </p:nvSpPr>
        <p:spPr>
          <a:xfrm>
            <a:off x="1071885" y="908720"/>
            <a:ext cx="5172075"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70353" name="Text Box 38"/>
          <p:cNvSpPr txBox="1"/>
          <p:nvPr/>
        </p:nvSpPr>
        <p:spPr>
          <a:xfrm>
            <a:off x="1127448" y="948407"/>
            <a:ext cx="6556375"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二、设备分配因素和分配技术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8" name="矩形 7">
            <a:extLst>
              <a:ext uri="{FF2B5EF4-FFF2-40B4-BE49-F238E27FC236}">
                <a16:creationId xmlns:a16="http://schemas.microsoft.com/office/drawing/2014/main" id="{0B08C2A4-A9F8-418F-88E8-E8AB80C02ECF}"/>
              </a:ext>
            </a:extLst>
          </p:cNvPr>
          <p:cNvSpPr/>
          <p:nvPr/>
        </p:nvSpPr>
        <p:spPr>
          <a:xfrm>
            <a:off x="450854" y="201588"/>
            <a:ext cx="3455988"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5.4 设备分配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0352"/>
                                        </p:tgtEl>
                                        <p:attrNameLst>
                                          <p:attrName>style.visibility</p:attrName>
                                        </p:attrNameLst>
                                      </p:cBhvr>
                                      <p:to>
                                        <p:strVal val="visible"/>
                                      </p:to>
                                    </p:set>
                                    <p:anim calcmode="lin" valueType="num">
                                      <p:cBhvr additive="base">
                                        <p:cTn id="7" dur="500" fill="hold"/>
                                        <p:tgtEl>
                                          <p:spTgt spid="270352"/>
                                        </p:tgtEl>
                                        <p:attrNameLst>
                                          <p:attrName>ppt_x</p:attrName>
                                        </p:attrNameLst>
                                      </p:cBhvr>
                                      <p:tavLst>
                                        <p:tav tm="0">
                                          <p:val>
                                            <p:strVal val="#ppt_x"/>
                                          </p:val>
                                        </p:tav>
                                        <p:tav tm="100000">
                                          <p:val>
                                            <p:strVal val="#ppt_x"/>
                                          </p:val>
                                        </p:tav>
                                      </p:tavLst>
                                    </p:anim>
                                    <p:anim calcmode="lin" valueType="num">
                                      <p:cBhvr additive="base">
                                        <p:cTn id="8" dur="500" fill="hold"/>
                                        <p:tgtEl>
                                          <p:spTgt spid="27035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70353"/>
                                        </p:tgtEl>
                                        <p:attrNameLst>
                                          <p:attrName>style.visibility</p:attrName>
                                        </p:attrNameLst>
                                      </p:cBhvr>
                                      <p:to>
                                        <p:strVal val="visible"/>
                                      </p:to>
                                    </p:set>
                                    <p:anim calcmode="lin" valueType="num">
                                      <p:cBhvr additive="base">
                                        <p:cTn id="12" dur="500" fill="hold"/>
                                        <p:tgtEl>
                                          <p:spTgt spid="270353"/>
                                        </p:tgtEl>
                                        <p:attrNameLst>
                                          <p:attrName>ppt_x</p:attrName>
                                        </p:attrNameLst>
                                      </p:cBhvr>
                                      <p:tavLst>
                                        <p:tav tm="0">
                                          <p:val>
                                            <p:strVal val="#ppt_x"/>
                                          </p:val>
                                        </p:tav>
                                        <p:tav tm="100000">
                                          <p:val>
                                            <p:strVal val="#ppt_x"/>
                                          </p:val>
                                        </p:tav>
                                      </p:tavLst>
                                    </p:anim>
                                    <p:anim calcmode="lin" valueType="num">
                                      <p:cBhvr additive="base">
                                        <p:cTn id="13" dur="500" fill="hold"/>
                                        <p:tgtEl>
                                          <p:spTgt spid="270353"/>
                                        </p:tgtEl>
                                        <p:attrNameLst>
                                          <p:attrName>ppt_y</p:attrName>
                                        </p:attrNameLst>
                                      </p:cBhvr>
                                      <p:tavLst>
                                        <p:tav tm="0">
                                          <p:val>
                                            <p:strVal val="1+#ppt_h/2"/>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70350"/>
                                        </p:tgtEl>
                                        <p:attrNameLst>
                                          <p:attrName>style.visibility</p:attrName>
                                        </p:attrNameLst>
                                      </p:cBhvr>
                                      <p:to>
                                        <p:strVal val="visible"/>
                                      </p:to>
                                    </p:set>
                                    <p:anim calcmode="lin" valueType="num">
                                      <p:cBhvr additive="base">
                                        <p:cTn id="16" dur="500" fill="hold"/>
                                        <p:tgtEl>
                                          <p:spTgt spid="270350"/>
                                        </p:tgtEl>
                                        <p:attrNameLst>
                                          <p:attrName>ppt_x</p:attrName>
                                        </p:attrNameLst>
                                      </p:cBhvr>
                                      <p:tavLst>
                                        <p:tav tm="0">
                                          <p:val>
                                            <p:strVal val="0-#ppt_w/2"/>
                                          </p:val>
                                        </p:tav>
                                        <p:tav tm="100000">
                                          <p:val>
                                            <p:strVal val="#ppt_x"/>
                                          </p:val>
                                        </p:tav>
                                      </p:tavLst>
                                    </p:anim>
                                    <p:anim calcmode="lin" valueType="num">
                                      <p:cBhvr additive="base">
                                        <p:cTn id="17" dur="500" fill="hold"/>
                                        <p:tgtEl>
                                          <p:spTgt spid="270350"/>
                                        </p:tgtEl>
                                        <p:attrNameLst>
                                          <p:attrName>ppt_y</p:attrName>
                                        </p:attrNameLst>
                                      </p:cBhvr>
                                      <p:tavLst>
                                        <p:tav tm="0">
                                          <p:val>
                                            <p:strVal val="#ppt_y"/>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70344"/>
                                        </p:tgtEl>
                                        <p:attrNameLst>
                                          <p:attrName>style.visibility</p:attrName>
                                        </p:attrNameLst>
                                      </p:cBhvr>
                                      <p:to>
                                        <p:strVal val="visible"/>
                                      </p:to>
                                    </p:set>
                                    <p:anim calcmode="lin" valueType="num">
                                      <p:cBhvr additive="base">
                                        <p:cTn id="20" dur="500" fill="hold"/>
                                        <p:tgtEl>
                                          <p:spTgt spid="270344"/>
                                        </p:tgtEl>
                                        <p:attrNameLst>
                                          <p:attrName>ppt_x</p:attrName>
                                        </p:attrNameLst>
                                      </p:cBhvr>
                                      <p:tavLst>
                                        <p:tav tm="0">
                                          <p:val>
                                            <p:strVal val="#ppt_x"/>
                                          </p:val>
                                        </p:tav>
                                        <p:tav tm="100000">
                                          <p:val>
                                            <p:strVal val="#ppt_x"/>
                                          </p:val>
                                        </p:tav>
                                      </p:tavLst>
                                    </p:anim>
                                    <p:anim calcmode="lin" valueType="num">
                                      <p:cBhvr additive="base">
                                        <p:cTn id="21" dur="500" fill="hold"/>
                                        <p:tgtEl>
                                          <p:spTgt spid="270344"/>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270349"/>
                                        </p:tgtEl>
                                        <p:attrNameLst>
                                          <p:attrName>style.visibility</p:attrName>
                                        </p:attrNameLst>
                                      </p:cBhvr>
                                      <p:to>
                                        <p:strVal val="visible"/>
                                      </p:to>
                                    </p:set>
                                    <p:anim calcmode="lin" valueType="num">
                                      <p:cBhvr additive="base">
                                        <p:cTn id="25" dur="500" fill="hold"/>
                                        <p:tgtEl>
                                          <p:spTgt spid="270349"/>
                                        </p:tgtEl>
                                        <p:attrNameLst>
                                          <p:attrName>ppt_x</p:attrName>
                                        </p:attrNameLst>
                                      </p:cBhvr>
                                      <p:tavLst>
                                        <p:tav tm="0">
                                          <p:val>
                                            <p:strVal val="#ppt_x"/>
                                          </p:val>
                                        </p:tav>
                                        <p:tav tm="100000">
                                          <p:val>
                                            <p:strVal val="#ppt_x"/>
                                          </p:val>
                                        </p:tav>
                                      </p:tavLst>
                                    </p:anim>
                                    <p:anim calcmode="lin" valueType="num">
                                      <p:cBhvr additive="base">
                                        <p:cTn id="26" dur="500" fill="hold"/>
                                        <p:tgtEl>
                                          <p:spTgt spid="2703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4" grpId="0"/>
      <p:bldP spid="270349" grpId="0"/>
      <p:bldP spid="270350" grpId="0"/>
      <p:bldP spid="270352" grpId="0" bldLvl="0" animBg="1"/>
      <p:bldP spid="27035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矩形 271361"/>
          <p:cNvSpPr/>
          <p:nvPr/>
        </p:nvSpPr>
        <p:spPr>
          <a:xfrm>
            <a:off x="718890" y="3212753"/>
            <a:ext cx="9144000" cy="0"/>
          </a:xfrm>
          <a:prstGeom prst="rect">
            <a:avLst/>
          </a:prstGeom>
          <a:noFill/>
          <a:ln w="9525">
            <a:noFill/>
          </a:ln>
        </p:spPr>
        <p:txBody>
          <a:bodyPr/>
          <a:lstStyle/>
          <a:p>
            <a:endParaRPr lang="zh-CN" altLang="en-US"/>
          </a:p>
        </p:txBody>
      </p:sp>
      <p:sp>
        <p:nvSpPr>
          <p:cNvPr id="271365" name="文本框 271364"/>
          <p:cNvSpPr txBox="1"/>
          <p:nvPr/>
        </p:nvSpPr>
        <p:spPr>
          <a:xfrm>
            <a:off x="6099228" y="2436961"/>
            <a:ext cx="1030706" cy="392113"/>
          </a:xfrm>
          <a:prstGeom prst="rect">
            <a:avLst/>
          </a:prstGeom>
          <a:noFill/>
          <a:ln w="9525">
            <a:noFill/>
          </a:ln>
        </p:spPr>
        <p:txBody>
          <a:bodyPr/>
          <a:lstStyle/>
          <a:p>
            <a:pPr algn="just">
              <a:lnSpc>
                <a:spcPct val="150000"/>
              </a:lnSpc>
            </a:pPr>
            <a:endParaRPr lang="zh-CN" altLang="en-US" b="0" dirty="0">
              <a:latin typeface="Tahoma" panose="020B0604030504040204" pitchFamily="34" charset="0"/>
            </a:endParaRPr>
          </a:p>
        </p:txBody>
      </p:sp>
      <p:sp>
        <p:nvSpPr>
          <p:cNvPr id="271367" name="文本框 271366"/>
          <p:cNvSpPr txBox="1"/>
          <p:nvPr/>
        </p:nvSpPr>
        <p:spPr>
          <a:xfrm>
            <a:off x="1995540" y="2508399"/>
            <a:ext cx="8636963" cy="2046458"/>
          </a:xfrm>
          <a:prstGeom prst="rect">
            <a:avLst/>
          </a:prstGeom>
          <a:noFill/>
          <a:ln w="9525">
            <a:noFill/>
          </a:ln>
        </p:spPr>
        <p:txBody>
          <a:bodyPr wrap="square">
            <a:spAutoFit/>
          </a:bodyPr>
          <a:lstStyle/>
          <a:p>
            <a:pPr>
              <a:lnSpc>
                <a:spcPct val="150000"/>
              </a:lnSpc>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、先来先服务</a:t>
            </a:r>
            <a:r>
              <a:rPr lang="zh-CN" altLang="en-US" sz="3200" b="0" dirty="0">
                <a:latin typeface="Tahoma" panose="020B0604030504040204" pitchFamily="34" charset="0"/>
              </a:rPr>
              <a:t> </a:t>
            </a:r>
          </a:p>
          <a:p>
            <a:pPr lvl="1">
              <a:lnSpc>
                <a:spcPct val="150000"/>
              </a:lnSpc>
              <a:spcBef>
                <a:spcPct val="50000"/>
              </a:spcBef>
              <a:buClr>
                <a:schemeClr val="tx1"/>
              </a:buClr>
              <a:buFont typeface="Wingdings" panose="05000000000000000000" pitchFamily="2" charset="2"/>
            </a:pPr>
            <a:r>
              <a:rPr lang="zh-CN" altLang="en-US" b="1" dirty="0">
                <a:latin typeface="Tahoma" panose="020B0604030504040204" pitchFamily="34" charset="0"/>
              </a:rPr>
              <a:t>多个进程对同一个设备提出</a:t>
            </a:r>
            <a:r>
              <a:rPr lang="en-US" altLang="zh-CN" b="1">
                <a:latin typeface="Tahoma" panose="020B0604030504040204" pitchFamily="34" charset="0"/>
              </a:rPr>
              <a:t>I/O</a:t>
            </a:r>
            <a:r>
              <a:rPr lang="zh-CN" altLang="en-US" b="1" dirty="0">
                <a:latin typeface="Tahoma" panose="020B0604030504040204" pitchFamily="34" charset="0"/>
              </a:rPr>
              <a:t>请求（无论是显式，还是隐式的），按照进程提出的先后顺序。</a:t>
            </a:r>
            <a:r>
              <a:rPr lang="zh-CN" altLang="en-US" b="0" dirty="0">
                <a:latin typeface="Tahoma" panose="020B0604030504040204" pitchFamily="34" charset="0"/>
              </a:rPr>
              <a:t> </a:t>
            </a:r>
          </a:p>
        </p:txBody>
      </p:sp>
      <p:sp>
        <p:nvSpPr>
          <p:cNvPr id="271368" name="文本框 271367"/>
          <p:cNvSpPr txBox="1"/>
          <p:nvPr/>
        </p:nvSpPr>
        <p:spPr>
          <a:xfrm>
            <a:off x="1779641" y="1844824"/>
            <a:ext cx="8715576" cy="648639"/>
          </a:xfrm>
          <a:prstGeom prst="rect">
            <a:avLst/>
          </a:prstGeom>
          <a:noFill/>
          <a:ln w="9525">
            <a:noFill/>
          </a:ln>
        </p:spPr>
        <p:txBody>
          <a:bodyPr wrap="square">
            <a:spAutoFit/>
          </a:bodyPr>
          <a:lstStyle/>
          <a:p>
            <a:pPr>
              <a:lnSpc>
                <a:spcPct val="150000"/>
              </a:lnSpc>
              <a:spcBef>
                <a:spcPct val="50000"/>
              </a:spcBef>
              <a:buClr>
                <a:srgbClr val="0000FF"/>
              </a:buClr>
              <a:buSzPct val="70000"/>
              <a:buFont typeface="Wingdings" panose="05000000000000000000" pitchFamily="2" charset="2"/>
            </a:pPr>
            <a:r>
              <a:rPr lang="zh-CN" altLang="en-US" sz="2800" dirty="0">
                <a:solidFill>
                  <a:srgbClr val="0000CC"/>
                </a:solidFill>
                <a:effectLst>
                  <a:outerShdw blurRad="38100" dist="38100" dir="2700000">
                    <a:srgbClr val="C0C0C0"/>
                  </a:outerShdw>
                </a:effectLst>
                <a:latin typeface="Tahoma" panose="020B0604030504040204" pitchFamily="34" charset="0"/>
              </a:rPr>
              <a:t>设备分配策略或算法比较简单，通常有两种：</a:t>
            </a:r>
          </a:p>
        </p:txBody>
      </p:sp>
      <p:sp>
        <p:nvSpPr>
          <p:cNvPr id="271369" name="文本框 271368"/>
          <p:cNvSpPr txBox="1"/>
          <p:nvPr/>
        </p:nvSpPr>
        <p:spPr>
          <a:xfrm>
            <a:off x="1996075" y="4413399"/>
            <a:ext cx="8636963" cy="1843325"/>
          </a:xfrm>
          <a:prstGeom prst="rect">
            <a:avLst/>
          </a:prstGeom>
          <a:noFill/>
          <a:ln w="9525">
            <a:noFill/>
          </a:ln>
        </p:spPr>
        <p:txBody>
          <a:bodyPr wrap="square">
            <a:spAutoFit/>
          </a:bodyPr>
          <a:lstStyle/>
          <a:p>
            <a:pPr>
              <a:lnSpc>
                <a:spcPct val="150000"/>
              </a:lnSpc>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、高优先级优先</a:t>
            </a:r>
          </a:p>
          <a:p>
            <a:pPr lvl="1">
              <a:lnSpc>
                <a:spcPct val="150000"/>
              </a:lnSpc>
              <a:spcBef>
                <a:spcPct val="20000"/>
              </a:spcBef>
            </a:pPr>
            <a:r>
              <a:rPr lang="zh-CN" altLang="en-US" b="1" dirty="0">
                <a:latin typeface="Tahoma" panose="020B0604030504040204" pitchFamily="34" charset="0"/>
              </a:rPr>
              <a:t>各个进程按进程的优先级排成一个设备申请队列，优先级相同，则再按照先来先服务的原则。</a:t>
            </a:r>
          </a:p>
        </p:txBody>
      </p:sp>
      <p:sp>
        <p:nvSpPr>
          <p:cNvPr id="271373" name="AutoShape 5"/>
          <p:cNvSpPr/>
          <p:nvPr/>
        </p:nvSpPr>
        <p:spPr>
          <a:xfrm>
            <a:off x="1055440" y="980728"/>
            <a:ext cx="40195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71374" name="Text Box 38"/>
          <p:cNvSpPr txBox="1"/>
          <p:nvPr/>
        </p:nvSpPr>
        <p:spPr>
          <a:xfrm>
            <a:off x="1111003" y="1020415"/>
            <a:ext cx="6556375"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三、设备分配算法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11" name="矩形 10">
            <a:extLst>
              <a:ext uri="{FF2B5EF4-FFF2-40B4-BE49-F238E27FC236}">
                <a16:creationId xmlns:a16="http://schemas.microsoft.com/office/drawing/2014/main" id="{BA164701-141A-479D-8428-3AEE05F3475C}"/>
              </a:ext>
            </a:extLst>
          </p:cNvPr>
          <p:cNvSpPr/>
          <p:nvPr/>
        </p:nvSpPr>
        <p:spPr>
          <a:xfrm>
            <a:off x="450854" y="201588"/>
            <a:ext cx="3455988"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5.4 设备分配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1373"/>
                                        </p:tgtEl>
                                        <p:attrNameLst>
                                          <p:attrName>style.visibility</p:attrName>
                                        </p:attrNameLst>
                                      </p:cBhvr>
                                      <p:to>
                                        <p:strVal val="visible"/>
                                      </p:to>
                                    </p:set>
                                    <p:anim calcmode="lin" valueType="num">
                                      <p:cBhvr additive="base">
                                        <p:cTn id="7" dur="500" fill="hold"/>
                                        <p:tgtEl>
                                          <p:spTgt spid="271373"/>
                                        </p:tgtEl>
                                        <p:attrNameLst>
                                          <p:attrName>ppt_x</p:attrName>
                                        </p:attrNameLst>
                                      </p:cBhvr>
                                      <p:tavLst>
                                        <p:tav tm="0">
                                          <p:val>
                                            <p:strVal val="#ppt_x"/>
                                          </p:val>
                                        </p:tav>
                                        <p:tav tm="100000">
                                          <p:val>
                                            <p:strVal val="#ppt_x"/>
                                          </p:val>
                                        </p:tav>
                                      </p:tavLst>
                                    </p:anim>
                                    <p:anim calcmode="lin" valueType="num">
                                      <p:cBhvr additive="base">
                                        <p:cTn id="8" dur="500" fill="hold"/>
                                        <p:tgtEl>
                                          <p:spTgt spid="27137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71374"/>
                                        </p:tgtEl>
                                        <p:attrNameLst>
                                          <p:attrName>style.visibility</p:attrName>
                                        </p:attrNameLst>
                                      </p:cBhvr>
                                      <p:to>
                                        <p:strVal val="visible"/>
                                      </p:to>
                                    </p:set>
                                    <p:anim calcmode="lin" valueType="num">
                                      <p:cBhvr additive="base">
                                        <p:cTn id="12" dur="500" fill="hold"/>
                                        <p:tgtEl>
                                          <p:spTgt spid="271374"/>
                                        </p:tgtEl>
                                        <p:attrNameLst>
                                          <p:attrName>ppt_x</p:attrName>
                                        </p:attrNameLst>
                                      </p:cBhvr>
                                      <p:tavLst>
                                        <p:tav tm="0">
                                          <p:val>
                                            <p:strVal val="#ppt_x"/>
                                          </p:val>
                                        </p:tav>
                                        <p:tav tm="100000">
                                          <p:val>
                                            <p:strVal val="#ppt_x"/>
                                          </p:val>
                                        </p:tav>
                                      </p:tavLst>
                                    </p:anim>
                                    <p:anim calcmode="lin" valueType="num">
                                      <p:cBhvr additive="base">
                                        <p:cTn id="13" dur="500" fill="hold"/>
                                        <p:tgtEl>
                                          <p:spTgt spid="27137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71368"/>
                                        </p:tgtEl>
                                        <p:attrNameLst>
                                          <p:attrName>style.visibility</p:attrName>
                                        </p:attrNameLst>
                                      </p:cBhvr>
                                      <p:to>
                                        <p:strVal val="visible"/>
                                      </p:to>
                                    </p:set>
                                    <p:anim calcmode="lin" valueType="num">
                                      <p:cBhvr additive="base">
                                        <p:cTn id="17" dur="500" fill="hold"/>
                                        <p:tgtEl>
                                          <p:spTgt spid="271368"/>
                                        </p:tgtEl>
                                        <p:attrNameLst>
                                          <p:attrName>ppt_x</p:attrName>
                                        </p:attrNameLst>
                                      </p:cBhvr>
                                      <p:tavLst>
                                        <p:tav tm="0">
                                          <p:val>
                                            <p:strVal val="1+#ppt_w/2"/>
                                          </p:val>
                                        </p:tav>
                                        <p:tav tm="100000">
                                          <p:val>
                                            <p:strVal val="#ppt_x"/>
                                          </p:val>
                                        </p:tav>
                                      </p:tavLst>
                                    </p:anim>
                                    <p:anim calcmode="lin" valueType="num">
                                      <p:cBhvr additive="base">
                                        <p:cTn id="18" dur="500" fill="hold"/>
                                        <p:tgtEl>
                                          <p:spTgt spid="27136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71367"/>
                                        </p:tgtEl>
                                        <p:attrNameLst>
                                          <p:attrName>style.visibility</p:attrName>
                                        </p:attrNameLst>
                                      </p:cBhvr>
                                      <p:to>
                                        <p:strVal val="visible"/>
                                      </p:to>
                                    </p:set>
                                    <p:anim calcmode="lin" valueType="num">
                                      <p:cBhvr additive="base">
                                        <p:cTn id="22" dur="500" fill="hold"/>
                                        <p:tgtEl>
                                          <p:spTgt spid="271367"/>
                                        </p:tgtEl>
                                        <p:attrNameLst>
                                          <p:attrName>ppt_x</p:attrName>
                                        </p:attrNameLst>
                                      </p:cBhvr>
                                      <p:tavLst>
                                        <p:tav tm="0">
                                          <p:val>
                                            <p:strVal val="0-#ppt_w/2"/>
                                          </p:val>
                                        </p:tav>
                                        <p:tav tm="100000">
                                          <p:val>
                                            <p:strVal val="#ppt_x"/>
                                          </p:val>
                                        </p:tav>
                                      </p:tavLst>
                                    </p:anim>
                                    <p:anim calcmode="lin" valueType="num">
                                      <p:cBhvr additive="base">
                                        <p:cTn id="23" dur="500" fill="hold"/>
                                        <p:tgtEl>
                                          <p:spTgt spid="27136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71369"/>
                                        </p:tgtEl>
                                        <p:attrNameLst>
                                          <p:attrName>style.visibility</p:attrName>
                                        </p:attrNameLst>
                                      </p:cBhvr>
                                      <p:to>
                                        <p:strVal val="visible"/>
                                      </p:to>
                                    </p:set>
                                    <p:anim calcmode="lin" valueType="num">
                                      <p:cBhvr additive="base">
                                        <p:cTn id="27" dur="500" fill="hold"/>
                                        <p:tgtEl>
                                          <p:spTgt spid="271369"/>
                                        </p:tgtEl>
                                        <p:attrNameLst>
                                          <p:attrName>ppt_x</p:attrName>
                                        </p:attrNameLst>
                                      </p:cBhvr>
                                      <p:tavLst>
                                        <p:tav tm="0">
                                          <p:val>
                                            <p:strVal val="0-#ppt_w/2"/>
                                          </p:val>
                                        </p:tav>
                                        <p:tav tm="100000">
                                          <p:val>
                                            <p:strVal val="#ppt_x"/>
                                          </p:val>
                                        </p:tav>
                                      </p:tavLst>
                                    </p:anim>
                                    <p:anim calcmode="lin" valueType="num">
                                      <p:cBhvr additive="base">
                                        <p:cTn id="28" dur="500" fill="hold"/>
                                        <p:tgtEl>
                                          <p:spTgt spid="2713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7" grpId="0"/>
      <p:bldP spid="271368" grpId="0"/>
      <p:bldP spid="271369" grpId="0"/>
      <p:bldP spid="271373" grpId="0" bldLvl="0" animBg="1"/>
      <p:bldP spid="27137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93" name="文本框 272392"/>
          <p:cNvSpPr txBox="1"/>
          <p:nvPr/>
        </p:nvSpPr>
        <p:spPr>
          <a:xfrm>
            <a:off x="1703512" y="1772816"/>
            <a:ext cx="9575477" cy="4010072"/>
          </a:xfrm>
          <a:prstGeom prst="rect">
            <a:avLst/>
          </a:prstGeom>
          <a:noFill/>
          <a:ln w="9525">
            <a:noFill/>
          </a:ln>
        </p:spPr>
        <p:txBody>
          <a:bodyPr wrap="square">
            <a:spAutoFit/>
          </a:bodyPr>
          <a:lstStyle/>
          <a:p>
            <a:pPr>
              <a:lnSpc>
                <a:spcPct val="120000"/>
              </a:lnSpc>
              <a:spcBef>
                <a:spcPct val="15000"/>
              </a:spcBef>
            </a:pPr>
            <a:r>
              <a:rPr lang="zh-CN" altLang="en-US" sz="2800" dirty="0">
                <a:solidFill>
                  <a:srgbClr val="0000CC"/>
                </a:solidFill>
                <a:effectLst>
                  <a:outerShdw blurRad="38100" dist="38100" dir="2700000">
                    <a:srgbClr val="C0C0C0"/>
                  </a:outerShdw>
                </a:effectLst>
                <a:latin typeface="Tahoma" panose="020B0604030504040204" pitchFamily="34" charset="0"/>
              </a:rPr>
              <a:t>通道，尤其是多道程序技术出现，可利用常驻内存进程模拟外围机实现</a:t>
            </a:r>
            <a:r>
              <a:rPr lang="en-US" altLang="zh-CN" sz="2800" dirty="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过程。其过程大致为：</a:t>
            </a:r>
          </a:p>
          <a:p>
            <a:pPr lvl="1">
              <a:lnSpc>
                <a:spcPct val="120000"/>
              </a:lnSpc>
              <a:spcBef>
                <a:spcPct val="25000"/>
              </a:spcBef>
              <a:buClr>
                <a:srgbClr val="FF9900"/>
              </a:buClr>
              <a:buFont typeface="Wingdings" panose="05000000000000000000" pitchFamily="2" charset="2"/>
              <a:buChar char="n"/>
            </a:pPr>
            <a:r>
              <a:rPr lang="zh-CN" altLang="en-US" sz="2800" b="0" dirty="0">
                <a:latin typeface="Tahoma" panose="020B0604030504040204" pitchFamily="34" charset="0"/>
              </a:rPr>
              <a:t>  </a:t>
            </a:r>
            <a:r>
              <a:rPr lang="zh-CN" altLang="en-US" b="1" dirty="0">
                <a:latin typeface="Tahoma" panose="020B0604030504040204" pitchFamily="34" charset="0"/>
              </a:rPr>
              <a:t>当输入数据，或作业需要进入系统时，利用</a:t>
            </a:r>
            <a:r>
              <a:rPr lang="zh-CN" altLang="en-US" b="1" dirty="0">
                <a:solidFill>
                  <a:srgbClr val="FF00FF"/>
                </a:solidFill>
                <a:latin typeface="Tahoma" panose="020B0604030504040204" pitchFamily="34" charset="0"/>
              </a:rPr>
              <a:t>输入进程</a:t>
            </a:r>
            <a:r>
              <a:rPr lang="zh-CN" altLang="en-US" b="1" dirty="0">
                <a:latin typeface="Tahoma" panose="020B0604030504040204" pitchFamily="34" charset="0"/>
              </a:rPr>
              <a:t>模拟外围机输入到磁盘专用存储区；读调入作业或取数据时，从专用存储区读入；</a:t>
            </a:r>
          </a:p>
          <a:p>
            <a:pPr lvl="1">
              <a:lnSpc>
                <a:spcPct val="120000"/>
              </a:lnSpc>
              <a:spcBef>
                <a:spcPct val="25000"/>
              </a:spcBef>
              <a:buClr>
                <a:srgbClr val="FF9900"/>
              </a:buClr>
              <a:buFont typeface="Wingdings" panose="05000000000000000000" pitchFamily="2" charset="2"/>
              <a:buChar char="n"/>
            </a:pPr>
            <a:r>
              <a:rPr lang="zh-CN" altLang="en-US" b="1" dirty="0">
                <a:latin typeface="Tahoma" panose="020B0604030504040204" pitchFamily="34" charset="0"/>
              </a:rPr>
              <a:t> 在进程有输出时，利用</a:t>
            </a:r>
            <a:r>
              <a:rPr lang="zh-CN" altLang="en-US" b="1" dirty="0">
                <a:solidFill>
                  <a:srgbClr val="FF00FF"/>
                </a:solidFill>
                <a:latin typeface="Tahoma" panose="020B0604030504040204" pitchFamily="34" charset="0"/>
              </a:rPr>
              <a:t>输出进程</a:t>
            </a:r>
            <a:r>
              <a:rPr lang="zh-CN" altLang="en-US" b="1" dirty="0">
                <a:latin typeface="Tahoma" panose="020B0604030504040204" pitchFamily="34" charset="0"/>
              </a:rPr>
              <a:t>模拟外围机输出到专用存储区上，待输出设备空闲时，再将存储在专用存储区上的数据送往低速输出设备上；</a:t>
            </a:r>
          </a:p>
        </p:txBody>
      </p:sp>
      <p:sp>
        <p:nvSpPr>
          <p:cNvPr id="272397" name="AutoShape 5"/>
          <p:cNvSpPr/>
          <p:nvPr/>
        </p:nvSpPr>
        <p:spPr>
          <a:xfrm>
            <a:off x="996950" y="1013049"/>
            <a:ext cx="4306888"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72398" name="Text Box 38"/>
          <p:cNvSpPr txBox="1"/>
          <p:nvPr/>
        </p:nvSpPr>
        <p:spPr>
          <a:xfrm>
            <a:off x="1052513" y="1052736"/>
            <a:ext cx="5043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a:t>
            </a:r>
            <a:r>
              <a:rPr lang="en-US" altLang="zh-CN" sz="2800">
                <a:solidFill>
                  <a:srgbClr val="FF0000"/>
                </a:solidFill>
                <a:effectLst>
                  <a:outerShdw blurRad="38100" dist="38100" dir="2700000">
                    <a:srgbClr val="C0C0C0"/>
                  </a:outerShdw>
                </a:effectLst>
                <a:latin typeface="Times New Roman" panose="02020603050405020304" pitchFamily="18" charset="0"/>
              </a:rPr>
              <a:t>SPOOLING </a:t>
            </a:r>
            <a:r>
              <a:rPr lang="zh-CN" altLang="en-US" sz="2800" dirty="0">
                <a:solidFill>
                  <a:srgbClr val="FF0000"/>
                </a:solidFill>
                <a:effectLst>
                  <a:outerShdw blurRad="38100" dist="38100" dir="2700000">
                    <a:srgbClr val="C0C0C0"/>
                  </a:outerShdw>
                </a:effectLst>
                <a:latin typeface="Times New Roman" panose="02020603050405020304" pitchFamily="18" charset="0"/>
              </a:rPr>
              <a:t>系统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466CDE8B-3121-4512-98CE-86829D253D04}"/>
              </a:ext>
            </a:extLst>
          </p:cNvPr>
          <p:cNvSpPr/>
          <p:nvPr/>
        </p:nvSpPr>
        <p:spPr>
          <a:xfrm>
            <a:off x="450854" y="201588"/>
            <a:ext cx="3455988"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5.4 设备分配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2397"/>
                                        </p:tgtEl>
                                        <p:attrNameLst>
                                          <p:attrName>style.visibility</p:attrName>
                                        </p:attrNameLst>
                                      </p:cBhvr>
                                      <p:to>
                                        <p:strVal val="visible"/>
                                      </p:to>
                                    </p:set>
                                    <p:anim calcmode="lin" valueType="num">
                                      <p:cBhvr additive="base">
                                        <p:cTn id="7" dur="500" fill="hold"/>
                                        <p:tgtEl>
                                          <p:spTgt spid="272397"/>
                                        </p:tgtEl>
                                        <p:attrNameLst>
                                          <p:attrName>ppt_x</p:attrName>
                                        </p:attrNameLst>
                                      </p:cBhvr>
                                      <p:tavLst>
                                        <p:tav tm="0">
                                          <p:val>
                                            <p:strVal val="#ppt_x"/>
                                          </p:val>
                                        </p:tav>
                                        <p:tav tm="100000">
                                          <p:val>
                                            <p:strVal val="#ppt_x"/>
                                          </p:val>
                                        </p:tav>
                                      </p:tavLst>
                                    </p:anim>
                                    <p:anim calcmode="lin" valueType="num">
                                      <p:cBhvr additive="base">
                                        <p:cTn id="8" dur="500" fill="hold"/>
                                        <p:tgtEl>
                                          <p:spTgt spid="27239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72398"/>
                                        </p:tgtEl>
                                        <p:attrNameLst>
                                          <p:attrName>style.visibility</p:attrName>
                                        </p:attrNameLst>
                                      </p:cBhvr>
                                      <p:to>
                                        <p:strVal val="visible"/>
                                      </p:to>
                                    </p:set>
                                    <p:anim calcmode="lin" valueType="num">
                                      <p:cBhvr additive="base">
                                        <p:cTn id="12" dur="500" fill="hold"/>
                                        <p:tgtEl>
                                          <p:spTgt spid="272398"/>
                                        </p:tgtEl>
                                        <p:attrNameLst>
                                          <p:attrName>ppt_x</p:attrName>
                                        </p:attrNameLst>
                                      </p:cBhvr>
                                      <p:tavLst>
                                        <p:tav tm="0">
                                          <p:val>
                                            <p:strVal val="#ppt_x"/>
                                          </p:val>
                                        </p:tav>
                                        <p:tav tm="100000">
                                          <p:val>
                                            <p:strVal val="#ppt_x"/>
                                          </p:val>
                                        </p:tav>
                                      </p:tavLst>
                                    </p:anim>
                                    <p:anim calcmode="lin" valueType="num">
                                      <p:cBhvr additive="base">
                                        <p:cTn id="13" dur="500" fill="hold"/>
                                        <p:tgtEl>
                                          <p:spTgt spid="27239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72393"/>
                                        </p:tgtEl>
                                        <p:attrNameLst>
                                          <p:attrName>style.visibility</p:attrName>
                                        </p:attrNameLst>
                                      </p:cBhvr>
                                      <p:to>
                                        <p:strVal val="visible"/>
                                      </p:to>
                                    </p:set>
                                    <p:anim calcmode="lin" valueType="num">
                                      <p:cBhvr additive="base">
                                        <p:cTn id="17" dur="500" fill="hold"/>
                                        <p:tgtEl>
                                          <p:spTgt spid="272393"/>
                                        </p:tgtEl>
                                        <p:attrNameLst>
                                          <p:attrName>ppt_x</p:attrName>
                                        </p:attrNameLst>
                                      </p:cBhvr>
                                      <p:tavLst>
                                        <p:tav tm="0">
                                          <p:val>
                                            <p:strVal val="0-#ppt_w/2"/>
                                          </p:val>
                                        </p:tav>
                                        <p:tav tm="100000">
                                          <p:val>
                                            <p:strVal val="#ppt_x"/>
                                          </p:val>
                                        </p:tav>
                                      </p:tavLst>
                                    </p:anim>
                                    <p:anim calcmode="lin" valueType="num">
                                      <p:cBhvr additive="base">
                                        <p:cTn id="18" dur="500" fill="hold"/>
                                        <p:tgtEl>
                                          <p:spTgt spid="2723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93" grpId="0"/>
      <p:bldP spid="272397" grpId="0" bldLvl="0" animBg="1"/>
      <p:bldP spid="27239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3" name="文本框 273412"/>
          <p:cNvSpPr txBox="1"/>
          <p:nvPr/>
        </p:nvSpPr>
        <p:spPr>
          <a:xfrm>
            <a:off x="6168132" y="2416068"/>
            <a:ext cx="1076590" cy="392113"/>
          </a:xfrm>
          <a:prstGeom prst="rect">
            <a:avLst/>
          </a:prstGeom>
          <a:noFill/>
          <a:ln w="9525">
            <a:noFill/>
          </a:ln>
        </p:spPr>
        <p:txBody>
          <a:bodyPr/>
          <a:lstStyle/>
          <a:p>
            <a:pPr algn="just"/>
            <a:endParaRPr lang="zh-CN" altLang="en-US" b="0" dirty="0">
              <a:latin typeface="Tahoma" panose="020B0604030504040204" pitchFamily="34" charset="0"/>
            </a:endParaRPr>
          </a:p>
        </p:txBody>
      </p:sp>
      <p:sp>
        <p:nvSpPr>
          <p:cNvPr id="273416" name="文本框 273415"/>
          <p:cNvSpPr txBox="1"/>
          <p:nvPr/>
        </p:nvSpPr>
        <p:spPr>
          <a:xfrm>
            <a:off x="1775520" y="1727093"/>
            <a:ext cx="9601721" cy="953135"/>
          </a:xfrm>
          <a:prstGeom prst="rect">
            <a:avLst/>
          </a:prstGeom>
          <a:noFill/>
          <a:ln w="9525">
            <a:noFill/>
          </a:ln>
        </p:spPr>
        <p:txBody>
          <a:bodyPr wrap="square">
            <a:spAutoFit/>
          </a:bodyPr>
          <a:lstStyle/>
          <a:p>
            <a:pPr>
              <a:buClr>
                <a:srgbClr val="0000FF"/>
              </a:buClr>
              <a:buSzPct val="80000"/>
              <a:buFont typeface="Wingdings" panose="05000000000000000000" pitchFamily="2" charset="2"/>
            </a:pPr>
            <a:r>
              <a:rPr lang="en-US" altLang="zh-CN" sz="2800">
                <a:solidFill>
                  <a:srgbClr val="0000CC"/>
                </a:solidFill>
                <a:effectLst>
                  <a:outerShdw blurRad="38100" dist="38100" dir="2700000">
                    <a:srgbClr val="C0C0C0"/>
                  </a:outerShdw>
                </a:effectLst>
                <a:latin typeface="Tahoma" panose="020B0604030504040204" pitchFamily="34" charset="0"/>
              </a:rPr>
              <a:t>SPOOLING</a:t>
            </a:r>
            <a:r>
              <a:rPr lang="zh-CN" altLang="en-US" sz="2800" dirty="0">
                <a:solidFill>
                  <a:srgbClr val="0000CC"/>
                </a:solidFill>
                <a:effectLst>
                  <a:outerShdw blurRad="38100" dist="38100" dir="2700000">
                    <a:srgbClr val="C0C0C0"/>
                  </a:outerShdw>
                </a:effectLst>
                <a:latin typeface="Tahoma" panose="020B0604030504040204" pitchFamily="34" charset="0"/>
              </a:rPr>
              <a:t>（</a:t>
            </a:r>
            <a:r>
              <a:rPr lang="en-US" altLang="zh-CN" sz="2800">
                <a:solidFill>
                  <a:srgbClr val="0000CC"/>
                </a:solidFill>
                <a:effectLst>
                  <a:outerShdw blurRad="38100" dist="38100" dir="2700000">
                    <a:srgbClr val="C0C0C0"/>
                  </a:outerShdw>
                </a:effectLst>
                <a:latin typeface="Tahoma" panose="020B0604030504040204" pitchFamily="34" charset="0"/>
              </a:rPr>
              <a:t>Simultaneous Peripheral Operation On-Line</a:t>
            </a:r>
            <a:r>
              <a:rPr lang="zh-CN" altLang="en-US" sz="2800" dirty="0">
                <a:solidFill>
                  <a:srgbClr val="0000CC"/>
                </a:solidFill>
                <a:effectLst>
                  <a:outerShdw blurRad="38100" dist="38100" dir="2700000">
                    <a:srgbClr val="C0C0C0"/>
                  </a:outerShdw>
                </a:effectLst>
                <a:latin typeface="Tahoma" panose="020B0604030504040204" pitchFamily="34" charset="0"/>
              </a:rPr>
              <a:t>）的</a:t>
            </a:r>
            <a:r>
              <a:rPr lang="en-US" altLang="zh-CN" sz="2800">
                <a:solidFill>
                  <a:srgbClr val="0000CC"/>
                </a:solidFill>
                <a:effectLst>
                  <a:outerShdw blurRad="38100" dist="38100" dir="2700000">
                    <a:srgbClr val="C0C0C0"/>
                  </a:outerShdw>
                </a:effectLst>
                <a:latin typeface="Tahoma" panose="020B0604030504040204" pitchFamily="34" charset="0"/>
              </a:rPr>
              <a:t>5</a:t>
            </a:r>
            <a:r>
              <a:rPr lang="zh-CN" altLang="en-US" sz="2800" dirty="0">
                <a:solidFill>
                  <a:srgbClr val="0000CC"/>
                </a:solidFill>
                <a:effectLst>
                  <a:outerShdw blurRad="38100" dist="38100" dir="2700000">
                    <a:srgbClr val="C0C0C0"/>
                  </a:outerShdw>
                </a:effectLst>
                <a:latin typeface="Tahoma" panose="020B0604030504040204" pitchFamily="34" charset="0"/>
              </a:rPr>
              <a:t>个特征：</a:t>
            </a:r>
            <a:r>
              <a:rPr lang="zh-CN" altLang="en-US" dirty="0">
                <a:solidFill>
                  <a:srgbClr val="0000CC"/>
                </a:solidFill>
                <a:effectLst>
                  <a:outerShdw blurRad="38100" dist="38100" dir="2700000">
                    <a:srgbClr val="C0C0C0"/>
                  </a:outerShdw>
                </a:effectLst>
                <a:latin typeface="Tahoma" panose="020B0604030504040204" pitchFamily="34" charset="0"/>
              </a:rPr>
              <a:t> </a:t>
            </a:r>
          </a:p>
        </p:txBody>
      </p:sp>
      <p:sp>
        <p:nvSpPr>
          <p:cNvPr id="273417" name="文本框 273416"/>
          <p:cNvSpPr txBox="1"/>
          <p:nvPr/>
        </p:nvSpPr>
        <p:spPr>
          <a:xfrm>
            <a:off x="2207320" y="2844572"/>
            <a:ext cx="8857232" cy="460375"/>
          </a:xfrm>
          <a:prstGeom prst="rect">
            <a:avLst/>
          </a:prstGeom>
          <a:noFill/>
          <a:ln w="9525">
            <a:noFill/>
          </a:ln>
        </p:spPr>
        <p:txBody>
          <a:bodyPr wrap="square">
            <a:spAutoFit/>
          </a:bodyPr>
          <a:lstStyle/>
          <a:p>
            <a:pPr>
              <a:buClr>
                <a:srgbClr val="FF9900"/>
              </a:buClr>
              <a:buFont typeface="Wingdings" panose="05000000000000000000" pitchFamily="2" charset="2"/>
              <a:buChar char="n"/>
            </a:pPr>
            <a:r>
              <a:rPr lang="zh-CN" altLang="en-US" dirty="0">
                <a:latin typeface="Tahoma" panose="020B0604030504040204" pitchFamily="34" charset="0"/>
              </a:rPr>
              <a:t> 提高了</a:t>
            </a:r>
            <a:r>
              <a:rPr lang="en-US" altLang="zh-CN">
                <a:latin typeface="Tahoma" panose="020B0604030504040204" pitchFamily="34" charset="0"/>
              </a:rPr>
              <a:t>I/O</a:t>
            </a:r>
            <a:r>
              <a:rPr lang="zh-CN" altLang="en-US" dirty="0">
                <a:latin typeface="Tahoma" panose="020B0604030504040204" pitchFamily="34" charset="0"/>
              </a:rPr>
              <a:t>速度；将低速</a:t>
            </a:r>
            <a:r>
              <a:rPr lang="en-US" altLang="zh-CN">
                <a:latin typeface="Tahoma" panose="020B0604030504040204" pitchFamily="34" charset="0"/>
              </a:rPr>
              <a:t>I/O</a:t>
            </a:r>
            <a:r>
              <a:rPr lang="zh-CN" altLang="en-US" dirty="0">
                <a:latin typeface="Tahoma" panose="020B0604030504040204" pitchFamily="34" charset="0"/>
              </a:rPr>
              <a:t>变成高速磁盘访问。</a:t>
            </a:r>
          </a:p>
        </p:txBody>
      </p:sp>
      <p:sp>
        <p:nvSpPr>
          <p:cNvPr id="273418" name="文本框 273417"/>
          <p:cNvSpPr txBox="1"/>
          <p:nvPr/>
        </p:nvSpPr>
        <p:spPr>
          <a:xfrm>
            <a:off x="2207320" y="3395434"/>
            <a:ext cx="8857232" cy="460375"/>
          </a:xfrm>
          <a:prstGeom prst="rect">
            <a:avLst/>
          </a:prstGeom>
          <a:noFill/>
          <a:ln w="9525">
            <a:noFill/>
          </a:ln>
        </p:spPr>
        <p:txBody>
          <a:bodyPr wrap="square">
            <a:spAutoFit/>
          </a:bodyPr>
          <a:lstStyle/>
          <a:p>
            <a:pPr>
              <a:buClr>
                <a:srgbClr val="FF9900"/>
              </a:buClr>
              <a:buFont typeface="Wingdings" panose="05000000000000000000" pitchFamily="2" charset="2"/>
              <a:buChar char="n"/>
            </a:pPr>
            <a:r>
              <a:rPr lang="zh-CN" altLang="en-US" dirty="0">
                <a:latin typeface="Tahoma" panose="020B0604030504040204" pitchFamily="34" charset="0"/>
              </a:rPr>
              <a:t> 实现了主机与外部低速设备的并行操作。 </a:t>
            </a:r>
          </a:p>
        </p:txBody>
      </p:sp>
      <p:sp>
        <p:nvSpPr>
          <p:cNvPr id="273421" name="文本框 273420"/>
          <p:cNvSpPr txBox="1"/>
          <p:nvPr/>
        </p:nvSpPr>
        <p:spPr>
          <a:xfrm>
            <a:off x="2207320" y="3966934"/>
            <a:ext cx="8857232" cy="829945"/>
          </a:xfrm>
          <a:prstGeom prst="rect">
            <a:avLst/>
          </a:prstGeom>
          <a:noFill/>
          <a:ln w="9525">
            <a:noFill/>
          </a:ln>
        </p:spPr>
        <p:txBody>
          <a:bodyPr wrap="square">
            <a:spAutoFit/>
          </a:bodyPr>
          <a:lstStyle/>
          <a:p>
            <a:pPr>
              <a:buClr>
                <a:srgbClr val="FF9900"/>
              </a:buClr>
              <a:buFont typeface="Wingdings" panose="05000000000000000000" pitchFamily="2" charset="2"/>
              <a:buChar char="n"/>
            </a:pPr>
            <a:r>
              <a:rPr lang="zh-CN" altLang="en-US" dirty="0">
                <a:latin typeface="Tahoma" panose="020B0604030504040204" pitchFamily="34" charset="0"/>
              </a:rPr>
              <a:t> </a:t>
            </a:r>
            <a:r>
              <a:rPr lang="zh-CN" altLang="en-US" dirty="0">
                <a:solidFill>
                  <a:srgbClr val="FF00FF"/>
                </a:solidFill>
                <a:latin typeface="Tahoma" panose="020B0604030504040204" pitchFamily="34" charset="0"/>
              </a:rPr>
              <a:t>利用共享设备模拟独占设备</a:t>
            </a:r>
            <a:r>
              <a:rPr lang="zh-CN" altLang="en-US" dirty="0">
                <a:latin typeface="Tahoma" panose="020B0604030504040204" pitchFamily="34" charset="0"/>
              </a:rPr>
              <a:t>，逻辑上为每个用户都配备了一台高速的独占设备。 </a:t>
            </a:r>
          </a:p>
        </p:txBody>
      </p:sp>
      <p:sp>
        <p:nvSpPr>
          <p:cNvPr id="273422" name="文本框 273421"/>
          <p:cNvSpPr txBox="1"/>
          <p:nvPr/>
        </p:nvSpPr>
        <p:spPr>
          <a:xfrm>
            <a:off x="2207320" y="4835297"/>
            <a:ext cx="8857232" cy="460375"/>
          </a:xfrm>
          <a:prstGeom prst="rect">
            <a:avLst/>
          </a:prstGeom>
          <a:noFill/>
          <a:ln w="9525">
            <a:noFill/>
          </a:ln>
        </p:spPr>
        <p:txBody>
          <a:bodyPr wrap="square">
            <a:spAutoFit/>
          </a:bodyPr>
          <a:lstStyle/>
          <a:p>
            <a:pPr>
              <a:buClr>
                <a:srgbClr val="FF9900"/>
              </a:buClr>
              <a:buFont typeface="Wingdings" panose="05000000000000000000" pitchFamily="2" charset="2"/>
              <a:buChar char="n"/>
            </a:pPr>
            <a:r>
              <a:rPr lang="zh-CN" altLang="en-US" dirty="0">
                <a:latin typeface="Tahoma" panose="020B0604030504040204" pitchFamily="34" charset="0"/>
              </a:rPr>
              <a:t> </a:t>
            </a:r>
            <a:r>
              <a:rPr lang="en-US" altLang="zh-CN">
                <a:latin typeface="Tahoma" panose="020B0604030504040204" pitchFamily="34" charset="0"/>
              </a:rPr>
              <a:t>SPOOLING </a:t>
            </a:r>
            <a:r>
              <a:rPr lang="zh-CN" altLang="en-US" dirty="0">
                <a:latin typeface="Tahoma" panose="020B0604030504040204" pitchFamily="34" charset="0"/>
              </a:rPr>
              <a:t>需要高速、大容量存储设备支持。 </a:t>
            </a:r>
          </a:p>
        </p:txBody>
      </p:sp>
      <p:sp>
        <p:nvSpPr>
          <p:cNvPr id="273423" name="文本框 273422"/>
          <p:cNvSpPr txBox="1"/>
          <p:nvPr/>
        </p:nvSpPr>
        <p:spPr>
          <a:xfrm>
            <a:off x="2207320" y="5335359"/>
            <a:ext cx="8857232" cy="829945"/>
          </a:xfrm>
          <a:prstGeom prst="rect">
            <a:avLst/>
          </a:prstGeom>
          <a:noFill/>
          <a:ln w="9525">
            <a:noFill/>
          </a:ln>
        </p:spPr>
        <p:txBody>
          <a:bodyPr wrap="square">
            <a:spAutoFit/>
          </a:bodyPr>
          <a:lstStyle/>
          <a:p>
            <a:pPr>
              <a:buClr>
                <a:srgbClr val="FF9900"/>
              </a:buClr>
              <a:buFont typeface="Wingdings" panose="05000000000000000000" pitchFamily="2" charset="2"/>
              <a:buChar char="n"/>
            </a:pPr>
            <a:r>
              <a:rPr lang="zh-CN" altLang="en-US" dirty="0">
                <a:latin typeface="Tahoma" panose="020B0604030504040204" pitchFamily="34" charset="0"/>
              </a:rPr>
              <a:t> </a:t>
            </a:r>
            <a:r>
              <a:rPr lang="zh-CN" altLang="en-US" dirty="0">
                <a:solidFill>
                  <a:srgbClr val="FF00FF"/>
                </a:solidFill>
                <a:latin typeface="Tahoma" panose="020B0604030504040204" pitchFamily="34" charset="0"/>
              </a:rPr>
              <a:t>假脱机</a:t>
            </a:r>
            <a:r>
              <a:rPr lang="en-US" altLang="zh-CN">
                <a:solidFill>
                  <a:srgbClr val="FF00FF"/>
                </a:solidFill>
                <a:latin typeface="Tahoma" panose="020B0604030504040204" pitchFamily="34" charset="0"/>
              </a:rPr>
              <a:t>I/O</a:t>
            </a:r>
            <a:r>
              <a:rPr lang="zh-CN" altLang="en-US" dirty="0">
                <a:solidFill>
                  <a:srgbClr val="FF00FF"/>
                </a:solidFill>
                <a:latin typeface="Tahoma" panose="020B0604030504040204" pitchFamily="34" charset="0"/>
              </a:rPr>
              <a:t>系统，</a:t>
            </a:r>
            <a:r>
              <a:rPr lang="zh-CN" altLang="en-US" dirty="0">
                <a:latin typeface="Tahoma" panose="020B0604030504040204" pitchFamily="34" charset="0"/>
              </a:rPr>
              <a:t>操作系统需建立</a:t>
            </a:r>
            <a:r>
              <a:rPr lang="en-US" altLang="zh-CN">
                <a:latin typeface="Tahoma" panose="020B0604030504040204" pitchFamily="34" charset="0"/>
              </a:rPr>
              <a:t>I/O</a:t>
            </a:r>
            <a:r>
              <a:rPr lang="zh-CN" altLang="en-US" dirty="0">
                <a:latin typeface="Tahoma" panose="020B0604030504040204" pitchFamily="34" charset="0"/>
              </a:rPr>
              <a:t>模块，构成</a:t>
            </a:r>
            <a:r>
              <a:rPr lang="en-US" altLang="zh-CN">
                <a:latin typeface="Tahoma" panose="020B0604030504040204" pitchFamily="34" charset="0"/>
              </a:rPr>
              <a:t>I/O</a:t>
            </a:r>
            <a:r>
              <a:rPr lang="zh-CN" altLang="en-US" dirty="0">
                <a:latin typeface="Tahoma" panose="020B0604030504040204" pitchFamily="34" charset="0"/>
              </a:rPr>
              <a:t>进程。</a:t>
            </a:r>
            <a:r>
              <a:rPr lang="en-US" altLang="zh-CN">
                <a:latin typeface="Tahoma" panose="020B0604030504040204" pitchFamily="34" charset="0"/>
              </a:rPr>
              <a:t>CPU</a:t>
            </a:r>
            <a:r>
              <a:rPr lang="zh-CN" altLang="en-US" dirty="0">
                <a:latin typeface="Tahoma" panose="020B0604030504040204" pitchFamily="34" charset="0"/>
              </a:rPr>
              <a:t>执行系统</a:t>
            </a:r>
            <a:r>
              <a:rPr lang="en-US" altLang="zh-CN">
                <a:latin typeface="Tahoma" panose="020B0604030504040204" pitchFamily="34" charset="0"/>
              </a:rPr>
              <a:t>I/O</a:t>
            </a:r>
            <a:r>
              <a:rPr lang="zh-CN" altLang="en-US" dirty="0">
                <a:latin typeface="Tahoma" panose="020B0604030504040204" pitchFamily="34" charset="0"/>
              </a:rPr>
              <a:t>进程模拟外围处理机。 </a:t>
            </a:r>
          </a:p>
        </p:txBody>
      </p:sp>
      <p:sp>
        <p:nvSpPr>
          <p:cNvPr id="273426" name="AutoShape 5"/>
          <p:cNvSpPr/>
          <p:nvPr/>
        </p:nvSpPr>
        <p:spPr>
          <a:xfrm>
            <a:off x="1071885" y="1013049"/>
            <a:ext cx="4306888"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73427" name="Text Box 38"/>
          <p:cNvSpPr txBox="1"/>
          <p:nvPr/>
        </p:nvSpPr>
        <p:spPr>
          <a:xfrm>
            <a:off x="1127448" y="1052736"/>
            <a:ext cx="5043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a:t>
            </a:r>
            <a:r>
              <a:rPr lang="en-US" altLang="zh-CN" sz="2800">
                <a:solidFill>
                  <a:srgbClr val="FF0000"/>
                </a:solidFill>
                <a:effectLst>
                  <a:outerShdw blurRad="38100" dist="38100" dir="2700000">
                    <a:srgbClr val="C0C0C0"/>
                  </a:outerShdw>
                </a:effectLst>
                <a:latin typeface="Times New Roman" panose="02020603050405020304" pitchFamily="18" charset="0"/>
              </a:rPr>
              <a:t>SPOOLING </a:t>
            </a:r>
            <a:r>
              <a:rPr lang="zh-CN" altLang="en-US" sz="2800" dirty="0">
                <a:solidFill>
                  <a:srgbClr val="FF0000"/>
                </a:solidFill>
                <a:effectLst>
                  <a:outerShdw blurRad="38100" dist="38100" dir="2700000">
                    <a:srgbClr val="C0C0C0"/>
                  </a:outerShdw>
                </a:effectLst>
                <a:latin typeface="Times New Roman" panose="02020603050405020304" pitchFamily="18" charset="0"/>
              </a:rPr>
              <a:t>系统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13" name="矩形 12">
            <a:extLst>
              <a:ext uri="{FF2B5EF4-FFF2-40B4-BE49-F238E27FC236}">
                <a16:creationId xmlns:a16="http://schemas.microsoft.com/office/drawing/2014/main" id="{0951CB68-38E5-4136-A26D-F7E397B54417}"/>
              </a:ext>
            </a:extLst>
          </p:cNvPr>
          <p:cNvSpPr/>
          <p:nvPr/>
        </p:nvSpPr>
        <p:spPr>
          <a:xfrm>
            <a:off x="450854" y="201588"/>
            <a:ext cx="3455988"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5.4 设备分配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3426"/>
                                        </p:tgtEl>
                                        <p:attrNameLst>
                                          <p:attrName>style.visibility</p:attrName>
                                        </p:attrNameLst>
                                      </p:cBhvr>
                                      <p:to>
                                        <p:strVal val="visible"/>
                                      </p:to>
                                    </p:set>
                                    <p:anim calcmode="lin" valueType="num">
                                      <p:cBhvr additive="base">
                                        <p:cTn id="7" dur="500" fill="hold"/>
                                        <p:tgtEl>
                                          <p:spTgt spid="273426"/>
                                        </p:tgtEl>
                                        <p:attrNameLst>
                                          <p:attrName>ppt_x</p:attrName>
                                        </p:attrNameLst>
                                      </p:cBhvr>
                                      <p:tavLst>
                                        <p:tav tm="0">
                                          <p:val>
                                            <p:strVal val="#ppt_x"/>
                                          </p:val>
                                        </p:tav>
                                        <p:tav tm="100000">
                                          <p:val>
                                            <p:strVal val="#ppt_x"/>
                                          </p:val>
                                        </p:tav>
                                      </p:tavLst>
                                    </p:anim>
                                    <p:anim calcmode="lin" valueType="num">
                                      <p:cBhvr additive="base">
                                        <p:cTn id="8" dur="500" fill="hold"/>
                                        <p:tgtEl>
                                          <p:spTgt spid="2734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73427"/>
                                        </p:tgtEl>
                                        <p:attrNameLst>
                                          <p:attrName>style.visibility</p:attrName>
                                        </p:attrNameLst>
                                      </p:cBhvr>
                                      <p:to>
                                        <p:strVal val="visible"/>
                                      </p:to>
                                    </p:set>
                                    <p:anim calcmode="lin" valueType="num">
                                      <p:cBhvr additive="base">
                                        <p:cTn id="12" dur="500" fill="hold"/>
                                        <p:tgtEl>
                                          <p:spTgt spid="273427"/>
                                        </p:tgtEl>
                                        <p:attrNameLst>
                                          <p:attrName>ppt_x</p:attrName>
                                        </p:attrNameLst>
                                      </p:cBhvr>
                                      <p:tavLst>
                                        <p:tav tm="0">
                                          <p:val>
                                            <p:strVal val="#ppt_x"/>
                                          </p:val>
                                        </p:tav>
                                        <p:tav tm="100000">
                                          <p:val>
                                            <p:strVal val="#ppt_x"/>
                                          </p:val>
                                        </p:tav>
                                      </p:tavLst>
                                    </p:anim>
                                    <p:anim calcmode="lin" valueType="num">
                                      <p:cBhvr additive="base">
                                        <p:cTn id="13" dur="500" fill="hold"/>
                                        <p:tgtEl>
                                          <p:spTgt spid="273427"/>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73416">
                                            <p:txEl>
                                              <p:pRg st="0" end="0"/>
                                            </p:txEl>
                                          </p:spTgt>
                                        </p:tgtEl>
                                        <p:attrNameLst>
                                          <p:attrName>style.visibility</p:attrName>
                                        </p:attrNameLst>
                                      </p:cBhvr>
                                      <p:to>
                                        <p:strVal val="visible"/>
                                      </p:to>
                                    </p:set>
                                    <p:anim calcmode="lin" valueType="num">
                                      <p:cBhvr additive="base">
                                        <p:cTn id="16" dur="500" fill="hold"/>
                                        <p:tgtEl>
                                          <p:spTgt spid="273416">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73416">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273417">
                                            <p:txEl>
                                              <p:pRg st="0" end="0"/>
                                            </p:txEl>
                                          </p:spTgt>
                                        </p:tgtEl>
                                        <p:attrNameLst>
                                          <p:attrName>style.visibility</p:attrName>
                                        </p:attrNameLst>
                                      </p:cBhvr>
                                      <p:to>
                                        <p:strVal val="visible"/>
                                      </p:to>
                                    </p:set>
                                    <p:anim calcmode="lin" valueType="num">
                                      <p:cBhvr additive="base">
                                        <p:cTn id="21" dur="500" fill="hold"/>
                                        <p:tgtEl>
                                          <p:spTgt spid="2734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3417">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273418">
                                            <p:txEl>
                                              <p:pRg st="0" end="0"/>
                                            </p:txEl>
                                          </p:spTgt>
                                        </p:tgtEl>
                                        <p:attrNameLst>
                                          <p:attrName>style.visibility</p:attrName>
                                        </p:attrNameLst>
                                      </p:cBhvr>
                                      <p:to>
                                        <p:strVal val="visible"/>
                                      </p:to>
                                    </p:set>
                                    <p:anim calcmode="lin" valueType="num">
                                      <p:cBhvr additive="base">
                                        <p:cTn id="26" dur="500" fill="hold"/>
                                        <p:tgtEl>
                                          <p:spTgt spid="273418">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73418">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273421">
                                            <p:txEl>
                                              <p:pRg st="0" end="0"/>
                                            </p:txEl>
                                          </p:spTgt>
                                        </p:tgtEl>
                                        <p:attrNameLst>
                                          <p:attrName>style.visibility</p:attrName>
                                        </p:attrNameLst>
                                      </p:cBhvr>
                                      <p:to>
                                        <p:strVal val="visible"/>
                                      </p:to>
                                    </p:set>
                                    <p:anim calcmode="lin" valueType="num">
                                      <p:cBhvr additive="base">
                                        <p:cTn id="31" dur="500" fill="hold"/>
                                        <p:tgtEl>
                                          <p:spTgt spid="273421">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3421">
                                            <p:txEl>
                                              <p:pRg st="0" end="0"/>
                                            </p:txEl>
                                          </p:spTgt>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nodeType="afterEffect">
                                  <p:stCondLst>
                                    <p:cond delay="0"/>
                                  </p:stCondLst>
                                  <p:childTnLst>
                                    <p:set>
                                      <p:cBhvr>
                                        <p:cTn id="35" dur="1" fill="hold">
                                          <p:stCondLst>
                                            <p:cond delay="0"/>
                                          </p:stCondLst>
                                        </p:cTn>
                                        <p:tgtEl>
                                          <p:spTgt spid="273422">
                                            <p:txEl>
                                              <p:pRg st="0" end="0"/>
                                            </p:txEl>
                                          </p:spTgt>
                                        </p:tgtEl>
                                        <p:attrNameLst>
                                          <p:attrName>style.visibility</p:attrName>
                                        </p:attrNameLst>
                                      </p:cBhvr>
                                      <p:to>
                                        <p:strVal val="visible"/>
                                      </p:to>
                                    </p:set>
                                    <p:anim calcmode="lin" valueType="num">
                                      <p:cBhvr additive="base">
                                        <p:cTn id="36" dur="500" fill="hold"/>
                                        <p:tgtEl>
                                          <p:spTgt spid="273422">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73422">
                                            <p:txEl>
                                              <p:pRg st="0" end="0"/>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273423">
                                            <p:txEl>
                                              <p:pRg st="0" end="0"/>
                                            </p:txEl>
                                          </p:spTgt>
                                        </p:tgtEl>
                                        <p:attrNameLst>
                                          <p:attrName>style.visibility</p:attrName>
                                        </p:attrNameLst>
                                      </p:cBhvr>
                                      <p:to>
                                        <p:strVal val="visible"/>
                                      </p:to>
                                    </p:set>
                                    <p:anim calcmode="lin" valueType="num">
                                      <p:cBhvr additive="base">
                                        <p:cTn id="41" dur="500" fill="hold"/>
                                        <p:tgtEl>
                                          <p:spTgt spid="273423">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734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26" grpId="0" bldLvl="0" animBg="1"/>
      <p:bldP spid="27342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1" name="文本框 275460"/>
          <p:cNvSpPr txBox="1"/>
          <p:nvPr/>
        </p:nvSpPr>
        <p:spPr>
          <a:xfrm>
            <a:off x="5789935" y="2553494"/>
            <a:ext cx="1019111" cy="392113"/>
          </a:xfrm>
          <a:prstGeom prst="rect">
            <a:avLst/>
          </a:prstGeom>
          <a:noFill/>
          <a:ln w="9525">
            <a:noFill/>
          </a:ln>
        </p:spPr>
        <p:txBody>
          <a:bodyPr/>
          <a:lstStyle/>
          <a:p>
            <a:pPr algn="just">
              <a:buClr>
                <a:srgbClr val="FF9900"/>
              </a:buClr>
            </a:pP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sp>
        <p:nvSpPr>
          <p:cNvPr id="275463" name="文本框 275462"/>
          <p:cNvSpPr txBox="1"/>
          <p:nvPr/>
        </p:nvSpPr>
        <p:spPr>
          <a:xfrm>
            <a:off x="1419548" y="1901032"/>
            <a:ext cx="6192837" cy="521970"/>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a:t>
            </a:r>
            <a:r>
              <a:rPr lang="en-US" altLang="zh-CN" sz="2800">
                <a:solidFill>
                  <a:srgbClr val="800000"/>
                </a:solidFill>
                <a:effectLst>
                  <a:outerShdw blurRad="38100" dist="38100" dir="2700000">
                    <a:srgbClr val="C0C0C0"/>
                  </a:outerShdw>
                </a:effectLst>
                <a:latin typeface="Tahoma" panose="020B0604030504040204" pitchFamily="34" charset="0"/>
              </a:rPr>
              <a:t>SPOOLING </a:t>
            </a:r>
            <a:r>
              <a:rPr lang="zh-CN" altLang="en-US" sz="2800" dirty="0">
                <a:solidFill>
                  <a:srgbClr val="800000"/>
                </a:solidFill>
                <a:effectLst>
                  <a:outerShdw blurRad="38100" dist="38100" dir="2700000">
                    <a:srgbClr val="C0C0C0"/>
                  </a:outerShdw>
                </a:effectLst>
                <a:latin typeface="Tahoma" panose="020B0604030504040204" pitchFamily="34" charset="0"/>
              </a:rPr>
              <a:t>系统的构成 </a:t>
            </a:r>
          </a:p>
        </p:txBody>
      </p:sp>
      <p:sp>
        <p:nvSpPr>
          <p:cNvPr id="275464" name="文本框 275463"/>
          <p:cNvSpPr txBox="1"/>
          <p:nvPr/>
        </p:nvSpPr>
        <p:spPr>
          <a:xfrm>
            <a:off x="1851348" y="2525995"/>
            <a:ext cx="8781156" cy="830997"/>
          </a:xfrm>
          <a:prstGeom prst="rect">
            <a:avLst/>
          </a:prstGeom>
          <a:noFill/>
          <a:ln w="9525">
            <a:noFill/>
          </a:ln>
        </p:spPr>
        <p:txBody>
          <a:bodyPr wrap="square">
            <a:spAutoFit/>
          </a:bodyPr>
          <a:lstStyle/>
          <a:p>
            <a:pPr>
              <a:buClr>
                <a:srgbClr val="FF9900"/>
              </a:buClr>
              <a:buFont typeface="Wingdings" panose="05000000000000000000" pitchFamily="2" charset="2"/>
              <a:buChar char="n"/>
            </a:pPr>
            <a:r>
              <a:rPr lang="zh-CN" altLang="en-US" dirty="0">
                <a:solidFill>
                  <a:srgbClr val="0000CC"/>
                </a:solidFill>
                <a:effectLst>
                  <a:outerShdw blurRad="38100" dist="38100" dir="2700000">
                    <a:srgbClr val="C0C0C0"/>
                  </a:outerShdw>
                </a:effectLst>
                <a:latin typeface="Tahoma" panose="020B0604030504040204" pitchFamily="34" charset="0"/>
              </a:rPr>
              <a:t> 输入井和输出井；在磁盘空间开辟两个大的专用存储区，输入井模拟脱机输入的磁盘；输出井模拟脱机输出的磁盘。 </a:t>
            </a:r>
          </a:p>
        </p:txBody>
      </p:sp>
      <p:sp>
        <p:nvSpPr>
          <p:cNvPr id="275466" name="文本框 275465"/>
          <p:cNvSpPr txBox="1"/>
          <p:nvPr/>
        </p:nvSpPr>
        <p:spPr>
          <a:xfrm>
            <a:off x="1851348" y="3844132"/>
            <a:ext cx="8781156" cy="830997"/>
          </a:xfrm>
          <a:prstGeom prst="rect">
            <a:avLst/>
          </a:prstGeom>
          <a:noFill/>
          <a:ln w="9525">
            <a:noFill/>
          </a:ln>
        </p:spPr>
        <p:txBody>
          <a:bodyPr wrap="square">
            <a:spAutoFit/>
          </a:bodyPr>
          <a:lstStyle/>
          <a:p>
            <a:pPr>
              <a:buClr>
                <a:srgbClr val="FF9900"/>
              </a:buClr>
              <a:buFont typeface="Wingdings" panose="05000000000000000000" pitchFamily="2" charset="2"/>
              <a:buChar char="n"/>
            </a:pPr>
            <a:r>
              <a:rPr lang="zh-CN" altLang="en-US" dirty="0">
                <a:solidFill>
                  <a:srgbClr val="0000CC"/>
                </a:solidFill>
                <a:effectLst>
                  <a:outerShdw blurRad="38100" dist="38100" dir="2700000">
                    <a:srgbClr val="C0C0C0"/>
                  </a:outerShdw>
                </a:effectLst>
                <a:latin typeface="Tahoma" panose="020B0604030504040204" pitchFamily="34" charset="0"/>
              </a:rPr>
              <a:t> 输入和输出缓冲区；为实现低速设备数据先传送到高速磁盘上，或反之，需在内存开辟两个数据缓冲区来缓冲速度的差异。</a:t>
            </a:r>
          </a:p>
        </p:txBody>
      </p:sp>
      <p:sp>
        <p:nvSpPr>
          <p:cNvPr id="275467" name="文本框 275466"/>
          <p:cNvSpPr txBox="1"/>
          <p:nvPr/>
        </p:nvSpPr>
        <p:spPr>
          <a:xfrm>
            <a:off x="1851348" y="5258594"/>
            <a:ext cx="8781156" cy="829945"/>
          </a:xfrm>
          <a:prstGeom prst="rect">
            <a:avLst/>
          </a:prstGeom>
          <a:noFill/>
          <a:ln w="9525">
            <a:noFill/>
          </a:ln>
        </p:spPr>
        <p:txBody>
          <a:bodyPr wrap="square">
            <a:spAutoFit/>
          </a:bodyPr>
          <a:lstStyle/>
          <a:p>
            <a:pPr>
              <a:buClr>
                <a:srgbClr val="FF9900"/>
              </a:buClr>
              <a:buFont typeface="Wingdings" panose="05000000000000000000" pitchFamily="2" charset="2"/>
              <a:buChar char="n"/>
            </a:pPr>
            <a:r>
              <a:rPr lang="zh-CN" altLang="en-US" dirty="0">
                <a:solidFill>
                  <a:srgbClr val="0000CC"/>
                </a:solidFill>
                <a:effectLst>
                  <a:outerShdw blurRad="38100" dist="38100" dir="2700000">
                    <a:srgbClr val="C0C0C0"/>
                  </a:outerShdw>
                </a:effectLst>
                <a:latin typeface="Tahoma" panose="020B0604030504040204" pitchFamily="34" charset="0"/>
              </a:rPr>
              <a:t> 系统输入</a:t>
            </a:r>
            <a:r>
              <a:rPr lang="en-US" altLang="zh-CN">
                <a:solidFill>
                  <a:srgbClr val="0000CC"/>
                </a:solidFill>
                <a:effectLst>
                  <a:outerShdw blurRad="38100" dist="38100" dir="2700000">
                    <a:srgbClr val="C0C0C0"/>
                  </a:outerShdw>
                </a:effectLst>
                <a:latin typeface="Tahoma" panose="020B0604030504040204" pitchFamily="34" charset="0"/>
              </a:rPr>
              <a:t>(</a:t>
            </a:r>
            <a:r>
              <a:rPr lang="zh-CN" altLang="en-US" dirty="0">
                <a:solidFill>
                  <a:srgbClr val="0000CC"/>
                </a:solidFill>
                <a:effectLst>
                  <a:outerShdw blurRad="38100" dist="38100" dir="2700000">
                    <a:srgbClr val="C0C0C0"/>
                  </a:outerShdw>
                </a:effectLst>
                <a:latin typeface="Tahoma" panose="020B0604030504040204" pitchFamily="34" charset="0"/>
              </a:rPr>
              <a:t>收容</a:t>
            </a:r>
            <a:r>
              <a:rPr lang="en-US" altLang="zh-CN">
                <a:solidFill>
                  <a:srgbClr val="0000CC"/>
                </a:solidFill>
                <a:effectLst>
                  <a:outerShdw blurRad="38100" dist="38100" dir="2700000">
                    <a:srgbClr val="C0C0C0"/>
                  </a:outerShdw>
                </a:effectLst>
                <a:latin typeface="Tahoma" panose="020B0604030504040204" pitchFamily="34" charset="0"/>
              </a:rPr>
              <a:t>)</a:t>
            </a:r>
            <a:r>
              <a:rPr lang="zh-CN" altLang="en-US" dirty="0">
                <a:solidFill>
                  <a:srgbClr val="0000CC"/>
                </a:solidFill>
                <a:effectLst>
                  <a:outerShdw blurRad="38100" dist="38100" dir="2700000">
                    <a:srgbClr val="C0C0C0"/>
                  </a:outerShdw>
                </a:effectLst>
                <a:latin typeface="Tahoma" panose="020B0604030504040204" pitchFamily="34" charset="0"/>
              </a:rPr>
              <a:t>进程</a:t>
            </a:r>
            <a:r>
              <a:rPr lang="en-US" altLang="zh-CN" err="1">
                <a:solidFill>
                  <a:srgbClr val="0000CC"/>
                </a:solidFill>
                <a:effectLst>
                  <a:outerShdw blurRad="38100" dist="38100" dir="2700000">
                    <a:srgbClr val="C0C0C0"/>
                  </a:outerShdw>
                </a:effectLst>
                <a:latin typeface="Tahoma" panose="020B0604030504040204" pitchFamily="34" charset="0"/>
              </a:rPr>
              <a:t>SPi</a:t>
            </a:r>
            <a:r>
              <a:rPr lang="en-US" altLang="zh-CN">
                <a:solidFill>
                  <a:srgbClr val="0000CC"/>
                </a:solidFill>
                <a:effectLst>
                  <a:outerShdw blurRad="38100" dist="38100" dir="2700000">
                    <a:srgbClr val="C0C0C0"/>
                  </a:outerShdw>
                </a:effectLst>
                <a:latin typeface="Tahoma" panose="020B0604030504040204" pitchFamily="34" charset="0"/>
              </a:rPr>
              <a:t> </a:t>
            </a:r>
            <a:r>
              <a:rPr lang="zh-CN" altLang="en-US" dirty="0">
                <a:solidFill>
                  <a:srgbClr val="0000CC"/>
                </a:solidFill>
                <a:effectLst>
                  <a:outerShdw blurRad="38100" dist="38100" dir="2700000">
                    <a:srgbClr val="C0C0C0"/>
                  </a:outerShdw>
                </a:effectLst>
                <a:latin typeface="Tahoma" panose="020B0604030504040204" pitchFamily="34" charset="0"/>
              </a:rPr>
              <a:t>和系统输出</a:t>
            </a:r>
            <a:r>
              <a:rPr lang="en-US" altLang="zh-CN">
                <a:solidFill>
                  <a:srgbClr val="0000CC"/>
                </a:solidFill>
                <a:effectLst>
                  <a:outerShdw blurRad="38100" dist="38100" dir="2700000">
                    <a:srgbClr val="C0C0C0"/>
                  </a:outerShdw>
                </a:effectLst>
                <a:latin typeface="Tahoma" panose="020B0604030504040204" pitchFamily="34" charset="0"/>
              </a:rPr>
              <a:t>(/</a:t>
            </a:r>
            <a:r>
              <a:rPr lang="zh-CN" altLang="en-US" dirty="0">
                <a:solidFill>
                  <a:srgbClr val="0000CC"/>
                </a:solidFill>
                <a:effectLst>
                  <a:outerShdw blurRad="38100" dist="38100" dir="2700000">
                    <a:srgbClr val="C0C0C0"/>
                  </a:outerShdw>
                </a:effectLst>
                <a:latin typeface="Tahoma" panose="020B0604030504040204" pitchFamily="34" charset="0"/>
              </a:rPr>
              <a:t>提取</a:t>
            </a:r>
            <a:r>
              <a:rPr lang="en-US" altLang="zh-CN">
                <a:solidFill>
                  <a:srgbClr val="0000CC"/>
                </a:solidFill>
                <a:effectLst>
                  <a:outerShdw blurRad="38100" dist="38100" dir="2700000">
                    <a:srgbClr val="C0C0C0"/>
                  </a:outerShdw>
                </a:effectLst>
                <a:latin typeface="Tahoma" panose="020B0604030504040204" pitchFamily="34" charset="0"/>
              </a:rPr>
              <a:t>)</a:t>
            </a:r>
            <a:r>
              <a:rPr lang="zh-CN" altLang="en-US" dirty="0">
                <a:solidFill>
                  <a:srgbClr val="0000CC"/>
                </a:solidFill>
                <a:effectLst>
                  <a:outerShdw blurRad="38100" dist="38100" dir="2700000">
                    <a:srgbClr val="C0C0C0"/>
                  </a:outerShdw>
                </a:effectLst>
                <a:latin typeface="Tahoma" panose="020B0604030504040204" pitchFamily="34" charset="0"/>
              </a:rPr>
              <a:t>进程</a:t>
            </a:r>
            <a:r>
              <a:rPr lang="en-US" altLang="zh-CN" err="1">
                <a:solidFill>
                  <a:srgbClr val="0000CC"/>
                </a:solidFill>
                <a:effectLst>
                  <a:outerShdw blurRad="38100" dist="38100" dir="2700000">
                    <a:srgbClr val="C0C0C0"/>
                  </a:outerShdw>
                </a:effectLst>
                <a:latin typeface="Tahoma" panose="020B0604030504040204" pitchFamily="34" charset="0"/>
              </a:rPr>
              <a:t>SPo</a:t>
            </a:r>
            <a:r>
              <a:rPr lang="en-US" altLang="zh-CN">
                <a:solidFill>
                  <a:srgbClr val="0000CC"/>
                </a:solidFill>
                <a:effectLst>
                  <a:outerShdw blurRad="38100" dist="38100" dir="2700000">
                    <a:srgbClr val="C0C0C0"/>
                  </a:outerShdw>
                </a:effectLst>
                <a:latin typeface="Tahoma" panose="020B0604030504040204" pitchFamily="34" charset="0"/>
              </a:rPr>
              <a:t> </a:t>
            </a:r>
            <a:r>
              <a:rPr lang="zh-CN" altLang="en-US" dirty="0">
                <a:solidFill>
                  <a:srgbClr val="0000CC"/>
                </a:solidFill>
                <a:effectLst>
                  <a:outerShdw blurRad="38100" dist="38100" dir="2700000">
                    <a:srgbClr val="C0C0C0"/>
                  </a:outerShdw>
                </a:effectLst>
                <a:latin typeface="Tahoma" panose="020B0604030504040204" pitchFamily="34" charset="0"/>
              </a:rPr>
              <a:t>；各自模拟脱机输入时的外围处理机。 </a:t>
            </a:r>
          </a:p>
        </p:txBody>
      </p:sp>
      <p:sp>
        <p:nvSpPr>
          <p:cNvPr id="275470" name="椭圆形标注 275469"/>
          <p:cNvSpPr/>
          <p:nvPr/>
        </p:nvSpPr>
        <p:spPr>
          <a:xfrm>
            <a:off x="4875535" y="3129757"/>
            <a:ext cx="2651880" cy="792162"/>
          </a:xfrm>
          <a:prstGeom prst="wedgeEllipseCallout">
            <a:avLst>
              <a:gd name="adj1" fmla="val -100829"/>
              <a:gd name="adj2" fmla="val -103306"/>
            </a:avLst>
          </a:prstGeom>
          <a:solidFill>
            <a:srgbClr val="CCFF99"/>
          </a:solidFill>
          <a:ln w="12700" cap="flat" cmpd="sng">
            <a:solidFill>
              <a:srgbClr val="800000"/>
            </a:solidFill>
            <a:prstDash val="dash"/>
            <a:miter/>
            <a:headEnd type="none" w="med" len="med"/>
            <a:tailEnd type="none" w="med" len="med"/>
          </a:ln>
        </p:spPr>
        <p:txBody>
          <a:bodyPr/>
          <a:lstStyle/>
          <a:p>
            <a:pPr algn="ctr"/>
            <a:r>
              <a:rPr lang="zh-CN" altLang="en-US" sz="2000" dirty="0">
                <a:solidFill>
                  <a:srgbClr val="FF00FF"/>
                </a:solidFill>
                <a:effectLst>
                  <a:outerShdw blurRad="38100" dist="38100" dir="2700000">
                    <a:srgbClr val="000000"/>
                  </a:outerShdw>
                </a:effectLst>
                <a:latin typeface="Tahoma" panose="020B0604030504040204" pitchFamily="34" charset="0"/>
              </a:rPr>
              <a:t>外存空间做存贮</a:t>
            </a:r>
          </a:p>
        </p:txBody>
      </p:sp>
      <p:sp>
        <p:nvSpPr>
          <p:cNvPr id="275471" name="椭圆形标注 275470"/>
          <p:cNvSpPr/>
          <p:nvPr/>
        </p:nvSpPr>
        <p:spPr>
          <a:xfrm>
            <a:off x="4731073" y="4137819"/>
            <a:ext cx="2823558" cy="935038"/>
          </a:xfrm>
          <a:prstGeom prst="wedgeEllipseCallout">
            <a:avLst>
              <a:gd name="adj1" fmla="val -90944"/>
              <a:gd name="adj2" fmla="val -54245"/>
            </a:avLst>
          </a:prstGeom>
          <a:solidFill>
            <a:srgbClr val="CCFF99"/>
          </a:solidFill>
          <a:ln w="12700" cap="flat" cmpd="sng">
            <a:solidFill>
              <a:srgbClr val="800000"/>
            </a:solidFill>
            <a:prstDash val="dash"/>
            <a:miter/>
            <a:headEnd type="none" w="med" len="med"/>
            <a:tailEnd type="none" w="med" len="med"/>
          </a:ln>
        </p:spPr>
        <p:txBody>
          <a:bodyPr/>
          <a:lstStyle/>
          <a:p>
            <a:pPr algn="ctr">
              <a:buClr>
                <a:srgbClr val="FF9900"/>
              </a:buClr>
            </a:pPr>
            <a:r>
              <a:rPr lang="zh-CN" altLang="en-US" sz="2000" dirty="0">
                <a:solidFill>
                  <a:srgbClr val="FF00FF"/>
                </a:solidFill>
                <a:effectLst>
                  <a:outerShdw blurRad="38100" dist="38100" dir="2700000">
                    <a:srgbClr val="000000"/>
                  </a:outerShdw>
                </a:effectLst>
                <a:latin typeface="Tahoma" panose="020B0604030504040204" pitchFamily="34" charset="0"/>
              </a:rPr>
              <a:t>内存空间做缓冲</a:t>
            </a:r>
          </a:p>
        </p:txBody>
      </p:sp>
      <p:sp>
        <p:nvSpPr>
          <p:cNvPr id="275474" name="AutoShape 5"/>
          <p:cNvSpPr/>
          <p:nvPr/>
        </p:nvSpPr>
        <p:spPr>
          <a:xfrm>
            <a:off x="1071885" y="1085057"/>
            <a:ext cx="4306888"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75475" name="Text Box 38"/>
          <p:cNvSpPr txBox="1"/>
          <p:nvPr/>
        </p:nvSpPr>
        <p:spPr>
          <a:xfrm>
            <a:off x="1127448" y="1124744"/>
            <a:ext cx="5043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a:t>
            </a:r>
            <a:r>
              <a:rPr lang="en-US" altLang="zh-CN" sz="2800">
                <a:solidFill>
                  <a:srgbClr val="FF0000"/>
                </a:solidFill>
                <a:effectLst>
                  <a:outerShdw blurRad="38100" dist="38100" dir="2700000">
                    <a:srgbClr val="C0C0C0"/>
                  </a:outerShdw>
                </a:effectLst>
                <a:latin typeface="Times New Roman" panose="02020603050405020304" pitchFamily="18" charset="0"/>
              </a:rPr>
              <a:t>SPOOLING </a:t>
            </a:r>
            <a:r>
              <a:rPr lang="zh-CN" altLang="en-US" sz="2800" dirty="0">
                <a:solidFill>
                  <a:srgbClr val="FF0000"/>
                </a:solidFill>
                <a:effectLst>
                  <a:outerShdw blurRad="38100" dist="38100" dir="2700000">
                    <a:srgbClr val="C0C0C0"/>
                  </a:outerShdw>
                </a:effectLst>
                <a:latin typeface="Times New Roman" panose="02020603050405020304" pitchFamily="18" charset="0"/>
              </a:rPr>
              <a:t>系统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13" name="矩形 12">
            <a:extLst>
              <a:ext uri="{FF2B5EF4-FFF2-40B4-BE49-F238E27FC236}">
                <a16:creationId xmlns:a16="http://schemas.microsoft.com/office/drawing/2014/main" id="{DF168428-15B1-4C7A-A82D-82CCFEB42EA7}"/>
              </a:ext>
            </a:extLst>
          </p:cNvPr>
          <p:cNvSpPr/>
          <p:nvPr/>
        </p:nvSpPr>
        <p:spPr>
          <a:xfrm>
            <a:off x="450854" y="201588"/>
            <a:ext cx="3455988"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5.4 设备分配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5474"/>
                                        </p:tgtEl>
                                        <p:attrNameLst>
                                          <p:attrName>style.visibility</p:attrName>
                                        </p:attrNameLst>
                                      </p:cBhvr>
                                      <p:to>
                                        <p:strVal val="visible"/>
                                      </p:to>
                                    </p:set>
                                    <p:anim calcmode="lin" valueType="num">
                                      <p:cBhvr additive="base">
                                        <p:cTn id="7" dur="500" fill="hold"/>
                                        <p:tgtEl>
                                          <p:spTgt spid="275474"/>
                                        </p:tgtEl>
                                        <p:attrNameLst>
                                          <p:attrName>ppt_x</p:attrName>
                                        </p:attrNameLst>
                                      </p:cBhvr>
                                      <p:tavLst>
                                        <p:tav tm="0">
                                          <p:val>
                                            <p:strVal val="#ppt_x"/>
                                          </p:val>
                                        </p:tav>
                                        <p:tav tm="100000">
                                          <p:val>
                                            <p:strVal val="#ppt_x"/>
                                          </p:val>
                                        </p:tav>
                                      </p:tavLst>
                                    </p:anim>
                                    <p:anim calcmode="lin" valueType="num">
                                      <p:cBhvr additive="base">
                                        <p:cTn id="8" dur="500" fill="hold"/>
                                        <p:tgtEl>
                                          <p:spTgt spid="27547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75475"/>
                                        </p:tgtEl>
                                        <p:attrNameLst>
                                          <p:attrName>style.visibility</p:attrName>
                                        </p:attrNameLst>
                                      </p:cBhvr>
                                      <p:to>
                                        <p:strVal val="visible"/>
                                      </p:to>
                                    </p:set>
                                    <p:anim calcmode="lin" valueType="num">
                                      <p:cBhvr additive="base">
                                        <p:cTn id="12" dur="500" fill="hold"/>
                                        <p:tgtEl>
                                          <p:spTgt spid="275475"/>
                                        </p:tgtEl>
                                        <p:attrNameLst>
                                          <p:attrName>ppt_x</p:attrName>
                                        </p:attrNameLst>
                                      </p:cBhvr>
                                      <p:tavLst>
                                        <p:tav tm="0">
                                          <p:val>
                                            <p:strVal val="#ppt_x"/>
                                          </p:val>
                                        </p:tav>
                                        <p:tav tm="100000">
                                          <p:val>
                                            <p:strVal val="#ppt_x"/>
                                          </p:val>
                                        </p:tav>
                                      </p:tavLst>
                                    </p:anim>
                                    <p:anim calcmode="lin" valueType="num">
                                      <p:cBhvr additive="base">
                                        <p:cTn id="13" dur="500" fill="hold"/>
                                        <p:tgtEl>
                                          <p:spTgt spid="27547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75463">
                                            <p:txEl>
                                              <p:pRg st="0" end="0"/>
                                            </p:txEl>
                                          </p:spTgt>
                                        </p:tgtEl>
                                        <p:attrNameLst>
                                          <p:attrName>style.visibility</p:attrName>
                                        </p:attrNameLst>
                                      </p:cBhvr>
                                      <p:to>
                                        <p:strVal val="visible"/>
                                      </p:to>
                                    </p:set>
                                    <p:anim calcmode="lin" valueType="num">
                                      <p:cBhvr additive="base">
                                        <p:cTn id="16" dur="500" fill="hold"/>
                                        <p:tgtEl>
                                          <p:spTgt spid="27546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75463">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275464">
                                            <p:txEl>
                                              <p:pRg st="0" end="0"/>
                                            </p:txEl>
                                          </p:spTgt>
                                        </p:tgtEl>
                                        <p:attrNameLst>
                                          <p:attrName>style.visibility</p:attrName>
                                        </p:attrNameLst>
                                      </p:cBhvr>
                                      <p:to>
                                        <p:strVal val="visible"/>
                                      </p:to>
                                    </p:set>
                                    <p:anim calcmode="lin" valueType="num">
                                      <p:cBhvr additive="base">
                                        <p:cTn id="21" dur="500" fill="hold"/>
                                        <p:tgtEl>
                                          <p:spTgt spid="275464">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5464">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275466">
                                            <p:txEl>
                                              <p:pRg st="0" end="0"/>
                                            </p:txEl>
                                          </p:spTgt>
                                        </p:tgtEl>
                                        <p:attrNameLst>
                                          <p:attrName>style.visibility</p:attrName>
                                        </p:attrNameLst>
                                      </p:cBhvr>
                                      <p:to>
                                        <p:strVal val="visible"/>
                                      </p:to>
                                    </p:set>
                                    <p:anim calcmode="lin" valueType="num">
                                      <p:cBhvr additive="base">
                                        <p:cTn id="26" dur="500" fill="hold"/>
                                        <p:tgtEl>
                                          <p:spTgt spid="275466">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75466">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275467">
                                            <p:txEl>
                                              <p:pRg st="0" end="0"/>
                                            </p:txEl>
                                          </p:spTgt>
                                        </p:tgtEl>
                                        <p:attrNameLst>
                                          <p:attrName>style.visibility</p:attrName>
                                        </p:attrNameLst>
                                      </p:cBhvr>
                                      <p:to>
                                        <p:strVal val="visible"/>
                                      </p:to>
                                    </p:set>
                                    <p:anim calcmode="lin" valueType="num">
                                      <p:cBhvr additive="base">
                                        <p:cTn id="31" dur="500" fill="hold"/>
                                        <p:tgtEl>
                                          <p:spTgt spid="27546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5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275470"/>
                                        </p:tgtEl>
                                        <p:attrNameLst>
                                          <p:attrName>style.visibility</p:attrName>
                                        </p:attrNameLst>
                                      </p:cBhvr>
                                      <p:to>
                                        <p:strVal val="visible"/>
                                      </p:to>
                                    </p:set>
                                    <p:anim calcmode="lin" valueType="num">
                                      <p:cBhvr>
                                        <p:cTn id="37" dur="1000" fill="hold"/>
                                        <p:tgtEl>
                                          <p:spTgt spid="275470"/>
                                        </p:tgtEl>
                                        <p:attrNameLst>
                                          <p:attrName>ppt_w</p:attrName>
                                        </p:attrNameLst>
                                      </p:cBhvr>
                                      <p:tavLst>
                                        <p:tav tm="0">
                                          <p:val>
                                            <p:fltVal val="0"/>
                                          </p:val>
                                        </p:tav>
                                        <p:tav tm="100000">
                                          <p:val>
                                            <p:strVal val="#ppt_w"/>
                                          </p:val>
                                        </p:tav>
                                      </p:tavLst>
                                    </p:anim>
                                    <p:anim calcmode="lin" valueType="num">
                                      <p:cBhvr>
                                        <p:cTn id="38" dur="1000" fill="hold"/>
                                        <p:tgtEl>
                                          <p:spTgt spid="275470"/>
                                        </p:tgtEl>
                                        <p:attrNameLst>
                                          <p:attrName>ppt_h</p:attrName>
                                        </p:attrNameLst>
                                      </p:cBhvr>
                                      <p:tavLst>
                                        <p:tav tm="0">
                                          <p:val>
                                            <p:fltVal val="0"/>
                                          </p:val>
                                        </p:tav>
                                        <p:tav tm="100000">
                                          <p:val>
                                            <p:strVal val="#ppt_h"/>
                                          </p:val>
                                        </p:tav>
                                      </p:tavLst>
                                    </p:anim>
                                    <p:animEffect transition="in" filter="fade">
                                      <p:cBhvr>
                                        <p:cTn id="39" dur="1000"/>
                                        <p:tgtEl>
                                          <p:spTgt spid="275470"/>
                                        </p:tgtEl>
                                      </p:cBhvr>
                                    </p:animEffect>
                                  </p:childTnLst>
                                  <p:subTnLst>
                                    <p:set>
                                      <p:cBhvr override="childStyle">
                                        <p:cTn dur="1" fill="hold" display="0" masterRel="nextClick" afterEffect="1"/>
                                        <p:tgtEl>
                                          <p:spTgt spid="275470"/>
                                        </p:tgtEl>
                                        <p:attrNameLst>
                                          <p:attrName>style.visibility</p:attrName>
                                        </p:attrNameLst>
                                      </p:cBhvr>
                                      <p:to>
                                        <p:strVal val="hidden"/>
                                      </p:to>
                                    </p:set>
                                  </p:subTnLst>
                                </p:cTn>
                              </p:par>
                              <p:par>
                                <p:cTn id="40" presetID="53" presetClass="entr" presetSubtype="16" fill="hold" grpId="0" nodeType="withEffect">
                                  <p:stCondLst>
                                    <p:cond delay="3000"/>
                                  </p:stCondLst>
                                  <p:childTnLst>
                                    <p:set>
                                      <p:cBhvr>
                                        <p:cTn id="41" dur="1" fill="hold">
                                          <p:stCondLst>
                                            <p:cond delay="0"/>
                                          </p:stCondLst>
                                        </p:cTn>
                                        <p:tgtEl>
                                          <p:spTgt spid="275471"/>
                                        </p:tgtEl>
                                        <p:attrNameLst>
                                          <p:attrName>style.visibility</p:attrName>
                                        </p:attrNameLst>
                                      </p:cBhvr>
                                      <p:to>
                                        <p:strVal val="visible"/>
                                      </p:to>
                                    </p:set>
                                    <p:anim calcmode="lin" valueType="num">
                                      <p:cBhvr>
                                        <p:cTn id="42" dur="1000" fill="hold"/>
                                        <p:tgtEl>
                                          <p:spTgt spid="275471"/>
                                        </p:tgtEl>
                                        <p:attrNameLst>
                                          <p:attrName>ppt_w</p:attrName>
                                        </p:attrNameLst>
                                      </p:cBhvr>
                                      <p:tavLst>
                                        <p:tav tm="0">
                                          <p:val>
                                            <p:fltVal val="0"/>
                                          </p:val>
                                        </p:tav>
                                        <p:tav tm="100000">
                                          <p:val>
                                            <p:strVal val="#ppt_w"/>
                                          </p:val>
                                        </p:tav>
                                      </p:tavLst>
                                    </p:anim>
                                    <p:anim calcmode="lin" valueType="num">
                                      <p:cBhvr>
                                        <p:cTn id="43" dur="1000" fill="hold"/>
                                        <p:tgtEl>
                                          <p:spTgt spid="275471"/>
                                        </p:tgtEl>
                                        <p:attrNameLst>
                                          <p:attrName>ppt_h</p:attrName>
                                        </p:attrNameLst>
                                      </p:cBhvr>
                                      <p:tavLst>
                                        <p:tav tm="0">
                                          <p:val>
                                            <p:fltVal val="0"/>
                                          </p:val>
                                        </p:tav>
                                        <p:tav tm="100000">
                                          <p:val>
                                            <p:strVal val="#ppt_h"/>
                                          </p:val>
                                        </p:tav>
                                      </p:tavLst>
                                    </p:anim>
                                    <p:animEffect transition="in" filter="fade">
                                      <p:cBhvr>
                                        <p:cTn id="44" dur="1000"/>
                                        <p:tgtEl>
                                          <p:spTgt spid="275471"/>
                                        </p:tgtEl>
                                      </p:cBhvr>
                                    </p:animEffect>
                                  </p:childTnLst>
                                  <p:subTnLst>
                                    <p:set>
                                      <p:cBhvr override="childStyle">
                                        <p:cTn dur="1" fill="hold" display="0" masterRel="nextClick" afterEffect="1"/>
                                        <p:tgtEl>
                                          <p:spTgt spid="27547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70" grpId="0" bldLvl="0" animBg="1"/>
      <p:bldP spid="275471" grpId="0" bldLvl="0" animBg="1"/>
      <p:bldP spid="275474" grpId="0" bldLvl="0" animBg="1"/>
      <p:bldP spid="27547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矩形 276481"/>
          <p:cNvSpPr/>
          <p:nvPr/>
        </p:nvSpPr>
        <p:spPr>
          <a:xfrm>
            <a:off x="660400" y="3245074"/>
            <a:ext cx="9144000" cy="0"/>
          </a:xfrm>
          <a:prstGeom prst="rect">
            <a:avLst/>
          </a:prstGeom>
          <a:noFill/>
          <a:ln w="9525">
            <a:noFill/>
          </a:ln>
        </p:spPr>
        <p:txBody>
          <a:bodyPr/>
          <a:lstStyle/>
          <a:p>
            <a:endParaRPr lang="zh-CN" altLang="en-US"/>
          </a:p>
        </p:txBody>
      </p:sp>
      <p:sp>
        <p:nvSpPr>
          <p:cNvPr id="276485" name="文本框 276484"/>
          <p:cNvSpPr txBox="1"/>
          <p:nvPr/>
        </p:nvSpPr>
        <p:spPr>
          <a:xfrm>
            <a:off x="5664200" y="2481486"/>
            <a:ext cx="936625" cy="392113"/>
          </a:xfrm>
          <a:prstGeom prst="rect">
            <a:avLst/>
          </a:prstGeom>
          <a:noFill/>
          <a:ln w="9525">
            <a:noFill/>
          </a:ln>
        </p:spPr>
        <p:txBody>
          <a:bodyPr/>
          <a:lstStyle/>
          <a:p>
            <a:pPr algn="just"/>
            <a:endParaRPr lang="zh-CN" altLang="en-US" b="0" dirty="0">
              <a:latin typeface="Tahoma" panose="020B0604030504040204" pitchFamily="34" charset="0"/>
            </a:endParaRPr>
          </a:p>
        </p:txBody>
      </p:sp>
      <p:sp>
        <p:nvSpPr>
          <p:cNvPr id="276488" name="文本框 276487"/>
          <p:cNvSpPr txBox="1"/>
          <p:nvPr/>
        </p:nvSpPr>
        <p:spPr>
          <a:xfrm>
            <a:off x="1883990" y="2352362"/>
            <a:ext cx="8172450" cy="521970"/>
          </a:xfrm>
          <a:prstGeom prst="rect">
            <a:avLst/>
          </a:prstGeom>
          <a:noFill/>
          <a:ln w="9525">
            <a:noFill/>
          </a:ln>
        </p:spPr>
        <p:txBody>
          <a:bodyPr>
            <a:spAutoFit/>
          </a:bodyPr>
          <a:lstStyle/>
          <a:p>
            <a:pPr>
              <a:buClr>
                <a:srgbClr val="0000FF"/>
              </a:buClr>
              <a:buSzPct val="70000"/>
              <a:buFont typeface="Wingdings" panose="05000000000000000000" pitchFamily="2" charset="2"/>
            </a:pPr>
            <a:r>
              <a:rPr lang="en-US" altLang="zh-CN" sz="2800">
                <a:solidFill>
                  <a:srgbClr val="0000CC"/>
                </a:solidFill>
                <a:effectLst>
                  <a:outerShdw blurRad="38100" dist="38100" dir="2700000">
                    <a:srgbClr val="C0C0C0"/>
                  </a:outerShdw>
                </a:effectLst>
                <a:latin typeface="Tahoma" panose="020B0604030504040204" pitchFamily="34" charset="0"/>
              </a:rPr>
              <a:t>SPOOLING </a:t>
            </a:r>
            <a:r>
              <a:rPr lang="zh-CN" altLang="en-US" sz="2800" dirty="0">
                <a:solidFill>
                  <a:srgbClr val="0000CC"/>
                </a:solidFill>
                <a:effectLst>
                  <a:outerShdw blurRad="38100" dist="38100" dir="2700000">
                    <a:srgbClr val="C0C0C0"/>
                  </a:outerShdw>
                </a:effectLst>
                <a:latin typeface="Tahoma" panose="020B0604030504040204" pitchFamily="34" charset="0"/>
              </a:rPr>
              <a:t>系统将输入输出进程分为</a:t>
            </a:r>
            <a:r>
              <a:rPr lang="en-US" altLang="zh-CN" sz="2800">
                <a:solidFill>
                  <a:srgbClr val="0000CC"/>
                </a:solidFill>
                <a:effectLst>
                  <a:outerShdw blurRad="38100" dist="38100" dir="2700000">
                    <a:srgbClr val="C0C0C0"/>
                  </a:outerShdw>
                </a:effectLst>
                <a:latin typeface="Tahoma" panose="020B0604030504040204" pitchFamily="34" charset="0"/>
              </a:rPr>
              <a:t>4</a:t>
            </a:r>
            <a:r>
              <a:rPr lang="zh-CN" altLang="en-US" sz="2800" dirty="0">
                <a:solidFill>
                  <a:srgbClr val="0000CC"/>
                </a:solidFill>
                <a:effectLst>
                  <a:outerShdw blurRad="38100" dist="38100" dir="2700000">
                    <a:srgbClr val="C0C0C0"/>
                  </a:outerShdw>
                </a:effectLst>
                <a:latin typeface="Tahoma" panose="020B0604030504040204" pitchFamily="34" charset="0"/>
              </a:rPr>
              <a:t>个部分： </a:t>
            </a:r>
          </a:p>
        </p:txBody>
      </p:sp>
      <p:sp>
        <p:nvSpPr>
          <p:cNvPr id="276489" name="文本框 276488"/>
          <p:cNvSpPr txBox="1"/>
          <p:nvPr/>
        </p:nvSpPr>
        <p:spPr>
          <a:xfrm>
            <a:off x="2279649" y="3019163"/>
            <a:ext cx="8856911" cy="3139321"/>
          </a:xfrm>
          <a:prstGeom prst="rect">
            <a:avLst/>
          </a:prstGeom>
          <a:noFill/>
          <a:ln w="9525">
            <a:noFill/>
          </a:ln>
        </p:spPr>
        <p:txBody>
          <a:bodyPr wrap="square">
            <a:spAutoFit/>
          </a:bodyPr>
          <a:lstStyle/>
          <a:p>
            <a:pPr>
              <a:spcBef>
                <a:spcPts val="600"/>
              </a:spcBef>
              <a:spcAft>
                <a:spcPts val="600"/>
              </a:spcAft>
            </a:pPr>
            <a:r>
              <a:rPr lang="zh-CN" altLang="en-US" dirty="0">
                <a:solidFill>
                  <a:srgbClr val="0000CC"/>
                </a:solidFill>
                <a:latin typeface="Tahoma" panose="020B0604030504040204" pitchFamily="34" charset="0"/>
              </a:rPr>
              <a:t>① 存输入；</a:t>
            </a:r>
            <a:r>
              <a:rPr lang="zh-CN" altLang="en-US" dirty="0">
                <a:latin typeface="Tahoma" panose="020B0604030504040204" pitchFamily="34" charset="0"/>
              </a:rPr>
              <a:t>完成从输入机到输入井数据传输。</a:t>
            </a:r>
          </a:p>
          <a:p>
            <a:pPr>
              <a:spcBef>
                <a:spcPts val="600"/>
              </a:spcBef>
              <a:spcAft>
                <a:spcPts val="600"/>
              </a:spcAft>
            </a:pPr>
            <a:r>
              <a:rPr lang="zh-CN" altLang="en-US" dirty="0">
                <a:solidFill>
                  <a:srgbClr val="0000CC"/>
                </a:solidFill>
                <a:latin typeface="Tahoma" panose="020B0604030504040204" pitchFamily="34" charset="0"/>
              </a:rPr>
              <a:t>② 取输入；</a:t>
            </a:r>
            <a:r>
              <a:rPr lang="zh-CN" altLang="en-US" dirty="0">
                <a:latin typeface="Tahoma" panose="020B0604030504040204" pitchFamily="34" charset="0"/>
              </a:rPr>
              <a:t>完成从输入井数据传送到内存（读操作时似直接从输入机读取）。①和②由</a:t>
            </a:r>
            <a:r>
              <a:rPr lang="en-US" altLang="zh-CN" err="1">
                <a:latin typeface="Tahoma" panose="020B0604030504040204" pitchFamily="34" charset="0"/>
              </a:rPr>
              <a:t>SPi</a:t>
            </a:r>
            <a:r>
              <a:rPr lang="zh-CN" altLang="en-US" dirty="0">
                <a:latin typeface="Tahoma" panose="020B0604030504040204" pitchFamily="34" charset="0"/>
              </a:rPr>
              <a:t>完成。</a:t>
            </a:r>
          </a:p>
          <a:p>
            <a:pPr>
              <a:spcBef>
                <a:spcPts val="600"/>
              </a:spcBef>
              <a:spcAft>
                <a:spcPts val="600"/>
              </a:spcAft>
            </a:pPr>
            <a:r>
              <a:rPr lang="zh-CN" altLang="en-US" dirty="0">
                <a:solidFill>
                  <a:srgbClr val="0000CC"/>
                </a:solidFill>
                <a:latin typeface="Tahoma" panose="020B0604030504040204" pitchFamily="34" charset="0"/>
              </a:rPr>
              <a:t>③ 存输出；</a:t>
            </a:r>
            <a:r>
              <a:rPr lang="zh-CN" altLang="en-US" dirty="0">
                <a:latin typeface="Tahoma" panose="020B0604030504040204" pitchFamily="34" charset="0"/>
              </a:rPr>
              <a:t>完成从内存结果数据到输出井传送（用户进程执行输出就似直接在输出设备输出）。</a:t>
            </a:r>
          </a:p>
          <a:p>
            <a:pPr>
              <a:spcBef>
                <a:spcPts val="600"/>
              </a:spcBef>
              <a:spcAft>
                <a:spcPts val="600"/>
              </a:spcAft>
            </a:pPr>
            <a:r>
              <a:rPr lang="zh-CN" altLang="en-US" dirty="0">
                <a:solidFill>
                  <a:srgbClr val="0000CC"/>
                </a:solidFill>
                <a:latin typeface="Tahoma" panose="020B0604030504040204" pitchFamily="34" charset="0"/>
              </a:rPr>
              <a:t>④ 取输出；</a:t>
            </a:r>
            <a:r>
              <a:rPr lang="zh-CN" altLang="en-US" dirty="0">
                <a:latin typeface="Tahoma" panose="020B0604030504040204" pitchFamily="34" charset="0"/>
              </a:rPr>
              <a:t>完成从输出井结果数据到输出设备上数据传送。③和④由</a:t>
            </a:r>
            <a:r>
              <a:rPr lang="en-US" altLang="zh-CN" err="1">
                <a:latin typeface="Tahoma" panose="020B0604030504040204" pitchFamily="34" charset="0"/>
              </a:rPr>
              <a:t>SPo</a:t>
            </a:r>
            <a:r>
              <a:rPr lang="zh-CN" altLang="en-US" dirty="0">
                <a:latin typeface="Tahoma" panose="020B0604030504040204" pitchFamily="34" charset="0"/>
              </a:rPr>
              <a:t>完成。 </a:t>
            </a:r>
          </a:p>
        </p:txBody>
      </p:sp>
      <p:sp>
        <p:nvSpPr>
          <p:cNvPr id="276494" name="文本框 276493"/>
          <p:cNvSpPr txBox="1"/>
          <p:nvPr/>
        </p:nvSpPr>
        <p:spPr>
          <a:xfrm>
            <a:off x="1344613" y="1829024"/>
            <a:ext cx="6192837" cy="521970"/>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a:t>
            </a:r>
            <a:r>
              <a:rPr lang="en-US" altLang="zh-CN" sz="2800">
                <a:solidFill>
                  <a:srgbClr val="800000"/>
                </a:solidFill>
                <a:effectLst>
                  <a:outerShdw blurRad="38100" dist="38100" dir="2700000">
                    <a:srgbClr val="C0C0C0"/>
                  </a:outerShdw>
                </a:effectLst>
                <a:latin typeface="Tahoma" panose="020B0604030504040204" pitchFamily="34" charset="0"/>
              </a:rPr>
              <a:t>SPOOLING </a:t>
            </a:r>
            <a:r>
              <a:rPr lang="zh-CN" altLang="en-US" sz="2800" dirty="0">
                <a:solidFill>
                  <a:srgbClr val="800000"/>
                </a:solidFill>
                <a:effectLst>
                  <a:outerShdw blurRad="38100" dist="38100" dir="2700000">
                    <a:srgbClr val="C0C0C0"/>
                  </a:outerShdw>
                </a:effectLst>
                <a:latin typeface="Tahoma" panose="020B0604030504040204" pitchFamily="34" charset="0"/>
              </a:rPr>
              <a:t>系统的构成 </a:t>
            </a:r>
          </a:p>
        </p:txBody>
      </p:sp>
      <p:sp>
        <p:nvSpPr>
          <p:cNvPr id="276496" name="AutoShape 5"/>
          <p:cNvSpPr/>
          <p:nvPr/>
        </p:nvSpPr>
        <p:spPr>
          <a:xfrm>
            <a:off x="996950" y="1013049"/>
            <a:ext cx="4306888"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76497" name="Text Box 38"/>
          <p:cNvSpPr txBox="1"/>
          <p:nvPr/>
        </p:nvSpPr>
        <p:spPr>
          <a:xfrm>
            <a:off x="1052513" y="1052736"/>
            <a:ext cx="5043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a:t>
            </a:r>
            <a:r>
              <a:rPr lang="en-US" altLang="zh-CN" sz="2800">
                <a:solidFill>
                  <a:srgbClr val="FF0000"/>
                </a:solidFill>
                <a:effectLst>
                  <a:outerShdw blurRad="38100" dist="38100" dir="2700000">
                    <a:srgbClr val="C0C0C0"/>
                  </a:outerShdw>
                </a:effectLst>
                <a:latin typeface="Times New Roman" panose="02020603050405020304" pitchFamily="18" charset="0"/>
              </a:rPr>
              <a:t>SPOOLING </a:t>
            </a:r>
            <a:r>
              <a:rPr lang="zh-CN" altLang="en-US" sz="2800" dirty="0">
                <a:solidFill>
                  <a:srgbClr val="FF0000"/>
                </a:solidFill>
                <a:effectLst>
                  <a:outerShdw blurRad="38100" dist="38100" dir="2700000">
                    <a:srgbClr val="C0C0C0"/>
                  </a:outerShdw>
                </a:effectLst>
                <a:latin typeface="Times New Roman" panose="02020603050405020304" pitchFamily="18" charset="0"/>
              </a:rPr>
              <a:t>系统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11" name="矩形 10">
            <a:extLst>
              <a:ext uri="{FF2B5EF4-FFF2-40B4-BE49-F238E27FC236}">
                <a16:creationId xmlns:a16="http://schemas.microsoft.com/office/drawing/2014/main" id="{3E20D6D6-8378-4120-A49E-0DA1B813D0A0}"/>
              </a:ext>
            </a:extLst>
          </p:cNvPr>
          <p:cNvSpPr/>
          <p:nvPr/>
        </p:nvSpPr>
        <p:spPr>
          <a:xfrm>
            <a:off x="450854" y="201588"/>
            <a:ext cx="3455988"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5.4 设备分配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6496"/>
                                        </p:tgtEl>
                                        <p:attrNameLst>
                                          <p:attrName>style.visibility</p:attrName>
                                        </p:attrNameLst>
                                      </p:cBhvr>
                                      <p:to>
                                        <p:strVal val="visible"/>
                                      </p:to>
                                    </p:set>
                                    <p:anim calcmode="lin" valueType="num">
                                      <p:cBhvr additive="base">
                                        <p:cTn id="7" dur="500" fill="hold"/>
                                        <p:tgtEl>
                                          <p:spTgt spid="276496"/>
                                        </p:tgtEl>
                                        <p:attrNameLst>
                                          <p:attrName>ppt_x</p:attrName>
                                        </p:attrNameLst>
                                      </p:cBhvr>
                                      <p:tavLst>
                                        <p:tav tm="0">
                                          <p:val>
                                            <p:strVal val="#ppt_x"/>
                                          </p:val>
                                        </p:tav>
                                        <p:tav tm="100000">
                                          <p:val>
                                            <p:strVal val="#ppt_x"/>
                                          </p:val>
                                        </p:tav>
                                      </p:tavLst>
                                    </p:anim>
                                    <p:anim calcmode="lin" valueType="num">
                                      <p:cBhvr additive="base">
                                        <p:cTn id="8" dur="500" fill="hold"/>
                                        <p:tgtEl>
                                          <p:spTgt spid="27649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76497"/>
                                        </p:tgtEl>
                                        <p:attrNameLst>
                                          <p:attrName>style.visibility</p:attrName>
                                        </p:attrNameLst>
                                      </p:cBhvr>
                                      <p:to>
                                        <p:strVal val="visible"/>
                                      </p:to>
                                    </p:set>
                                    <p:anim calcmode="lin" valueType="num">
                                      <p:cBhvr additive="base">
                                        <p:cTn id="12" dur="500" fill="hold"/>
                                        <p:tgtEl>
                                          <p:spTgt spid="276497"/>
                                        </p:tgtEl>
                                        <p:attrNameLst>
                                          <p:attrName>ppt_x</p:attrName>
                                        </p:attrNameLst>
                                      </p:cBhvr>
                                      <p:tavLst>
                                        <p:tav tm="0">
                                          <p:val>
                                            <p:strVal val="#ppt_x"/>
                                          </p:val>
                                        </p:tav>
                                        <p:tav tm="100000">
                                          <p:val>
                                            <p:strVal val="#ppt_x"/>
                                          </p:val>
                                        </p:tav>
                                      </p:tavLst>
                                    </p:anim>
                                    <p:anim calcmode="lin" valueType="num">
                                      <p:cBhvr additive="base">
                                        <p:cTn id="13" dur="500" fill="hold"/>
                                        <p:tgtEl>
                                          <p:spTgt spid="276497"/>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76494">
                                            <p:txEl>
                                              <p:pRg st="0" end="0"/>
                                            </p:txEl>
                                          </p:spTgt>
                                        </p:tgtEl>
                                        <p:attrNameLst>
                                          <p:attrName>style.visibility</p:attrName>
                                        </p:attrNameLst>
                                      </p:cBhvr>
                                      <p:to>
                                        <p:strVal val="visible"/>
                                      </p:to>
                                    </p:set>
                                    <p:anim calcmode="lin" valueType="num">
                                      <p:cBhvr additive="base">
                                        <p:cTn id="16" dur="500" fill="hold"/>
                                        <p:tgtEl>
                                          <p:spTgt spid="27649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76494">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276488">
                                            <p:txEl>
                                              <p:pRg st="0" end="0"/>
                                            </p:txEl>
                                          </p:spTgt>
                                        </p:tgtEl>
                                        <p:attrNameLst>
                                          <p:attrName>style.visibility</p:attrName>
                                        </p:attrNameLst>
                                      </p:cBhvr>
                                      <p:to>
                                        <p:strVal val="visible"/>
                                      </p:to>
                                    </p:set>
                                    <p:anim calcmode="lin" valueType="num">
                                      <p:cBhvr additive="base">
                                        <p:cTn id="21" dur="500" fill="hold"/>
                                        <p:tgtEl>
                                          <p:spTgt spid="276488">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6488">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276489"/>
                                        </p:tgtEl>
                                        <p:attrNameLst>
                                          <p:attrName>style.visibility</p:attrName>
                                        </p:attrNameLst>
                                      </p:cBhvr>
                                      <p:to>
                                        <p:strVal val="visible"/>
                                      </p:to>
                                    </p:set>
                                    <p:anim calcmode="lin" valueType="num">
                                      <p:cBhvr additive="base">
                                        <p:cTn id="26" dur="500" fill="hold"/>
                                        <p:tgtEl>
                                          <p:spTgt spid="276489"/>
                                        </p:tgtEl>
                                        <p:attrNameLst>
                                          <p:attrName>ppt_x</p:attrName>
                                        </p:attrNameLst>
                                      </p:cBhvr>
                                      <p:tavLst>
                                        <p:tav tm="0">
                                          <p:val>
                                            <p:strVal val="#ppt_x"/>
                                          </p:val>
                                        </p:tav>
                                        <p:tav tm="100000">
                                          <p:val>
                                            <p:strVal val="#ppt_x"/>
                                          </p:val>
                                        </p:tav>
                                      </p:tavLst>
                                    </p:anim>
                                    <p:anim calcmode="lin" valueType="num">
                                      <p:cBhvr additive="base">
                                        <p:cTn id="27" dur="500" fill="hold"/>
                                        <p:tgtEl>
                                          <p:spTgt spid="2764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9" grpId="0"/>
      <p:bldP spid="276496" grpId="0" bldLvl="0" animBg="1"/>
      <p:bldP spid="27649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矩形 201729"/>
          <p:cNvSpPr/>
          <p:nvPr/>
        </p:nvSpPr>
        <p:spPr>
          <a:xfrm>
            <a:off x="1236662" y="3265077"/>
            <a:ext cx="10285546" cy="0"/>
          </a:xfrm>
          <a:prstGeom prst="rect">
            <a:avLst/>
          </a:prstGeom>
          <a:noFill/>
          <a:ln w="9525">
            <a:noFill/>
          </a:ln>
        </p:spPr>
        <p:txBody>
          <a:bodyPr/>
          <a:lstStyle/>
          <a:p>
            <a:endParaRPr lang="zh-CN" altLang="en-US"/>
          </a:p>
        </p:txBody>
      </p:sp>
      <p:sp>
        <p:nvSpPr>
          <p:cNvPr id="201731" name="矩形 201730"/>
          <p:cNvSpPr/>
          <p:nvPr/>
        </p:nvSpPr>
        <p:spPr>
          <a:xfrm>
            <a:off x="1236662" y="3255552"/>
            <a:ext cx="10285546" cy="0"/>
          </a:xfrm>
          <a:prstGeom prst="rect">
            <a:avLst/>
          </a:prstGeom>
          <a:noFill/>
          <a:ln w="9525">
            <a:noFill/>
          </a:ln>
        </p:spPr>
        <p:txBody>
          <a:bodyPr/>
          <a:lstStyle/>
          <a:p>
            <a:endParaRPr lang="zh-CN" altLang="en-US"/>
          </a:p>
        </p:txBody>
      </p:sp>
      <p:sp>
        <p:nvSpPr>
          <p:cNvPr id="201737" name="文本框 201736"/>
          <p:cNvSpPr txBox="1"/>
          <p:nvPr/>
        </p:nvSpPr>
        <p:spPr>
          <a:xfrm>
            <a:off x="2063750" y="2428464"/>
            <a:ext cx="9071280" cy="993349"/>
          </a:xfrm>
          <a:prstGeom prst="rect">
            <a:avLst/>
          </a:prstGeom>
          <a:noFill/>
          <a:ln w="9525">
            <a:noFill/>
          </a:ln>
        </p:spPr>
        <p:txBody>
          <a:bodyPr wrap="square">
            <a:spAutoFit/>
          </a:bodyPr>
          <a:lstStyle/>
          <a:p>
            <a:pPr>
              <a:lnSpc>
                <a:spcPct val="110000"/>
              </a:lnSpc>
              <a:spcBef>
                <a:spcPct val="50000"/>
              </a:spcBef>
              <a:buClr>
                <a:srgbClr val="FF6600"/>
              </a:buClr>
              <a:buFont typeface="Wingdings" panose="05000000000000000000" pitchFamily="2" charset="2"/>
              <a:buChar char="n"/>
            </a:pPr>
            <a:r>
              <a:rPr lang="zh-CN" altLang="en-US" sz="2800" dirty="0">
                <a:solidFill>
                  <a:srgbClr val="0000FF"/>
                </a:solidFill>
                <a:effectLst>
                  <a:outerShdw blurRad="38100" dist="38100" dir="2700000">
                    <a:srgbClr val="C0C0C0"/>
                  </a:outerShdw>
                </a:effectLst>
                <a:latin typeface="Tahoma" panose="020B0604030504040204" pitchFamily="34" charset="0"/>
              </a:rPr>
              <a:t> 按数据传输率；</a:t>
            </a:r>
            <a:r>
              <a:rPr lang="en-US" altLang="zh-CN" sz="2800">
                <a:solidFill>
                  <a:srgbClr val="0000FF"/>
                </a:solidFill>
                <a:effectLst>
                  <a:outerShdw blurRad="38100" dist="38100" dir="2700000">
                    <a:srgbClr val="C0C0C0"/>
                  </a:outerShdw>
                </a:effectLst>
                <a:latin typeface="Tahoma" panose="020B0604030504040204" pitchFamily="34" charset="0"/>
              </a:rPr>
              <a:t>I/O</a:t>
            </a:r>
            <a:r>
              <a:rPr lang="zh-CN" altLang="en-US" sz="2800" dirty="0">
                <a:solidFill>
                  <a:srgbClr val="0000FF"/>
                </a:solidFill>
                <a:effectLst>
                  <a:outerShdw blurRad="38100" dist="38100" dir="2700000">
                    <a:srgbClr val="C0C0C0"/>
                  </a:outerShdw>
                </a:effectLst>
                <a:latin typeface="Tahoma" panose="020B0604030504040204" pitchFamily="34" charset="0"/>
              </a:rPr>
              <a:t>设备种类繁多，数据传输率存在很大差距，如图 </a:t>
            </a:r>
            <a:r>
              <a:rPr lang="en-US" altLang="zh-CN" sz="2800">
                <a:solidFill>
                  <a:srgbClr val="0000FF"/>
                </a:solidFill>
                <a:effectLst>
                  <a:outerShdw blurRad="38100" dist="38100" dir="2700000">
                    <a:srgbClr val="C0C0C0"/>
                  </a:outerShdw>
                </a:effectLst>
                <a:latin typeface="Tahoma" panose="020B0604030504040204" pitchFamily="34" charset="0"/>
              </a:rPr>
              <a:t>5.2 </a:t>
            </a:r>
            <a:r>
              <a:rPr lang="zh-CN" altLang="en-US" sz="2800" dirty="0">
                <a:solidFill>
                  <a:srgbClr val="0000FF"/>
                </a:solidFill>
                <a:effectLst>
                  <a:outerShdw blurRad="38100" dist="38100" dir="2700000">
                    <a:srgbClr val="C0C0C0"/>
                  </a:outerShdw>
                </a:effectLst>
                <a:latin typeface="Tahoma" panose="020B0604030504040204" pitchFamily="34" charset="0"/>
              </a:rPr>
              <a:t>，通常可以分为：</a:t>
            </a:r>
            <a:r>
              <a:rPr lang="zh-CN" altLang="en-US" sz="2800" b="0" dirty="0">
                <a:latin typeface="Tahoma" panose="020B0604030504040204" pitchFamily="34" charset="0"/>
              </a:rPr>
              <a:t> </a:t>
            </a:r>
          </a:p>
        </p:txBody>
      </p:sp>
      <p:sp>
        <p:nvSpPr>
          <p:cNvPr id="201738" name="文本框 201737"/>
          <p:cNvSpPr txBox="1"/>
          <p:nvPr/>
        </p:nvSpPr>
        <p:spPr>
          <a:xfrm>
            <a:off x="2279650" y="3477802"/>
            <a:ext cx="8424862" cy="864596"/>
          </a:xfrm>
          <a:prstGeom prst="rect">
            <a:avLst/>
          </a:prstGeom>
          <a:noFill/>
          <a:ln w="9525">
            <a:noFill/>
          </a:ln>
        </p:spPr>
        <p:txBody>
          <a:bodyPr wrap="square">
            <a:spAutoFit/>
          </a:bodyPr>
          <a:lstStyle/>
          <a:p>
            <a:pPr>
              <a:lnSpc>
                <a:spcPct val="110000"/>
              </a:lnSpc>
              <a:spcBef>
                <a:spcPct val="50000"/>
              </a:spcBef>
              <a:buClr>
                <a:srgbClr val="D60093"/>
              </a:buClr>
              <a:buSzPct val="70000"/>
              <a:buFont typeface="Wingdings" panose="05000000000000000000" pitchFamily="2" charset="2"/>
              <a:buChar char="Ø"/>
            </a:pPr>
            <a:r>
              <a:rPr lang="zh-CN" altLang="en-US" dirty="0">
                <a:latin typeface="Tahoma" panose="020B0604030504040204" pitchFamily="34" charset="0"/>
              </a:rPr>
              <a:t> 低速设备；数据传输率在每秒几个到几百字节范围，常见有</a:t>
            </a:r>
            <a:r>
              <a:rPr lang="zh-CN" altLang="en-US" dirty="0">
                <a:solidFill>
                  <a:srgbClr val="CC0099"/>
                </a:solidFill>
                <a:latin typeface="Tahoma" panose="020B0604030504040204" pitchFamily="34" charset="0"/>
              </a:rPr>
              <a:t>键盘、鼠标、语音的输入输出</a:t>
            </a:r>
            <a:r>
              <a:rPr lang="zh-CN" altLang="en-US" dirty="0">
                <a:latin typeface="Tahoma" panose="020B0604030504040204" pitchFamily="34" charset="0"/>
              </a:rPr>
              <a:t>等设备。 </a:t>
            </a:r>
          </a:p>
        </p:txBody>
      </p:sp>
      <p:sp>
        <p:nvSpPr>
          <p:cNvPr id="201739" name="文本框 201738"/>
          <p:cNvSpPr txBox="1"/>
          <p:nvPr/>
        </p:nvSpPr>
        <p:spPr>
          <a:xfrm>
            <a:off x="2279650" y="4436612"/>
            <a:ext cx="8424862" cy="864596"/>
          </a:xfrm>
          <a:prstGeom prst="rect">
            <a:avLst/>
          </a:prstGeom>
          <a:noFill/>
          <a:ln w="9525">
            <a:noFill/>
          </a:ln>
        </p:spPr>
        <p:txBody>
          <a:bodyPr wrap="square">
            <a:spAutoFit/>
          </a:bodyPr>
          <a:lstStyle/>
          <a:p>
            <a:pPr>
              <a:lnSpc>
                <a:spcPct val="110000"/>
              </a:lnSpc>
              <a:spcBef>
                <a:spcPct val="50000"/>
              </a:spcBef>
              <a:buClr>
                <a:srgbClr val="D60093"/>
              </a:buClr>
              <a:buSzPct val="70000"/>
              <a:buFont typeface="Wingdings" panose="05000000000000000000" pitchFamily="2" charset="2"/>
              <a:buChar char="Ø"/>
            </a:pPr>
            <a:r>
              <a:rPr lang="zh-CN" altLang="en-US" dirty="0">
                <a:latin typeface="Tahoma" panose="020B0604030504040204" pitchFamily="34" charset="0"/>
              </a:rPr>
              <a:t> 中速设备；数据传输率一般在每秒数千字节到万字节的范围，常见的有针式、激光打印机等。 </a:t>
            </a:r>
          </a:p>
        </p:txBody>
      </p:sp>
      <p:sp>
        <p:nvSpPr>
          <p:cNvPr id="201740" name="文本框 201739"/>
          <p:cNvSpPr txBox="1"/>
          <p:nvPr/>
        </p:nvSpPr>
        <p:spPr>
          <a:xfrm>
            <a:off x="2279650" y="5372716"/>
            <a:ext cx="8424862" cy="864596"/>
          </a:xfrm>
          <a:prstGeom prst="rect">
            <a:avLst/>
          </a:prstGeom>
          <a:noFill/>
          <a:ln w="9525">
            <a:noFill/>
          </a:ln>
        </p:spPr>
        <p:txBody>
          <a:bodyPr wrap="square">
            <a:spAutoFit/>
          </a:bodyPr>
          <a:lstStyle/>
          <a:p>
            <a:pPr>
              <a:lnSpc>
                <a:spcPct val="110000"/>
              </a:lnSpc>
              <a:spcBef>
                <a:spcPct val="50000"/>
              </a:spcBef>
              <a:buClr>
                <a:srgbClr val="D60093"/>
              </a:buClr>
              <a:buSzPct val="70000"/>
              <a:buFont typeface="Wingdings" panose="05000000000000000000" pitchFamily="2" charset="2"/>
              <a:buChar char="Ø"/>
            </a:pPr>
            <a:r>
              <a:rPr lang="zh-CN" altLang="en-US" dirty="0">
                <a:latin typeface="Tahoma" panose="020B0604030504040204" pitchFamily="34" charset="0"/>
              </a:rPr>
              <a:t> 高速设备；数据传输率在每秒十万字节以上，典型的有磁带、磁盘、光盘等。 </a:t>
            </a:r>
          </a:p>
        </p:txBody>
      </p:sp>
      <p:sp>
        <p:nvSpPr>
          <p:cNvPr id="201743" name="文本框 201742"/>
          <p:cNvSpPr txBox="1"/>
          <p:nvPr/>
        </p:nvSpPr>
        <p:spPr>
          <a:xfrm>
            <a:off x="1414785" y="1844899"/>
            <a:ext cx="2808288" cy="583565"/>
          </a:xfrm>
          <a:prstGeom prst="rect">
            <a:avLst/>
          </a:prstGeom>
          <a:noFill/>
          <a:ln w="9525">
            <a:noFill/>
          </a:ln>
        </p:spPr>
        <p:txBody>
          <a:bodyPr>
            <a:spAutoFit/>
          </a:bodyPr>
          <a:lstStyle/>
          <a:p>
            <a:pPr>
              <a:spcBef>
                <a:spcPct val="20000"/>
              </a:spcBef>
              <a:buSzPct val="80000"/>
            </a:pPr>
            <a:r>
              <a:rPr lang="zh-CN" altLang="en-US" sz="2800" dirty="0">
                <a:solidFill>
                  <a:srgbClr val="800000"/>
                </a:solidFill>
                <a:effectLst>
                  <a:outerShdw blurRad="38100" dist="38100" dir="2700000">
                    <a:srgbClr val="C0C0C0"/>
                  </a:outerShdw>
                </a:effectLst>
                <a:latin typeface="Tahoma" panose="020B0604030504040204" pitchFamily="34" charset="0"/>
              </a:rPr>
              <a:t> </a:t>
            </a:r>
            <a:r>
              <a:rPr lang="en-US" altLang="zh-CN" sz="280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、按系统观点</a:t>
            </a:r>
            <a:r>
              <a:rPr lang="zh-CN" altLang="en-US" sz="3200" b="0" dirty="0">
                <a:latin typeface="Tahoma" panose="020B0604030504040204" pitchFamily="34" charset="0"/>
              </a:rPr>
              <a:t> </a:t>
            </a:r>
          </a:p>
        </p:txBody>
      </p:sp>
      <p:sp>
        <p:nvSpPr>
          <p:cNvPr id="201744" name="AutoShape 5"/>
          <p:cNvSpPr/>
          <p:nvPr/>
        </p:nvSpPr>
        <p:spPr>
          <a:xfrm>
            <a:off x="995685" y="1025749"/>
            <a:ext cx="40195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01746" name="Text Box 38"/>
          <p:cNvSpPr txBox="1"/>
          <p:nvPr/>
        </p:nvSpPr>
        <p:spPr>
          <a:xfrm>
            <a:off x="1127448" y="1052736"/>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一、设备的类别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12" name="矩形 11">
            <a:extLst>
              <a:ext uri="{FF2B5EF4-FFF2-40B4-BE49-F238E27FC236}">
                <a16:creationId xmlns:a16="http://schemas.microsoft.com/office/drawing/2014/main" id="{A9695F48-BFC6-45D9-BC5C-3126A0598FCF}"/>
              </a:ext>
            </a:extLst>
          </p:cNvPr>
          <p:cNvSpPr/>
          <p:nvPr/>
        </p:nvSpPr>
        <p:spPr>
          <a:xfrm>
            <a:off x="551384" y="188640"/>
            <a:ext cx="2376488" cy="419100"/>
          </a:xfrm>
          <a:prstGeom prst="rect">
            <a:avLst/>
          </a:prstGeom>
        </p:spPr>
        <p:txBody>
          <a:bodyPr wrap="none" fromWordArt="1">
            <a:prstTxWarp prst="textPlain">
              <a:avLst>
                <a:gd name="adj" fmla="val 49560"/>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5.1 I/O系统</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1744"/>
                                        </p:tgtEl>
                                        <p:attrNameLst>
                                          <p:attrName>style.visibility</p:attrName>
                                        </p:attrNameLst>
                                      </p:cBhvr>
                                      <p:to>
                                        <p:strVal val="visible"/>
                                      </p:to>
                                    </p:set>
                                    <p:anim calcmode="lin" valueType="num">
                                      <p:cBhvr additive="base">
                                        <p:cTn id="7" dur="500" fill="hold"/>
                                        <p:tgtEl>
                                          <p:spTgt spid="201744"/>
                                        </p:tgtEl>
                                        <p:attrNameLst>
                                          <p:attrName>ppt_x</p:attrName>
                                        </p:attrNameLst>
                                      </p:cBhvr>
                                      <p:tavLst>
                                        <p:tav tm="0">
                                          <p:val>
                                            <p:strVal val="#ppt_x"/>
                                          </p:val>
                                        </p:tav>
                                        <p:tav tm="100000">
                                          <p:val>
                                            <p:strVal val="#ppt_x"/>
                                          </p:val>
                                        </p:tav>
                                      </p:tavLst>
                                    </p:anim>
                                    <p:anim calcmode="lin" valueType="num">
                                      <p:cBhvr additive="base">
                                        <p:cTn id="8" dur="500" fill="hold"/>
                                        <p:tgtEl>
                                          <p:spTgt spid="20174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1746"/>
                                        </p:tgtEl>
                                        <p:attrNameLst>
                                          <p:attrName>style.visibility</p:attrName>
                                        </p:attrNameLst>
                                      </p:cBhvr>
                                      <p:to>
                                        <p:strVal val="visible"/>
                                      </p:to>
                                    </p:set>
                                    <p:anim calcmode="lin" valueType="num">
                                      <p:cBhvr additive="base">
                                        <p:cTn id="12" dur="500" fill="hold"/>
                                        <p:tgtEl>
                                          <p:spTgt spid="201746"/>
                                        </p:tgtEl>
                                        <p:attrNameLst>
                                          <p:attrName>ppt_x</p:attrName>
                                        </p:attrNameLst>
                                      </p:cBhvr>
                                      <p:tavLst>
                                        <p:tav tm="0">
                                          <p:val>
                                            <p:strVal val="#ppt_x"/>
                                          </p:val>
                                        </p:tav>
                                        <p:tav tm="100000">
                                          <p:val>
                                            <p:strVal val="#ppt_x"/>
                                          </p:val>
                                        </p:tav>
                                      </p:tavLst>
                                    </p:anim>
                                    <p:anim calcmode="lin" valueType="num">
                                      <p:cBhvr additive="base">
                                        <p:cTn id="13" dur="500" fill="hold"/>
                                        <p:tgtEl>
                                          <p:spTgt spid="201746"/>
                                        </p:tgtEl>
                                        <p:attrNameLst>
                                          <p:attrName>ppt_y</p:attrName>
                                        </p:attrNameLst>
                                      </p:cBhvr>
                                      <p:tavLst>
                                        <p:tav tm="0">
                                          <p:val>
                                            <p:strVal val="1+#ppt_h/2"/>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201743">
                                            <p:txEl>
                                              <p:pRg st="0" end="0"/>
                                            </p:txEl>
                                          </p:spTgt>
                                        </p:tgtEl>
                                        <p:attrNameLst>
                                          <p:attrName>style.visibility</p:attrName>
                                        </p:attrNameLst>
                                      </p:cBhvr>
                                      <p:to>
                                        <p:strVal val="visible"/>
                                      </p:to>
                                    </p:set>
                                    <p:anim calcmode="lin" valueType="num">
                                      <p:cBhvr additive="base">
                                        <p:cTn id="16" dur="500" fill="hold"/>
                                        <p:tgtEl>
                                          <p:spTgt spid="201743">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201743">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201737"/>
                                        </p:tgtEl>
                                        <p:attrNameLst>
                                          <p:attrName>style.visibility</p:attrName>
                                        </p:attrNameLst>
                                      </p:cBhvr>
                                      <p:to>
                                        <p:strVal val="visible"/>
                                      </p:to>
                                    </p:set>
                                    <p:anim calcmode="lin" valueType="num">
                                      <p:cBhvr additive="base">
                                        <p:cTn id="21" dur="500" fill="hold"/>
                                        <p:tgtEl>
                                          <p:spTgt spid="201737"/>
                                        </p:tgtEl>
                                        <p:attrNameLst>
                                          <p:attrName>ppt_x</p:attrName>
                                        </p:attrNameLst>
                                      </p:cBhvr>
                                      <p:tavLst>
                                        <p:tav tm="0">
                                          <p:val>
                                            <p:strVal val="0-#ppt_w/2"/>
                                          </p:val>
                                        </p:tav>
                                        <p:tav tm="100000">
                                          <p:val>
                                            <p:strVal val="#ppt_x"/>
                                          </p:val>
                                        </p:tav>
                                      </p:tavLst>
                                    </p:anim>
                                    <p:anim calcmode="lin" valueType="num">
                                      <p:cBhvr additive="base">
                                        <p:cTn id="22" dur="500" fill="hold"/>
                                        <p:tgtEl>
                                          <p:spTgt spid="201737"/>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201738"/>
                                        </p:tgtEl>
                                        <p:attrNameLst>
                                          <p:attrName>style.visibility</p:attrName>
                                        </p:attrNameLst>
                                      </p:cBhvr>
                                      <p:to>
                                        <p:strVal val="visible"/>
                                      </p:to>
                                    </p:set>
                                    <p:anim calcmode="lin" valueType="num">
                                      <p:cBhvr additive="base">
                                        <p:cTn id="26" dur="500" fill="hold"/>
                                        <p:tgtEl>
                                          <p:spTgt spid="201738"/>
                                        </p:tgtEl>
                                        <p:attrNameLst>
                                          <p:attrName>ppt_x</p:attrName>
                                        </p:attrNameLst>
                                      </p:cBhvr>
                                      <p:tavLst>
                                        <p:tav tm="0">
                                          <p:val>
                                            <p:strVal val="1+#ppt_w/2"/>
                                          </p:val>
                                        </p:tav>
                                        <p:tav tm="100000">
                                          <p:val>
                                            <p:strVal val="#ppt_x"/>
                                          </p:val>
                                        </p:tav>
                                      </p:tavLst>
                                    </p:anim>
                                    <p:anim calcmode="lin" valueType="num">
                                      <p:cBhvr additive="base">
                                        <p:cTn id="27" dur="500" fill="hold"/>
                                        <p:tgtEl>
                                          <p:spTgt spid="201738"/>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2" fill="hold" grpId="0" nodeType="afterEffect">
                                  <p:stCondLst>
                                    <p:cond delay="0"/>
                                  </p:stCondLst>
                                  <p:childTnLst>
                                    <p:set>
                                      <p:cBhvr>
                                        <p:cTn id="30" dur="1" fill="hold">
                                          <p:stCondLst>
                                            <p:cond delay="0"/>
                                          </p:stCondLst>
                                        </p:cTn>
                                        <p:tgtEl>
                                          <p:spTgt spid="201739"/>
                                        </p:tgtEl>
                                        <p:attrNameLst>
                                          <p:attrName>style.visibility</p:attrName>
                                        </p:attrNameLst>
                                      </p:cBhvr>
                                      <p:to>
                                        <p:strVal val="visible"/>
                                      </p:to>
                                    </p:set>
                                    <p:anim calcmode="lin" valueType="num">
                                      <p:cBhvr additive="base">
                                        <p:cTn id="31" dur="500" fill="hold"/>
                                        <p:tgtEl>
                                          <p:spTgt spid="201739"/>
                                        </p:tgtEl>
                                        <p:attrNameLst>
                                          <p:attrName>ppt_x</p:attrName>
                                        </p:attrNameLst>
                                      </p:cBhvr>
                                      <p:tavLst>
                                        <p:tav tm="0">
                                          <p:val>
                                            <p:strVal val="1+#ppt_w/2"/>
                                          </p:val>
                                        </p:tav>
                                        <p:tav tm="100000">
                                          <p:val>
                                            <p:strVal val="#ppt_x"/>
                                          </p:val>
                                        </p:tav>
                                      </p:tavLst>
                                    </p:anim>
                                    <p:anim calcmode="lin" valueType="num">
                                      <p:cBhvr additive="base">
                                        <p:cTn id="32" dur="500" fill="hold"/>
                                        <p:tgtEl>
                                          <p:spTgt spid="201739"/>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201740"/>
                                        </p:tgtEl>
                                        <p:attrNameLst>
                                          <p:attrName>style.visibility</p:attrName>
                                        </p:attrNameLst>
                                      </p:cBhvr>
                                      <p:to>
                                        <p:strVal val="visible"/>
                                      </p:to>
                                    </p:set>
                                    <p:anim calcmode="lin" valueType="num">
                                      <p:cBhvr additive="base">
                                        <p:cTn id="36" dur="500" fill="hold"/>
                                        <p:tgtEl>
                                          <p:spTgt spid="201740"/>
                                        </p:tgtEl>
                                        <p:attrNameLst>
                                          <p:attrName>ppt_x</p:attrName>
                                        </p:attrNameLst>
                                      </p:cBhvr>
                                      <p:tavLst>
                                        <p:tav tm="0">
                                          <p:val>
                                            <p:strVal val="#ppt_x"/>
                                          </p:val>
                                        </p:tav>
                                        <p:tav tm="100000">
                                          <p:val>
                                            <p:strVal val="#ppt_x"/>
                                          </p:val>
                                        </p:tav>
                                      </p:tavLst>
                                    </p:anim>
                                    <p:anim calcmode="lin" valueType="num">
                                      <p:cBhvr additive="base">
                                        <p:cTn id="37" dur="500" fill="hold"/>
                                        <p:tgtEl>
                                          <p:spTgt spid="2017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P spid="201738" grpId="0"/>
      <p:bldP spid="201739" grpId="0"/>
      <p:bldP spid="201740" grpId="0"/>
      <p:bldP spid="201744" grpId="0" bldLvl="0" animBg="1"/>
      <p:bldP spid="20174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9" name="文本框 277508"/>
          <p:cNvSpPr txBox="1"/>
          <p:nvPr/>
        </p:nvSpPr>
        <p:spPr>
          <a:xfrm>
            <a:off x="5664200" y="2409478"/>
            <a:ext cx="936625" cy="392113"/>
          </a:xfrm>
          <a:prstGeom prst="rect">
            <a:avLst/>
          </a:prstGeom>
          <a:noFill/>
          <a:ln w="9525">
            <a:noFill/>
          </a:ln>
        </p:spPr>
        <p:txBody>
          <a:bodyPr/>
          <a:lstStyle/>
          <a:p>
            <a:pPr algn="just"/>
            <a:endParaRPr lang="zh-CN" altLang="en-US" b="0" dirty="0">
              <a:latin typeface="Tahoma" panose="020B0604030504040204" pitchFamily="34" charset="0"/>
            </a:endParaRPr>
          </a:p>
        </p:txBody>
      </p:sp>
      <p:sp>
        <p:nvSpPr>
          <p:cNvPr id="277513" name="文本框 277512"/>
          <p:cNvSpPr txBox="1"/>
          <p:nvPr/>
        </p:nvSpPr>
        <p:spPr>
          <a:xfrm>
            <a:off x="1560513" y="2265016"/>
            <a:ext cx="4103687" cy="565150"/>
          </a:xfrm>
          <a:prstGeom prst="rect">
            <a:avLst/>
          </a:prstGeom>
          <a:noFill/>
          <a:ln w="9525">
            <a:noFill/>
          </a:ln>
        </p:spPr>
        <p:txBody>
          <a:bodyPr>
            <a:spAutoFit/>
          </a:bodyPr>
          <a:lstStyle/>
          <a:p>
            <a:pPr>
              <a:lnSpc>
                <a:spcPct val="110000"/>
              </a:lnSpc>
            </a:pPr>
            <a:r>
              <a:rPr lang="zh-CN" altLang="en-US" sz="2800" dirty="0">
                <a:solidFill>
                  <a:srgbClr val="0000CC"/>
                </a:solidFill>
                <a:effectLst>
                  <a:outerShdw blurRad="38100" dist="38100" dir="2700000">
                    <a:srgbClr val="C0C0C0"/>
                  </a:outerShdw>
                </a:effectLst>
                <a:latin typeface="Tahoma" panose="020B0604030504040204" pitchFamily="34" charset="0"/>
              </a:rPr>
              <a:t>这里要强调三点：</a:t>
            </a:r>
          </a:p>
        </p:txBody>
      </p:sp>
      <p:sp>
        <p:nvSpPr>
          <p:cNvPr id="277516" name="文本框 277515"/>
          <p:cNvSpPr txBox="1"/>
          <p:nvPr/>
        </p:nvSpPr>
        <p:spPr>
          <a:xfrm>
            <a:off x="1919536" y="3897786"/>
            <a:ext cx="9073132" cy="1198880"/>
          </a:xfrm>
          <a:prstGeom prst="rect">
            <a:avLst/>
          </a:prstGeom>
          <a:noFill/>
          <a:ln w="9525">
            <a:noFill/>
          </a:ln>
        </p:spPr>
        <p:txBody>
          <a:bodyPr wrap="square">
            <a:spAutoFit/>
          </a:bodyPr>
          <a:lstStyle/>
          <a:p>
            <a:pPr>
              <a:buClr>
                <a:srgbClr val="FF9900"/>
              </a:buClr>
              <a:buFont typeface="Wingdings" panose="05000000000000000000" pitchFamily="2" charset="2"/>
              <a:buChar char="n"/>
            </a:pPr>
            <a:r>
              <a:rPr lang="en-US" altLang="zh-CN">
                <a:latin typeface="Tahoma" panose="020B0604030504040204" pitchFamily="34" charset="0"/>
              </a:rPr>
              <a:t> SPOOLING</a:t>
            </a:r>
            <a:r>
              <a:rPr lang="zh-CN" altLang="en-US" dirty="0">
                <a:latin typeface="Tahoma" panose="020B0604030504040204" pitchFamily="34" charset="0"/>
              </a:rPr>
              <a:t>系统中输入输出进程也要在</a:t>
            </a:r>
            <a:r>
              <a:rPr lang="en-US" altLang="zh-CN">
                <a:latin typeface="Tahoma" panose="020B0604030504040204" pitchFamily="34" charset="0"/>
              </a:rPr>
              <a:t>CPU</a:t>
            </a:r>
            <a:r>
              <a:rPr lang="zh-CN" altLang="en-US" dirty="0">
                <a:latin typeface="Tahoma" panose="020B0604030504040204" pitchFamily="34" charset="0"/>
              </a:rPr>
              <a:t>上运行，即取得</a:t>
            </a:r>
            <a:r>
              <a:rPr lang="en-US" altLang="zh-CN">
                <a:latin typeface="Tahoma" panose="020B0604030504040204" pitchFamily="34" charset="0"/>
              </a:rPr>
              <a:t>CPU</a:t>
            </a:r>
            <a:r>
              <a:rPr lang="zh-CN" altLang="en-US" dirty="0">
                <a:latin typeface="Tahoma" panose="020B0604030504040204" pitchFamily="34" charset="0"/>
              </a:rPr>
              <a:t>控制权后才可以运行，也要花费一定主机时间进行输入输出控制，因此称为假脱机。</a:t>
            </a:r>
          </a:p>
        </p:txBody>
      </p:sp>
      <p:sp>
        <p:nvSpPr>
          <p:cNvPr id="277517" name="文本框 277516"/>
          <p:cNvSpPr txBox="1"/>
          <p:nvPr/>
        </p:nvSpPr>
        <p:spPr>
          <a:xfrm>
            <a:off x="1919536" y="2888136"/>
            <a:ext cx="9073132" cy="864596"/>
          </a:xfrm>
          <a:prstGeom prst="rect">
            <a:avLst/>
          </a:prstGeom>
          <a:noFill/>
          <a:ln w="9525">
            <a:noFill/>
          </a:ln>
        </p:spPr>
        <p:txBody>
          <a:bodyPr wrap="square">
            <a:spAutoFit/>
          </a:bodyPr>
          <a:lstStyle/>
          <a:p>
            <a:pPr>
              <a:lnSpc>
                <a:spcPct val="110000"/>
              </a:lnSpc>
              <a:buClr>
                <a:srgbClr val="FF9900"/>
              </a:buClr>
              <a:buFont typeface="Wingdings" panose="05000000000000000000" pitchFamily="2" charset="2"/>
              <a:buChar char="n"/>
            </a:pPr>
            <a:r>
              <a:rPr lang="en-US" altLang="zh-CN" dirty="0">
                <a:latin typeface="Tahoma" panose="020B0604030504040204" pitchFamily="34" charset="0"/>
              </a:rPr>
              <a:t> SPOOLING</a:t>
            </a:r>
            <a:r>
              <a:rPr lang="zh-CN" altLang="en-US" dirty="0">
                <a:latin typeface="Tahoma" panose="020B0604030504040204" pitchFamily="34" charset="0"/>
              </a:rPr>
              <a:t>系统要涉及存储管理、设备管理、处理机管理及文件系统，因此系统也比较复杂。</a:t>
            </a:r>
          </a:p>
        </p:txBody>
      </p:sp>
      <p:sp>
        <p:nvSpPr>
          <p:cNvPr id="277518" name="文本框 277517"/>
          <p:cNvSpPr txBox="1"/>
          <p:nvPr/>
        </p:nvSpPr>
        <p:spPr>
          <a:xfrm>
            <a:off x="1922711" y="5264624"/>
            <a:ext cx="9154622" cy="829945"/>
          </a:xfrm>
          <a:prstGeom prst="rect">
            <a:avLst/>
          </a:prstGeom>
          <a:noFill/>
          <a:ln w="9525">
            <a:noFill/>
          </a:ln>
        </p:spPr>
        <p:txBody>
          <a:bodyPr wrap="square">
            <a:spAutoFit/>
          </a:bodyPr>
          <a:lstStyle/>
          <a:p>
            <a:pPr>
              <a:buClr>
                <a:srgbClr val="FF9900"/>
              </a:buClr>
              <a:buFont typeface="Wingdings" panose="05000000000000000000" pitchFamily="2" charset="2"/>
              <a:buChar char="n"/>
            </a:pPr>
            <a:r>
              <a:rPr lang="zh-CN" altLang="en-US" dirty="0">
                <a:latin typeface="Tahoma" panose="020B0604030504040204" pitchFamily="34" charset="0"/>
              </a:rPr>
              <a:t> 只是主机与外设的</a:t>
            </a:r>
            <a:r>
              <a:rPr lang="en-US" altLang="zh-CN">
                <a:latin typeface="Tahoma" panose="020B0604030504040204" pitchFamily="34" charset="0"/>
              </a:rPr>
              <a:t>I/O</a:t>
            </a:r>
            <a:r>
              <a:rPr lang="zh-CN" altLang="en-US" dirty="0">
                <a:latin typeface="Tahoma" panose="020B0604030504040204" pitchFamily="34" charset="0"/>
              </a:rPr>
              <a:t>可以并行操作。图</a:t>
            </a:r>
            <a:r>
              <a:rPr lang="en-US" altLang="zh-CN">
                <a:latin typeface="Tahoma" panose="020B0604030504040204" pitchFamily="34" charset="0"/>
              </a:rPr>
              <a:t>5.13</a:t>
            </a:r>
            <a:r>
              <a:rPr lang="zh-CN" altLang="en-US" dirty="0">
                <a:latin typeface="Tahoma" panose="020B0604030504040204" pitchFamily="34" charset="0"/>
              </a:rPr>
              <a:t>为例说明</a:t>
            </a:r>
            <a:r>
              <a:rPr lang="en-US" altLang="zh-CN">
                <a:latin typeface="Tahoma" panose="020B0604030504040204" pitchFamily="34" charset="0"/>
              </a:rPr>
              <a:t>SPOOLING</a:t>
            </a:r>
            <a:r>
              <a:rPr lang="zh-CN" altLang="en-US" dirty="0">
                <a:latin typeface="Tahoma" panose="020B0604030504040204" pitchFamily="34" charset="0"/>
              </a:rPr>
              <a:t>系统的工作过程。 </a:t>
            </a:r>
          </a:p>
        </p:txBody>
      </p:sp>
      <p:sp>
        <p:nvSpPr>
          <p:cNvPr id="277519" name="文本框 277518"/>
          <p:cNvSpPr txBox="1"/>
          <p:nvPr/>
        </p:nvSpPr>
        <p:spPr>
          <a:xfrm>
            <a:off x="1344613" y="1757016"/>
            <a:ext cx="6192837" cy="521970"/>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a:t>
            </a:r>
            <a:r>
              <a:rPr lang="en-US" altLang="zh-CN" sz="2800">
                <a:solidFill>
                  <a:srgbClr val="800000"/>
                </a:solidFill>
                <a:effectLst>
                  <a:outerShdw blurRad="38100" dist="38100" dir="2700000">
                    <a:srgbClr val="C0C0C0"/>
                  </a:outerShdw>
                </a:effectLst>
                <a:latin typeface="Tahoma" panose="020B0604030504040204" pitchFamily="34" charset="0"/>
              </a:rPr>
              <a:t>SPOOLING </a:t>
            </a:r>
            <a:r>
              <a:rPr lang="zh-CN" altLang="en-US" sz="2800" dirty="0">
                <a:solidFill>
                  <a:srgbClr val="800000"/>
                </a:solidFill>
                <a:effectLst>
                  <a:outerShdw blurRad="38100" dist="38100" dir="2700000">
                    <a:srgbClr val="C0C0C0"/>
                  </a:outerShdw>
                </a:effectLst>
                <a:latin typeface="Tahoma" panose="020B0604030504040204" pitchFamily="34" charset="0"/>
              </a:rPr>
              <a:t>系统的工作过程</a:t>
            </a:r>
            <a:r>
              <a:rPr lang="en-US" altLang="zh-CN" sz="2800">
                <a:solidFill>
                  <a:srgbClr val="800000"/>
                </a:solidFill>
                <a:effectLst>
                  <a:outerShdw blurRad="38100" dist="38100" dir="2700000">
                    <a:srgbClr val="C0C0C0"/>
                  </a:outerShdw>
                </a:effectLst>
                <a:latin typeface="Tahoma" panose="020B0604030504040204" pitchFamily="34" charset="0"/>
              </a:rPr>
              <a:t> </a:t>
            </a:r>
          </a:p>
        </p:txBody>
      </p:sp>
      <p:sp>
        <p:nvSpPr>
          <p:cNvPr id="277521" name="AutoShape 5"/>
          <p:cNvSpPr/>
          <p:nvPr/>
        </p:nvSpPr>
        <p:spPr>
          <a:xfrm>
            <a:off x="996950" y="941041"/>
            <a:ext cx="4306888"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77522" name="Text Box 38"/>
          <p:cNvSpPr txBox="1"/>
          <p:nvPr/>
        </p:nvSpPr>
        <p:spPr>
          <a:xfrm>
            <a:off x="1052513" y="980728"/>
            <a:ext cx="5043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a:t>
            </a:r>
            <a:r>
              <a:rPr lang="en-US" altLang="zh-CN" sz="2800">
                <a:solidFill>
                  <a:srgbClr val="FF0000"/>
                </a:solidFill>
                <a:effectLst>
                  <a:outerShdw blurRad="38100" dist="38100" dir="2700000">
                    <a:srgbClr val="C0C0C0"/>
                  </a:outerShdw>
                </a:effectLst>
                <a:latin typeface="Times New Roman" panose="02020603050405020304" pitchFamily="18" charset="0"/>
              </a:rPr>
              <a:t>SPOOLING </a:t>
            </a:r>
            <a:r>
              <a:rPr lang="zh-CN" altLang="en-US" sz="2800" dirty="0">
                <a:solidFill>
                  <a:srgbClr val="FF0000"/>
                </a:solidFill>
                <a:effectLst>
                  <a:outerShdw blurRad="38100" dist="38100" dir="2700000">
                    <a:srgbClr val="C0C0C0"/>
                  </a:outerShdw>
                </a:effectLst>
                <a:latin typeface="Times New Roman" panose="02020603050405020304" pitchFamily="18" charset="0"/>
              </a:rPr>
              <a:t>系统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13" name="矩形 12">
            <a:extLst>
              <a:ext uri="{FF2B5EF4-FFF2-40B4-BE49-F238E27FC236}">
                <a16:creationId xmlns:a16="http://schemas.microsoft.com/office/drawing/2014/main" id="{E53F61C1-9C62-4EA6-8A70-97BAE7F3F279}"/>
              </a:ext>
            </a:extLst>
          </p:cNvPr>
          <p:cNvSpPr/>
          <p:nvPr/>
        </p:nvSpPr>
        <p:spPr>
          <a:xfrm>
            <a:off x="450854" y="201588"/>
            <a:ext cx="3455988"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5.4 设备分配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7521"/>
                                        </p:tgtEl>
                                        <p:attrNameLst>
                                          <p:attrName>style.visibility</p:attrName>
                                        </p:attrNameLst>
                                      </p:cBhvr>
                                      <p:to>
                                        <p:strVal val="visible"/>
                                      </p:to>
                                    </p:set>
                                    <p:anim calcmode="lin" valueType="num">
                                      <p:cBhvr additive="base">
                                        <p:cTn id="7" dur="500" fill="hold"/>
                                        <p:tgtEl>
                                          <p:spTgt spid="277521"/>
                                        </p:tgtEl>
                                        <p:attrNameLst>
                                          <p:attrName>ppt_x</p:attrName>
                                        </p:attrNameLst>
                                      </p:cBhvr>
                                      <p:tavLst>
                                        <p:tav tm="0">
                                          <p:val>
                                            <p:strVal val="#ppt_x"/>
                                          </p:val>
                                        </p:tav>
                                        <p:tav tm="100000">
                                          <p:val>
                                            <p:strVal val="#ppt_x"/>
                                          </p:val>
                                        </p:tav>
                                      </p:tavLst>
                                    </p:anim>
                                    <p:anim calcmode="lin" valueType="num">
                                      <p:cBhvr additive="base">
                                        <p:cTn id="8" dur="500" fill="hold"/>
                                        <p:tgtEl>
                                          <p:spTgt spid="27752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77522"/>
                                        </p:tgtEl>
                                        <p:attrNameLst>
                                          <p:attrName>style.visibility</p:attrName>
                                        </p:attrNameLst>
                                      </p:cBhvr>
                                      <p:to>
                                        <p:strVal val="visible"/>
                                      </p:to>
                                    </p:set>
                                    <p:anim calcmode="lin" valueType="num">
                                      <p:cBhvr additive="base">
                                        <p:cTn id="12" dur="500" fill="hold"/>
                                        <p:tgtEl>
                                          <p:spTgt spid="277522"/>
                                        </p:tgtEl>
                                        <p:attrNameLst>
                                          <p:attrName>ppt_x</p:attrName>
                                        </p:attrNameLst>
                                      </p:cBhvr>
                                      <p:tavLst>
                                        <p:tav tm="0">
                                          <p:val>
                                            <p:strVal val="#ppt_x"/>
                                          </p:val>
                                        </p:tav>
                                        <p:tav tm="100000">
                                          <p:val>
                                            <p:strVal val="#ppt_x"/>
                                          </p:val>
                                        </p:tav>
                                      </p:tavLst>
                                    </p:anim>
                                    <p:anim calcmode="lin" valueType="num">
                                      <p:cBhvr additive="base">
                                        <p:cTn id="13" dur="500" fill="hold"/>
                                        <p:tgtEl>
                                          <p:spTgt spid="27752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77519">
                                            <p:txEl>
                                              <p:pRg st="0" end="0"/>
                                            </p:txEl>
                                          </p:spTgt>
                                        </p:tgtEl>
                                        <p:attrNameLst>
                                          <p:attrName>style.visibility</p:attrName>
                                        </p:attrNameLst>
                                      </p:cBhvr>
                                      <p:to>
                                        <p:strVal val="visible"/>
                                      </p:to>
                                    </p:set>
                                    <p:anim calcmode="lin" valueType="num">
                                      <p:cBhvr additive="base">
                                        <p:cTn id="17" dur="500" fill="hold"/>
                                        <p:tgtEl>
                                          <p:spTgt spid="27751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7519">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77513"/>
                                        </p:tgtEl>
                                        <p:attrNameLst>
                                          <p:attrName>style.visibility</p:attrName>
                                        </p:attrNameLst>
                                      </p:cBhvr>
                                      <p:to>
                                        <p:strVal val="visible"/>
                                      </p:to>
                                    </p:set>
                                    <p:anim calcmode="lin" valueType="num">
                                      <p:cBhvr additive="base">
                                        <p:cTn id="22" dur="500" fill="hold"/>
                                        <p:tgtEl>
                                          <p:spTgt spid="277513"/>
                                        </p:tgtEl>
                                        <p:attrNameLst>
                                          <p:attrName>ppt_x</p:attrName>
                                        </p:attrNameLst>
                                      </p:cBhvr>
                                      <p:tavLst>
                                        <p:tav tm="0">
                                          <p:val>
                                            <p:strVal val="#ppt_x"/>
                                          </p:val>
                                        </p:tav>
                                        <p:tav tm="100000">
                                          <p:val>
                                            <p:strVal val="#ppt_x"/>
                                          </p:val>
                                        </p:tav>
                                      </p:tavLst>
                                    </p:anim>
                                    <p:anim calcmode="lin" valueType="num">
                                      <p:cBhvr additive="base">
                                        <p:cTn id="23" dur="500" fill="hold"/>
                                        <p:tgtEl>
                                          <p:spTgt spid="27751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77517"/>
                                        </p:tgtEl>
                                        <p:attrNameLst>
                                          <p:attrName>style.visibility</p:attrName>
                                        </p:attrNameLst>
                                      </p:cBhvr>
                                      <p:to>
                                        <p:strVal val="visible"/>
                                      </p:to>
                                    </p:set>
                                    <p:anim calcmode="lin" valueType="num">
                                      <p:cBhvr additive="base">
                                        <p:cTn id="27" dur="500" fill="hold"/>
                                        <p:tgtEl>
                                          <p:spTgt spid="277517"/>
                                        </p:tgtEl>
                                        <p:attrNameLst>
                                          <p:attrName>ppt_x</p:attrName>
                                        </p:attrNameLst>
                                      </p:cBhvr>
                                      <p:tavLst>
                                        <p:tav tm="0">
                                          <p:val>
                                            <p:strVal val="0-#ppt_w/2"/>
                                          </p:val>
                                        </p:tav>
                                        <p:tav tm="100000">
                                          <p:val>
                                            <p:strVal val="#ppt_x"/>
                                          </p:val>
                                        </p:tav>
                                      </p:tavLst>
                                    </p:anim>
                                    <p:anim calcmode="lin" valueType="num">
                                      <p:cBhvr additive="base">
                                        <p:cTn id="28" dur="500" fill="hold"/>
                                        <p:tgtEl>
                                          <p:spTgt spid="277517"/>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277516">
                                            <p:txEl>
                                              <p:pRg st="0" end="0"/>
                                            </p:txEl>
                                          </p:spTgt>
                                        </p:tgtEl>
                                        <p:attrNameLst>
                                          <p:attrName>style.visibility</p:attrName>
                                        </p:attrNameLst>
                                      </p:cBhvr>
                                      <p:to>
                                        <p:strVal val="visible"/>
                                      </p:to>
                                    </p:set>
                                    <p:anim calcmode="lin" valueType="num">
                                      <p:cBhvr additive="base">
                                        <p:cTn id="32" dur="500" fill="hold"/>
                                        <p:tgtEl>
                                          <p:spTgt spid="277516">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77516">
                                            <p:txEl>
                                              <p:pRg st="0" end="0"/>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277518"/>
                                        </p:tgtEl>
                                        <p:attrNameLst>
                                          <p:attrName>style.visibility</p:attrName>
                                        </p:attrNameLst>
                                      </p:cBhvr>
                                      <p:to>
                                        <p:strVal val="visible"/>
                                      </p:to>
                                    </p:set>
                                    <p:anim calcmode="lin" valueType="num">
                                      <p:cBhvr additive="base">
                                        <p:cTn id="37" dur="500" fill="hold"/>
                                        <p:tgtEl>
                                          <p:spTgt spid="277518"/>
                                        </p:tgtEl>
                                        <p:attrNameLst>
                                          <p:attrName>ppt_x</p:attrName>
                                        </p:attrNameLst>
                                      </p:cBhvr>
                                      <p:tavLst>
                                        <p:tav tm="0">
                                          <p:val>
                                            <p:strVal val="#ppt_x"/>
                                          </p:val>
                                        </p:tav>
                                        <p:tav tm="100000">
                                          <p:val>
                                            <p:strVal val="#ppt_x"/>
                                          </p:val>
                                        </p:tav>
                                      </p:tavLst>
                                    </p:anim>
                                    <p:anim calcmode="lin" valueType="num">
                                      <p:cBhvr additive="base">
                                        <p:cTn id="38" dur="500" fill="hold"/>
                                        <p:tgtEl>
                                          <p:spTgt spid="2775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13" grpId="0"/>
      <p:bldP spid="277517" grpId="0"/>
      <p:bldP spid="277518" grpId="0"/>
      <p:bldP spid="277521" grpId="0" bldLvl="0" animBg="1"/>
      <p:bldP spid="27752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41" name="流程图: 磁盘 278540"/>
          <p:cNvSpPr/>
          <p:nvPr/>
        </p:nvSpPr>
        <p:spPr>
          <a:xfrm>
            <a:off x="6294438" y="1708150"/>
            <a:ext cx="2351087" cy="1666875"/>
          </a:xfrm>
          <a:prstGeom prst="flowChartMagneticDisk">
            <a:avLst/>
          </a:prstGeom>
          <a:gradFill rotWithShape="1">
            <a:gsLst>
              <a:gs pos="0">
                <a:srgbClr val="EAEAEA">
                  <a:alpha val="50000"/>
                </a:srgbClr>
              </a:gs>
              <a:gs pos="100000">
                <a:srgbClr val="C0C0C0"/>
              </a:gs>
            </a:gsLst>
            <a:path path="shape">
              <a:fillToRect l="50000" t="50000" r="50000" b="50000"/>
            </a:path>
            <a:tileRect/>
          </a:gradFill>
          <a:ln w="9525" cap="flat" cmpd="sng">
            <a:solidFill>
              <a:srgbClr val="000000"/>
            </a:solidFill>
            <a:prstDash val="solid"/>
            <a:headEnd type="none" w="med" len="med"/>
            <a:tailEnd type="none" w="med" len="med"/>
          </a:ln>
        </p:spPr>
        <p:txBody>
          <a:bodyPr/>
          <a:lstStyle/>
          <a:p>
            <a:endParaRPr lang="zh-CN" altLang="en-US"/>
          </a:p>
        </p:txBody>
      </p:sp>
      <p:sp>
        <p:nvSpPr>
          <p:cNvPr id="278542" name="文本框 278541"/>
          <p:cNvSpPr txBox="1"/>
          <p:nvPr/>
        </p:nvSpPr>
        <p:spPr>
          <a:xfrm>
            <a:off x="6446838" y="2276475"/>
            <a:ext cx="2082800" cy="857250"/>
          </a:xfrm>
          <a:prstGeom prst="rect">
            <a:avLst/>
          </a:prstGeom>
          <a:solidFill>
            <a:srgbClr val="FFCCFF"/>
          </a:solidFill>
          <a:ln w="9525" cap="flat" cmpd="sng">
            <a:solidFill>
              <a:srgbClr val="000000"/>
            </a:solidFill>
            <a:prstDash val="solid"/>
            <a:miter/>
            <a:headEnd type="none" w="med" len="med"/>
            <a:tailEnd type="none" w="med" len="med"/>
          </a:ln>
        </p:spPr>
        <p:txBody>
          <a:bodyPr/>
          <a:lstStyle/>
          <a:p>
            <a:pPr algn="just"/>
            <a:r>
              <a:rPr lang="zh-CN" altLang="en-US" sz="1800" dirty="0">
                <a:latin typeface="Times New Roman" panose="02020603050405020304" pitchFamily="18" charset="0"/>
              </a:rPr>
              <a:t>                </a:t>
            </a:r>
            <a:r>
              <a:rPr lang="zh-CN" altLang="en-US" sz="1800" dirty="0">
                <a:solidFill>
                  <a:srgbClr val="0000CC"/>
                </a:solidFill>
                <a:latin typeface="Times New Roman" panose="02020603050405020304" pitchFamily="18" charset="0"/>
              </a:rPr>
              <a:t>输出井：</a:t>
            </a:r>
            <a:endParaRPr lang="zh-CN" altLang="en-US" sz="1800" dirty="0">
              <a:solidFill>
                <a:srgbClr val="0000CC"/>
              </a:solidFill>
              <a:latin typeface="Tahoma" panose="020B0604030504040204" pitchFamily="34" charset="0"/>
            </a:endParaRPr>
          </a:p>
        </p:txBody>
      </p:sp>
      <p:sp>
        <p:nvSpPr>
          <p:cNvPr id="278530" name="矩形 278529"/>
          <p:cNvSpPr/>
          <p:nvPr/>
        </p:nvSpPr>
        <p:spPr>
          <a:xfrm>
            <a:off x="1524000" y="3544888"/>
            <a:ext cx="9144000" cy="0"/>
          </a:xfrm>
          <a:prstGeom prst="rect">
            <a:avLst/>
          </a:prstGeom>
          <a:noFill/>
          <a:ln w="9525">
            <a:noFill/>
          </a:ln>
        </p:spPr>
        <p:txBody>
          <a:bodyPr/>
          <a:lstStyle/>
          <a:p>
            <a:endParaRPr lang="zh-CN" altLang="en-US"/>
          </a:p>
        </p:txBody>
      </p:sp>
      <p:sp>
        <p:nvSpPr>
          <p:cNvPr id="278538" name="右箭头 278537"/>
          <p:cNvSpPr/>
          <p:nvPr/>
        </p:nvSpPr>
        <p:spPr>
          <a:xfrm rot="982976">
            <a:off x="7354888" y="4216400"/>
            <a:ext cx="1481137" cy="207963"/>
          </a:xfrm>
          <a:prstGeom prst="rightArrow">
            <a:avLst>
              <a:gd name="adj1" fmla="val 50000"/>
              <a:gd name="adj2" fmla="val 178052"/>
            </a:avLst>
          </a:prstGeom>
          <a:solidFill>
            <a:srgbClr val="006600"/>
          </a:solidFill>
          <a:ln w="9525" cap="flat" cmpd="sng">
            <a:solidFill>
              <a:srgbClr val="006600"/>
            </a:solidFill>
            <a:prstDash val="solid"/>
            <a:miter/>
            <a:headEnd type="none" w="med" len="med"/>
            <a:tailEnd type="none" w="med" len="med"/>
          </a:ln>
        </p:spPr>
        <p:txBody>
          <a:bodyPr/>
          <a:lstStyle/>
          <a:p>
            <a:endParaRPr lang="zh-CN" altLang="en-US"/>
          </a:p>
        </p:txBody>
      </p:sp>
      <p:sp>
        <p:nvSpPr>
          <p:cNvPr id="278539" name="右箭头 278538"/>
          <p:cNvSpPr/>
          <p:nvPr/>
        </p:nvSpPr>
        <p:spPr>
          <a:xfrm rot="-1397673">
            <a:off x="3359150" y="4221163"/>
            <a:ext cx="1439863" cy="200025"/>
          </a:xfrm>
          <a:prstGeom prst="rightArrow">
            <a:avLst>
              <a:gd name="adj1" fmla="val 50000"/>
              <a:gd name="adj2" fmla="val 179960"/>
            </a:avLst>
          </a:prstGeom>
          <a:solidFill>
            <a:srgbClr val="006600"/>
          </a:solidFill>
          <a:ln w="9525" cap="flat" cmpd="sng">
            <a:solidFill>
              <a:srgbClr val="006600"/>
            </a:solidFill>
            <a:prstDash val="solid"/>
            <a:miter/>
            <a:headEnd type="none" w="med" len="med"/>
            <a:tailEnd type="none" w="med" len="med"/>
          </a:ln>
        </p:spPr>
        <p:txBody>
          <a:bodyPr/>
          <a:lstStyle/>
          <a:p>
            <a:endParaRPr lang="zh-CN" altLang="en-US"/>
          </a:p>
        </p:txBody>
      </p:sp>
      <p:sp>
        <p:nvSpPr>
          <p:cNvPr id="278540" name="流程图: 磁盘 278539"/>
          <p:cNvSpPr/>
          <p:nvPr/>
        </p:nvSpPr>
        <p:spPr>
          <a:xfrm>
            <a:off x="3402013" y="1708150"/>
            <a:ext cx="2351087" cy="1666875"/>
          </a:xfrm>
          <a:prstGeom prst="flowChartMagneticDisk">
            <a:avLst/>
          </a:prstGeom>
          <a:gradFill rotWithShape="1">
            <a:gsLst>
              <a:gs pos="0">
                <a:srgbClr val="EAEAEA">
                  <a:alpha val="50000"/>
                </a:srgbClr>
              </a:gs>
              <a:gs pos="100000">
                <a:srgbClr val="C0C0C0"/>
              </a:gs>
            </a:gsLst>
            <a:path path="shape">
              <a:fillToRect l="50000" t="50000" r="50000" b="50000"/>
            </a:path>
            <a:tileRect/>
          </a:gradFill>
          <a:ln w="9525" cap="flat" cmpd="sng">
            <a:solidFill>
              <a:srgbClr val="000000"/>
            </a:solidFill>
            <a:prstDash val="solid"/>
            <a:headEnd type="none" w="med" len="med"/>
            <a:tailEnd type="none" w="med" len="med"/>
          </a:ln>
        </p:spPr>
        <p:txBody>
          <a:bodyPr/>
          <a:lstStyle/>
          <a:p>
            <a:endParaRPr lang="zh-CN" altLang="en-US"/>
          </a:p>
        </p:txBody>
      </p:sp>
      <p:sp>
        <p:nvSpPr>
          <p:cNvPr id="278549" name="矩形 278548"/>
          <p:cNvSpPr/>
          <p:nvPr/>
        </p:nvSpPr>
        <p:spPr>
          <a:xfrm>
            <a:off x="4656138" y="3860800"/>
            <a:ext cx="2894012" cy="1282700"/>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278550" name="直接连接符 278549"/>
          <p:cNvSpPr/>
          <p:nvPr/>
        </p:nvSpPr>
        <p:spPr>
          <a:xfrm>
            <a:off x="4667250" y="4273550"/>
            <a:ext cx="2894013" cy="0"/>
          </a:xfrm>
          <a:prstGeom prst="line">
            <a:avLst/>
          </a:prstGeom>
          <a:ln w="9525" cap="flat" cmpd="sng">
            <a:solidFill>
              <a:srgbClr val="000000"/>
            </a:solidFill>
            <a:prstDash val="solid"/>
            <a:headEnd type="none" w="med" len="med"/>
            <a:tailEnd type="none" w="med" len="med"/>
          </a:ln>
        </p:spPr>
      </p:sp>
      <p:sp>
        <p:nvSpPr>
          <p:cNvPr id="278551" name="直接连接符 278550"/>
          <p:cNvSpPr/>
          <p:nvPr/>
        </p:nvSpPr>
        <p:spPr>
          <a:xfrm>
            <a:off x="5391150" y="3887788"/>
            <a:ext cx="0" cy="385762"/>
          </a:xfrm>
          <a:prstGeom prst="line">
            <a:avLst/>
          </a:prstGeom>
          <a:ln w="9525" cap="flat" cmpd="sng">
            <a:solidFill>
              <a:srgbClr val="000000"/>
            </a:solidFill>
            <a:prstDash val="solid"/>
            <a:headEnd type="none" w="med" len="med"/>
            <a:tailEnd type="none" w="med" len="med"/>
          </a:ln>
        </p:spPr>
      </p:sp>
      <p:sp>
        <p:nvSpPr>
          <p:cNvPr id="278552" name="直接连接符 278551"/>
          <p:cNvSpPr/>
          <p:nvPr/>
        </p:nvSpPr>
        <p:spPr>
          <a:xfrm>
            <a:off x="6113463" y="3887788"/>
            <a:ext cx="0" cy="385762"/>
          </a:xfrm>
          <a:prstGeom prst="line">
            <a:avLst/>
          </a:prstGeom>
          <a:ln w="9525" cap="flat" cmpd="sng">
            <a:solidFill>
              <a:srgbClr val="000000"/>
            </a:solidFill>
            <a:prstDash val="solid"/>
            <a:headEnd type="none" w="med" len="med"/>
            <a:tailEnd type="none" w="med" len="med"/>
          </a:ln>
        </p:spPr>
      </p:sp>
      <p:sp>
        <p:nvSpPr>
          <p:cNvPr id="278553" name="直接连接符 278552"/>
          <p:cNvSpPr/>
          <p:nvPr/>
        </p:nvSpPr>
        <p:spPr>
          <a:xfrm>
            <a:off x="6837363" y="3887788"/>
            <a:ext cx="0" cy="385762"/>
          </a:xfrm>
          <a:prstGeom prst="line">
            <a:avLst/>
          </a:prstGeom>
          <a:ln w="9525" cap="flat" cmpd="sng">
            <a:solidFill>
              <a:srgbClr val="000000"/>
            </a:solidFill>
            <a:prstDash val="solid"/>
            <a:headEnd type="none" w="med" len="med"/>
            <a:tailEnd type="none" w="med" len="med"/>
          </a:ln>
        </p:spPr>
      </p:sp>
      <p:sp>
        <p:nvSpPr>
          <p:cNvPr id="278554" name="文本框 278553"/>
          <p:cNvSpPr txBox="1"/>
          <p:nvPr/>
        </p:nvSpPr>
        <p:spPr>
          <a:xfrm>
            <a:off x="5316538" y="3887788"/>
            <a:ext cx="903287" cy="385762"/>
          </a:xfrm>
          <a:prstGeom prst="rect">
            <a:avLst/>
          </a:prstGeom>
          <a:noFill/>
          <a:ln w="9525">
            <a:noFill/>
          </a:ln>
        </p:spPr>
        <p:txBody>
          <a:bodyPr/>
          <a:lstStyle/>
          <a:p>
            <a:pPr algn="just"/>
            <a:r>
              <a:rPr lang="zh-CN" altLang="en-US" sz="1800" dirty="0">
                <a:solidFill>
                  <a:schemeClr val="hlink"/>
                </a:solidFill>
                <a:effectLst>
                  <a:outerShdw blurRad="38100" dist="38100" dir="2700000">
                    <a:srgbClr val="C0C0C0"/>
                  </a:outerShdw>
                </a:effectLst>
                <a:latin typeface="Times New Roman" panose="02020603050405020304" pitchFamily="18" charset="0"/>
              </a:rPr>
              <a:t>取输入</a:t>
            </a:r>
            <a:endParaRPr lang="zh-CN" altLang="en-US" sz="1800" dirty="0">
              <a:solidFill>
                <a:schemeClr val="hlink"/>
              </a:solidFill>
              <a:effectLst>
                <a:outerShdw blurRad="38100" dist="38100" dir="2700000">
                  <a:srgbClr val="C0C0C0"/>
                </a:outerShdw>
              </a:effectLst>
              <a:latin typeface="Tahoma" panose="020B0604030504040204" pitchFamily="34" charset="0"/>
            </a:endParaRPr>
          </a:p>
        </p:txBody>
      </p:sp>
      <p:sp>
        <p:nvSpPr>
          <p:cNvPr id="278555" name="文本框 278554"/>
          <p:cNvSpPr txBox="1"/>
          <p:nvPr/>
        </p:nvSpPr>
        <p:spPr>
          <a:xfrm>
            <a:off x="6019800" y="3887788"/>
            <a:ext cx="904875" cy="385762"/>
          </a:xfrm>
          <a:prstGeom prst="rect">
            <a:avLst/>
          </a:prstGeom>
          <a:noFill/>
          <a:ln w="9525">
            <a:noFill/>
          </a:ln>
        </p:spPr>
        <p:txBody>
          <a:bodyPr/>
          <a:lstStyle/>
          <a:p>
            <a:pPr algn="just"/>
            <a:r>
              <a:rPr lang="zh-CN" altLang="en-US" sz="1800" dirty="0">
                <a:solidFill>
                  <a:schemeClr val="hlink"/>
                </a:solidFill>
                <a:effectLst>
                  <a:outerShdw blurRad="38100" dist="38100" dir="2700000">
                    <a:srgbClr val="C0C0C0"/>
                  </a:outerShdw>
                </a:effectLst>
                <a:latin typeface="Times New Roman" panose="02020603050405020304" pitchFamily="18" charset="0"/>
              </a:rPr>
              <a:t>存输出</a:t>
            </a:r>
            <a:endParaRPr lang="zh-CN" altLang="en-US" sz="1800" dirty="0">
              <a:solidFill>
                <a:schemeClr val="hlink"/>
              </a:solidFill>
              <a:effectLst>
                <a:outerShdw blurRad="38100" dist="38100" dir="2700000">
                  <a:srgbClr val="C0C0C0"/>
                </a:outerShdw>
              </a:effectLst>
              <a:latin typeface="Tahoma" panose="020B0604030504040204" pitchFamily="34" charset="0"/>
            </a:endParaRPr>
          </a:p>
        </p:txBody>
      </p:sp>
      <p:sp>
        <p:nvSpPr>
          <p:cNvPr id="278556" name="文本框 278555"/>
          <p:cNvSpPr txBox="1"/>
          <p:nvPr/>
        </p:nvSpPr>
        <p:spPr>
          <a:xfrm>
            <a:off x="6765925" y="3887788"/>
            <a:ext cx="904875" cy="385762"/>
          </a:xfrm>
          <a:prstGeom prst="rect">
            <a:avLst/>
          </a:prstGeom>
          <a:noFill/>
          <a:ln w="9525">
            <a:noFill/>
          </a:ln>
        </p:spPr>
        <p:txBody>
          <a:bodyPr/>
          <a:lstStyle/>
          <a:p>
            <a:pPr algn="just"/>
            <a:r>
              <a:rPr lang="zh-CN" altLang="en-US" sz="1800" dirty="0">
                <a:solidFill>
                  <a:schemeClr val="hlink"/>
                </a:solidFill>
                <a:effectLst>
                  <a:outerShdw blurRad="38100" dist="38100" dir="2700000">
                    <a:srgbClr val="C0C0C0"/>
                  </a:outerShdw>
                </a:effectLst>
                <a:latin typeface="Times New Roman" panose="02020603050405020304" pitchFamily="18" charset="0"/>
              </a:rPr>
              <a:t>取输出</a:t>
            </a:r>
            <a:endParaRPr lang="zh-CN" altLang="en-US" sz="1800" dirty="0">
              <a:solidFill>
                <a:schemeClr val="hlink"/>
              </a:solidFill>
              <a:effectLst>
                <a:outerShdw blurRad="38100" dist="38100" dir="2700000">
                  <a:srgbClr val="C0C0C0"/>
                </a:outerShdw>
              </a:effectLst>
              <a:latin typeface="Tahoma" panose="020B0604030504040204" pitchFamily="34" charset="0"/>
            </a:endParaRPr>
          </a:p>
        </p:txBody>
      </p:sp>
      <p:grpSp>
        <p:nvGrpSpPr>
          <p:cNvPr id="278557" name="组合 278556"/>
          <p:cNvGrpSpPr/>
          <p:nvPr/>
        </p:nvGrpSpPr>
        <p:grpSpPr>
          <a:xfrm>
            <a:off x="6656388" y="4529138"/>
            <a:ext cx="904875" cy="385762"/>
            <a:chOff x="8430" y="6543"/>
            <a:chExt cx="900" cy="468"/>
          </a:xfrm>
        </p:grpSpPr>
        <p:sp>
          <p:nvSpPr>
            <p:cNvPr id="278558" name="文本框 278557"/>
            <p:cNvSpPr txBox="1"/>
            <p:nvPr/>
          </p:nvSpPr>
          <p:spPr>
            <a:xfrm>
              <a:off x="8430" y="6543"/>
              <a:ext cx="900" cy="468"/>
            </a:xfrm>
            <a:prstGeom prst="rect">
              <a:avLst/>
            </a:prstGeom>
            <a:noFill/>
            <a:ln w="9525">
              <a:noFill/>
            </a:ln>
          </p:spPr>
          <p:txBody>
            <a:bodyPr/>
            <a:lstStyle/>
            <a:p>
              <a:pPr algn="just"/>
              <a:r>
                <a:rPr lang="zh-CN" altLang="en-US" sz="1800" dirty="0">
                  <a:latin typeface="Times New Roman" panose="02020603050405020304" pitchFamily="18" charset="0"/>
                </a:rPr>
                <a:t>作业</a:t>
              </a:r>
              <a:r>
                <a:rPr lang="en-US" altLang="zh-CN" sz="1800">
                  <a:latin typeface="Times New Roman" panose="02020603050405020304" pitchFamily="18" charset="0"/>
                </a:rPr>
                <a:t>2</a:t>
              </a:r>
              <a:endParaRPr lang="en-US" altLang="zh-CN" sz="1800">
                <a:latin typeface="Tahoma" panose="020B0604030504040204" pitchFamily="34" charset="0"/>
              </a:endParaRPr>
            </a:p>
          </p:txBody>
        </p:sp>
        <p:sp>
          <p:nvSpPr>
            <p:cNvPr id="278559" name="矩形 278558"/>
            <p:cNvSpPr/>
            <p:nvPr/>
          </p:nvSpPr>
          <p:spPr>
            <a:xfrm>
              <a:off x="8460" y="6588"/>
              <a:ext cx="720" cy="312"/>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grpSp>
      <p:grpSp>
        <p:nvGrpSpPr>
          <p:cNvPr id="278560" name="组合 278559"/>
          <p:cNvGrpSpPr/>
          <p:nvPr/>
        </p:nvGrpSpPr>
        <p:grpSpPr>
          <a:xfrm>
            <a:off x="5753100" y="4529138"/>
            <a:ext cx="903288" cy="385762"/>
            <a:chOff x="8430" y="6543"/>
            <a:chExt cx="900" cy="468"/>
          </a:xfrm>
        </p:grpSpPr>
        <p:sp>
          <p:nvSpPr>
            <p:cNvPr id="278561" name="文本框 278560"/>
            <p:cNvSpPr txBox="1"/>
            <p:nvPr/>
          </p:nvSpPr>
          <p:spPr>
            <a:xfrm>
              <a:off x="8430" y="6543"/>
              <a:ext cx="900" cy="468"/>
            </a:xfrm>
            <a:prstGeom prst="rect">
              <a:avLst/>
            </a:prstGeom>
            <a:noFill/>
            <a:ln w="9525">
              <a:noFill/>
            </a:ln>
          </p:spPr>
          <p:txBody>
            <a:bodyPr/>
            <a:lstStyle/>
            <a:p>
              <a:pPr algn="just"/>
              <a:r>
                <a:rPr lang="zh-CN" altLang="en-US" sz="1800" dirty="0">
                  <a:latin typeface="Times New Roman" panose="02020603050405020304" pitchFamily="18" charset="0"/>
                </a:rPr>
                <a:t>作业</a:t>
              </a:r>
              <a:r>
                <a:rPr lang="en-US" altLang="zh-CN" sz="1800">
                  <a:latin typeface="Times New Roman" panose="02020603050405020304" pitchFamily="18" charset="0"/>
                </a:rPr>
                <a:t>4</a:t>
              </a:r>
              <a:endParaRPr lang="en-US" altLang="zh-CN" sz="1800">
                <a:latin typeface="Tahoma" panose="020B0604030504040204" pitchFamily="34" charset="0"/>
              </a:endParaRPr>
            </a:p>
          </p:txBody>
        </p:sp>
        <p:sp>
          <p:nvSpPr>
            <p:cNvPr id="278562" name="矩形 278561"/>
            <p:cNvSpPr/>
            <p:nvPr/>
          </p:nvSpPr>
          <p:spPr>
            <a:xfrm>
              <a:off x="8460" y="6588"/>
              <a:ext cx="720" cy="312"/>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grpSp>
      <p:sp>
        <p:nvSpPr>
          <p:cNvPr id="278564" name="文本框 278563"/>
          <p:cNvSpPr txBox="1"/>
          <p:nvPr/>
        </p:nvSpPr>
        <p:spPr>
          <a:xfrm>
            <a:off x="4848225" y="4529138"/>
            <a:ext cx="904875" cy="385762"/>
          </a:xfrm>
          <a:prstGeom prst="rect">
            <a:avLst/>
          </a:prstGeom>
          <a:noFill/>
          <a:ln w="9525">
            <a:noFill/>
          </a:ln>
        </p:spPr>
        <p:txBody>
          <a:bodyPr/>
          <a:lstStyle/>
          <a:p>
            <a:pPr algn="just"/>
            <a:r>
              <a:rPr lang="zh-CN" altLang="en-US" sz="1800" dirty="0">
                <a:latin typeface="Times New Roman" panose="02020603050405020304" pitchFamily="18" charset="0"/>
              </a:rPr>
              <a:t>作业</a:t>
            </a:r>
            <a:r>
              <a:rPr lang="en-US" altLang="zh-CN" sz="1800">
                <a:latin typeface="Times New Roman" panose="02020603050405020304" pitchFamily="18" charset="0"/>
              </a:rPr>
              <a:t>3</a:t>
            </a:r>
            <a:endParaRPr lang="en-US" altLang="zh-CN" sz="1800">
              <a:latin typeface="Tahoma" panose="020B0604030504040204" pitchFamily="34" charset="0"/>
            </a:endParaRPr>
          </a:p>
        </p:txBody>
      </p:sp>
      <p:sp>
        <p:nvSpPr>
          <p:cNvPr id="278565" name="矩形 278564"/>
          <p:cNvSpPr/>
          <p:nvPr/>
        </p:nvSpPr>
        <p:spPr>
          <a:xfrm>
            <a:off x="4878388" y="4565650"/>
            <a:ext cx="723900" cy="257175"/>
          </a:xfrm>
          <a:prstGeom prst="rect">
            <a:avLst/>
          </a:prstGeom>
          <a:noFill/>
          <a:ln w="28575" cap="flat" cmpd="sng">
            <a:solidFill>
              <a:srgbClr val="CC3300"/>
            </a:solidFill>
            <a:prstDash val="sysDot"/>
            <a:miter/>
            <a:headEnd type="none" w="med" len="med"/>
            <a:tailEnd type="none" w="med" len="med"/>
          </a:ln>
        </p:spPr>
        <p:txBody>
          <a:bodyPr/>
          <a:lstStyle/>
          <a:p>
            <a:endParaRPr lang="zh-CN" altLang="en-US"/>
          </a:p>
        </p:txBody>
      </p:sp>
      <p:sp>
        <p:nvSpPr>
          <p:cNvPr id="278566" name="文本框 278565"/>
          <p:cNvSpPr txBox="1"/>
          <p:nvPr/>
        </p:nvSpPr>
        <p:spPr>
          <a:xfrm>
            <a:off x="5735638" y="4724400"/>
            <a:ext cx="828675" cy="338138"/>
          </a:xfrm>
          <a:prstGeom prst="rect">
            <a:avLst/>
          </a:prstGeom>
          <a:noFill/>
          <a:ln w="9525">
            <a:noFill/>
          </a:ln>
        </p:spPr>
        <p:txBody>
          <a:bodyPr/>
          <a:lstStyle/>
          <a:p>
            <a:pPr algn="just"/>
            <a:r>
              <a:rPr lang="zh-CN" altLang="en-US" dirty="0">
                <a:solidFill>
                  <a:srgbClr val="FF00FF"/>
                </a:solidFill>
                <a:effectLst>
                  <a:outerShdw blurRad="38100" dist="38100" dir="2700000">
                    <a:srgbClr val="C0C0C0"/>
                  </a:outerShdw>
                </a:effectLst>
                <a:latin typeface="Times New Roman" panose="02020603050405020304" pitchFamily="18" charset="0"/>
              </a:rPr>
              <a:t>内存</a:t>
            </a:r>
            <a:endParaRPr lang="zh-CN" altLang="en-US" dirty="0">
              <a:solidFill>
                <a:srgbClr val="FF00FF"/>
              </a:solidFill>
              <a:effectLst>
                <a:outerShdw blurRad="38100" dist="38100" dir="2700000">
                  <a:srgbClr val="C0C0C0"/>
                </a:outerShdw>
              </a:effectLst>
              <a:latin typeface="Tahoma" panose="020B0604030504040204" pitchFamily="34" charset="0"/>
            </a:endParaRPr>
          </a:p>
        </p:txBody>
      </p:sp>
      <p:sp>
        <p:nvSpPr>
          <p:cNvPr id="278567" name="上下箭头 278566"/>
          <p:cNvSpPr/>
          <p:nvPr/>
        </p:nvSpPr>
        <p:spPr>
          <a:xfrm>
            <a:off x="5994400" y="5173663"/>
            <a:ext cx="360363" cy="255587"/>
          </a:xfrm>
          <a:prstGeom prst="upDownArrow">
            <a:avLst>
              <a:gd name="adj1" fmla="val 50000"/>
              <a:gd name="adj2" fmla="val 20000"/>
            </a:avLst>
          </a:prstGeom>
          <a:solidFill>
            <a:srgbClr val="B2B2B2"/>
          </a:solidFill>
          <a:ln w="9525" cap="flat" cmpd="sng">
            <a:solidFill>
              <a:srgbClr val="000000"/>
            </a:solidFill>
            <a:prstDash val="solid"/>
            <a:miter/>
            <a:headEnd type="none" w="med" len="med"/>
            <a:tailEnd type="none" w="med" len="med"/>
          </a:ln>
        </p:spPr>
        <p:txBody>
          <a:bodyPr/>
          <a:lstStyle/>
          <a:p>
            <a:endParaRPr lang="zh-CN" altLang="en-US"/>
          </a:p>
        </p:txBody>
      </p:sp>
      <p:grpSp>
        <p:nvGrpSpPr>
          <p:cNvPr id="278612" name="组合 278611"/>
          <p:cNvGrpSpPr/>
          <p:nvPr/>
        </p:nvGrpSpPr>
        <p:grpSpPr>
          <a:xfrm>
            <a:off x="2135188" y="4273550"/>
            <a:ext cx="1296987" cy="641350"/>
            <a:chOff x="385" y="2556"/>
            <a:chExt cx="817" cy="404"/>
          </a:xfrm>
        </p:grpSpPr>
        <p:sp>
          <p:nvSpPr>
            <p:cNvPr id="278569" name="流程图: 卡片 278568"/>
            <p:cNvSpPr/>
            <p:nvPr/>
          </p:nvSpPr>
          <p:spPr>
            <a:xfrm>
              <a:off x="385" y="2556"/>
              <a:ext cx="798" cy="404"/>
            </a:xfrm>
            <a:prstGeom prst="flowChartPunchedCard">
              <a:avLst/>
            </a:prstGeom>
            <a:solidFill>
              <a:srgbClr val="9999FF"/>
            </a:solidFill>
            <a:ln w="9525" cap="flat" cmpd="sng">
              <a:solidFill>
                <a:srgbClr val="000000"/>
              </a:solidFill>
              <a:prstDash val="solid"/>
              <a:miter/>
              <a:headEnd type="none" w="med" len="med"/>
              <a:tailEnd type="none" w="med" len="med"/>
            </a:ln>
            <a:effectLst>
              <a:outerShdw dist="107763" dir="18900000" algn="ctr" rotWithShape="0">
                <a:srgbClr val="808080">
                  <a:alpha val="50000"/>
                </a:srgbClr>
              </a:outerShdw>
            </a:effectLst>
          </p:spPr>
          <p:txBody>
            <a:bodyPr/>
            <a:lstStyle/>
            <a:p>
              <a:endParaRPr lang="zh-CN" altLang="en-US"/>
            </a:p>
          </p:txBody>
        </p:sp>
        <p:sp>
          <p:nvSpPr>
            <p:cNvPr id="278570" name="文本框 278569"/>
            <p:cNvSpPr txBox="1"/>
            <p:nvPr/>
          </p:nvSpPr>
          <p:spPr>
            <a:xfrm>
              <a:off x="407" y="2614"/>
              <a:ext cx="795" cy="243"/>
            </a:xfrm>
            <a:prstGeom prst="rect">
              <a:avLst/>
            </a:prstGeom>
            <a:noFill/>
            <a:ln w="9525">
              <a:noFill/>
            </a:ln>
          </p:spPr>
          <p:txBody>
            <a:bodyPr/>
            <a:lstStyle/>
            <a:p>
              <a:pPr algn="just"/>
              <a:r>
                <a:rPr lang="zh-CN" altLang="en-US" dirty="0">
                  <a:latin typeface="Times New Roman" panose="02020603050405020304" pitchFamily="18" charset="0"/>
                </a:rPr>
                <a:t>输入机</a:t>
              </a:r>
              <a:endParaRPr lang="zh-CN" altLang="en-US" dirty="0">
                <a:latin typeface="Tahoma" panose="020B0604030504040204" pitchFamily="34" charset="0"/>
              </a:endParaRPr>
            </a:p>
          </p:txBody>
        </p:sp>
      </p:grpSp>
      <p:grpSp>
        <p:nvGrpSpPr>
          <p:cNvPr id="278613" name="组合 278612"/>
          <p:cNvGrpSpPr/>
          <p:nvPr/>
        </p:nvGrpSpPr>
        <p:grpSpPr>
          <a:xfrm>
            <a:off x="8832850" y="4292600"/>
            <a:ext cx="1157288" cy="641350"/>
            <a:chOff x="4600" y="2556"/>
            <a:chExt cx="729" cy="404"/>
          </a:xfrm>
        </p:grpSpPr>
        <p:sp>
          <p:nvSpPr>
            <p:cNvPr id="278568" name="流程图: 文档 278567"/>
            <p:cNvSpPr/>
            <p:nvPr/>
          </p:nvSpPr>
          <p:spPr>
            <a:xfrm>
              <a:off x="4600" y="2556"/>
              <a:ext cx="684" cy="404"/>
            </a:xfrm>
            <a:prstGeom prst="flowChartDocument">
              <a:avLst/>
            </a:prstGeom>
            <a:solidFill>
              <a:srgbClr val="9999FF"/>
            </a:solidFill>
            <a:ln w="9525" cap="flat" cmpd="sng">
              <a:solidFill>
                <a:srgbClr val="000000"/>
              </a:solidFill>
              <a:prstDash val="solid"/>
              <a:miter/>
              <a:headEnd type="none" w="med" len="med"/>
              <a:tailEnd type="none" w="med" len="med"/>
            </a:ln>
            <a:effectLst>
              <a:outerShdw dist="107763" dir="18900000" algn="ctr" rotWithShape="0">
                <a:srgbClr val="808080">
                  <a:alpha val="50000"/>
                </a:srgbClr>
              </a:outerShdw>
            </a:effectLst>
          </p:spPr>
          <p:txBody>
            <a:bodyPr/>
            <a:lstStyle/>
            <a:p>
              <a:endParaRPr lang="zh-CN" altLang="en-US"/>
            </a:p>
          </p:txBody>
        </p:sp>
        <p:sp>
          <p:nvSpPr>
            <p:cNvPr id="278571" name="文本框 278570"/>
            <p:cNvSpPr txBox="1"/>
            <p:nvPr/>
          </p:nvSpPr>
          <p:spPr>
            <a:xfrm>
              <a:off x="4603" y="2568"/>
              <a:ext cx="726" cy="243"/>
            </a:xfrm>
            <a:prstGeom prst="rect">
              <a:avLst/>
            </a:prstGeom>
            <a:noFill/>
            <a:ln w="9525">
              <a:noFill/>
            </a:ln>
          </p:spPr>
          <p:txBody>
            <a:bodyPr/>
            <a:lstStyle/>
            <a:p>
              <a:pPr algn="just"/>
              <a:r>
                <a:rPr lang="zh-CN" altLang="en-US" dirty="0">
                  <a:latin typeface="Times New Roman" panose="02020603050405020304" pitchFamily="18" charset="0"/>
                </a:rPr>
                <a:t>输出机</a:t>
              </a:r>
              <a:endParaRPr lang="zh-CN" altLang="en-US" dirty="0">
                <a:latin typeface="Tahoma" panose="020B0604030504040204" pitchFamily="34" charset="0"/>
              </a:endParaRPr>
            </a:p>
          </p:txBody>
        </p:sp>
      </p:grpSp>
      <p:grpSp>
        <p:nvGrpSpPr>
          <p:cNvPr id="278572" name="组合 278571"/>
          <p:cNvGrpSpPr/>
          <p:nvPr/>
        </p:nvGrpSpPr>
        <p:grpSpPr>
          <a:xfrm>
            <a:off x="4667250" y="5427663"/>
            <a:ext cx="2894013" cy="449262"/>
            <a:chOff x="5040" y="6588"/>
            <a:chExt cx="2880" cy="471"/>
          </a:xfrm>
        </p:grpSpPr>
        <p:sp>
          <p:nvSpPr>
            <p:cNvPr id="278573" name="矩形 278572"/>
            <p:cNvSpPr/>
            <p:nvPr/>
          </p:nvSpPr>
          <p:spPr>
            <a:xfrm>
              <a:off x="5040" y="6591"/>
              <a:ext cx="2880" cy="468"/>
            </a:xfrm>
            <a:prstGeom prst="rect">
              <a:avLst/>
            </a:prstGeom>
            <a:solidFill>
              <a:schemeClr val="tx2"/>
            </a:solidFill>
            <a:ln w="57150" cap="flat" cmpd="thinThick">
              <a:solidFill>
                <a:srgbClr val="000000"/>
              </a:solidFill>
              <a:prstDash val="solid"/>
              <a:miter/>
              <a:headEnd type="none" w="med" len="med"/>
              <a:tailEnd type="none" w="med" len="med"/>
            </a:ln>
          </p:spPr>
          <p:txBody>
            <a:bodyPr/>
            <a:lstStyle/>
            <a:p>
              <a:endParaRPr lang="zh-CN" altLang="en-US"/>
            </a:p>
          </p:txBody>
        </p:sp>
        <p:sp>
          <p:nvSpPr>
            <p:cNvPr id="278574" name="文本框 278573"/>
            <p:cNvSpPr txBox="1"/>
            <p:nvPr/>
          </p:nvSpPr>
          <p:spPr>
            <a:xfrm>
              <a:off x="6120" y="6588"/>
              <a:ext cx="900" cy="468"/>
            </a:xfrm>
            <a:prstGeom prst="rect">
              <a:avLst/>
            </a:prstGeom>
            <a:noFill/>
            <a:ln w="9525">
              <a:noFill/>
            </a:ln>
          </p:spPr>
          <p:txBody>
            <a:bodyPr/>
            <a:lstStyle/>
            <a:p>
              <a:pPr algn="just"/>
              <a:r>
                <a:rPr lang="en-US" altLang="zh-CN">
                  <a:solidFill>
                    <a:srgbClr val="FF0000"/>
                  </a:solidFill>
                  <a:latin typeface="Times New Roman" panose="02020603050405020304" pitchFamily="18" charset="0"/>
                </a:rPr>
                <a:t>CPU</a:t>
              </a:r>
              <a:endParaRPr lang="en-US" altLang="zh-CN">
                <a:solidFill>
                  <a:srgbClr val="FF0000"/>
                </a:solidFill>
                <a:latin typeface="Tahoma" panose="020B0604030504040204" pitchFamily="34" charset="0"/>
              </a:endParaRPr>
            </a:p>
          </p:txBody>
        </p:sp>
      </p:grpSp>
      <p:sp>
        <p:nvSpPr>
          <p:cNvPr id="278575" name="下箭头 278574"/>
          <p:cNvSpPr/>
          <p:nvPr/>
        </p:nvSpPr>
        <p:spPr>
          <a:xfrm>
            <a:off x="5572125" y="4273550"/>
            <a:ext cx="331788" cy="234950"/>
          </a:xfrm>
          <a:prstGeom prst="downArrow">
            <a:avLst>
              <a:gd name="adj1" fmla="val 50000"/>
              <a:gd name="adj2" fmla="val 25000"/>
            </a:avLst>
          </a:prstGeom>
          <a:solidFill>
            <a:srgbClr val="B2B2B2"/>
          </a:solidFill>
          <a:ln w="9525" cap="flat" cmpd="sng">
            <a:solidFill>
              <a:srgbClr val="000000"/>
            </a:solidFill>
            <a:prstDash val="solid"/>
            <a:miter/>
            <a:headEnd type="none" w="med" len="med"/>
            <a:tailEnd type="none" w="med" len="med"/>
          </a:ln>
        </p:spPr>
        <p:txBody>
          <a:bodyPr/>
          <a:lstStyle/>
          <a:p>
            <a:endParaRPr lang="zh-CN" altLang="en-US"/>
          </a:p>
        </p:txBody>
      </p:sp>
      <p:sp>
        <p:nvSpPr>
          <p:cNvPr id="278576" name="下箭头 278575"/>
          <p:cNvSpPr/>
          <p:nvPr/>
        </p:nvSpPr>
        <p:spPr>
          <a:xfrm flipV="1">
            <a:off x="6294438" y="4273550"/>
            <a:ext cx="331787" cy="234950"/>
          </a:xfrm>
          <a:prstGeom prst="downArrow">
            <a:avLst>
              <a:gd name="adj1" fmla="val 50000"/>
              <a:gd name="adj2" fmla="val 25000"/>
            </a:avLst>
          </a:prstGeom>
          <a:solidFill>
            <a:srgbClr val="B2B2B2"/>
          </a:solidFill>
          <a:ln w="9525" cap="flat" cmpd="sng">
            <a:solidFill>
              <a:srgbClr val="000000"/>
            </a:solidFill>
            <a:prstDash val="solid"/>
            <a:miter/>
            <a:headEnd type="none" w="med" len="med"/>
            <a:tailEnd type="none" w="med" len="med"/>
          </a:ln>
        </p:spPr>
        <p:txBody>
          <a:bodyPr/>
          <a:lstStyle/>
          <a:p>
            <a:endParaRPr lang="zh-CN" altLang="en-US"/>
          </a:p>
        </p:txBody>
      </p:sp>
      <p:sp>
        <p:nvSpPr>
          <p:cNvPr id="278577" name="右箭头 278576"/>
          <p:cNvSpPr/>
          <p:nvPr/>
        </p:nvSpPr>
        <p:spPr>
          <a:xfrm rot="7451763">
            <a:off x="7110413" y="3325813"/>
            <a:ext cx="1039812" cy="244475"/>
          </a:xfrm>
          <a:prstGeom prst="rightArrow">
            <a:avLst>
              <a:gd name="adj1" fmla="val 50000"/>
              <a:gd name="adj2" fmla="val 106331"/>
            </a:avLst>
          </a:prstGeom>
          <a:solidFill>
            <a:srgbClr val="006600"/>
          </a:solidFill>
          <a:ln w="9525" cap="flat" cmpd="sng">
            <a:solidFill>
              <a:srgbClr val="006600"/>
            </a:solidFill>
            <a:prstDash val="solid"/>
            <a:miter/>
            <a:headEnd type="none" w="med" len="med"/>
            <a:tailEnd type="none" w="med" len="med"/>
          </a:ln>
        </p:spPr>
        <p:txBody>
          <a:bodyPr/>
          <a:lstStyle/>
          <a:p>
            <a:endParaRPr lang="zh-CN" altLang="en-US"/>
          </a:p>
        </p:txBody>
      </p:sp>
      <p:sp>
        <p:nvSpPr>
          <p:cNvPr id="278533" name="文本框 278532"/>
          <p:cNvSpPr txBox="1"/>
          <p:nvPr/>
        </p:nvSpPr>
        <p:spPr>
          <a:xfrm>
            <a:off x="6419850" y="2622550"/>
            <a:ext cx="1077913" cy="436563"/>
          </a:xfrm>
          <a:prstGeom prst="rect">
            <a:avLst/>
          </a:prstGeom>
          <a:noFill/>
          <a:ln w="9525">
            <a:noFill/>
          </a:ln>
        </p:spPr>
        <p:txBody>
          <a:bodyPr/>
          <a:lstStyle/>
          <a:p>
            <a:pPr algn="just"/>
            <a:endParaRPr lang="zh-CN" altLang="en-US" b="0" dirty="0">
              <a:latin typeface="Tahoma" panose="020B0604030504040204" pitchFamily="34" charset="0"/>
            </a:endParaRPr>
          </a:p>
        </p:txBody>
      </p:sp>
      <p:sp>
        <p:nvSpPr>
          <p:cNvPr id="278544" name="矩形 278543"/>
          <p:cNvSpPr/>
          <p:nvPr/>
        </p:nvSpPr>
        <p:spPr>
          <a:xfrm>
            <a:off x="6534150" y="2844800"/>
            <a:ext cx="833438" cy="225425"/>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278545" name="文本框 278544"/>
          <p:cNvSpPr txBox="1"/>
          <p:nvPr/>
        </p:nvSpPr>
        <p:spPr>
          <a:xfrm>
            <a:off x="6527800" y="2781300"/>
            <a:ext cx="792163" cy="381000"/>
          </a:xfrm>
          <a:prstGeom prst="rect">
            <a:avLst/>
          </a:prstGeom>
          <a:noFill/>
          <a:ln w="9525">
            <a:noFill/>
          </a:ln>
        </p:spPr>
        <p:txBody>
          <a:bodyPr/>
          <a:lstStyle/>
          <a:p>
            <a:pPr algn="just"/>
            <a:r>
              <a:rPr lang="zh-CN" altLang="en-US" sz="1800" dirty="0">
                <a:latin typeface="Times New Roman" panose="02020603050405020304" pitchFamily="18" charset="0"/>
              </a:rPr>
              <a:t>作业</a:t>
            </a:r>
            <a:r>
              <a:rPr lang="en-US" altLang="zh-CN" sz="1800">
                <a:latin typeface="Times New Roman" panose="02020603050405020304" pitchFamily="18" charset="0"/>
              </a:rPr>
              <a:t>4</a:t>
            </a:r>
            <a:endParaRPr lang="en-US" altLang="zh-CN" sz="1800">
              <a:latin typeface="Tahoma" panose="020B0604030504040204" pitchFamily="34" charset="0"/>
            </a:endParaRPr>
          </a:p>
        </p:txBody>
      </p:sp>
      <p:sp>
        <p:nvSpPr>
          <p:cNvPr id="278547" name="矩形 278546"/>
          <p:cNvSpPr/>
          <p:nvPr/>
        </p:nvSpPr>
        <p:spPr>
          <a:xfrm>
            <a:off x="6534150" y="2565400"/>
            <a:ext cx="833438" cy="238125"/>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278548" name="文本框 278547"/>
          <p:cNvSpPr txBox="1"/>
          <p:nvPr/>
        </p:nvSpPr>
        <p:spPr>
          <a:xfrm>
            <a:off x="6527800" y="2503488"/>
            <a:ext cx="865188" cy="379412"/>
          </a:xfrm>
          <a:prstGeom prst="rect">
            <a:avLst/>
          </a:prstGeom>
          <a:noFill/>
          <a:ln w="9525">
            <a:noFill/>
          </a:ln>
        </p:spPr>
        <p:txBody>
          <a:bodyPr/>
          <a:lstStyle/>
          <a:p>
            <a:pPr algn="just"/>
            <a:r>
              <a:rPr lang="zh-CN" altLang="en-US" sz="1800" dirty="0">
                <a:latin typeface="Times New Roman" panose="02020603050405020304" pitchFamily="18" charset="0"/>
              </a:rPr>
              <a:t>作业</a:t>
            </a:r>
            <a:r>
              <a:rPr lang="en-US" altLang="zh-CN" sz="1800">
                <a:latin typeface="Times New Roman" panose="02020603050405020304" pitchFamily="18" charset="0"/>
              </a:rPr>
              <a:t>2</a:t>
            </a:r>
            <a:endParaRPr lang="en-US" altLang="zh-CN" sz="1800">
              <a:latin typeface="Tahoma" panose="020B0604030504040204" pitchFamily="34" charset="0"/>
            </a:endParaRPr>
          </a:p>
        </p:txBody>
      </p:sp>
      <p:grpSp>
        <p:nvGrpSpPr>
          <p:cNvPr id="278608" name="组合 278607"/>
          <p:cNvGrpSpPr/>
          <p:nvPr/>
        </p:nvGrpSpPr>
        <p:grpSpPr>
          <a:xfrm>
            <a:off x="7608888" y="2759075"/>
            <a:ext cx="863600" cy="381000"/>
            <a:chOff x="3833" y="1602"/>
            <a:chExt cx="544" cy="240"/>
          </a:xfrm>
        </p:grpSpPr>
        <p:sp>
          <p:nvSpPr>
            <p:cNvPr id="278579" name="矩形 278578"/>
            <p:cNvSpPr/>
            <p:nvPr/>
          </p:nvSpPr>
          <p:spPr>
            <a:xfrm>
              <a:off x="3834" y="1630"/>
              <a:ext cx="525" cy="158"/>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278580" name="文本框 278579"/>
            <p:cNvSpPr txBox="1"/>
            <p:nvPr/>
          </p:nvSpPr>
          <p:spPr>
            <a:xfrm>
              <a:off x="3833" y="1602"/>
              <a:ext cx="544" cy="240"/>
            </a:xfrm>
            <a:prstGeom prst="rect">
              <a:avLst/>
            </a:prstGeom>
            <a:noFill/>
            <a:ln w="9525">
              <a:noFill/>
            </a:ln>
          </p:spPr>
          <p:txBody>
            <a:bodyPr/>
            <a:lstStyle/>
            <a:p>
              <a:pPr algn="just"/>
              <a:r>
                <a:rPr lang="zh-CN" altLang="en-US" sz="1800" dirty="0">
                  <a:latin typeface="Times New Roman" panose="02020603050405020304" pitchFamily="18" charset="0"/>
                </a:rPr>
                <a:t>作业</a:t>
              </a:r>
              <a:r>
                <a:rPr lang="en-US" altLang="zh-CN" sz="1800">
                  <a:latin typeface="Times New Roman" panose="02020603050405020304" pitchFamily="18" charset="0"/>
                </a:rPr>
                <a:t>1</a:t>
              </a:r>
              <a:endParaRPr lang="en-US" altLang="zh-CN" sz="1800">
                <a:latin typeface="Tahoma" panose="020B0604030504040204" pitchFamily="34" charset="0"/>
              </a:endParaRPr>
            </a:p>
          </p:txBody>
        </p:sp>
      </p:grpSp>
      <p:sp>
        <p:nvSpPr>
          <p:cNvPr id="278581" name="直接连接符 278580"/>
          <p:cNvSpPr/>
          <p:nvPr/>
        </p:nvSpPr>
        <p:spPr>
          <a:xfrm flipV="1">
            <a:off x="6743700" y="3068638"/>
            <a:ext cx="171450" cy="809625"/>
          </a:xfrm>
          <a:prstGeom prst="line">
            <a:avLst/>
          </a:prstGeom>
          <a:ln w="31750" cap="flat" cmpd="dbl">
            <a:solidFill>
              <a:srgbClr val="006600"/>
            </a:solidFill>
            <a:prstDash val="solid"/>
            <a:headEnd type="none" w="med" len="med"/>
            <a:tailEnd type="arrow" w="sm" len="med"/>
          </a:ln>
        </p:spPr>
      </p:sp>
      <p:sp>
        <p:nvSpPr>
          <p:cNvPr id="278582" name="任意多边形 278581"/>
          <p:cNvSpPr/>
          <p:nvPr/>
        </p:nvSpPr>
        <p:spPr>
          <a:xfrm>
            <a:off x="6137275" y="2706688"/>
            <a:ext cx="411163" cy="1181100"/>
          </a:xfrm>
          <a:custGeom>
            <a:avLst/>
            <a:gdLst/>
            <a:ahLst/>
            <a:cxnLst/>
            <a:rect l="0" t="0" r="0" b="0"/>
            <a:pathLst>
              <a:path w="259" h="744">
                <a:moveTo>
                  <a:pt x="99" y="744"/>
                </a:moveTo>
                <a:cubicBezTo>
                  <a:pt x="87" y="659"/>
                  <a:pt x="0" y="356"/>
                  <a:pt x="27" y="232"/>
                </a:cubicBezTo>
                <a:cubicBezTo>
                  <a:pt x="54" y="108"/>
                  <a:pt x="211" y="48"/>
                  <a:pt x="259" y="0"/>
                </a:cubicBezTo>
              </a:path>
            </a:pathLst>
          </a:custGeom>
          <a:noFill/>
          <a:ln w="31750" cap="flat" cmpd="dbl">
            <a:solidFill>
              <a:srgbClr val="006600">
                <a:alpha val="100000"/>
              </a:srgbClr>
            </a:solidFill>
            <a:prstDash val="solid"/>
            <a:headEnd type="none" w="med" len="med"/>
            <a:tailEnd type="arrow" w="sm" len="med"/>
          </a:ln>
        </p:spPr>
        <p:txBody>
          <a:bodyPr/>
          <a:lstStyle/>
          <a:p>
            <a:endParaRPr lang="zh-CN" altLang="en-US"/>
          </a:p>
        </p:txBody>
      </p:sp>
      <p:sp>
        <p:nvSpPr>
          <p:cNvPr id="278583" name="文本框 278582"/>
          <p:cNvSpPr txBox="1"/>
          <p:nvPr/>
        </p:nvSpPr>
        <p:spPr>
          <a:xfrm>
            <a:off x="3575050" y="2276475"/>
            <a:ext cx="2073275" cy="898525"/>
          </a:xfrm>
          <a:prstGeom prst="rect">
            <a:avLst/>
          </a:prstGeom>
          <a:solidFill>
            <a:srgbClr val="FFCCFF"/>
          </a:solidFill>
          <a:ln w="9525" cap="flat" cmpd="sng">
            <a:solidFill>
              <a:srgbClr val="000000"/>
            </a:solidFill>
            <a:prstDash val="solid"/>
            <a:miter/>
            <a:headEnd type="none" w="med" len="med"/>
            <a:tailEnd type="none" w="med" len="med"/>
          </a:ln>
        </p:spPr>
        <p:txBody>
          <a:bodyPr/>
          <a:lstStyle/>
          <a:p>
            <a:pPr algn="just"/>
            <a:r>
              <a:rPr lang="zh-CN" altLang="en-US" sz="1800" dirty="0">
                <a:solidFill>
                  <a:srgbClr val="0000CC"/>
                </a:solidFill>
                <a:latin typeface="Times New Roman" panose="02020603050405020304" pitchFamily="18" charset="0"/>
              </a:rPr>
              <a:t>输入井：</a:t>
            </a:r>
            <a:endParaRPr lang="zh-CN" altLang="en-US" sz="1800" dirty="0">
              <a:solidFill>
                <a:srgbClr val="0000CC"/>
              </a:solidFill>
              <a:latin typeface="Tahoma" panose="020B0604030504040204" pitchFamily="34" charset="0"/>
            </a:endParaRPr>
          </a:p>
        </p:txBody>
      </p:sp>
      <p:sp>
        <p:nvSpPr>
          <p:cNvPr id="278585" name="矩形 278584"/>
          <p:cNvSpPr/>
          <p:nvPr/>
        </p:nvSpPr>
        <p:spPr>
          <a:xfrm>
            <a:off x="3660775" y="2901950"/>
            <a:ext cx="830263" cy="22225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278586" name="文本框 278585"/>
          <p:cNvSpPr txBox="1"/>
          <p:nvPr/>
        </p:nvSpPr>
        <p:spPr>
          <a:xfrm>
            <a:off x="3625850" y="2813050"/>
            <a:ext cx="1038225" cy="400050"/>
          </a:xfrm>
          <a:prstGeom prst="rect">
            <a:avLst/>
          </a:prstGeom>
          <a:noFill/>
          <a:ln w="9525">
            <a:noFill/>
          </a:ln>
        </p:spPr>
        <p:txBody>
          <a:bodyPr/>
          <a:lstStyle/>
          <a:p>
            <a:pPr algn="just"/>
            <a:r>
              <a:rPr lang="zh-CN" altLang="en-US" sz="1800" dirty="0">
                <a:latin typeface="Times New Roman" panose="02020603050405020304" pitchFamily="18" charset="0"/>
              </a:rPr>
              <a:t>作业</a:t>
            </a:r>
            <a:r>
              <a:rPr lang="en-US" altLang="zh-CN" sz="1800">
                <a:latin typeface="Times New Roman" panose="02020603050405020304" pitchFamily="18" charset="0"/>
              </a:rPr>
              <a:t>5</a:t>
            </a:r>
            <a:endParaRPr lang="en-US" altLang="zh-CN" sz="1800">
              <a:latin typeface="Tahoma" panose="020B0604030504040204" pitchFamily="34" charset="0"/>
            </a:endParaRPr>
          </a:p>
        </p:txBody>
      </p:sp>
      <p:sp>
        <p:nvSpPr>
          <p:cNvPr id="278588" name="矩形 278587"/>
          <p:cNvSpPr/>
          <p:nvPr/>
        </p:nvSpPr>
        <p:spPr>
          <a:xfrm>
            <a:off x="4732338" y="2640013"/>
            <a:ext cx="830262" cy="219075"/>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278589" name="文本框 278588"/>
          <p:cNvSpPr txBox="1"/>
          <p:nvPr/>
        </p:nvSpPr>
        <p:spPr>
          <a:xfrm>
            <a:off x="4759325" y="2551113"/>
            <a:ext cx="1038225" cy="396875"/>
          </a:xfrm>
          <a:prstGeom prst="rect">
            <a:avLst/>
          </a:prstGeom>
          <a:noFill/>
          <a:ln w="9525">
            <a:noFill/>
          </a:ln>
        </p:spPr>
        <p:txBody>
          <a:bodyPr/>
          <a:lstStyle/>
          <a:p>
            <a:pPr algn="just"/>
            <a:r>
              <a:rPr lang="zh-CN" altLang="en-US" sz="1800" dirty="0">
                <a:latin typeface="Times New Roman" panose="02020603050405020304" pitchFamily="18" charset="0"/>
              </a:rPr>
              <a:t>作业</a:t>
            </a:r>
            <a:r>
              <a:rPr lang="en-US" altLang="zh-CN" sz="1800">
                <a:latin typeface="Times New Roman" panose="02020603050405020304" pitchFamily="18" charset="0"/>
              </a:rPr>
              <a:t>3</a:t>
            </a:r>
            <a:endParaRPr lang="en-US" altLang="zh-CN" sz="1800">
              <a:latin typeface="Tahoma" panose="020B0604030504040204" pitchFamily="34" charset="0"/>
            </a:endParaRPr>
          </a:p>
        </p:txBody>
      </p:sp>
      <p:sp>
        <p:nvSpPr>
          <p:cNvPr id="278593" name="矩形 278592"/>
          <p:cNvSpPr/>
          <p:nvPr/>
        </p:nvSpPr>
        <p:spPr>
          <a:xfrm>
            <a:off x="4732338" y="2901950"/>
            <a:ext cx="830262" cy="22225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278594" name="文本框 278593"/>
          <p:cNvSpPr txBox="1"/>
          <p:nvPr/>
        </p:nvSpPr>
        <p:spPr>
          <a:xfrm>
            <a:off x="4752975" y="2835275"/>
            <a:ext cx="1038225" cy="400050"/>
          </a:xfrm>
          <a:prstGeom prst="rect">
            <a:avLst/>
          </a:prstGeom>
          <a:noFill/>
          <a:ln w="9525">
            <a:noFill/>
          </a:ln>
        </p:spPr>
        <p:txBody>
          <a:bodyPr/>
          <a:lstStyle/>
          <a:p>
            <a:pPr algn="just"/>
            <a:r>
              <a:rPr lang="zh-CN" altLang="en-US" sz="1800" dirty="0">
                <a:latin typeface="Times New Roman" panose="02020603050405020304" pitchFamily="18" charset="0"/>
              </a:rPr>
              <a:t>作业</a:t>
            </a:r>
            <a:r>
              <a:rPr lang="en-US" altLang="zh-CN" sz="1800">
                <a:latin typeface="Times New Roman" panose="02020603050405020304" pitchFamily="18" charset="0"/>
              </a:rPr>
              <a:t>2</a:t>
            </a:r>
            <a:endParaRPr lang="en-US" altLang="zh-CN" sz="1800">
              <a:latin typeface="Tahoma" panose="020B0604030504040204" pitchFamily="34" charset="0"/>
            </a:endParaRPr>
          </a:p>
        </p:txBody>
      </p:sp>
      <p:sp>
        <p:nvSpPr>
          <p:cNvPr id="278597" name="矩形 278596"/>
          <p:cNvSpPr/>
          <p:nvPr/>
        </p:nvSpPr>
        <p:spPr>
          <a:xfrm>
            <a:off x="3660775" y="2640013"/>
            <a:ext cx="830263" cy="219075"/>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278598" name="文本框 278597"/>
          <p:cNvSpPr txBox="1"/>
          <p:nvPr/>
        </p:nvSpPr>
        <p:spPr>
          <a:xfrm>
            <a:off x="3617913" y="2566988"/>
            <a:ext cx="1038225" cy="396875"/>
          </a:xfrm>
          <a:prstGeom prst="rect">
            <a:avLst/>
          </a:prstGeom>
          <a:noFill/>
          <a:ln w="9525">
            <a:noFill/>
          </a:ln>
        </p:spPr>
        <p:txBody>
          <a:bodyPr/>
          <a:lstStyle/>
          <a:p>
            <a:pPr algn="just"/>
            <a:r>
              <a:rPr lang="zh-CN" altLang="en-US" sz="1800" dirty="0">
                <a:latin typeface="Times New Roman" panose="02020603050405020304" pitchFamily="18" charset="0"/>
              </a:rPr>
              <a:t>作业</a:t>
            </a:r>
            <a:r>
              <a:rPr lang="en-US" altLang="zh-CN" sz="1800">
                <a:latin typeface="Times New Roman" panose="02020603050405020304" pitchFamily="18" charset="0"/>
              </a:rPr>
              <a:t>4</a:t>
            </a:r>
            <a:endParaRPr lang="en-US" altLang="zh-CN" sz="1800">
              <a:latin typeface="Tahoma" panose="020B0604030504040204" pitchFamily="34" charset="0"/>
            </a:endParaRPr>
          </a:p>
        </p:txBody>
      </p:sp>
      <p:sp>
        <p:nvSpPr>
          <p:cNvPr id="278599" name="右箭头 278598"/>
          <p:cNvSpPr/>
          <p:nvPr/>
        </p:nvSpPr>
        <p:spPr>
          <a:xfrm rot="14055327">
            <a:off x="4064000" y="3430588"/>
            <a:ext cx="1011238" cy="130175"/>
          </a:xfrm>
          <a:prstGeom prst="rightArrow">
            <a:avLst>
              <a:gd name="adj1" fmla="val 50000"/>
              <a:gd name="adj2" fmla="val 194207"/>
            </a:avLst>
          </a:prstGeom>
          <a:solidFill>
            <a:srgbClr val="006600"/>
          </a:solidFill>
          <a:ln w="9525" cap="flat" cmpd="sng">
            <a:solidFill>
              <a:srgbClr val="006600"/>
            </a:solidFill>
            <a:prstDash val="solid"/>
            <a:miter/>
            <a:headEnd type="none" w="med" len="med"/>
            <a:tailEnd type="none" w="med" len="med"/>
          </a:ln>
        </p:spPr>
        <p:txBody>
          <a:bodyPr/>
          <a:lstStyle/>
          <a:p>
            <a:endParaRPr lang="zh-CN" altLang="en-US"/>
          </a:p>
        </p:txBody>
      </p:sp>
      <p:sp>
        <p:nvSpPr>
          <p:cNvPr id="278601" name="文本框 278600"/>
          <p:cNvSpPr txBox="1"/>
          <p:nvPr/>
        </p:nvSpPr>
        <p:spPr>
          <a:xfrm>
            <a:off x="3865563" y="6140450"/>
            <a:ext cx="5543550" cy="384175"/>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宋体" panose="02010600030101010101" pitchFamily="2" charset="-122"/>
              </a:rPr>
              <a:t>5.13 SPOOLING</a:t>
            </a:r>
            <a:r>
              <a:rPr lang="zh-CN" altLang="en-US" sz="2000" dirty="0">
                <a:solidFill>
                  <a:srgbClr val="006600"/>
                </a:solidFill>
                <a:effectLst>
                  <a:outerShdw blurRad="38100" dist="38100" dir="2700000">
                    <a:srgbClr val="C0C0C0"/>
                  </a:outerShdw>
                </a:effectLst>
                <a:latin typeface="Times New Roman" panose="02020603050405020304" pitchFamily="18" charset="0"/>
              </a:rPr>
              <a:t>系统（</a:t>
            </a:r>
            <a:r>
              <a:rPr lang="en-US" altLang="zh-CN" sz="2000">
                <a:solidFill>
                  <a:srgbClr val="006600"/>
                </a:solidFill>
                <a:effectLst>
                  <a:outerShdw blurRad="38100" dist="38100" dir="2700000">
                    <a:srgbClr val="C0C0C0"/>
                  </a:outerShdw>
                </a:effectLst>
                <a:latin typeface="Times New Roman" panose="02020603050405020304" pitchFamily="18" charset="0"/>
              </a:rPr>
              <a:t>5</a:t>
            </a:r>
            <a:r>
              <a:rPr lang="zh-CN" altLang="en-US" sz="2000" dirty="0">
                <a:solidFill>
                  <a:srgbClr val="006600"/>
                </a:solidFill>
                <a:effectLst>
                  <a:outerShdw blurRad="38100" dist="38100" dir="2700000">
                    <a:srgbClr val="C0C0C0"/>
                  </a:outerShdw>
                </a:effectLst>
                <a:latin typeface="Times New Roman" panose="02020603050405020304" pitchFamily="18" charset="0"/>
              </a:rPr>
              <a:t>个作业情况）</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278602" name="椭圆 278601"/>
          <p:cNvSpPr/>
          <p:nvPr/>
        </p:nvSpPr>
        <p:spPr>
          <a:xfrm>
            <a:off x="6294438" y="1708150"/>
            <a:ext cx="2351087" cy="512763"/>
          </a:xfrm>
          <a:prstGeom prst="ellipse">
            <a:avLst/>
          </a:prstGeom>
          <a:solidFill>
            <a:srgbClr val="EAEAEA"/>
          </a:solidFill>
          <a:ln w="9525" cap="flat" cmpd="sng">
            <a:solidFill>
              <a:srgbClr val="000000"/>
            </a:solidFill>
            <a:prstDash val="solid"/>
            <a:headEnd type="none" w="med" len="med"/>
            <a:tailEnd type="none" w="med" len="med"/>
          </a:ln>
        </p:spPr>
        <p:txBody>
          <a:bodyPr/>
          <a:lstStyle/>
          <a:p>
            <a:endParaRPr lang="zh-CN" altLang="en-US"/>
          </a:p>
        </p:txBody>
      </p:sp>
      <p:sp>
        <p:nvSpPr>
          <p:cNvPr id="278603" name="椭圆 278602"/>
          <p:cNvSpPr/>
          <p:nvPr/>
        </p:nvSpPr>
        <p:spPr>
          <a:xfrm>
            <a:off x="3402013" y="1708150"/>
            <a:ext cx="2351087" cy="512763"/>
          </a:xfrm>
          <a:prstGeom prst="ellipse">
            <a:avLst/>
          </a:prstGeom>
          <a:solidFill>
            <a:srgbClr val="EAEAEA"/>
          </a:solidFill>
          <a:ln w="9525" cap="flat" cmpd="sng">
            <a:solidFill>
              <a:srgbClr val="000000"/>
            </a:solidFill>
            <a:prstDash val="solid"/>
            <a:headEnd type="none" w="med" len="med"/>
            <a:tailEnd type="none" w="med" len="med"/>
          </a:ln>
        </p:spPr>
        <p:txBody>
          <a:bodyPr/>
          <a:lstStyle/>
          <a:p>
            <a:endParaRPr lang="zh-CN" altLang="en-US"/>
          </a:p>
        </p:txBody>
      </p:sp>
      <p:sp>
        <p:nvSpPr>
          <p:cNvPr id="278604" name="文本框 278603"/>
          <p:cNvSpPr txBox="1"/>
          <p:nvPr/>
        </p:nvSpPr>
        <p:spPr>
          <a:xfrm>
            <a:off x="6959600" y="1747838"/>
            <a:ext cx="828675" cy="385762"/>
          </a:xfrm>
          <a:prstGeom prst="rect">
            <a:avLst/>
          </a:prstGeom>
          <a:noFill/>
          <a:ln w="9525">
            <a:noFill/>
          </a:ln>
        </p:spPr>
        <p:txBody>
          <a:bodyPr/>
          <a:lstStyle/>
          <a:p>
            <a:pPr algn="just"/>
            <a:r>
              <a:rPr lang="zh-CN" altLang="en-US" dirty="0">
                <a:solidFill>
                  <a:srgbClr val="FF00FF"/>
                </a:solidFill>
                <a:effectLst>
                  <a:outerShdw blurRad="38100" dist="38100" dir="2700000">
                    <a:srgbClr val="C0C0C0"/>
                  </a:outerShdw>
                </a:effectLst>
                <a:latin typeface="Times New Roman" panose="02020603050405020304" pitchFamily="18" charset="0"/>
              </a:rPr>
              <a:t>磁盘</a:t>
            </a:r>
            <a:endParaRPr lang="zh-CN" altLang="en-US" dirty="0">
              <a:solidFill>
                <a:srgbClr val="FF00FF"/>
              </a:solidFill>
              <a:effectLst>
                <a:outerShdw blurRad="38100" dist="38100" dir="2700000">
                  <a:srgbClr val="C0C0C0"/>
                </a:outerShdw>
              </a:effectLst>
              <a:latin typeface="Tahoma" panose="020B0604030504040204" pitchFamily="34" charset="0"/>
            </a:endParaRPr>
          </a:p>
        </p:txBody>
      </p:sp>
      <p:sp>
        <p:nvSpPr>
          <p:cNvPr id="278605" name="文本框 278604"/>
          <p:cNvSpPr txBox="1"/>
          <p:nvPr/>
        </p:nvSpPr>
        <p:spPr>
          <a:xfrm>
            <a:off x="4079875" y="1757363"/>
            <a:ext cx="828675" cy="384175"/>
          </a:xfrm>
          <a:prstGeom prst="rect">
            <a:avLst/>
          </a:prstGeom>
          <a:noFill/>
          <a:ln w="9525">
            <a:noFill/>
          </a:ln>
        </p:spPr>
        <p:txBody>
          <a:bodyPr/>
          <a:lstStyle/>
          <a:p>
            <a:pPr algn="just"/>
            <a:r>
              <a:rPr lang="zh-CN" altLang="en-US" dirty="0">
                <a:solidFill>
                  <a:srgbClr val="FF00FF"/>
                </a:solidFill>
                <a:effectLst>
                  <a:outerShdw blurRad="38100" dist="38100" dir="2700000">
                    <a:srgbClr val="C0C0C0"/>
                  </a:outerShdw>
                </a:effectLst>
                <a:latin typeface="Times New Roman" panose="02020603050405020304" pitchFamily="18" charset="0"/>
              </a:rPr>
              <a:t>磁盘</a:t>
            </a:r>
            <a:endParaRPr lang="zh-CN" altLang="en-US" dirty="0">
              <a:solidFill>
                <a:srgbClr val="FF00FF"/>
              </a:solidFill>
              <a:effectLst>
                <a:outerShdw blurRad="38100" dist="38100" dir="2700000">
                  <a:srgbClr val="C0C0C0"/>
                </a:outerShdw>
              </a:effectLst>
              <a:latin typeface="Tahoma" panose="020B0604030504040204" pitchFamily="34" charset="0"/>
            </a:endParaRPr>
          </a:p>
        </p:txBody>
      </p:sp>
      <p:sp>
        <p:nvSpPr>
          <p:cNvPr id="278600" name="文本框 278599"/>
          <p:cNvSpPr txBox="1"/>
          <p:nvPr/>
        </p:nvSpPr>
        <p:spPr>
          <a:xfrm>
            <a:off x="4592638" y="3887788"/>
            <a:ext cx="904875" cy="385762"/>
          </a:xfrm>
          <a:prstGeom prst="rect">
            <a:avLst/>
          </a:prstGeom>
          <a:noFill/>
          <a:ln w="9525">
            <a:noFill/>
          </a:ln>
        </p:spPr>
        <p:txBody>
          <a:bodyPr/>
          <a:lstStyle/>
          <a:p>
            <a:pPr algn="just"/>
            <a:r>
              <a:rPr lang="zh-CN" altLang="en-US" sz="1800" dirty="0">
                <a:solidFill>
                  <a:schemeClr val="hlink"/>
                </a:solidFill>
                <a:effectLst>
                  <a:outerShdw blurRad="38100" dist="38100" dir="2700000">
                    <a:srgbClr val="C0C0C0"/>
                  </a:outerShdw>
                </a:effectLst>
                <a:latin typeface="Times New Roman" panose="02020603050405020304" pitchFamily="18" charset="0"/>
              </a:rPr>
              <a:t>存输入</a:t>
            </a:r>
            <a:endParaRPr lang="zh-CN" altLang="en-US" sz="1800" dirty="0">
              <a:solidFill>
                <a:schemeClr val="hlink"/>
              </a:solidFill>
              <a:effectLst>
                <a:outerShdw blurRad="38100" dist="38100" dir="2700000">
                  <a:srgbClr val="C0C0C0"/>
                </a:outerShdw>
              </a:effectLst>
              <a:latin typeface="Tahoma" panose="020B0604030504040204" pitchFamily="34" charset="0"/>
            </a:endParaRPr>
          </a:p>
        </p:txBody>
      </p:sp>
      <p:sp>
        <p:nvSpPr>
          <p:cNvPr id="278595" name="任意多边形 278594"/>
          <p:cNvSpPr/>
          <p:nvPr/>
        </p:nvSpPr>
        <p:spPr>
          <a:xfrm>
            <a:off x="4440238" y="2852738"/>
            <a:ext cx="1101725" cy="1052512"/>
          </a:xfrm>
          <a:custGeom>
            <a:avLst/>
            <a:gdLst/>
            <a:ahLst/>
            <a:cxnLst/>
            <a:rect l="0" t="0" r="0" b="0"/>
            <a:pathLst>
              <a:path w="1110" h="1245">
                <a:moveTo>
                  <a:pt x="0" y="0"/>
                </a:moveTo>
                <a:lnTo>
                  <a:pt x="255" y="435"/>
                </a:lnTo>
                <a:lnTo>
                  <a:pt x="1110" y="1245"/>
                </a:lnTo>
              </a:path>
            </a:pathLst>
          </a:custGeom>
          <a:noFill/>
          <a:ln w="31750" cap="flat" cmpd="dbl">
            <a:solidFill>
              <a:srgbClr val="006600">
                <a:alpha val="100000"/>
              </a:srgbClr>
            </a:solidFill>
            <a:prstDash val="solid"/>
            <a:headEnd type="none" w="med" len="med"/>
            <a:tailEnd type="arrow" w="sm" len="med"/>
          </a:ln>
        </p:spPr>
        <p:txBody>
          <a:bodyPr/>
          <a:lstStyle/>
          <a:p>
            <a:endParaRPr lang="zh-CN" altLang="en-US"/>
          </a:p>
        </p:txBody>
      </p:sp>
      <p:sp>
        <p:nvSpPr>
          <p:cNvPr id="278591" name="任意多边形 278590"/>
          <p:cNvSpPr/>
          <p:nvPr/>
        </p:nvSpPr>
        <p:spPr>
          <a:xfrm>
            <a:off x="5210175" y="3121025"/>
            <a:ext cx="542925" cy="771525"/>
          </a:xfrm>
          <a:custGeom>
            <a:avLst/>
            <a:gdLst/>
            <a:ahLst/>
            <a:cxnLst/>
            <a:rect l="0" t="0" r="0" b="0"/>
            <a:pathLst>
              <a:path w="615" h="1251">
                <a:moveTo>
                  <a:pt x="0" y="0"/>
                </a:moveTo>
                <a:lnTo>
                  <a:pt x="615" y="1251"/>
                </a:lnTo>
              </a:path>
            </a:pathLst>
          </a:custGeom>
          <a:noFill/>
          <a:ln w="31750" cap="flat" cmpd="dbl">
            <a:solidFill>
              <a:srgbClr val="006600">
                <a:alpha val="100000"/>
              </a:srgbClr>
            </a:solidFill>
            <a:prstDash val="solid"/>
            <a:headEnd type="none" w="med" len="med"/>
            <a:tailEnd type="arrow" w="sm" len="med"/>
          </a:ln>
        </p:spPr>
        <p:txBody>
          <a:bodyPr/>
          <a:lstStyle/>
          <a:p>
            <a:endParaRPr lang="zh-CN" altLang="en-US"/>
          </a:p>
        </p:txBody>
      </p:sp>
      <p:sp>
        <p:nvSpPr>
          <p:cNvPr id="278590" name="任意多边形 278589"/>
          <p:cNvSpPr/>
          <p:nvPr/>
        </p:nvSpPr>
        <p:spPr>
          <a:xfrm>
            <a:off x="5527675" y="2863850"/>
            <a:ext cx="395288" cy="1041400"/>
          </a:xfrm>
          <a:custGeom>
            <a:avLst/>
            <a:gdLst/>
            <a:ahLst/>
            <a:cxnLst/>
            <a:rect l="0" t="0" r="0" b="0"/>
            <a:pathLst>
              <a:path w="303" h="648">
                <a:moveTo>
                  <a:pt x="0" y="0"/>
                </a:moveTo>
                <a:cubicBezTo>
                  <a:pt x="35" y="30"/>
                  <a:pt x="162" y="71"/>
                  <a:pt x="212" y="179"/>
                </a:cubicBezTo>
                <a:cubicBezTo>
                  <a:pt x="262" y="287"/>
                  <a:pt x="284" y="551"/>
                  <a:pt x="303" y="648"/>
                </a:cubicBezTo>
              </a:path>
            </a:pathLst>
          </a:custGeom>
          <a:noFill/>
          <a:ln w="31750" cap="flat" cmpd="dbl">
            <a:solidFill>
              <a:srgbClr val="006600">
                <a:alpha val="100000"/>
              </a:srgbClr>
            </a:solidFill>
            <a:prstDash val="solid"/>
            <a:headEnd type="none" w="med" len="med"/>
            <a:tailEnd type="arrow" w="sm" len="med"/>
          </a:ln>
        </p:spPr>
        <p:txBody>
          <a:bodyPr/>
          <a:lstStyle/>
          <a:p>
            <a:endParaRPr lang="zh-CN" altLang="en-US"/>
          </a:p>
        </p:txBody>
      </p:sp>
      <p:sp>
        <p:nvSpPr>
          <p:cNvPr id="278609" name="椭圆 278608"/>
          <p:cNvSpPr/>
          <p:nvPr/>
        </p:nvSpPr>
        <p:spPr>
          <a:xfrm>
            <a:off x="4440238" y="3644900"/>
            <a:ext cx="3384550" cy="1368425"/>
          </a:xfrm>
          <a:prstGeom prst="ellipse">
            <a:avLst/>
          </a:prstGeom>
          <a:noFill/>
          <a:ln w="28575" cap="flat" cmpd="sng">
            <a:solidFill>
              <a:srgbClr val="CC3300"/>
            </a:solidFill>
            <a:prstDash val="dash"/>
            <a:miter/>
            <a:headEnd type="none" w="med" len="med"/>
            <a:tailEnd type="none" w="med" len="med"/>
          </a:ln>
        </p:spPr>
        <p:txBody>
          <a:bodyPr/>
          <a:lstStyle/>
          <a:p>
            <a:endParaRPr lang="zh-CN" altLang="en-US"/>
          </a:p>
        </p:txBody>
      </p:sp>
      <p:sp>
        <p:nvSpPr>
          <p:cNvPr id="278610" name="圆角矩形标注 278609"/>
          <p:cNvSpPr/>
          <p:nvPr/>
        </p:nvSpPr>
        <p:spPr>
          <a:xfrm>
            <a:off x="8904288" y="1916113"/>
            <a:ext cx="1584325" cy="1441450"/>
          </a:xfrm>
          <a:prstGeom prst="wedgeRoundRectCallout">
            <a:avLst>
              <a:gd name="adj1" fmla="val -130060"/>
              <a:gd name="adj2" fmla="val 91852"/>
              <a:gd name="adj3" fmla="val 16667"/>
            </a:avLst>
          </a:prstGeom>
          <a:solidFill>
            <a:srgbClr val="F9F7D7">
              <a:alpha val="80000"/>
            </a:srgbClr>
          </a:solidFill>
          <a:ln w="9525" cap="flat" cmpd="sng">
            <a:solidFill>
              <a:schemeClr val="tx1"/>
            </a:solidFill>
            <a:prstDash val="solid"/>
            <a:miter/>
            <a:headEnd type="none" w="med" len="med"/>
            <a:tailEnd type="none" w="med" len="med"/>
          </a:ln>
        </p:spPr>
        <p:txBody>
          <a:bodyPr/>
          <a:lstStyle/>
          <a:p>
            <a:r>
              <a:rPr lang="zh-CN" altLang="en-US" sz="2000" dirty="0">
                <a:latin typeface="Tahoma" panose="020B0604030504040204" pitchFamily="34" charset="0"/>
              </a:rPr>
              <a:t>当前系统有</a:t>
            </a:r>
            <a:r>
              <a:rPr lang="en-US" altLang="zh-CN" sz="2000">
                <a:latin typeface="Tahoma" panose="020B0604030504040204" pitchFamily="34" charset="0"/>
              </a:rPr>
              <a:t>3</a:t>
            </a:r>
            <a:r>
              <a:rPr lang="zh-CN" altLang="en-US" sz="2000" dirty="0">
                <a:latin typeface="Tahoma" panose="020B0604030504040204" pitchFamily="34" charset="0"/>
              </a:rPr>
              <a:t>个用户进程，</a:t>
            </a:r>
            <a:r>
              <a:rPr lang="en-US" altLang="zh-CN" sz="2000">
                <a:latin typeface="Tahoma" panose="020B0604030504040204" pitchFamily="34" charset="0"/>
              </a:rPr>
              <a:t>4</a:t>
            </a:r>
            <a:r>
              <a:rPr lang="zh-CN" altLang="en-US" sz="2000" dirty="0">
                <a:latin typeface="Tahoma" panose="020B0604030504040204" pitchFamily="34" charset="0"/>
              </a:rPr>
              <a:t>个系统进程</a:t>
            </a:r>
          </a:p>
        </p:txBody>
      </p:sp>
      <p:grpSp>
        <p:nvGrpSpPr>
          <p:cNvPr id="278616" name="组合 278615"/>
          <p:cNvGrpSpPr/>
          <p:nvPr/>
        </p:nvGrpSpPr>
        <p:grpSpPr>
          <a:xfrm>
            <a:off x="1647825" y="5013325"/>
            <a:ext cx="2881313" cy="1008063"/>
            <a:chOff x="78" y="3022"/>
            <a:chExt cx="1815" cy="635"/>
          </a:xfrm>
        </p:grpSpPr>
        <p:sp>
          <p:nvSpPr>
            <p:cNvPr id="278617" name="圆角矩形 278616"/>
            <p:cNvSpPr/>
            <p:nvPr/>
          </p:nvSpPr>
          <p:spPr>
            <a:xfrm>
              <a:off x="113" y="3022"/>
              <a:ext cx="1724" cy="635"/>
            </a:xfrm>
            <a:prstGeom prst="roundRect">
              <a:avLst>
                <a:gd name="adj" fmla="val 16667"/>
              </a:avLst>
            </a:prstGeom>
            <a:solidFill>
              <a:srgbClr val="F8F8F8"/>
            </a:solidFill>
            <a:ln w="9525" cap="flat" cmpd="sng">
              <a:solidFill>
                <a:schemeClr val="tx1"/>
              </a:solidFill>
              <a:prstDash val="solid"/>
              <a:miter/>
              <a:headEnd type="none" w="med" len="med"/>
              <a:tailEnd type="none" w="med" len="med"/>
            </a:ln>
          </p:spPr>
          <p:txBody>
            <a:bodyPr wrap="none" anchor="ctr"/>
            <a:lstStyle/>
            <a:p>
              <a:endParaRPr lang="zh-CN" altLang="en-US" b="0" dirty="0">
                <a:latin typeface="Tahoma" panose="020B0604030504040204" pitchFamily="34" charset="0"/>
              </a:endParaRPr>
            </a:p>
          </p:txBody>
        </p:sp>
        <p:sp>
          <p:nvSpPr>
            <p:cNvPr id="278618" name="文本框 278617"/>
            <p:cNvSpPr txBox="1"/>
            <p:nvPr/>
          </p:nvSpPr>
          <p:spPr>
            <a:xfrm>
              <a:off x="78" y="3203"/>
              <a:ext cx="1815" cy="290"/>
            </a:xfrm>
            <a:prstGeom prst="rect">
              <a:avLst/>
            </a:prstGeom>
            <a:noFill/>
            <a:ln w="9525">
              <a:noFill/>
            </a:ln>
          </p:spPr>
          <p:txBody>
            <a:bodyPr>
              <a:spAutoFit/>
            </a:bodyPr>
            <a:lstStyle/>
            <a:p>
              <a:pPr>
                <a:spcBef>
                  <a:spcPct val="50000"/>
                </a:spcBef>
              </a:pPr>
              <a:r>
                <a:rPr lang="zh-CN" altLang="en-US" b="0" dirty="0">
                  <a:latin typeface="Tahoma" panose="020B0604030504040204" pitchFamily="34" charset="0"/>
                </a:rPr>
                <a:t>作业</a:t>
              </a:r>
              <a:r>
                <a:rPr lang="en-US" altLang="zh-CN" b="0">
                  <a:latin typeface="Tahoma" panose="020B0604030504040204" pitchFamily="34" charset="0"/>
                </a:rPr>
                <a:t>5</a:t>
              </a:r>
              <a:r>
                <a:rPr lang="zh-CN" altLang="en-US" b="0" dirty="0">
                  <a:latin typeface="Tahoma" panose="020B0604030504040204" pitchFamily="34" charset="0"/>
                </a:rPr>
                <a:t>正在提交系统</a:t>
              </a:r>
            </a:p>
          </p:txBody>
        </p:sp>
      </p:grpSp>
      <p:grpSp>
        <p:nvGrpSpPr>
          <p:cNvPr id="278625" name="组合 278624"/>
          <p:cNvGrpSpPr/>
          <p:nvPr/>
        </p:nvGrpSpPr>
        <p:grpSpPr>
          <a:xfrm>
            <a:off x="1703388" y="5013325"/>
            <a:ext cx="2736850" cy="1008063"/>
            <a:chOff x="113" y="3022"/>
            <a:chExt cx="1724" cy="635"/>
          </a:xfrm>
        </p:grpSpPr>
        <p:sp>
          <p:nvSpPr>
            <p:cNvPr id="278626" name="圆角矩形 278625"/>
            <p:cNvSpPr/>
            <p:nvPr/>
          </p:nvSpPr>
          <p:spPr>
            <a:xfrm>
              <a:off x="113" y="3022"/>
              <a:ext cx="1724" cy="635"/>
            </a:xfrm>
            <a:prstGeom prst="roundRect">
              <a:avLst>
                <a:gd name="adj" fmla="val 16667"/>
              </a:avLst>
            </a:prstGeom>
            <a:solidFill>
              <a:srgbClr val="F8F8F8"/>
            </a:solidFill>
            <a:ln w="9525" cap="flat" cmpd="sng">
              <a:solidFill>
                <a:schemeClr val="tx1"/>
              </a:solidFill>
              <a:prstDash val="solid"/>
              <a:miter/>
              <a:headEnd type="none" w="med" len="med"/>
              <a:tailEnd type="none" w="med" len="med"/>
            </a:ln>
          </p:spPr>
          <p:txBody>
            <a:bodyPr wrap="none" anchor="ctr"/>
            <a:lstStyle/>
            <a:p>
              <a:endParaRPr lang="zh-CN" altLang="en-US" b="0" dirty="0">
                <a:latin typeface="Tahoma" panose="020B0604030504040204" pitchFamily="34" charset="0"/>
              </a:endParaRPr>
            </a:p>
          </p:txBody>
        </p:sp>
        <p:sp>
          <p:nvSpPr>
            <p:cNvPr id="278627" name="文本框 278626"/>
            <p:cNvSpPr txBox="1"/>
            <p:nvPr/>
          </p:nvSpPr>
          <p:spPr>
            <a:xfrm>
              <a:off x="113" y="3067"/>
              <a:ext cx="1724" cy="523"/>
            </a:xfrm>
            <a:prstGeom prst="rect">
              <a:avLst/>
            </a:prstGeom>
            <a:noFill/>
            <a:ln w="9525">
              <a:noFill/>
            </a:ln>
          </p:spPr>
          <p:txBody>
            <a:bodyPr>
              <a:spAutoFit/>
            </a:bodyPr>
            <a:lstStyle/>
            <a:p>
              <a:pPr>
                <a:spcBef>
                  <a:spcPct val="50000"/>
                </a:spcBef>
              </a:pPr>
              <a:r>
                <a:rPr lang="en-US" altLang="zh-CN" b="0">
                  <a:latin typeface="Tahoma" panose="020B0604030504040204" pitchFamily="34" charset="0"/>
                </a:rPr>
                <a:t>2, 3, 4 </a:t>
              </a:r>
              <a:r>
                <a:rPr lang="zh-CN" altLang="en-US" b="0" dirty="0">
                  <a:latin typeface="Tahoma" panose="020B0604030504040204" pitchFamily="34" charset="0"/>
                </a:rPr>
                <a:t>正在读取数据</a:t>
              </a:r>
              <a:r>
                <a:rPr lang="en-US" altLang="zh-CN" b="0">
                  <a:latin typeface="Tahoma" panose="020B0604030504040204" pitchFamily="34" charset="0"/>
                </a:rPr>
                <a:t>,</a:t>
              </a:r>
              <a:r>
                <a:rPr lang="zh-CN" altLang="en-US" b="0" dirty="0">
                  <a:latin typeface="Tahoma" panose="020B0604030504040204" pitchFamily="34" charset="0"/>
                </a:rPr>
                <a:t>同时</a:t>
              </a:r>
              <a:r>
                <a:rPr lang="en-US" altLang="zh-CN" b="0">
                  <a:latin typeface="Tahoma" panose="020B0604030504040204" pitchFamily="34" charset="0"/>
                </a:rPr>
                <a:t>2,3 </a:t>
              </a:r>
              <a:r>
                <a:rPr lang="zh-CN" altLang="en-US" b="0" dirty="0">
                  <a:latin typeface="Tahoma" panose="020B0604030504040204" pitchFamily="34" charset="0"/>
                </a:rPr>
                <a:t>在输出</a:t>
              </a:r>
            </a:p>
          </p:txBody>
        </p:sp>
      </p:grpSp>
      <p:grpSp>
        <p:nvGrpSpPr>
          <p:cNvPr id="278631" name="组合 278630"/>
          <p:cNvGrpSpPr/>
          <p:nvPr/>
        </p:nvGrpSpPr>
        <p:grpSpPr>
          <a:xfrm>
            <a:off x="1703388" y="5013325"/>
            <a:ext cx="2736850" cy="1008063"/>
            <a:chOff x="113" y="3022"/>
            <a:chExt cx="1724" cy="635"/>
          </a:xfrm>
        </p:grpSpPr>
        <p:sp>
          <p:nvSpPr>
            <p:cNvPr id="278632" name="圆角矩形 278631"/>
            <p:cNvSpPr/>
            <p:nvPr/>
          </p:nvSpPr>
          <p:spPr>
            <a:xfrm>
              <a:off x="113" y="3022"/>
              <a:ext cx="1724" cy="635"/>
            </a:xfrm>
            <a:prstGeom prst="roundRect">
              <a:avLst>
                <a:gd name="adj" fmla="val 16667"/>
              </a:avLst>
            </a:prstGeom>
            <a:solidFill>
              <a:srgbClr val="F8F8F8"/>
            </a:solidFill>
            <a:ln w="9525" cap="flat" cmpd="sng">
              <a:solidFill>
                <a:schemeClr val="tx1"/>
              </a:solidFill>
              <a:prstDash val="solid"/>
              <a:miter/>
              <a:headEnd type="none" w="med" len="med"/>
              <a:tailEnd type="none" w="med" len="med"/>
            </a:ln>
          </p:spPr>
          <p:txBody>
            <a:bodyPr wrap="none" anchor="ctr"/>
            <a:lstStyle/>
            <a:p>
              <a:endParaRPr lang="zh-CN" altLang="en-US" dirty="0">
                <a:latin typeface="Tahoma" panose="020B0604030504040204" pitchFamily="34" charset="0"/>
              </a:endParaRPr>
            </a:p>
          </p:txBody>
        </p:sp>
        <p:sp>
          <p:nvSpPr>
            <p:cNvPr id="278633" name="文本框 278632"/>
            <p:cNvSpPr txBox="1"/>
            <p:nvPr/>
          </p:nvSpPr>
          <p:spPr>
            <a:xfrm>
              <a:off x="113" y="3067"/>
              <a:ext cx="1724" cy="523"/>
            </a:xfrm>
            <a:prstGeom prst="rect">
              <a:avLst/>
            </a:prstGeom>
            <a:noFill/>
            <a:ln w="9525">
              <a:noFill/>
            </a:ln>
          </p:spPr>
          <p:txBody>
            <a:bodyPr>
              <a:spAutoFit/>
            </a:bodyPr>
            <a:lstStyle/>
            <a:p>
              <a:pPr>
                <a:spcBef>
                  <a:spcPct val="50000"/>
                </a:spcBef>
              </a:pPr>
              <a:r>
                <a:rPr lang="zh-CN" altLang="en-US" dirty="0">
                  <a:latin typeface="Tahoma" panose="020B0604030504040204" pitchFamily="34" charset="0"/>
                </a:rPr>
                <a:t>进程</a:t>
              </a:r>
              <a:r>
                <a:rPr lang="en-US" altLang="zh-CN">
                  <a:latin typeface="Tahoma" panose="020B0604030504040204" pitchFamily="34" charset="0"/>
                </a:rPr>
                <a:t>1</a:t>
              </a:r>
              <a:r>
                <a:rPr lang="zh-CN" altLang="en-US" dirty="0">
                  <a:latin typeface="Tahoma" panose="020B0604030504040204" pitchFamily="34" charset="0"/>
                </a:rPr>
                <a:t>已运行完</a:t>
              </a:r>
              <a:r>
                <a:rPr lang="en-US" altLang="zh-CN">
                  <a:latin typeface="Tahoma" panose="020B0604030504040204" pitchFamily="34" charset="0"/>
                </a:rPr>
                <a:t>,</a:t>
              </a:r>
              <a:r>
                <a:rPr lang="zh-CN" altLang="en-US" dirty="0">
                  <a:latin typeface="Tahoma" panose="020B0604030504040204" pitchFamily="34" charset="0"/>
                </a:rPr>
                <a:t>系统正在输出其结果</a:t>
              </a:r>
            </a:p>
          </p:txBody>
        </p:sp>
      </p:grpSp>
      <p:sp>
        <p:nvSpPr>
          <p:cNvPr id="278641" name="文本框 278640"/>
          <p:cNvSpPr txBox="1"/>
          <p:nvPr/>
        </p:nvSpPr>
        <p:spPr>
          <a:xfrm>
            <a:off x="1343819" y="949802"/>
            <a:ext cx="6192838" cy="521970"/>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a:t>
            </a:r>
            <a:r>
              <a:rPr lang="en-US" altLang="zh-CN" sz="2800" dirty="0">
                <a:solidFill>
                  <a:srgbClr val="800000"/>
                </a:solidFill>
                <a:effectLst>
                  <a:outerShdw blurRad="38100" dist="38100" dir="2700000">
                    <a:srgbClr val="C0C0C0"/>
                  </a:outerShdw>
                </a:effectLst>
                <a:latin typeface="Tahoma" panose="020B0604030504040204" pitchFamily="34" charset="0"/>
              </a:rPr>
              <a:t>SPOOLING </a:t>
            </a:r>
            <a:r>
              <a:rPr lang="zh-CN" altLang="en-US" sz="2800" dirty="0">
                <a:solidFill>
                  <a:srgbClr val="800000"/>
                </a:solidFill>
                <a:effectLst>
                  <a:outerShdw blurRad="38100" dist="38100" dir="2700000">
                    <a:srgbClr val="C0C0C0"/>
                  </a:outerShdw>
                </a:effectLst>
                <a:latin typeface="Tahoma" panose="020B0604030504040204" pitchFamily="34" charset="0"/>
              </a:rPr>
              <a:t>系统的工作过程</a:t>
            </a:r>
          </a:p>
        </p:txBody>
      </p:sp>
      <p:sp>
        <p:nvSpPr>
          <p:cNvPr id="278645" name="动作按钮: 自定义 278644"/>
          <p:cNvSpPr/>
          <p:nvPr/>
        </p:nvSpPr>
        <p:spPr>
          <a:xfrm>
            <a:off x="9480550" y="6092825"/>
            <a:ext cx="900113" cy="360363"/>
          </a:xfrm>
          <a:prstGeom prst="actionButtonBlank">
            <a:avLst/>
          </a:prstGeom>
          <a:solidFill>
            <a:srgbClr val="006600"/>
          </a:solidFill>
          <a:ln w="9525">
            <a:noFill/>
          </a:ln>
        </p:spPr>
        <p:txBody>
          <a:bodyPr wrap="none" anchor="ctr"/>
          <a:lstStyle/>
          <a:p>
            <a:pPr algn="ctr"/>
            <a:r>
              <a:rPr lang="zh-CN" altLang="en-US" sz="1400" dirty="0">
                <a:solidFill>
                  <a:schemeClr val="hlink"/>
                </a:solidFill>
                <a:effectLst>
                  <a:outerShdw blurRad="38100" dist="38100" dir="2700000">
                    <a:srgbClr val="000000"/>
                  </a:outerShdw>
                </a:effectLst>
                <a:latin typeface="Tahoma" panose="020B0604030504040204" pitchFamily="34" charset="0"/>
              </a:rPr>
              <a:t>动画演示</a:t>
            </a:r>
          </a:p>
        </p:txBody>
      </p:sp>
      <p:sp>
        <p:nvSpPr>
          <p:cNvPr id="81" name="矩形 80">
            <a:extLst>
              <a:ext uri="{FF2B5EF4-FFF2-40B4-BE49-F238E27FC236}">
                <a16:creationId xmlns:a16="http://schemas.microsoft.com/office/drawing/2014/main" id="{C2C1EA73-7EBB-41DC-9960-D80BBEB55972}"/>
              </a:ext>
            </a:extLst>
          </p:cNvPr>
          <p:cNvSpPr/>
          <p:nvPr/>
        </p:nvSpPr>
        <p:spPr>
          <a:xfrm>
            <a:off x="450854" y="201588"/>
            <a:ext cx="3455988"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5.4 设备分配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78641">
                                            <p:txEl>
                                              <p:pRg st="0" end="0"/>
                                            </p:txEl>
                                          </p:spTgt>
                                        </p:tgtEl>
                                        <p:attrNameLst>
                                          <p:attrName>style.visibility</p:attrName>
                                        </p:attrNameLst>
                                      </p:cBhvr>
                                      <p:to>
                                        <p:strVal val="visible"/>
                                      </p:to>
                                    </p:set>
                                    <p:anim calcmode="lin" valueType="num">
                                      <p:cBhvr additive="base">
                                        <p:cTn id="7" dur="500" fill="hold"/>
                                        <p:tgtEl>
                                          <p:spTgt spid="27864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864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5" presetClass="entr" presetSubtype="0" fill="hold" grpId="0" nodeType="afterEffect">
                                  <p:stCondLst>
                                    <p:cond delay="0"/>
                                  </p:stCondLst>
                                  <p:childTnLst>
                                    <p:set>
                                      <p:cBhvr>
                                        <p:cTn id="11" dur="1" fill="hold">
                                          <p:stCondLst>
                                            <p:cond delay="0"/>
                                          </p:stCondLst>
                                        </p:cTn>
                                        <p:tgtEl>
                                          <p:spTgt spid="278645"/>
                                        </p:tgtEl>
                                        <p:attrNameLst>
                                          <p:attrName>style.visibility</p:attrName>
                                        </p:attrNameLst>
                                      </p:cBhvr>
                                      <p:to>
                                        <p:strVal val="visible"/>
                                      </p:to>
                                    </p:set>
                                    <p:anim calcmode="lin" valueType="num">
                                      <p:cBhvr>
                                        <p:cTn id="12" dur="1000" fill="hold"/>
                                        <p:tgtEl>
                                          <p:spTgt spid="278645"/>
                                        </p:tgtEl>
                                        <p:attrNameLst>
                                          <p:attrName>ppt_w</p:attrName>
                                        </p:attrNameLst>
                                      </p:cBhvr>
                                      <p:tavLst>
                                        <p:tav tm="0">
                                          <p:val>
                                            <p:strVal val="#ppt_w*0.70"/>
                                          </p:val>
                                        </p:tav>
                                        <p:tav tm="100000">
                                          <p:val>
                                            <p:strVal val="#ppt_w"/>
                                          </p:val>
                                        </p:tav>
                                      </p:tavLst>
                                    </p:anim>
                                    <p:anim calcmode="lin" valueType="num">
                                      <p:cBhvr>
                                        <p:cTn id="13" dur="1000" fill="hold"/>
                                        <p:tgtEl>
                                          <p:spTgt spid="278645"/>
                                        </p:tgtEl>
                                        <p:attrNameLst>
                                          <p:attrName>ppt_h</p:attrName>
                                        </p:attrNameLst>
                                      </p:cBhvr>
                                      <p:tavLst>
                                        <p:tav tm="0">
                                          <p:val>
                                            <p:strVal val="#ppt_h"/>
                                          </p:val>
                                        </p:tav>
                                        <p:tav tm="100000">
                                          <p:val>
                                            <p:strVal val="#ppt_h"/>
                                          </p:val>
                                        </p:tav>
                                      </p:tavLst>
                                    </p:anim>
                                    <p:animEffect transition="in" filter="fade">
                                      <p:cBhvr>
                                        <p:cTn id="14" dur="1000"/>
                                        <p:tgtEl>
                                          <p:spTgt spid="27864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278645"/>
                    </p:tgtEl>
                  </p:cond>
                </p:stCondLst>
                <p:endSync evt="end" delay="0">
                  <p:rtn val="all"/>
                </p:endSync>
                <p:childTnLst>
                  <p:par>
                    <p:cTn id="16" fill="hold">
                      <p:stCondLst>
                        <p:cond delay="0"/>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278609"/>
                                        </p:tgtEl>
                                        <p:attrNameLst>
                                          <p:attrName>style.visibility</p:attrName>
                                        </p:attrNameLst>
                                      </p:cBhvr>
                                      <p:to>
                                        <p:strVal val="visible"/>
                                      </p:to>
                                    </p:set>
                                    <p:anim calcmode="lin" valueType="num">
                                      <p:cBhvr>
                                        <p:cTn id="20" dur="1000" fill="hold"/>
                                        <p:tgtEl>
                                          <p:spTgt spid="278609"/>
                                        </p:tgtEl>
                                        <p:attrNameLst>
                                          <p:attrName>ppt_w</p:attrName>
                                        </p:attrNameLst>
                                      </p:cBhvr>
                                      <p:tavLst>
                                        <p:tav tm="0">
                                          <p:val>
                                            <p:fltVal val="0"/>
                                          </p:val>
                                        </p:tav>
                                        <p:tav tm="100000">
                                          <p:val>
                                            <p:strVal val="#ppt_w"/>
                                          </p:val>
                                        </p:tav>
                                      </p:tavLst>
                                    </p:anim>
                                    <p:anim calcmode="lin" valueType="num">
                                      <p:cBhvr>
                                        <p:cTn id="21" dur="1000" fill="hold"/>
                                        <p:tgtEl>
                                          <p:spTgt spid="278609"/>
                                        </p:tgtEl>
                                        <p:attrNameLst>
                                          <p:attrName>ppt_h</p:attrName>
                                        </p:attrNameLst>
                                      </p:cBhvr>
                                      <p:tavLst>
                                        <p:tav tm="0">
                                          <p:val>
                                            <p:fltVal val="0"/>
                                          </p:val>
                                        </p:tav>
                                        <p:tav tm="100000">
                                          <p:val>
                                            <p:strVal val="#ppt_h"/>
                                          </p:val>
                                        </p:tav>
                                      </p:tavLst>
                                    </p:anim>
                                    <p:animEffect transition="in" filter="fade">
                                      <p:cBhvr>
                                        <p:cTn id="22" dur="1000"/>
                                        <p:tgtEl>
                                          <p:spTgt spid="278609"/>
                                        </p:tgtEl>
                                      </p:cBhvr>
                                    </p:animEffect>
                                  </p:childTnLst>
                                </p:cTn>
                              </p:par>
                            </p:childTnLst>
                          </p:cTn>
                        </p:par>
                        <p:par>
                          <p:cTn id="23" fill="hold">
                            <p:stCondLst>
                              <p:cond delay="1000"/>
                            </p:stCondLst>
                            <p:childTnLst>
                              <p:par>
                                <p:cTn id="24" presetID="53" presetClass="entr" presetSubtype="16" fill="hold" grpId="0" nodeType="afterEffect">
                                  <p:stCondLst>
                                    <p:cond delay="6000"/>
                                  </p:stCondLst>
                                  <p:childTnLst>
                                    <p:set>
                                      <p:cBhvr>
                                        <p:cTn id="25" dur="1" fill="hold">
                                          <p:stCondLst>
                                            <p:cond delay="0"/>
                                          </p:stCondLst>
                                        </p:cTn>
                                        <p:tgtEl>
                                          <p:spTgt spid="278610"/>
                                        </p:tgtEl>
                                        <p:attrNameLst>
                                          <p:attrName>style.visibility</p:attrName>
                                        </p:attrNameLst>
                                      </p:cBhvr>
                                      <p:to>
                                        <p:strVal val="visible"/>
                                      </p:to>
                                    </p:set>
                                    <p:anim calcmode="lin" valueType="num">
                                      <p:cBhvr>
                                        <p:cTn id="26" dur="500" fill="hold"/>
                                        <p:tgtEl>
                                          <p:spTgt spid="278610"/>
                                        </p:tgtEl>
                                        <p:attrNameLst>
                                          <p:attrName>ppt_w</p:attrName>
                                        </p:attrNameLst>
                                      </p:cBhvr>
                                      <p:tavLst>
                                        <p:tav tm="0">
                                          <p:val>
                                            <p:fltVal val="0"/>
                                          </p:val>
                                        </p:tav>
                                        <p:tav tm="100000">
                                          <p:val>
                                            <p:strVal val="#ppt_w"/>
                                          </p:val>
                                        </p:tav>
                                      </p:tavLst>
                                    </p:anim>
                                    <p:anim calcmode="lin" valueType="num">
                                      <p:cBhvr>
                                        <p:cTn id="27" dur="500" fill="hold"/>
                                        <p:tgtEl>
                                          <p:spTgt spid="278610"/>
                                        </p:tgtEl>
                                        <p:attrNameLst>
                                          <p:attrName>ppt_h</p:attrName>
                                        </p:attrNameLst>
                                      </p:cBhvr>
                                      <p:tavLst>
                                        <p:tav tm="0">
                                          <p:val>
                                            <p:fltVal val="0"/>
                                          </p:val>
                                        </p:tav>
                                        <p:tav tm="100000">
                                          <p:val>
                                            <p:strVal val="#ppt_h"/>
                                          </p:val>
                                        </p:tav>
                                      </p:tavLst>
                                    </p:anim>
                                    <p:animEffect transition="in" filter="fade">
                                      <p:cBhvr>
                                        <p:cTn id="28" dur="500"/>
                                        <p:tgtEl>
                                          <p:spTgt spid="278610"/>
                                        </p:tgtEl>
                                      </p:cBhvr>
                                    </p:animEffect>
                                  </p:childTnLst>
                                </p:cTn>
                              </p:par>
                            </p:childTnLst>
                          </p:cTn>
                        </p:par>
                        <p:par>
                          <p:cTn id="29" fill="hold">
                            <p:stCondLst>
                              <p:cond delay="7500"/>
                            </p:stCondLst>
                            <p:childTnLst>
                              <p:par>
                                <p:cTn id="30" presetID="53" presetClass="exit" presetSubtype="16" fill="hold" nodeType="afterEffect">
                                  <p:stCondLst>
                                    <p:cond delay="6000"/>
                                  </p:stCondLst>
                                  <p:childTnLst>
                                    <p:anim calcmode="lin" valueType="num">
                                      <p:cBhvr>
                                        <p:cTn id="31" dur="1000"/>
                                        <p:tgtEl>
                                          <p:spTgt spid="278609"/>
                                        </p:tgtEl>
                                        <p:attrNameLst>
                                          <p:attrName>ppt_w</p:attrName>
                                        </p:attrNameLst>
                                      </p:cBhvr>
                                      <p:tavLst>
                                        <p:tav tm="0">
                                          <p:val>
                                            <p:strVal val="ppt_w"/>
                                          </p:val>
                                        </p:tav>
                                        <p:tav tm="100000">
                                          <p:val>
                                            <p:fltVal val="0"/>
                                          </p:val>
                                        </p:tav>
                                      </p:tavLst>
                                    </p:anim>
                                    <p:anim calcmode="lin" valueType="num">
                                      <p:cBhvr>
                                        <p:cTn id="32" dur="1000"/>
                                        <p:tgtEl>
                                          <p:spTgt spid="278609"/>
                                        </p:tgtEl>
                                        <p:attrNameLst>
                                          <p:attrName>ppt_h</p:attrName>
                                        </p:attrNameLst>
                                      </p:cBhvr>
                                      <p:tavLst>
                                        <p:tav tm="0">
                                          <p:val>
                                            <p:strVal val="ppt_h"/>
                                          </p:val>
                                        </p:tav>
                                        <p:tav tm="100000">
                                          <p:val>
                                            <p:fltVal val="0"/>
                                          </p:val>
                                        </p:tav>
                                      </p:tavLst>
                                    </p:anim>
                                    <p:animEffect transition="out" filter="fade">
                                      <p:cBhvr>
                                        <p:cTn id="33" dur="1000"/>
                                        <p:tgtEl>
                                          <p:spTgt spid="278609"/>
                                        </p:tgtEl>
                                      </p:cBhvr>
                                    </p:animEffect>
                                    <p:set>
                                      <p:cBhvr>
                                        <p:cTn id="34" dur="1" fill="hold">
                                          <p:stCondLst>
                                            <p:cond delay="999"/>
                                          </p:stCondLst>
                                        </p:cTn>
                                        <p:tgtEl>
                                          <p:spTgt spid="278609"/>
                                        </p:tgtEl>
                                        <p:attrNameLst>
                                          <p:attrName>style.visibility</p:attrName>
                                        </p:attrNameLst>
                                      </p:cBhvr>
                                      <p:to>
                                        <p:strVal val="hidden"/>
                                      </p:to>
                                    </p:set>
                                  </p:childTnLst>
                                </p:cTn>
                              </p:par>
                            </p:childTnLst>
                          </p:cTn>
                        </p:par>
                        <p:par>
                          <p:cTn id="35" fill="hold">
                            <p:stCondLst>
                              <p:cond delay="14500"/>
                            </p:stCondLst>
                            <p:childTnLst>
                              <p:par>
                                <p:cTn id="36" presetID="53" presetClass="exit" presetSubtype="16" fill="hold" nodeType="afterEffect">
                                  <p:stCondLst>
                                    <p:cond delay="0"/>
                                  </p:stCondLst>
                                  <p:childTnLst>
                                    <p:anim calcmode="lin" valueType="num">
                                      <p:cBhvr>
                                        <p:cTn id="37" dur="500"/>
                                        <p:tgtEl>
                                          <p:spTgt spid="278610"/>
                                        </p:tgtEl>
                                        <p:attrNameLst>
                                          <p:attrName>ppt_w</p:attrName>
                                        </p:attrNameLst>
                                      </p:cBhvr>
                                      <p:tavLst>
                                        <p:tav tm="0">
                                          <p:val>
                                            <p:strVal val="ppt_w"/>
                                          </p:val>
                                        </p:tav>
                                        <p:tav tm="100000">
                                          <p:val>
                                            <p:fltVal val="0"/>
                                          </p:val>
                                        </p:tav>
                                      </p:tavLst>
                                    </p:anim>
                                    <p:anim calcmode="lin" valueType="num">
                                      <p:cBhvr>
                                        <p:cTn id="38" dur="500"/>
                                        <p:tgtEl>
                                          <p:spTgt spid="278610"/>
                                        </p:tgtEl>
                                        <p:attrNameLst>
                                          <p:attrName>ppt_h</p:attrName>
                                        </p:attrNameLst>
                                      </p:cBhvr>
                                      <p:tavLst>
                                        <p:tav tm="0">
                                          <p:val>
                                            <p:strVal val="ppt_h"/>
                                          </p:val>
                                        </p:tav>
                                        <p:tav tm="100000">
                                          <p:val>
                                            <p:fltVal val="0"/>
                                          </p:val>
                                        </p:tav>
                                      </p:tavLst>
                                    </p:anim>
                                    <p:animEffect transition="out" filter="fade">
                                      <p:cBhvr>
                                        <p:cTn id="39" dur="500"/>
                                        <p:tgtEl>
                                          <p:spTgt spid="278610"/>
                                        </p:tgtEl>
                                      </p:cBhvr>
                                    </p:animEffect>
                                    <p:set>
                                      <p:cBhvr>
                                        <p:cTn id="40" dur="1" fill="hold">
                                          <p:stCondLst>
                                            <p:cond delay="499"/>
                                          </p:stCondLst>
                                        </p:cTn>
                                        <p:tgtEl>
                                          <p:spTgt spid="278610"/>
                                        </p:tgtEl>
                                        <p:attrNameLst>
                                          <p:attrName>style.visibility</p:attrName>
                                        </p:attrNameLst>
                                      </p:cBhvr>
                                      <p:to>
                                        <p:strVal val="hidden"/>
                                      </p:to>
                                    </p:set>
                                  </p:childTnLst>
                                </p:cTn>
                              </p:par>
                            </p:childTnLst>
                          </p:cTn>
                        </p:par>
                        <p:par>
                          <p:cTn id="41" fill="hold">
                            <p:stCondLst>
                              <p:cond delay="15000"/>
                            </p:stCondLst>
                            <p:childTnLst>
                              <p:par>
                                <p:cTn id="42" presetID="29" presetClass="entr" presetSubtype="0" fill="hold" nodeType="afterEffect">
                                  <p:stCondLst>
                                    <p:cond delay="0"/>
                                  </p:stCondLst>
                                  <p:childTnLst>
                                    <p:set>
                                      <p:cBhvr>
                                        <p:cTn id="43" dur="1" fill="hold">
                                          <p:stCondLst>
                                            <p:cond delay="0"/>
                                          </p:stCondLst>
                                        </p:cTn>
                                        <p:tgtEl>
                                          <p:spTgt spid="278616"/>
                                        </p:tgtEl>
                                        <p:attrNameLst>
                                          <p:attrName>style.visibility</p:attrName>
                                        </p:attrNameLst>
                                      </p:cBhvr>
                                      <p:to>
                                        <p:strVal val="visible"/>
                                      </p:to>
                                    </p:set>
                                    <p:anim calcmode="lin" valueType="num">
                                      <p:cBhvr>
                                        <p:cTn id="44" dur="2000" fill="hold"/>
                                        <p:tgtEl>
                                          <p:spTgt spid="278616"/>
                                        </p:tgtEl>
                                        <p:attrNameLst>
                                          <p:attrName>ppt_x</p:attrName>
                                        </p:attrNameLst>
                                      </p:cBhvr>
                                      <p:tavLst>
                                        <p:tav tm="0">
                                          <p:val>
                                            <p:strVal val="#ppt_x-.2"/>
                                          </p:val>
                                        </p:tav>
                                        <p:tav tm="100000">
                                          <p:val>
                                            <p:strVal val="#ppt_x"/>
                                          </p:val>
                                        </p:tav>
                                      </p:tavLst>
                                    </p:anim>
                                    <p:anim calcmode="lin" valueType="num">
                                      <p:cBhvr>
                                        <p:cTn id="45" dur="2000" fill="hold"/>
                                        <p:tgtEl>
                                          <p:spTgt spid="278616"/>
                                        </p:tgtEl>
                                        <p:attrNameLst>
                                          <p:attrName>ppt_y</p:attrName>
                                        </p:attrNameLst>
                                      </p:cBhvr>
                                      <p:tavLst>
                                        <p:tav tm="0">
                                          <p:val>
                                            <p:strVal val="#ppt_y"/>
                                          </p:val>
                                        </p:tav>
                                        <p:tav tm="100000">
                                          <p:val>
                                            <p:strVal val="#ppt_y"/>
                                          </p:val>
                                        </p:tav>
                                      </p:tavLst>
                                    </p:anim>
                                    <p:animEffect transition="in" filter="wipe(right)" prLst="gradientSize: 0.1">
                                      <p:cBhvr>
                                        <p:cTn id="46" dur="2000"/>
                                        <p:tgtEl>
                                          <p:spTgt spid="278616"/>
                                        </p:tgtEl>
                                      </p:cBhvr>
                                    </p:animEffect>
                                  </p:childTnLst>
                                </p:cTn>
                              </p:par>
                              <p:par>
                                <p:cTn id="47" presetID="26" presetClass="emph" presetSubtype="0" repeatCount="3000" fill="hold" nodeType="withEffect">
                                  <p:stCondLst>
                                    <p:cond delay="0"/>
                                  </p:stCondLst>
                                  <p:childTnLst>
                                    <p:animEffect transition="out" filter="fade">
                                      <p:cBhvr>
                                        <p:cTn id="48" dur="2000" tmFilter="0, 0; .2, .5; .8, .5; 1, 0"/>
                                        <p:tgtEl>
                                          <p:spTgt spid="278612"/>
                                        </p:tgtEl>
                                      </p:cBhvr>
                                    </p:animEffect>
                                    <p:animScale>
                                      <p:cBhvr>
                                        <p:cTn id="49" dur="1000" autoRev="1" fill="hold"/>
                                        <p:tgtEl>
                                          <p:spTgt spid="278612"/>
                                        </p:tgtEl>
                                      </p:cBhvr>
                                      <p:by x="105000" y="105000"/>
                                    </p:animScale>
                                  </p:childTnLst>
                                </p:cTn>
                              </p:par>
                              <p:par>
                                <p:cTn id="50" presetID="22" presetClass="entr" presetSubtype="4" repeatCount="3000" fill="hold" nodeType="withEffect">
                                  <p:stCondLst>
                                    <p:cond delay="0"/>
                                  </p:stCondLst>
                                  <p:childTnLst>
                                    <p:set>
                                      <p:cBhvr>
                                        <p:cTn id="51" dur="1" fill="hold">
                                          <p:stCondLst>
                                            <p:cond delay="0"/>
                                          </p:stCondLst>
                                        </p:cTn>
                                        <p:tgtEl>
                                          <p:spTgt spid="278539"/>
                                        </p:tgtEl>
                                        <p:attrNameLst>
                                          <p:attrName>style.visibility</p:attrName>
                                        </p:attrNameLst>
                                      </p:cBhvr>
                                      <p:to>
                                        <p:strVal val="visible"/>
                                      </p:to>
                                    </p:set>
                                    <p:animEffect transition="in" filter="wipe(down)">
                                      <p:cBhvr>
                                        <p:cTn id="52" dur="2000"/>
                                        <p:tgtEl>
                                          <p:spTgt spid="278539"/>
                                        </p:tgtEl>
                                      </p:cBhvr>
                                    </p:animEffect>
                                  </p:childTnLst>
                                </p:cTn>
                              </p:par>
                              <p:par>
                                <p:cTn id="53" presetID="8" presetClass="emph" presetSubtype="0" repeatCount="3000" fill="hold" grpId="0" nodeType="withEffect">
                                  <p:stCondLst>
                                    <p:cond delay="0"/>
                                  </p:stCondLst>
                                  <p:childTnLst>
                                    <p:animRot by="21600000">
                                      <p:cBhvr>
                                        <p:cTn id="54" dur="2000" fill="hold"/>
                                        <p:tgtEl>
                                          <p:spTgt spid="278600"/>
                                        </p:tgtEl>
                                        <p:attrNameLst>
                                          <p:attrName>r</p:attrName>
                                        </p:attrNameLst>
                                      </p:cBhvr>
                                    </p:animRot>
                                  </p:childTnLst>
                                </p:cTn>
                              </p:par>
                            </p:childTnLst>
                          </p:cTn>
                        </p:par>
                        <p:par>
                          <p:cTn id="55" fill="hold">
                            <p:stCondLst>
                              <p:cond delay="17000"/>
                            </p:stCondLst>
                            <p:childTnLst>
                              <p:par>
                                <p:cTn id="56" presetID="22" presetClass="entr" presetSubtype="4" repeatCount="3000" fill="hold" nodeType="afterEffect">
                                  <p:stCondLst>
                                    <p:cond delay="0"/>
                                  </p:stCondLst>
                                  <p:childTnLst>
                                    <p:set>
                                      <p:cBhvr>
                                        <p:cTn id="57" dur="1" fill="hold">
                                          <p:stCondLst>
                                            <p:cond delay="0"/>
                                          </p:stCondLst>
                                        </p:cTn>
                                        <p:tgtEl>
                                          <p:spTgt spid="278599"/>
                                        </p:tgtEl>
                                        <p:attrNameLst>
                                          <p:attrName>style.visibility</p:attrName>
                                        </p:attrNameLst>
                                      </p:cBhvr>
                                      <p:to>
                                        <p:strVal val="visible"/>
                                      </p:to>
                                    </p:set>
                                    <p:animEffect transition="in" filter="wipe(down)">
                                      <p:cBhvr>
                                        <p:cTn id="58" dur="2000"/>
                                        <p:tgtEl>
                                          <p:spTgt spid="278599"/>
                                        </p:tgtEl>
                                      </p:cBhvr>
                                    </p:animEffect>
                                  </p:childTnLst>
                                </p:cTn>
                              </p:par>
                            </p:childTnLst>
                          </p:cTn>
                        </p:par>
                        <p:par>
                          <p:cTn id="59" fill="hold">
                            <p:stCondLst>
                              <p:cond delay="19000"/>
                            </p:stCondLst>
                            <p:childTnLst>
                              <p:par>
                                <p:cTn id="60" presetID="53" presetClass="exit" presetSubtype="16" fill="hold" nodeType="afterEffect">
                                  <p:stCondLst>
                                    <p:cond delay="0"/>
                                  </p:stCondLst>
                                  <p:childTnLst>
                                    <p:anim calcmode="lin" valueType="num">
                                      <p:cBhvr>
                                        <p:cTn id="61" dur="500"/>
                                        <p:tgtEl>
                                          <p:spTgt spid="278616"/>
                                        </p:tgtEl>
                                        <p:attrNameLst>
                                          <p:attrName>ppt_w</p:attrName>
                                        </p:attrNameLst>
                                      </p:cBhvr>
                                      <p:tavLst>
                                        <p:tav tm="0">
                                          <p:val>
                                            <p:strVal val="ppt_w"/>
                                          </p:val>
                                        </p:tav>
                                        <p:tav tm="100000">
                                          <p:val>
                                            <p:fltVal val="0"/>
                                          </p:val>
                                        </p:tav>
                                      </p:tavLst>
                                    </p:anim>
                                    <p:anim calcmode="lin" valueType="num">
                                      <p:cBhvr>
                                        <p:cTn id="62" dur="500"/>
                                        <p:tgtEl>
                                          <p:spTgt spid="278616"/>
                                        </p:tgtEl>
                                        <p:attrNameLst>
                                          <p:attrName>ppt_h</p:attrName>
                                        </p:attrNameLst>
                                      </p:cBhvr>
                                      <p:tavLst>
                                        <p:tav tm="0">
                                          <p:val>
                                            <p:strVal val="ppt_h"/>
                                          </p:val>
                                        </p:tav>
                                        <p:tav tm="100000">
                                          <p:val>
                                            <p:fltVal val="0"/>
                                          </p:val>
                                        </p:tav>
                                      </p:tavLst>
                                    </p:anim>
                                    <p:animEffect transition="out" filter="fade">
                                      <p:cBhvr>
                                        <p:cTn id="63" dur="500"/>
                                        <p:tgtEl>
                                          <p:spTgt spid="278616"/>
                                        </p:tgtEl>
                                      </p:cBhvr>
                                    </p:animEffect>
                                    <p:set>
                                      <p:cBhvr>
                                        <p:cTn id="64" dur="1" fill="hold">
                                          <p:stCondLst>
                                            <p:cond delay="499"/>
                                          </p:stCondLst>
                                        </p:cTn>
                                        <p:tgtEl>
                                          <p:spTgt spid="278616"/>
                                        </p:tgtEl>
                                        <p:attrNameLst>
                                          <p:attrName>style.visibility</p:attrName>
                                        </p:attrNameLst>
                                      </p:cBhvr>
                                      <p:to>
                                        <p:strVal val="hidden"/>
                                      </p:to>
                                    </p:set>
                                  </p:childTnLst>
                                </p:cTn>
                              </p:par>
                            </p:childTnLst>
                          </p:cTn>
                        </p:par>
                        <p:par>
                          <p:cTn id="65" fill="hold">
                            <p:stCondLst>
                              <p:cond delay="19500"/>
                            </p:stCondLst>
                            <p:childTnLst>
                              <p:par>
                                <p:cTn id="66" presetID="29" presetClass="entr" presetSubtype="0" fill="hold" nodeType="afterEffect">
                                  <p:stCondLst>
                                    <p:cond delay="0"/>
                                  </p:stCondLst>
                                  <p:childTnLst>
                                    <p:set>
                                      <p:cBhvr>
                                        <p:cTn id="67" dur="1" fill="hold">
                                          <p:stCondLst>
                                            <p:cond delay="0"/>
                                          </p:stCondLst>
                                        </p:cTn>
                                        <p:tgtEl>
                                          <p:spTgt spid="278625"/>
                                        </p:tgtEl>
                                        <p:attrNameLst>
                                          <p:attrName>style.visibility</p:attrName>
                                        </p:attrNameLst>
                                      </p:cBhvr>
                                      <p:to>
                                        <p:strVal val="visible"/>
                                      </p:to>
                                    </p:set>
                                    <p:anim calcmode="lin" valueType="num">
                                      <p:cBhvr>
                                        <p:cTn id="68" dur="2000" fill="hold"/>
                                        <p:tgtEl>
                                          <p:spTgt spid="278625"/>
                                        </p:tgtEl>
                                        <p:attrNameLst>
                                          <p:attrName>ppt_x</p:attrName>
                                        </p:attrNameLst>
                                      </p:cBhvr>
                                      <p:tavLst>
                                        <p:tav tm="0">
                                          <p:val>
                                            <p:strVal val="#ppt_x-.2"/>
                                          </p:val>
                                        </p:tav>
                                        <p:tav tm="100000">
                                          <p:val>
                                            <p:strVal val="#ppt_x"/>
                                          </p:val>
                                        </p:tav>
                                      </p:tavLst>
                                    </p:anim>
                                    <p:anim calcmode="lin" valueType="num">
                                      <p:cBhvr>
                                        <p:cTn id="69" dur="2000" fill="hold"/>
                                        <p:tgtEl>
                                          <p:spTgt spid="278625"/>
                                        </p:tgtEl>
                                        <p:attrNameLst>
                                          <p:attrName>ppt_y</p:attrName>
                                        </p:attrNameLst>
                                      </p:cBhvr>
                                      <p:tavLst>
                                        <p:tav tm="0">
                                          <p:val>
                                            <p:strVal val="#ppt_y"/>
                                          </p:val>
                                        </p:tav>
                                        <p:tav tm="100000">
                                          <p:val>
                                            <p:strVal val="#ppt_y"/>
                                          </p:val>
                                        </p:tav>
                                      </p:tavLst>
                                    </p:anim>
                                    <p:animEffect transition="in" filter="wipe(right)" prLst="gradientSize: 0.1">
                                      <p:cBhvr>
                                        <p:cTn id="70" dur="2000"/>
                                        <p:tgtEl>
                                          <p:spTgt spid="278625"/>
                                        </p:tgtEl>
                                      </p:cBhvr>
                                    </p:animEffect>
                                  </p:childTnLst>
                                </p:cTn>
                              </p:par>
                              <p:par>
                                <p:cTn id="71" presetID="22" presetClass="entr" presetSubtype="1" repeatCount="3000" fill="hold" nodeType="withEffect">
                                  <p:stCondLst>
                                    <p:cond delay="0"/>
                                  </p:stCondLst>
                                  <p:childTnLst>
                                    <p:set>
                                      <p:cBhvr>
                                        <p:cTn id="72" dur="1" fill="hold">
                                          <p:stCondLst>
                                            <p:cond delay="0"/>
                                          </p:stCondLst>
                                        </p:cTn>
                                        <p:tgtEl>
                                          <p:spTgt spid="278595"/>
                                        </p:tgtEl>
                                        <p:attrNameLst>
                                          <p:attrName>style.visibility</p:attrName>
                                        </p:attrNameLst>
                                      </p:cBhvr>
                                      <p:to>
                                        <p:strVal val="visible"/>
                                      </p:to>
                                    </p:set>
                                    <p:animEffect transition="in" filter="wipe(up)">
                                      <p:cBhvr>
                                        <p:cTn id="73" dur="2000"/>
                                        <p:tgtEl>
                                          <p:spTgt spid="278595"/>
                                        </p:tgtEl>
                                      </p:cBhvr>
                                    </p:animEffect>
                                  </p:childTnLst>
                                </p:cTn>
                              </p:par>
                              <p:par>
                                <p:cTn id="74" presetID="22" presetClass="entr" presetSubtype="1" repeatCount="3000" fill="hold" nodeType="withEffect">
                                  <p:stCondLst>
                                    <p:cond delay="0"/>
                                  </p:stCondLst>
                                  <p:childTnLst>
                                    <p:set>
                                      <p:cBhvr>
                                        <p:cTn id="75" dur="1" fill="hold">
                                          <p:stCondLst>
                                            <p:cond delay="0"/>
                                          </p:stCondLst>
                                        </p:cTn>
                                        <p:tgtEl>
                                          <p:spTgt spid="278591"/>
                                        </p:tgtEl>
                                        <p:attrNameLst>
                                          <p:attrName>style.visibility</p:attrName>
                                        </p:attrNameLst>
                                      </p:cBhvr>
                                      <p:to>
                                        <p:strVal val="visible"/>
                                      </p:to>
                                    </p:set>
                                    <p:animEffect transition="in" filter="wipe(up)">
                                      <p:cBhvr>
                                        <p:cTn id="76" dur="2000"/>
                                        <p:tgtEl>
                                          <p:spTgt spid="278591"/>
                                        </p:tgtEl>
                                      </p:cBhvr>
                                    </p:animEffect>
                                  </p:childTnLst>
                                </p:cTn>
                              </p:par>
                              <p:par>
                                <p:cTn id="77" presetID="22" presetClass="entr" presetSubtype="1" repeatCount="3000" fill="hold" nodeType="withEffect">
                                  <p:stCondLst>
                                    <p:cond delay="0"/>
                                  </p:stCondLst>
                                  <p:childTnLst>
                                    <p:set>
                                      <p:cBhvr>
                                        <p:cTn id="78" dur="1" fill="hold">
                                          <p:stCondLst>
                                            <p:cond delay="0"/>
                                          </p:stCondLst>
                                        </p:cTn>
                                        <p:tgtEl>
                                          <p:spTgt spid="278590"/>
                                        </p:tgtEl>
                                        <p:attrNameLst>
                                          <p:attrName>style.visibility</p:attrName>
                                        </p:attrNameLst>
                                      </p:cBhvr>
                                      <p:to>
                                        <p:strVal val="visible"/>
                                      </p:to>
                                    </p:set>
                                    <p:animEffect transition="in" filter="wipe(up)">
                                      <p:cBhvr>
                                        <p:cTn id="79" dur="2000"/>
                                        <p:tgtEl>
                                          <p:spTgt spid="278590"/>
                                        </p:tgtEl>
                                      </p:cBhvr>
                                    </p:animEffect>
                                  </p:childTnLst>
                                </p:cTn>
                              </p:par>
                              <p:par>
                                <p:cTn id="80" presetID="26" presetClass="emph" presetSubtype="0" repeatCount="4000" fill="hold" grpId="0" nodeType="withEffect">
                                  <p:stCondLst>
                                    <p:cond delay="0"/>
                                  </p:stCondLst>
                                  <p:childTnLst>
                                    <p:animEffect transition="out" filter="fade">
                                      <p:cBhvr>
                                        <p:cTn id="81" dur="1000" tmFilter="0, 0; .2, .5; .8, .5; 1, 0"/>
                                        <p:tgtEl>
                                          <p:spTgt spid="278554"/>
                                        </p:tgtEl>
                                      </p:cBhvr>
                                    </p:animEffect>
                                    <p:animScale>
                                      <p:cBhvr>
                                        <p:cTn id="82" dur="500" autoRev="1" fill="hold"/>
                                        <p:tgtEl>
                                          <p:spTgt spid="278554"/>
                                        </p:tgtEl>
                                      </p:cBhvr>
                                      <p:by x="105000" y="105000"/>
                                    </p:animScale>
                                  </p:childTnLst>
                                </p:cTn>
                              </p:par>
                              <p:par>
                                <p:cTn id="83" presetID="33" presetClass="emph" presetSubtype="0" repeatCount="2000" fill="hold" nodeType="withEffect">
                                  <p:stCondLst>
                                    <p:cond delay="0"/>
                                  </p:stCondLst>
                                  <p:childTnLst>
                                    <p:animClr clrSpc="rgb" dir="cw">
                                      <p:cBhvr override="childStyle">
                                        <p:cTn id="84" dur="1500" accel="50000" autoRev="1" fill="hold" tmFilter="0, 0; .33333, 1; 1, 1">
                                          <p:stCondLst>
                                            <p:cond delay="0"/>
                                          </p:stCondLst>
                                        </p:cTn>
                                        <p:tgtEl>
                                          <p:spTgt spid="278575"/>
                                        </p:tgtEl>
                                        <p:attrNameLst>
                                          <p:attrName>style.color</p:attrName>
                                        </p:attrNameLst>
                                      </p:cBhvr>
                                      <p:to>
                                        <a:schemeClr val="accent2"/>
                                      </p:to>
                                    </p:animClr>
                                    <p:animClr clrSpc="rgb" dir="cw">
                                      <p:cBhvr>
                                        <p:cTn id="85" dur="1500" accel="50000" autoRev="1" fill="hold" tmFilter="0, 0; .33333, 1; 1, 1">
                                          <p:stCondLst>
                                            <p:cond delay="0"/>
                                          </p:stCondLst>
                                        </p:cTn>
                                        <p:tgtEl>
                                          <p:spTgt spid="278575"/>
                                        </p:tgtEl>
                                        <p:attrNameLst>
                                          <p:attrName>fillcolor</p:attrName>
                                        </p:attrNameLst>
                                      </p:cBhvr>
                                      <p:to>
                                        <a:schemeClr val="accent2"/>
                                      </p:to>
                                    </p:animClr>
                                    <p:set>
                                      <p:cBhvr>
                                        <p:cTn id="86" dur="3000" fill="hold"/>
                                        <p:tgtEl>
                                          <p:spTgt spid="278575"/>
                                        </p:tgtEl>
                                        <p:attrNameLst>
                                          <p:attrName>fill.type</p:attrName>
                                        </p:attrNameLst>
                                      </p:cBhvr>
                                      <p:to>
                                        <p:strVal val="solid"/>
                                      </p:to>
                                    </p:set>
                                    <p:set>
                                      <p:cBhvr>
                                        <p:cTn id="87" dur="3000" fill="hold"/>
                                        <p:tgtEl>
                                          <p:spTgt spid="278575"/>
                                        </p:tgtEl>
                                        <p:attrNameLst>
                                          <p:attrName>fill.on</p:attrName>
                                        </p:attrNameLst>
                                      </p:cBhvr>
                                      <p:to>
                                        <p:strVal val="true"/>
                                      </p:to>
                                    </p:set>
                                    <p:animScale>
                                      <p:cBhvr>
                                        <p:cTn id="88" dur="1500" accel="50000" autoRev="1" fill="hold" tmFilter="0, 0; .33333, 1; 1, 1">
                                          <p:stCondLst>
                                            <p:cond delay="0"/>
                                          </p:stCondLst>
                                        </p:cTn>
                                        <p:tgtEl>
                                          <p:spTgt spid="278575"/>
                                        </p:tgtEl>
                                      </p:cBhvr>
                                      <p:from x="100000" y="100000"/>
                                      <p:to x="100000" y="140000"/>
                                    </p:animScale>
                                  </p:childTnLst>
                                </p:cTn>
                              </p:par>
                            </p:childTnLst>
                          </p:cTn>
                        </p:par>
                        <p:par>
                          <p:cTn id="89" fill="hold">
                            <p:stCondLst>
                              <p:cond delay="21500"/>
                            </p:stCondLst>
                            <p:childTnLst>
                              <p:par>
                                <p:cTn id="90" presetID="33" presetClass="emph" presetSubtype="0" repeatCount="2000" fill="hold" nodeType="afterEffect">
                                  <p:stCondLst>
                                    <p:cond delay="0"/>
                                  </p:stCondLst>
                                  <p:childTnLst>
                                    <p:animClr clrSpc="rgb" dir="cw">
                                      <p:cBhvr override="childStyle">
                                        <p:cTn id="91" dur="1500" accel="50000" autoRev="1" fill="hold" tmFilter="0, 0; .33333, 1; 1, 1">
                                          <p:stCondLst>
                                            <p:cond delay="0"/>
                                          </p:stCondLst>
                                        </p:cTn>
                                        <p:tgtEl>
                                          <p:spTgt spid="278576"/>
                                        </p:tgtEl>
                                        <p:attrNameLst>
                                          <p:attrName>style.color</p:attrName>
                                        </p:attrNameLst>
                                      </p:cBhvr>
                                      <p:to>
                                        <a:schemeClr val="accent2"/>
                                      </p:to>
                                    </p:animClr>
                                    <p:animClr clrSpc="rgb" dir="cw">
                                      <p:cBhvr>
                                        <p:cTn id="92" dur="1500" accel="50000" autoRev="1" fill="hold" tmFilter="0, 0; .33333, 1; 1, 1">
                                          <p:stCondLst>
                                            <p:cond delay="0"/>
                                          </p:stCondLst>
                                        </p:cTn>
                                        <p:tgtEl>
                                          <p:spTgt spid="278576"/>
                                        </p:tgtEl>
                                        <p:attrNameLst>
                                          <p:attrName>fillcolor</p:attrName>
                                        </p:attrNameLst>
                                      </p:cBhvr>
                                      <p:to>
                                        <a:schemeClr val="accent2"/>
                                      </p:to>
                                    </p:animClr>
                                    <p:set>
                                      <p:cBhvr>
                                        <p:cTn id="93" dur="3000" fill="hold"/>
                                        <p:tgtEl>
                                          <p:spTgt spid="278576"/>
                                        </p:tgtEl>
                                        <p:attrNameLst>
                                          <p:attrName>fill.type</p:attrName>
                                        </p:attrNameLst>
                                      </p:cBhvr>
                                      <p:to>
                                        <p:strVal val="solid"/>
                                      </p:to>
                                    </p:set>
                                    <p:set>
                                      <p:cBhvr>
                                        <p:cTn id="94" dur="3000" fill="hold"/>
                                        <p:tgtEl>
                                          <p:spTgt spid="278576"/>
                                        </p:tgtEl>
                                        <p:attrNameLst>
                                          <p:attrName>fill.on</p:attrName>
                                        </p:attrNameLst>
                                      </p:cBhvr>
                                      <p:to>
                                        <p:strVal val="true"/>
                                      </p:to>
                                    </p:set>
                                    <p:animScale>
                                      <p:cBhvr>
                                        <p:cTn id="95" dur="1500" accel="50000" autoRev="1" fill="hold" tmFilter="0, 0; .33333, 1; 1, 1">
                                          <p:stCondLst>
                                            <p:cond delay="0"/>
                                          </p:stCondLst>
                                        </p:cTn>
                                        <p:tgtEl>
                                          <p:spTgt spid="278576"/>
                                        </p:tgtEl>
                                      </p:cBhvr>
                                      <p:from x="100000" y="100000"/>
                                      <p:to x="100000" y="140000"/>
                                    </p:animScale>
                                  </p:childTnLst>
                                </p:cTn>
                              </p:par>
                              <p:par>
                                <p:cTn id="96" presetID="26" presetClass="emph" presetSubtype="0" repeatCount="3000" fill="hold" grpId="0" nodeType="withEffect">
                                  <p:stCondLst>
                                    <p:cond delay="0"/>
                                  </p:stCondLst>
                                  <p:childTnLst>
                                    <p:animEffect transition="out" filter="fade">
                                      <p:cBhvr>
                                        <p:cTn id="97" dur="2000" tmFilter="0, 0; .2, .5; .8, .5; 1, 0"/>
                                        <p:tgtEl>
                                          <p:spTgt spid="278555"/>
                                        </p:tgtEl>
                                      </p:cBhvr>
                                    </p:animEffect>
                                    <p:animScale>
                                      <p:cBhvr>
                                        <p:cTn id="98" dur="1000" autoRev="1" fill="hold"/>
                                        <p:tgtEl>
                                          <p:spTgt spid="278555"/>
                                        </p:tgtEl>
                                      </p:cBhvr>
                                      <p:by x="105000" y="105000"/>
                                    </p:animScale>
                                  </p:childTnLst>
                                </p:cTn>
                              </p:par>
                              <p:par>
                                <p:cTn id="99" presetID="22" presetClass="entr" presetSubtype="4" repeatCount="3000" fill="hold" nodeType="withEffect">
                                  <p:stCondLst>
                                    <p:cond delay="0"/>
                                  </p:stCondLst>
                                  <p:childTnLst>
                                    <p:set>
                                      <p:cBhvr>
                                        <p:cTn id="100" dur="1" fill="hold">
                                          <p:stCondLst>
                                            <p:cond delay="0"/>
                                          </p:stCondLst>
                                        </p:cTn>
                                        <p:tgtEl>
                                          <p:spTgt spid="278581"/>
                                        </p:tgtEl>
                                        <p:attrNameLst>
                                          <p:attrName>style.visibility</p:attrName>
                                        </p:attrNameLst>
                                      </p:cBhvr>
                                      <p:to>
                                        <p:strVal val="visible"/>
                                      </p:to>
                                    </p:set>
                                    <p:animEffect transition="in" filter="wipe(down)">
                                      <p:cBhvr>
                                        <p:cTn id="101" dur="2000"/>
                                        <p:tgtEl>
                                          <p:spTgt spid="278581"/>
                                        </p:tgtEl>
                                      </p:cBhvr>
                                    </p:animEffect>
                                  </p:childTnLst>
                                </p:cTn>
                              </p:par>
                              <p:par>
                                <p:cTn id="102" presetID="22" presetClass="entr" presetSubtype="4" repeatCount="3000" fill="hold" nodeType="withEffect">
                                  <p:stCondLst>
                                    <p:cond delay="6000"/>
                                  </p:stCondLst>
                                  <p:childTnLst>
                                    <p:set>
                                      <p:cBhvr>
                                        <p:cTn id="103" dur="1" fill="hold">
                                          <p:stCondLst>
                                            <p:cond delay="0"/>
                                          </p:stCondLst>
                                        </p:cTn>
                                        <p:tgtEl>
                                          <p:spTgt spid="278582"/>
                                        </p:tgtEl>
                                        <p:attrNameLst>
                                          <p:attrName>style.visibility</p:attrName>
                                        </p:attrNameLst>
                                      </p:cBhvr>
                                      <p:to>
                                        <p:strVal val="visible"/>
                                      </p:to>
                                    </p:set>
                                    <p:animEffect transition="in" filter="wipe(down)">
                                      <p:cBhvr>
                                        <p:cTn id="104" dur="2000"/>
                                        <p:tgtEl>
                                          <p:spTgt spid="278582"/>
                                        </p:tgtEl>
                                      </p:cBhvr>
                                    </p:animEffect>
                                  </p:childTnLst>
                                </p:cTn>
                              </p:par>
                            </p:childTnLst>
                          </p:cTn>
                        </p:par>
                        <p:par>
                          <p:cTn id="105" fill="hold">
                            <p:stCondLst>
                              <p:cond delay="24500"/>
                            </p:stCondLst>
                            <p:childTnLst>
                              <p:par>
                                <p:cTn id="106" presetID="53" presetClass="exit" presetSubtype="16" fill="hold" nodeType="afterEffect">
                                  <p:stCondLst>
                                    <p:cond delay="0"/>
                                  </p:stCondLst>
                                  <p:childTnLst>
                                    <p:anim calcmode="lin" valueType="num">
                                      <p:cBhvr>
                                        <p:cTn id="107" dur="500"/>
                                        <p:tgtEl>
                                          <p:spTgt spid="278625"/>
                                        </p:tgtEl>
                                        <p:attrNameLst>
                                          <p:attrName>ppt_w</p:attrName>
                                        </p:attrNameLst>
                                      </p:cBhvr>
                                      <p:tavLst>
                                        <p:tav tm="0">
                                          <p:val>
                                            <p:strVal val="ppt_w"/>
                                          </p:val>
                                        </p:tav>
                                        <p:tav tm="100000">
                                          <p:val>
                                            <p:fltVal val="0"/>
                                          </p:val>
                                        </p:tav>
                                      </p:tavLst>
                                    </p:anim>
                                    <p:anim calcmode="lin" valueType="num">
                                      <p:cBhvr>
                                        <p:cTn id="108" dur="500"/>
                                        <p:tgtEl>
                                          <p:spTgt spid="278625"/>
                                        </p:tgtEl>
                                        <p:attrNameLst>
                                          <p:attrName>ppt_h</p:attrName>
                                        </p:attrNameLst>
                                      </p:cBhvr>
                                      <p:tavLst>
                                        <p:tav tm="0">
                                          <p:val>
                                            <p:strVal val="ppt_h"/>
                                          </p:val>
                                        </p:tav>
                                        <p:tav tm="100000">
                                          <p:val>
                                            <p:fltVal val="0"/>
                                          </p:val>
                                        </p:tav>
                                      </p:tavLst>
                                    </p:anim>
                                    <p:animEffect transition="out" filter="fade">
                                      <p:cBhvr>
                                        <p:cTn id="109" dur="500"/>
                                        <p:tgtEl>
                                          <p:spTgt spid="278625"/>
                                        </p:tgtEl>
                                      </p:cBhvr>
                                    </p:animEffect>
                                    <p:set>
                                      <p:cBhvr>
                                        <p:cTn id="110" dur="1" fill="hold">
                                          <p:stCondLst>
                                            <p:cond delay="499"/>
                                          </p:stCondLst>
                                        </p:cTn>
                                        <p:tgtEl>
                                          <p:spTgt spid="278625"/>
                                        </p:tgtEl>
                                        <p:attrNameLst>
                                          <p:attrName>style.visibility</p:attrName>
                                        </p:attrNameLst>
                                      </p:cBhvr>
                                      <p:to>
                                        <p:strVal val="hidden"/>
                                      </p:to>
                                    </p:set>
                                  </p:childTnLst>
                                </p:cTn>
                              </p:par>
                            </p:childTnLst>
                          </p:cTn>
                        </p:par>
                        <p:par>
                          <p:cTn id="111" fill="hold">
                            <p:stCondLst>
                              <p:cond delay="25000"/>
                            </p:stCondLst>
                            <p:childTnLst>
                              <p:par>
                                <p:cTn id="112" presetID="22" presetClass="entr" presetSubtype="8" fill="hold" nodeType="afterEffect">
                                  <p:stCondLst>
                                    <p:cond delay="0"/>
                                  </p:stCondLst>
                                  <p:childTnLst>
                                    <p:set>
                                      <p:cBhvr>
                                        <p:cTn id="113" dur="1" fill="hold">
                                          <p:stCondLst>
                                            <p:cond delay="0"/>
                                          </p:stCondLst>
                                        </p:cTn>
                                        <p:tgtEl>
                                          <p:spTgt spid="278631"/>
                                        </p:tgtEl>
                                        <p:attrNameLst>
                                          <p:attrName>style.visibility</p:attrName>
                                        </p:attrNameLst>
                                      </p:cBhvr>
                                      <p:to>
                                        <p:strVal val="visible"/>
                                      </p:to>
                                    </p:set>
                                    <p:animEffect transition="in" filter="wipe(left)">
                                      <p:cBhvr>
                                        <p:cTn id="114" dur="1000"/>
                                        <p:tgtEl>
                                          <p:spTgt spid="278631"/>
                                        </p:tgtEl>
                                      </p:cBhvr>
                                    </p:animEffect>
                                  </p:childTnLst>
                                </p:cTn>
                              </p:par>
                            </p:childTnLst>
                          </p:cTn>
                        </p:par>
                        <p:par>
                          <p:cTn id="115" fill="hold">
                            <p:stCondLst>
                              <p:cond delay="26000"/>
                            </p:stCondLst>
                            <p:childTnLst>
                              <p:par>
                                <p:cTn id="116" presetID="26" presetClass="emph" presetSubtype="0" repeatCount="3000" fill="hold" nodeType="afterEffect">
                                  <p:stCondLst>
                                    <p:cond delay="0"/>
                                  </p:stCondLst>
                                  <p:childTnLst>
                                    <p:animEffect transition="out" filter="fade">
                                      <p:cBhvr>
                                        <p:cTn id="117" dur="2000" tmFilter="0, 0; .2, .5; .8, .5; 1, 0"/>
                                        <p:tgtEl>
                                          <p:spTgt spid="278608"/>
                                        </p:tgtEl>
                                      </p:cBhvr>
                                    </p:animEffect>
                                    <p:animScale>
                                      <p:cBhvr>
                                        <p:cTn id="118" dur="1000" autoRev="1" fill="hold"/>
                                        <p:tgtEl>
                                          <p:spTgt spid="278608"/>
                                        </p:tgtEl>
                                      </p:cBhvr>
                                      <p:by x="105000" y="105000"/>
                                    </p:animScale>
                                  </p:childTnLst>
                                </p:cTn>
                              </p:par>
                              <p:par>
                                <p:cTn id="119" presetID="22" presetClass="entr" presetSubtype="1" repeatCount="3000" fill="hold" nodeType="withEffect">
                                  <p:stCondLst>
                                    <p:cond delay="0"/>
                                  </p:stCondLst>
                                  <p:childTnLst>
                                    <p:set>
                                      <p:cBhvr>
                                        <p:cTn id="120" dur="1" fill="hold">
                                          <p:stCondLst>
                                            <p:cond delay="0"/>
                                          </p:stCondLst>
                                        </p:cTn>
                                        <p:tgtEl>
                                          <p:spTgt spid="278577"/>
                                        </p:tgtEl>
                                        <p:attrNameLst>
                                          <p:attrName>style.visibility</p:attrName>
                                        </p:attrNameLst>
                                      </p:cBhvr>
                                      <p:to>
                                        <p:strVal val="visible"/>
                                      </p:to>
                                    </p:set>
                                    <p:animEffect transition="in" filter="wipe(up)">
                                      <p:cBhvr>
                                        <p:cTn id="121" dur="2000"/>
                                        <p:tgtEl>
                                          <p:spTgt spid="278577"/>
                                        </p:tgtEl>
                                      </p:cBhvr>
                                    </p:animEffect>
                                  </p:childTnLst>
                                </p:cTn>
                              </p:par>
                              <p:par>
                                <p:cTn id="122" presetID="26" presetClass="emph" presetSubtype="0" repeatCount="3000" fill="hold" grpId="0" nodeType="withEffect">
                                  <p:stCondLst>
                                    <p:cond delay="0"/>
                                  </p:stCondLst>
                                  <p:childTnLst>
                                    <p:animEffect transition="out" filter="fade">
                                      <p:cBhvr>
                                        <p:cTn id="123" dur="2000" tmFilter="0, 0; .2, .5; .8, .5; 1, 0"/>
                                        <p:tgtEl>
                                          <p:spTgt spid="278556"/>
                                        </p:tgtEl>
                                      </p:cBhvr>
                                    </p:animEffect>
                                    <p:animScale>
                                      <p:cBhvr>
                                        <p:cTn id="124" dur="1000" autoRev="1" fill="hold"/>
                                        <p:tgtEl>
                                          <p:spTgt spid="278556"/>
                                        </p:tgtEl>
                                      </p:cBhvr>
                                      <p:by x="105000" y="105000"/>
                                    </p:animScale>
                                  </p:childTnLst>
                                </p:cTn>
                              </p:par>
                              <p:par>
                                <p:cTn id="125" presetID="22" presetClass="entr" presetSubtype="8" repeatCount="3000" fill="hold" nodeType="withEffect">
                                  <p:stCondLst>
                                    <p:cond delay="0"/>
                                  </p:stCondLst>
                                  <p:childTnLst>
                                    <p:set>
                                      <p:cBhvr>
                                        <p:cTn id="126" dur="1" fill="hold">
                                          <p:stCondLst>
                                            <p:cond delay="0"/>
                                          </p:stCondLst>
                                        </p:cTn>
                                        <p:tgtEl>
                                          <p:spTgt spid="278538"/>
                                        </p:tgtEl>
                                        <p:attrNameLst>
                                          <p:attrName>style.visibility</p:attrName>
                                        </p:attrNameLst>
                                      </p:cBhvr>
                                      <p:to>
                                        <p:strVal val="visible"/>
                                      </p:to>
                                    </p:set>
                                    <p:animEffect transition="in" filter="wipe(left)">
                                      <p:cBhvr>
                                        <p:cTn id="127" dur="2000"/>
                                        <p:tgtEl>
                                          <p:spTgt spid="278538"/>
                                        </p:tgtEl>
                                      </p:cBhvr>
                                    </p:animEffect>
                                  </p:childTnLst>
                                </p:cTn>
                              </p:par>
                              <p:par>
                                <p:cTn id="128" presetID="26" presetClass="emph" presetSubtype="0" repeatCount="4000" fill="hold" nodeType="withEffect">
                                  <p:stCondLst>
                                    <p:cond delay="0"/>
                                  </p:stCondLst>
                                  <p:childTnLst>
                                    <p:animEffect transition="out" filter="fade">
                                      <p:cBhvr>
                                        <p:cTn id="129" dur="1000" tmFilter="0, 0; .2, .5; .8, .5; 1, 0"/>
                                        <p:tgtEl>
                                          <p:spTgt spid="278613"/>
                                        </p:tgtEl>
                                      </p:cBhvr>
                                    </p:animEffect>
                                    <p:animScale>
                                      <p:cBhvr>
                                        <p:cTn id="130" dur="500" autoRev="1" fill="hold"/>
                                        <p:tgtEl>
                                          <p:spTgt spid="278613"/>
                                        </p:tgtEl>
                                      </p:cBhvr>
                                      <p:by x="105000" y="105000"/>
                                    </p:animScale>
                                  </p:childTnLst>
                                </p:cTn>
                              </p:par>
                            </p:childTnLst>
                          </p:cTn>
                        </p:par>
                        <p:par>
                          <p:cTn id="131" fill="hold">
                            <p:stCondLst>
                              <p:cond delay="28000"/>
                            </p:stCondLst>
                            <p:childTnLst>
                              <p:par>
                                <p:cTn id="132" presetID="22" presetClass="exit" presetSubtype="2" fill="hold" nodeType="afterEffect">
                                  <p:stCondLst>
                                    <p:cond delay="0"/>
                                  </p:stCondLst>
                                  <p:childTnLst>
                                    <p:animEffect transition="out" filter="wipe(right)">
                                      <p:cBhvr>
                                        <p:cTn id="133" dur="500"/>
                                        <p:tgtEl>
                                          <p:spTgt spid="278631"/>
                                        </p:tgtEl>
                                      </p:cBhvr>
                                    </p:animEffect>
                                    <p:set>
                                      <p:cBhvr>
                                        <p:cTn id="134" dur="1" fill="hold">
                                          <p:stCondLst>
                                            <p:cond delay="499"/>
                                          </p:stCondLst>
                                        </p:cTn>
                                        <p:tgtEl>
                                          <p:spTgt spid="278631"/>
                                        </p:tgtEl>
                                        <p:attrNameLst>
                                          <p:attrName>style.visibility</p:attrName>
                                        </p:attrNameLst>
                                      </p:cBhvr>
                                      <p:to>
                                        <p:strVal val="hidden"/>
                                      </p:to>
                                    </p:set>
                                  </p:childTnLst>
                                </p:cTn>
                              </p:par>
                            </p:childTnLst>
                          </p:cTn>
                        </p:par>
                      </p:childTnLst>
                    </p:cTn>
                  </p:par>
                </p:childTnLst>
              </p:cTn>
              <p:nextCondLst>
                <p:cond evt="onClick" delay="0">
                  <p:tgtEl>
                    <p:spTgt spid="278645"/>
                  </p:tgtEl>
                </p:cond>
              </p:nextCondLst>
            </p:seq>
          </p:childTnLst>
        </p:cTn>
      </p:par>
    </p:tnLst>
    <p:bldLst>
      <p:bldP spid="278554" grpId="0"/>
      <p:bldP spid="278555" grpId="0"/>
      <p:bldP spid="278556" grpId="0"/>
      <p:bldP spid="278600" grpId="0"/>
      <p:bldP spid="278610" grpId="0" bldLvl="0" animBg="1"/>
      <p:bldP spid="278645"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endParaRPr lang="zh-CN" altLang="en-US" sz="1800" b="0" dirty="0">
              <a:latin typeface="Arial" panose="020B0604020202020204" pitchFamily="34" charset="0"/>
            </a:endParaRPr>
          </a:p>
        </p:txBody>
      </p:sp>
      <p:cxnSp>
        <p:nvCxnSpPr>
          <p:cNvPr id="543747" name="AutoShape 3"/>
          <p:cNvCxnSpPr>
            <a:cxnSpLocks/>
            <a:endCxn id="543746" idx="1"/>
          </p:cNvCxnSpPr>
          <p:nvPr/>
        </p:nvCxnSpPr>
        <p:spPr>
          <a:xfrm>
            <a:off x="1655763" y="4305618"/>
            <a:ext cx="2081212" cy="1370489"/>
          </a:xfrm>
          <a:prstGeom prst="bentConnector3">
            <a:avLst>
              <a:gd name="adj1" fmla="val -31230"/>
            </a:avLst>
          </a:prstGeom>
          <a:ln w="28575" cap="rnd" cmpd="sng">
            <a:solidFill>
              <a:srgbClr val="336699"/>
            </a:solidFill>
            <a:prstDash val="sysDot"/>
            <a:miter/>
            <a:headEnd type="none" w="med" len="med"/>
            <a:tailEnd type="none" w="med" len="med"/>
          </a:ln>
        </p:spPr>
      </p:cxnSp>
      <p:cxnSp>
        <p:nvCxnSpPr>
          <p:cNvPr id="543748" name="AutoShape 4"/>
          <p:cNvCxnSpPr>
            <a:cxnSpLocks/>
            <a:endCxn id="543746" idx="3"/>
          </p:cNvCxnSpPr>
          <p:nvPr/>
        </p:nvCxnSpPr>
        <p:spPr>
          <a:xfrm rot="10800000" flipV="1">
            <a:off x="8347075" y="4278313"/>
            <a:ext cx="2124076" cy="1397794"/>
          </a:xfrm>
          <a:prstGeom prst="bentConnector3">
            <a:avLst>
              <a:gd name="adj1" fmla="val -25587"/>
            </a:avLst>
          </a:prstGeom>
          <a:ln w="28575" cap="rnd" cmpd="sng">
            <a:solidFill>
              <a:srgbClr val="336699"/>
            </a:solidFill>
            <a:prstDash val="sysDot"/>
            <a:miter/>
            <a:headEnd type="none" w="med" len="med"/>
            <a:tailEnd type="none" w="med" len="med"/>
          </a:ln>
        </p:spPr>
      </p:cxnSp>
      <p:sp>
        <p:nvSpPr>
          <p:cNvPr id="543749"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dirty="0">
                <a:solidFill>
                  <a:srgbClr val="0000CC"/>
                </a:solidFill>
                <a:effectLst>
                  <a:outerShdw blurRad="38100" dist="38100" dir="2700000">
                    <a:srgbClr val="C0C0C0"/>
                  </a:outerShdw>
                </a:effectLst>
                <a:latin typeface="Arial" panose="020B0604020202020204" pitchFamily="34" charset="0"/>
              </a:rPr>
              <a:t>本节小结</a:t>
            </a:r>
          </a:p>
        </p:txBody>
      </p:sp>
      <p:sp>
        <p:nvSpPr>
          <p:cNvPr id="543750" name="AutoShape 6"/>
          <p:cNvSpPr/>
          <p:nvPr/>
        </p:nvSpPr>
        <p:spPr>
          <a:xfrm>
            <a:off x="1655763" y="3789681"/>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543751" name="Oval 7"/>
          <p:cNvSpPr/>
          <p:nvPr/>
        </p:nvSpPr>
        <p:spPr>
          <a:xfrm>
            <a:off x="1655763" y="3813493"/>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43752" name="Oval 8"/>
          <p:cNvSpPr/>
          <p:nvPr/>
        </p:nvSpPr>
        <p:spPr>
          <a:xfrm>
            <a:off x="1749425" y="3818256"/>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43753" name="Rectangle 9"/>
          <p:cNvSpPr/>
          <p:nvPr/>
        </p:nvSpPr>
        <p:spPr>
          <a:xfrm>
            <a:off x="1758950" y="1492568"/>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543754" name="Rectangle 10"/>
          <p:cNvSpPr/>
          <p:nvPr/>
        </p:nvSpPr>
        <p:spPr>
          <a:xfrm>
            <a:off x="1898650" y="2006918"/>
            <a:ext cx="1873250" cy="181483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002060"/>
                </a:solidFill>
                <a:effectLst>
                  <a:outerShdw blurRad="38100" dist="38100" dir="2700000">
                    <a:srgbClr val="C0C0C0"/>
                  </a:outerShdw>
                </a:effectLst>
                <a:latin typeface="Arial" panose="020B0604020202020204" pitchFamily="34" charset="0"/>
              </a:rPr>
              <a:t>设备分配中数据结构。</a:t>
            </a:r>
          </a:p>
          <a:p>
            <a:pPr marL="116205" indent="-116205">
              <a:lnSpc>
                <a:spcPct val="80000"/>
              </a:lnSpc>
              <a:buAutoNum type="arabicPeriod"/>
            </a:pPr>
            <a:endParaRPr lang="zh-CN" altLang="en-US" sz="2000" dirty="0">
              <a:solidFill>
                <a:srgbClr val="00206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002060"/>
                </a:solidFill>
                <a:effectLst>
                  <a:outerShdw blurRad="38100" dist="38100" dir="2700000">
                    <a:srgbClr val="C0C0C0"/>
                  </a:outerShdw>
                </a:effectLst>
                <a:latin typeface="Arial" panose="020B0604020202020204" pitchFamily="34" charset="0"/>
              </a:rPr>
              <a:t>设备分配因素与技术。</a:t>
            </a:r>
          </a:p>
          <a:p>
            <a:pPr marL="116205" indent="-116205">
              <a:lnSpc>
                <a:spcPct val="80000"/>
              </a:lnSpc>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pPr>
            <a:endParaRPr lang="zh-CN" altLang="en-US" sz="2000" dirty="0">
              <a:solidFill>
                <a:srgbClr val="660066"/>
              </a:solidFill>
              <a:effectLst>
                <a:outerShdw blurRad="38100" dist="38100" dir="2700000">
                  <a:srgbClr val="C0C0C0"/>
                </a:outerShdw>
              </a:effectLst>
              <a:latin typeface="Arial" panose="020B0604020202020204" pitchFamily="34" charset="0"/>
            </a:endParaRPr>
          </a:p>
        </p:txBody>
      </p:sp>
      <p:sp>
        <p:nvSpPr>
          <p:cNvPr id="543755"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endParaRPr lang="zh-CN" altLang="en-US" sz="1800" b="0" dirty="0">
              <a:latin typeface="Arial" panose="020B0604020202020204" pitchFamily="34" charset="0"/>
            </a:endParaRPr>
          </a:p>
        </p:txBody>
      </p:sp>
      <p:grpSp>
        <p:nvGrpSpPr>
          <p:cNvPr id="543756" name="Group 12"/>
          <p:cNvGrpSpPr/>
          <p:nvPr/>
        </p:nvGrpSpPr>
        <p:grpSpPr>
          <a:xfrm>
            <a:off x="4927600" y="3835400"/>
            <a:ext cx="2303463" cy="412750"/>
            <a:chOff x="2029" y="2178"/>
            <a:chExt cx="1600" cy="474"/>
          </a:xfrm>
        </p:grpSpPr>
        <p:sp>
          <p:nvSpPr>
            <p:cNvPr id="543757"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43758"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sp>
        <p:nvSpPr>
          <p:cNvPr id="543759"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543760" name="Rectangle 16"/>
          <p:cNvSpPr/>
          <p:nvPr/>
        </p:nvSpPr>
        <p:spPr>
          <a:xfrm>
            <a:off x="5181600" y="1957388"/>
            <a:ext cx="1922463" cy="181483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先来先分配方式。</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优先级高优先方式。</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endParaRPr lang="zh-CN" altLang="en-US" sz="2000" dirty="0">
              <a:solidFill>
                <a:srgbClr val="990000"/>
              </a:solidFill>
              <a:effectLst>
                <a:outerShdw blurRad="38100" dist="38100" dir="2700000">
                  <a:srgbClr val="C0C0C0"/>
                </a:outerShdw>
              </a:effectLst>
              <a:latin typeface="Arial" panose="020B0604020202020204" pitchFamily="34" charset="0"/>
            </a:endParaRPr>
          </a:p>
        </p:txBody>
      </p:sp>
      <p:sp>
        <p:nvSpPr>
          <p:cNvPr id="543761" name="AutoShape 17"/>
          <p:cNvSpPr/>
          <p:nvPr/>
        </p:nvSpPr>
        <p:spPr>
          <a:xfrm>
            <a:off x="8237538" y="3779838"/>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543762" name="Oval 18"/>
          <p:cNvSpPr/>
          <p:nvPr/>
        </p:nvSpPr>
        <p:spPr>
          <a:xfrm>
            <a:off x="8237538" y="3816351"/>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nvGrpSpPr>
          <p:cNvPr id="543763" name="Group 19"/>
          <p:cNvGrpSpPr/>
          <p:nvPr/>
        </p:nvGrpSpPr>
        <p:grpSpPr>
          <a:xfrm>
            <a:off x="8389938" y="1435101"/>
            <a:ext cx="1952625" cy="2765425"/>
            <a:chOff x="3017" y="856"/>
            <a:chExt cx="1052" cy="1906"/>
          </a:xfrm>
        </p:grpSpPr>
        <p:sp>
          <p:nvSpPr>
            <p:cNvPr id="543764"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43765"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grpSp>
      <p:sp>
        <p:nvSpPr>
          <p:cNvPr id="543766" name="Rectangle 22"/>
          <p:cNvSpPr/>
          <p:nvPr/>
        </p:nvSpPr>
        <p:spPr>
          <a:xfrm>
            <a:off x="8539163" y="1974851"/>
            <a:ext cx="1835150" cy="181483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进程的定义</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进程与程序的关系</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进程的组成及描述</a:t>
            </a:r>
          </a:p>
        </p:txBody>
      </p:sp>
      <p:sp>
        <p:nvSpPr>
          <p:cNvPr id="543767" name="Text Box 29"/>
          <p:cNvSpPr txBox="1"/>
          <p:nvPr/>
        </p:nvSpPr>
        <p:spPr>
          <a:xfrm>
            <a:off x="1611313" y="4415156"/>
            <a:ext cx="22320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设备分配基本概念</a:t>
            </a:r>
          </a:p>
        </p:txBody>
      </p:sp>
      <p:sp>
        <p:nvSpPr>
          <p:cNvPr id="543768" name="Text Box 30"/>
          <p:cNvSpPr txBox="1"/>
          <p:nvPr/>
        </p:nvSpPr>
        <p:spPr>
          <a:xfrm>
            <a:off x="4727575" y="4516438"/>
            <a:ext cx="2736850"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设备分配算法</a:t>
            </a:r>
          </a:p>
        </p:txBody>
      </p:sp>
      <p:sp>
        <p:nvSpPr>
          <p:cNvPr id="543769" name="Text Box 31"/>
          <p:cNvSpPr txBox="1"/>
          <p:nvPr/>
        </p:nvSpPr>
        <p:spPr>
          <a:xfrm>
            <a:off x="8037513" y="4516438"/>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en-US" altLang="zh-CN" sz="2000">
                <a:solidFill>
                  <a:srgbClr val="000099"/>
                </a:solidFill>
                <a:effectLst>
                  <a:outerShdw blurRad="38100" dist="38100" dir="2700000">
                    <a:srgbClr val="C0C0C0"/>
                  </a:outerShdw>
                </a:effectLst>
                <a:latin typeface="Arial" panose="020B0604020202020204" pitchFamily="34" charset="0"/>
              </a:rPr>
              <a:t>SPOOLING </a:t>
            </a:r>
            <a:r>
              <a:rPr lang="zh-CN" altLang="en-US" sz="2000" dirty="0">
                <a:solidFill>
                  <a:srgbClr val="000099"/>
                </a:solidFill>
                <a:effectLst>
                  <a:outerShdw blurRad="38100" dist="38100" dir="2700000">
                    <a:srgbClr val="C0C0C0"/>
                  </a:outerShdw>
                </a:effectLst>
                <a:latin typeface="Arial" panose="020B0604020202020204" pitchFamily="34" charset="0"/>
              </a:rPr>
              <a:t>系统</a:t>
            </a:r>
          </a:p>
        </p:txBody>
      </p:sp>
      <p:sp>
        <p:nvSpPr>
          <p:cNvPr id="27" name="矩形 26">
            <a:extLst>
              <a:ext uri="{FF2B5EF4-FFF2-40B4-BE49-F238E27FC236}">
                <a16:creationId xmlns:a16="http://schemas.microsoft.com/office/drawing/2014/main" id="{6CECD43B-D83D-4DA8-BCAB-E621AC521200}"/>
              </a:ext>
            </a:extLst>
          </p:cNvPr>
          <p:cNvSpPr/>
          <p:nvPr/>
        </p:nvSpPr>
        <p:spPr>
          <a:xfrm>
            <a:off x="450854" y="201588"/>
            <a:ext cx="3455988" cy="419100"/>
          </a:xfrm>
          <a:prstGeom prst="rect">
            <a:avLst/>
          </a:prstGeom>
        </p:spPr>
        <p:txBody>
          <a:bodyPr wrap="none" fromWordArt="1">
            <a:prstTxWarp prst="textPlain">
              <a:avLst>
                <a:gd name="adj" fmla="val 50028"/>
              </a:avLst>
            </a:prstTxWarp>
            <a:normAutofit fontScale="72500" lnSpcReduction="20000"/>
          </a:bodyPr>
          <a:lstStyle/>
          <a:p>
            <a:pPr algn="ctr"/>
            <a:r>
              <a:rPr lang="zh-CN" altLang="en-US" sz="3600" b="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5.4 设备分配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43748"/>
                                        </p:tgtEl>
                                        <p:attrNameLst>
                                          <p:attrName>style.visibility</p:attrName>
                                        </p:attrNameLst>
                                      </p:cBhvr>
                                      <p:to>
                                        <p:strVal val="visible"/>
                                      </p:to>
                                    </p:set>
                                    <p:anim calcmode="lin" valueType="num">
                                      <p:cBhvr additive="base">
                                        <p:cTn id="7" dur="500" fill="hold"/>
                                        <p:tgtEl>
                                          <p:spTgt spid="543748"/>
                                        </p:tgtEl>
                                        <p:attrNameLst>
                                          <p:attrName>ppt_x</p:attrName>
                                        </p:attrNameLst>
                                      </p:cBhvr>
                                      <p:tavLst>
                                        <p:tav tm="0">
                                          <p:val>
                                            <p:strVal val="#ppt_x"/>
                                          </p:val>
                                        </p:tav>
                                        <p:tav tm="100000">
                                          <p:val>
                                            <p:strVal val="#ppt_x"/>
                                          </p:val>
                                        </p:tav>
                                      </p:tavLst>
                                    </p:anim>
                                    <p:anim calcmode="lin" valueType="num">
                                      <p:cBhvr additive="base">
                                        <p:cTn id="8" dur="500" fill="hold"/>
                                        <p:tgtEl>
                                          <p:spTgt spid="54374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43746"/>
                                        </p:tgtEl>
                                        <p:attrNameLst>
                                          <p:attrName>style.visibility</p:attrName>
                                        </p:attrNameLst>
                                      </p:cBhvr>
                                      <p:to>
                                        <p:strVal val="visible"/>
                                      </p:to>
                                    </p:set>
                                    <p:anim calcmode="lin" valueType="num">
                                      <p:cBhvr additive="base">
                                        <p:cTn id="12" dur="500" fill="hold"/>
                                        <p:tgtEl>
                                          <p:spTgt spid="543746"/>
                                        </p:tgtEl>
                                        <p:attrNameLst>
                                          <p:attrName>ppt_x</p:attrName>
                                        </p:attrNameLst>
                                      </p:cBhvr>
                                      <p:tavLst>
                                        <p:tav tm="0">
                                          <p:val>
                                            <p:strVal val="#ppt_x"/>
                                          </p:val>
                                        </p:tav>
                                        <p:tav tm="100000">
                                          <p:val>
                                            <p:strVal val="#ppt_x"/>
                                          </p:val>
                                        </p:tav>
                                      </p:tavLst>
                                    </p:anim>
                                    <p:anim calcmode="lin" valueType="num">
                                      <p:cBhvr additive="base">
                                        <p:cTn id="13" dur="500" fill="hold"/>
                                        <p:tgtEl>
                                          <p:spTgt spid="54374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43747"/>
                                        </p:tgtEl>
                                        <p:attrNameLst>
                                          <p:attrName>style.visibility</p:attrName>
                                        </p:attrNameLst>
                                      </p:cBhvr>
                                      <p:to>
                                        <p:strVal val="visible"/>
                                      </p:to>
                                    </p:set>
                                    <p:anim calcmode="lin" valueType="num">
                                      <p:cBhvr additive="base">
                                        <p:cTn id="17" dur="500" fill="hold"/>
                                        <p:tgtEl>
                                          <p:spTgt spid="543747"/>
                                        </p:tgtEl>
                                        <p:attrNameLst>
                                          <p:attrName>ppt_x</p:attrName>
                                        </p:attrNameLst>
                                      </p:cBhvr>
                                      <p:tavLst>
                                        <p:tav tm="0">
                                          <p:val>
                                            <p:strVal val="#ppt_x"/>
                                          </p:val>
                                        </p:tav>
                                        <p:tav tm="100000">
                                          <p:val>
                                            <p:strVal val="#ppt_x"/>
                                          </p:val>
                                        </p:tav>
                                      </p:tavLst>
                                    </p:anim>
                                    <p:anim calcmode="lin" valueType="num">
                                      <p:cBhvr additive="base">
                                        <p:cTn id="18" dur="500" fill="hold"/>
                                        <p:tgtEl>
                                          <p:spTgt spid="54374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43749"/>
                                        </p:tgtEl>
                                        <p:attrNameLst>
                                          <p:attrName>style.visibility</p:attrName>
                                        </p:attrNameLst>
                                      </p:cBhvr>
                                      <p:to>
                                        <p:strVal val="visible"/>
                                      </p:to>
                                    </p:set>
                                    <p:anim calcmode="lin" valueType="num">
                                      <p:cBhvr additive="base">
                                        <p:cTn id="22" dur="500" fill="hold"/>
                                        <p:tgtEl>
                                          <p:spTgt spid="543749"/>
                                        </p:tgtEl>
                                        <p:attrNameLst>
                                          <p:attrName>ppt_x</p:attrName>
                                        </p:attrNameLst>
                                      </p:cBhvr>
                                      <p:tavLst>
                                        <p:tav tm="0">
                                          <p:val>
                                            <p:strVal val="#ppt_x"/>
                                          </p:val>
                                        </p:tav>
                                        <p:tav tm="100000">
                                          <p:val>
                                            <p:strVal val="#ppt_x"/>
                                          </p:val>
                                        </p:tav>
                                      </p:tavLst>
                                    </p:anim>
                                    <p:anim calcmode="lin" valueType="num">
                                      <p:cBhvr additive="base">
                                        <p:cTn id="23" dur="500" fill="hold"/>
                                        <p:tgtEl>
                                          <p:spTgt spid="54374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43750"/>
                                        </p:tgtEl>
                                        <p:attrNameLst>
                                          <p:attrName>style.visibility</p:attrName>
                                        </p:attrNameLst>
                                      </p:cBhvr>
                                      <p:to>
                                        <p:strVal val="visible"/>
                                      </p:to>
                                    </p:set>
                                    <p:anim calcmode="lin" valueType="num">
                                      <p:cBhvr additive="base">
                                        <p:cTn id="27" dur="500" fill="hold"/>
                                        <p:tgtEl>
                                          <p:spTgt spid="543750"/>
                                        </p:tgtEl>
                                        <p:attrNameLst>
                                          <p:attrName>ppt_x</p:attrName>
                                        </p:attrNameLst>
                                      </p:cBhvr>
                                      <p:tavLst>
                                        <p:tav tm="0">
                                          <p:val>
                                            <p:strVal val="#ppt_x"/>
                                          </p:val>
                                        </p:tav>
                                        <p:tav tm="100000">
                                          <p:val>
                                            <p:strVal val="#ppt_x"/>
                                          </p:val>
                                        </p:tav>
                                      </p:tavLst>
                                    </p:anim>
                                    <p:anim calcmode="lin" valueType="num">
                                      <p:cBhvr additive="base">
                                        <p:cTn id="28" dur="500" fill="hold"/>
                                        <p:tgtEl>
                                          <p:spTgt spid="54375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43767"/>
                                        </p:tgtEl>
                                        <p:attrNameLst>
                                          <p:attrName>style.visibility</p:attrName>
                                        </p:attrNameLst>
                                      </p:cBhvr>
                                      <p:to>
                                        <p:strVal val="visible"/>
                                      </p:to>
                                    </p:set>
                                    <p:anim calcmode="lin" valueType="num">
                                      <p:cBhvr additive="base">
                                        <p:cTn id="32" dur="500" fill="hold"/>
                                        <p:tgtEl>
                                          <p:spTgt spid="543767"/>
                                        </p:tgtEl>
                                        <p:attrNameLst>
                                          <p:attrName>ppt_x</p:attrName>
                                        </p:attrNameLst>
                                      </p:cBhvr>
                                      <p:tavLst>
                                        <p:tav tm="0">
                                          <p:val>
                                            <p:strVal val="#ppt_x"/>
                                          </p:val>
                                        </p:tav>
                                        <p:tav tm="100000">
                                          <p:val>
                                            <p:strVal val="#ppt_x"/>
                                          </p:val>
                                        </p:tav>
                                      </p:tavLst>
                                    </p:anim>
                                    <p:anim calcmode="lin" valueType="num">
                                      <p:cBhvr additive="base">
                                        <p:cTn id="33" dur="500" fill="hold"/>
                                        <p:tgtEl>
                                          <p:spTgt spid="543767"/>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43751"/>
                                        </p:tgtEl>
                                        <p:attrNameLst>
                                          <p:attrName>style.visibility</p:attrName>
                                        </p:attrNameLst>
                                      </p:cBhvr>
                                      <p:to>
                                        <p:strVal val="visible"/>
                                      </p:to>
                                    </p:set>
                                    <p:anim calcmode="lin" valueType="num">
                                      <p:cBhvr additive="base">
                                        <p:cTn id="37" dur="500" fill="hold"/>
                                        <p:tgtEl>
                                          <p:spTgt spid="543751"/>
                                        </p:tgtEl>
                                        <p:attrNameLst>
                                          <p:attrName>ppt_x</p:attrName>
                                        </p:attrNameLst>
                                      </p:cBhvr>
                                      <p:tavLst>
                                        <p:tav tm="0">
                                          <p:val>
                                            <p:strVal val="#ppt_x"/>
                                          </p:val>
                                        </p:tav>
                                        <p:tav tm="100000">
                                          <p:val>
                                            <p:strVal val="#ppt_x"/>
                                          </p:val>
                                        </p:tav>
                                      </p:tavLst>
                                    </p:anim>
                                    <p:anim calcmode="lin" valueType="num">
                                      <p:cBhvr additive="base">
                                        <p:cTn id="38" dur="500" fill="hold"/>
                                        <p:tgtEl>
                                          <p:spTgt spid="543751"/>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43752"/>
                                        </p:tgtEl>
                                        <p:attrNameLst>
                                          <p:attrName>style.visibility</p:attrName>
                                        </p:attrNameLst>
                                      </p:cBhvr>
                                      <p:to>
                                        <p:strVal val="visible"/>
                                      </p:to>
                                    </p:set>
                                    <p:anim calcmode="lin" valueType="num">
                                      <p:cBhvr additive="base">
                                        <p:cTn id="42" dur="500" fill="hold"/>
                                        <p:tgtEl>
                                          <p:spTgt spid="543752"/>
                                        </p:tgtEl>
                                        <p:attrNameLst>
                                          <p:attrName>ppt_x</p:attrName>
                                        </p:attrNameLst>
                                      </p:cBhvr>
                                      <p:tavLst>
                                        <p:tav tm="0">
                                          <p:val>
                                            <p:strVal val="#ppt_x"/>
                                          </p:val>
                                        </p:tav>
                                        <p:tav tm="100000">
                                          <p:val>
                                            <p:strVal val="#ppt_x"/>
                                          </p:val>
                                        </p:tav>
                                      </p:tavLst>
                                    </p:anim>
                                    <p:anim calcmode="lin" valueType="num">
                                      <p:cBhvr additive="base">
                                        <p:cTn id="43" dur="500" fill="hold"/>
                                        <p:tgtEl>
                                          <p:spTgt spid="543752"/>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543753"/>
                                        </p:tgtEl>
                                        <p:attrNameLst>
                                          <p:attrName>style.visibility</p:attrName>
                                        </p:attrNameLst>
                                      </p:cBhvr>
                                      <p:to>
                                        <p:strVal val="visible"/>
                                      </p:to>
                                    </p:set>
                                    <p:anim calcmode="lin" valueType="num">
                                      <p:cBhvr additive="base">
                                        <p:cTn id="47" dur="500" fill="hold"/>
                                        <p:tgtEl>
                                          <p:spTgt spid="543753"/>
                                        </p:tgtEl>
                                        <p:attrNameLst>
                                          <p:attrName>ppt_x</p:attrName>
                                        </p:attrNameLst>
                                      </p:cBhvr>
                                      <p:tavLst>
                                        <p:tav tm="0">
                                          <p:val>
                                            <p:strVal val="#ppt_x"/>
                                          </p:val>
                                        </p:tav>
                                        <p:tav tm="100000">
                                          <p:val>
                                            <p:strVal val="#ppt_x"/>
                                          </p:val>
                                        </p:tav>
                                      </p:tavLst>
                                    </p:anim>
                                    <p:anim calcmode="lin" valueType="num">
                                      <p:cBhvr additive="base">
                                        <p:cTn id="48" dur="500" fill="hold"/>
                                        <p:tgtEl>
                                          <p:spTgt spid="543753"/>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543754"/>
                                        </p:tgtEl>
                                        <p:attrNameLst>
                                          <p:attrName>style.visibility</p:attrName>
                                        </p:attrNameLst>
                                      </p:cBhvr>
                                      <p:to>
                                        <p:strVal val="visible"/>
                                      </p:to>
                                    </p:set>
                                    <p:anim calcmode="lin" valueType="num">
                                      <p:cBhvr additive="base">
                                        <p:cTn id="52" dur="500" fill="hold"/>
                                        <p:tgtEl>
                                          <p:spTgt spid="543754"/>
                                        </p:tgtEl>
                                        <p:attrNameLst>
                                          <p:attrName>ppt_x</p:attrName>
                                        </p:attrNameLst>
                                      </p:cBhvr>
                                      <p:tavLst>
                                        <p:tav tm="0">
                                          <p:val>
                                            <p:strVal val="#ppt_x"/>
                                          </p:val>
                                        </p:tav>
                                        <p:tav tm="100000">
                                          <p:val>
                                            <p:strVal val="#ppt_x"/>
                                          </p:val>
                                        </p:tav>
                                      </p:tavLst>
                                    </p:anim>
                                    <p:anim calcmode="lin" valueType="num">
                                      <p:cBhvr additive="base">
                                        <p:cTn id="53" dur="500" fill="hold"/>
                                        <p:tgtEl>
                                          <p:spTgt spid="543754"/>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543755"/>
                                        </p:tgtEl>
                                        <p:attrNameLst>
                                          <p:attrName>style.visibility</p:attrName>
                                        </p:attrNameLst>
                                      </p:cBhvr>
                                      <p:to>
                                        <p:strVal val="visible"/>
                                      </p:to>
                                    </p:set>
                                    <p:anim calcmode="lin" valueType="num">
                                      <p:cBhvr additive="base">
                                        <p:cTn id="57" dur="500" fill="hold"/>
                                        <p:tgtEl>
                                          <p:spTgt spid="543755"/>
                                        </p:tgtEl>
                                        <p:attrNameLst>
                                          <p:attrName>ppt_x</p:attrName>
                                        </p:attrNameLst>
                                      </p:cBhvr>
                                      <p:tavLst>
                                        <p:tav tm="0">
                                          <p:val>
                                            <p:strVal val="#ppt_x"/>
                                          </p:val>
                                        </p:tav>
                                        <p:tav tm="100000">
                                          <p:val>
                                            <p:strVal val="#ppt_x"/>
                                          </p:val>
                                        </p:tav>
                                      </p:tavLst>
                                    </p:anim>
                                    <p:anim calcmode="lin" valueType="num">
                                      <p:cBhvr additive="base">
                                        <p:cTn id="58" dur="500" fill="hold"/>
                                        <p:tgtEl>
                                          <p:spTgt spid="543755"/>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543768"/>
                                        </p:tgtEl>
                                        <p:attrNameLst>
                                          <p:attrName>style.visibility</p:attrName>
                                        </p:attrNameLst>
                                      </p:cBhvr>
                                      <p:to>
                                        <p:strVal val="visible"/>
                                      </p:to>
                                    </p:set>
                                    <p:anim calcmode="lin" valueType="num">
                                      <p:cBhvr additive="base">
                                        <p:cTn id="62" dur="500" fill="hold"/>
                                        <p:tgtEl>
                                          <p:spTgt spid="543768"/>
                                        </p:tgtEl>
                                        <p:attrNameLst>
                                          <p:attrName>ppt_x</p:attrName>
                                        </p:attrNameLst>
                                      </p:cBhvr>
                                      <p:tavLst>
                                        <p:tav tm="0">
                                          <p:val>
                                            <p:strVal val="#ppt_x"/>
                                          </p:val>
                                        </p:tav>
                                        <p:tav tm="100000">
                                          <p:val>
                                            <p:strVal val="#ppt_x"/>
                                          </p:val>
                                        </p:tav>
                                      </p:tavLst>
                                    </p:anim>
                                    <p:anim calcmode="lin" valueType="num">
                                      <p:cBhvr additive="base">
                                        <p:cTn id="63" dur="500" fill="hold"/>
                                        <p:tgtEl>
                                          <p:spTgt spid="543768"/>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543756"/>
                                        </p:tgtEl>
                                        <p:attrNameLst>
                                          <p:attrName>style.visibility</p:attrName>
                                        </p:attrNameLst>
                                      </p:cBhvr>
                                      <p:to>
                                        <p:strVal val="visible"/>
                                      </p:to>
                                    </p:set>
                                    <p:anim calcmode="lin" valueType="num">
                                      <p:cBhvr additive="base">
                                        <p:cTn id="67" dur="500" fill="hold"/>
                                        <p:tgtEl>
                                          <p:spTgt spid="543756"/>
                                        </p:tgtEl>
                                        <p:attrNameLst>
                                          <p:attrName>ppt_x</p:attrName>
                                        </p:attrNameLst>
                                      </p:cBhvr>
                                      <p:tavLst>
                                        <p:tav tm="0">
                                          <p:val>
                                            <p:strVal val="#ppt_x"/>
                                          </p:val>
                                        </p:tav>
                                        <p:tav tm="100000">
                                          <p:val>
                                            <p:strVal val="#ppt_x"/>
                                          </p:val>
                                        </p:tav>
                                      </p:tavLst>
                                    </p:anim>
                                    <p:anim calcmode="lin" valueType="num">
                                      <p:cBhvr additive="base">
                                        <p:cTn id="68" dur="500" fill="hold"/>
                                        <p:tgtEl>
                                          <p:spTgt spid="543756"/>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543759"/>
                                        </p:tgtEl>
                                        <p:attrNameLst>
                                          <p:attrName>style.visibility</p:attrName>
                                        </p:attrNameLst>
                                      </p:cBhvr>
                                      <p:to>
                                        <p:strVal val="visible"/>
                                      </p:to>
                                    </p:set>
                                    <p:anim calcmode="lin" valueType="num">
                                      <p:cBhvr additive="base">
                                        <p:cTn id="72" dur="500" fill="hold"/>
                                        <p:tgtEl>
                                          <p:spTgt spid="543759"/>
                                        </p:tgtEl>
                                        <p:attrNameLst>
                                          <p:attrName>ppt_x</p:attrName>
                                        </p:attrNameLst>
                                      </p:cBhvr>
                                      <p:tavLst>
                                        <p:tav tm="0">
                                          <p:val>
                                            <p:strVal val="#ppt_x"/>
                                          </p:val>
                                        </p:tav>
                                        <p:tav tm="100000">
                                          <p:val>
                                            <p:strVal val="#ppt_x"/>
                                          </p:val>
                                        </p:tav>
                                      </p:tavLst>
                                    </p:anim>
                                    <p:anim calcmode="lin" valueType="num">
                                      <p:cBhvr additive="base">
                                        <p:cTn id="73" dur="500" fill="hold"/>
                                        <p:tgtEl>
                                          <p:spTgt spid="543759"/>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543760"/>
                                        </p:tgtEl>
                                        <p:attrNameLst>
                                          <p:attrName>style.visibility</p:attrName>
                                        </p:attrNameLst>
                                      </p:cBhvr>
                                      <p:to>
                                        <p:strVal val="visible"/>
                                      </p:to>
                                    </p:set>
                                    <p:anim calcmode="lin" valueType="num">
                                      <p:cBhvr additive="base">
                                        <p:cTn id="77" dur="500" fill="hold"/>
                                        <p:tgtEl>
                                          <p:spTgt spid="543760"/>
                                        </p:tgtEl>
                                        <p:attrNameLst>
                                          <p:attrName>ppt_x</p:attrName>
                                        </p:attrNameLst>
                                      </p:cBhvr>
                                      <p:tavLst>
                                        <p:tav tm="0">
                                          <p:val>
                                            <p:strVal val="#ppt_x"/>
                                          </p:val>
                                        </p:tav>
                                        <p:tav tm="100000">
                                          <p:val>
                                            <p:strVal val="#ppt_x"/>
                                          </p:val>
                                        </p:tav>
                                      </p:tavLst>
                                    </p:anim>
                                    <p:anim calcmode="lin" valueType="num">
                                      <p:cBhvr additive="base">
                                        <p:cTn id="78" dur="500" fill="hold"/>
                                        <p:tgtEl>
                                          <p:spTgt spid="543760"/>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543761"/>
                                        </p:tgtEl>
                                        <p:attrNameLst>
                                          <p:attrName>style.visibility</p:attrName>
                                        </p:attrNameLst>
                                      </p:cBhvr>
                                      <p:to>
                                        <p:strVal val="visible"/>
                                      </p:to>
                                    </p:set>
                                    <p:anim calcmode="lin" valueType="num">
                                      <p:cBhvr additive="base">
                                        <p:cTn id="82" dur="500" fill="hold"/>
                                        <p:tgtEl>
                                          <p:spTgt spid="543761"/>
                                        </p:tgtEl>
                                        <p:attrNameLst>
                                          <p:attrName>ppt_x</p:attrName>
                                        </p:attrNameLst>
                                      </p:cBhvr>
                                      <p:tavLst>
                                        <p:tav tm="0">
                                          <p:val>
                                            <p:strVal val="#ppt_x"/>
                                          </p:val>
                                        </p:tav>
                                        <p:tav tm="100000">
                                          <p:val>
                                            <p:strVal val="#ppt_x"/>
                                          </p:val>
                                        </p:tav>
                                      </p:tavLst>
                                    </p:anim>
                                    <p:anim calcmode="lin" valueType="num">
                                      <p:cBhvr additive="base">
                                        <p:cTn id="83" dur="500" fill="hold"/>
                                        <p:tgtEl>
                                          <p:spTgt spid="543761"/>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543769"/>
                                        </p:tgtEl>
                                        <p:attrNameLst>
                                          <p:attrName>style.visibility</p:attrName>
                                        </p:attrNameLst>
                                      </p:cBhvr>
                                      <p:to>
                                        <p:strVal val="visible"/>
                                      </p:to>
                                    </p:set>
                                    <p:anim calcmode="lin" valueType="num">
                                      <p:cBhvr additive="base">
                                        <p:cTn id="87" dur="500" fill="hold"/>
                                        <p:tgtEl>
                                          <p:spTgt spid="543769"/>
                                        </p:tgtEl>
                                        <p:attrNameLst>
                                          <p:attrName>ppt_x</p:attrName>
                                        </p:attrNameLst>
                                      </p:cBhvr>
                                      <p:tavLst>
                                        <p:tav tm="0">
                                          <p:val>
                                            <p:strVal val="#ppt_x"/>
                                          </p:val>
                                        </p:tav>
                                        <p:tav tm="100000">
                                          <p:val>
                                            <p:strVal val="#ppt_x"/>
                                          </p:val>
                                        </p:tav>
                                      </p:tavLst>
                                    </p:anim>
                                    <p:anim calcmode="lin" valueType="num">
                                      <p:cBhvr additive="base">
                                        <p:cTn id="88" dur="500" fill="hold"/>
                                        <p:tgtEl>
                                          <p:spTgt spid="543769"/>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543762"/>
                                        </p:tgtEl>
                                        <p:attrNameLst>
                                          <p:attrName>style.visibility</p:attrName>
                                        </p:attrNameLst>
                                      </p:cBhvr>
                                      <p:to>
                                        <p:strVal val="visible"/>
                                      </p:to>
                                    </p:set>
                                    <p:anim calcmode="lin" valueType="num">
                                      <p:cBhvr additive="base">
                                        <p:cTn id="92" dur="500" fill="hold"/>
                                        <p:tgtEl>
                                          <p:spTgt spid="543762"/>
                                        </p:tgtEl>
                                        <p:attrNameLst>
                                          <p:attrName>ppt_x</p:attrName>
                                        </p:attrNameLst>
                                      </p:cBhvr>
                                      <p:tavLst>
                                        <p:tav tm="0">
                                          <p:val>
                                            <p:strVal val="#ppt_x"/>
                                          </p:val>
                                        </p:tav>
                                        <p:tav tm="100000">
                                          <p:val>
                                            <p:strVal val="#ppt_x"/>
                                          </p:val>
                                        </p:tav>
                                      </p:tavLst>
                                    </p:anim>
                                    <p:anim calcmode="lin" valueType="num">
                                      <p:cBhvr additive="base">
                                        <p:cTn id="93" dur="500" fill="hold"/>
                                        <p:tgtEl>
                                          <p:spTgt spid="543762"/>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543763"/>
                                        </p:tgtEl>
                                        <p:attrNameLst>
                                          <p:attrName>style.visibility</p:attrName>
                                        </p:attrNameLst>
                                      </p:cBhvr>
                                      <p:to>
                                        <p:strVal val="visible"/>
                                      </p:to>
                                    </p:set>
                                    <p:anim calcmode="lin" valueType="num">
                                      <p:cBhvr additive="base">
                                        <p:cTn id="97" dur="500" fill="hold"/>
                                        <p:tgtEl>
                                          <p:spTgt spid="543763"/>
                                        </p:tgtEl>
                                        <p:attrNameLst>
                                          <p:attrName>ppt_x</p:attrName>
                                        </p:attrNameLst>
                                      </p:cBhvr>
                                      <p:tavLst>
                                        <p:tav tm="0">
                                          <p:val>
                                            <p:strVal val="#ppt_x"/>
                                          </p:val>
                                        </p:tav>
                                        <p:tav tm="100000">
                                          <p:val>
                                            <p:strVal val="#ppt_x"/>
                                          </p:val>
                                        </p:tav>
                                      </p:tavLst>
                                    </p:anim>
                                    <p:anim calcmode="lin" valueType="num">
                                      <p:cBhvr additive="base">
                                        <p:cTn id="98" dur="500" fill="hold"/>
                                        <p:tgtEl>
                                          <p:spTgt spid="543763"/>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543766"/>
                                        </p:tgtEl>
                                        <p:attrNameLst>
                                          <p:attrName>style.visibility</p:attrName>
                                        </p:attrNameLst>
                                      </p:cBhvr>
                                      <p:to>
                                        <p:strVal val="visible"/>
                                      </p:to>
                                    </p:set>
                                    <p:anim calcmode="lin" valueType="num">
                                      <p:cBhvr additive="base">
                                        <p:cTn id="102" dur="500" fill="hold"/>
                                        <p:tgtEl>
                                          <p:spTgt spid="543766"/>
                                        </p:tgtEl>
                                        <p:attrNameLst>
                                          <p:attrName>ppt_x</p:attrName>
                                        </p:attrNameLst>
                                      </p:cBhvr>
                                      <p:tavLst>
                                        <p:tav tm="0">
                                          <p:val>
                                            <p:strVal val="#ppt_x"/>
                                          </p:val>
                                        </p:tav>
                                        <p:tav tm="100000">
                                          <p:val>
                                            <p:strVal val="#ppt_x"/>
                                          </p:val>
                                        </p:tav>
                                      </p:tavLst>
                                    </p:anim>
                                    <p:anim calcmode="lin" valueType="num">
                                      <p:cBhvr additive="base">
                                        <p:cTn id="103" dur="500" fill="hold"/>
                                        <p:tgtEl>
                                          <p:spTgt spid="5437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6" grpId="0" bldLvl="0" animBg="1"/>
      <p:bldP spid="543749" grpId="0"/>
      <p:bldP spid="543750" grpId="0" bldLvl="0" animBg="1"/>
      <p:bldP spid="543751" grpId="0" bldLvl="0" animBg="1"/>
      <p:bldP spid="543752" grpId="0" bldLvl="0" animBg="1"/>
      <p:bldP spid="543753" grpId="0" bldLvl="0" animBg="1"/>
      <p:bldP spid="543754" grpId="0"/>
      <p:bldP spid="543755" grpId="0" bldLvl="0" animBg="1"/>
      <p:bldP spid="543759" grpId="0" bldLvl="0" animBg="1"/>
      <p:bldP spid="543760" grpId="0"/>
      <p:bldP spid="543761" grpId="0" bldLvl="0" animBg="1"/>
      <p:bldP spid="543762" grpId="0" bldLvl="0" animBg="1"/>
      <p:bldP spid="543766" grpId="0"/>
      <p:bldP spid="543767" grpId="0"/>
      <p:bldP spid="543768" grpId="0"/>
      <p:bldP spid="54376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任意多边形 399361"/>
          <p:cNvSpPr/>
          <p:nvPr/>
        </p:nvSpPr>
        <p:spPr>
          <a:xfrm rot="5400000">
            <a:off x="-2461514" y="1126327"/>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grpSp>
        <p:nvGrpSpPr>
          <p:cNvPr id="399363" name="组合 399362"/>
          <p:cNvGrpSpPr/>
          <p:nvPr/>
        </p:nvGrpSpPr>
        <p:grpSpPr>
          <a:xfrm>
            <a:off x="2260154" y="3354264"/>
            <a:ext cx="3979862" cy="385762"/>
            <a:chOff x="1338" y="2387"/>
            <a:chExt cx="2790" cy="320"/>
          </a:xfrm>
        </p:grpSpPr>
        <p:sp>
          <p:nvSpPr>
            <p:cNvPr id="399364" name="圆角矩形 399363">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008000"/>
                  </a:solidFill>
                  <a:effectLst>
                    <a:outerShdw blurRad="38100" dist="38100" dir="2700000">
                      <a:srgbClr val="C0C0C0"/>
                    </a:outerShdw>
                  </a:effectLst>
                  <a:latin typeface="Arial" panose="020B0604020202020204" pitchFamily="34" charset="0"/>
                  <a:ea typeface="华文新魏" pitchFamily="2" charset="-122"/>
                </a:rPr>
                <a:t>三、双缓冲区</a:t>
              </a:r>
              <a:endParaRPr lang="zh-CN" altLang="en-US">
                <a:solidFill>
                  <a:schemeClr val="accent1"/>
                </a:solidFill>
                <a:effectLst>
                  <a:outerShdw blurRad="38100" dist="38100" dir="2700000">
                    <a:srgbClr val="C0C0C0"/>
                  </a:outerShdw>
                </a:effectLst>
                <a:latin typeface="Arial" panose="020B0604020202020204" pitchFamily="34" charset="0"/>
                <a:ea typeface="华文新魏" pitchFamily="2" charset="-122"/>
              </a:endParaRPr>
            </a:p>
          </p:txBody>
        </p:sp>
        <p:grpSp>
          <p:nvGrpSpPr>
            <p:cNvPr id="399365" name="组合 399364"/>
            <p:cNvGrpSpPr/>
            <p:nvPr/>
          </p:nvGrpSpPr>
          <p:grpSpPr>
            <a:xfrm>
              <a:off x="1338" y="2432"/>
              <a:ext cx="240" cy="240"/>
              <a:chOff x="2078" y="1680"/>
              <a:chExt cx="1615" cy="1615"/>
            </a:xfrm>
          </p:grpSpPr>
          <p:sp>
            <p:nvSpPr>
              <p:cNvPr id="399366" name="椭圆 399365"/>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399367" name="椭圆 399366"/>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399368" name="椭圆 399367"/>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399369" name="椭圆 399368"/>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399370" name="椭圆 399369"/>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399371" name="椭圆 399370"/>
              <p:cNvSpPr/>
              <p:nvPr/>
            </p:nvSpPr>
            <p:spPr>
              <a:xfrm>
                <a:off x="2337" y="1939"/>
                <a:ext cx="1096" cy="1098"/>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grpSp>
      </p:grpSp>
      <p:grpSp>
        <p:nvGrpSpPr>
          <p:cNvPr id="399372" name="组合 399371"/>
          <p:cNvGrpSpPr/>
          <p:nvPr/>
        </p:nvGrpSpPr>
        <p:grpSpPr>
          <a:xfrm>
            <a:off x="2115691" y="4165476"/>
            <a:ext cx="4051300" cy="390525"/>
            <a:chOff x="1092" y="3168"/>
            <a:chExt cx="3084" cy="320"/>
          </a:xfrm>
        </p:grpSpPr>
        <p:sp>
          <p:nvSpPr>
            <p:cNvPr id="399373" name="圆角矩形 399372">
              <a:hlinkClick r:id="rId4"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四、循环缓冲区</a:t>
              </a:r>
              <a:r>
                <a:rPr lang="zh-CN" altLang="en-US" dirty="0">
                  <a:latin typeface="Tahoma" panose="020B0604030504040204" pitchFamily="34" charset="0"/>
                </a:rPr>
                <a:t> </a:t>
              </a:r>
            </a:p>
          </p:txBody>
        </p:sp>
        <p:grpSp>
          <p:nvGrpSpPr>
            <p:cNvPr id="399374" name="组合 399373"/>
            <p:cNvGrpSpPr/>
            <p:nvPr/>
          </p:nvGrpSpPr>
          <p:grpSpPr>
            <a:xfrm>
              <a:off x="1092" y="3232"/>
              <a:ext cx="240" cy="240"/>
              <a:chOff x="2078" y="1680"/>
              <a:chExt cx="1615" cy="1615"/>
            </a:xfrm>
          </p:grpSpPr>
          <p:sp>
            <p:nvSpPr>
              <p:cNvPr id="399375" name="椭圆 399374"/>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399376" name="椭圆 399375"/>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399377" name="椭圆 399376"/>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399378" name="椭圆 399377"/>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399379" name="椭圆 399378"/>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399380" name="椭圆 399379"/>
              <p:cNvSpPr/>
              <p:nvPr/>
            </p:nvSpPr>
            <p:spPr>
              <a:xfrm>
                <a:off x="2337" y="1939"/>
                <a:ext cx="1096" cy="1098"/>
              </a:xfrm>
              <a:prstGeom prst="ellipse">
                <a:avLst/>
              </a:prstGeom>
              <a:gradFill rotWithShape="1">
                <a:gsLst>
                  <a:gs pos="0">
                    <a:srgbClr val="FF33CC"/>
                  </a:gs>
                  <a:gs pos="100000">
                    <a:srgbClr val="FF33CC">
                      <a:gamma/>
                      <a:shade val="48627"/>
                      <a:invGamma/>
                    </a:srgbClr>
                  </a:gs>
                </a:gsLst>
                <a:lin ang="2700000" scaled="1"/>
                <a:tileRect/>
              </a:gradFill>
              <a:ln w="38100">
                <a:noFill/>
              </a:ln>
            </p:spPr>
            <p:txBody>
              <a:bodyPr/>
              <a:lstStyle/>
              <a:p>
                <a:endParaRPr lang="zh-CN" altLang="en-US"/>
              </a:p>
            </p:txBody>
          </p:sp>
        </p:grpSp>
      </p:grpSp>
      <p:sp>
        <p:nvSpPr>
          <p:cNvPr id="399381" name="任意多边形 399380"/>
          <p:cNvSpPr/>
          <p:nvPr/>
        </p:nvSpPr>
        <p:spPr>
          <a:xfrm rot="-16200000" flipH="1">
            <a:off x="-2065432" y="1547016"/>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399382" name="组合 399381"/>
          <p:cNvGrpSpPr/>
          <p:nvPr/>
        </p:nvGrpSpPr>
        <p:grpSpPr>
          <a:xfrm>
            <a:off x="1612454" y="4967164"/>
            <a:ext cx="3810000" cy="403225"/>
            <a:chOff x="1338" y="2387"/>
            <a:chExt cx="2790" cy="320"/>
          </a:xfrm>
        </p:grpSpPr>
        <p:sp>
          <p:nvSpPr>
            <p:cNvPr id="399383" name="圆角矩形 399382">
              <a:hlinkClick r:id="rId5"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669900"/>
                  </a:solidFill>
                  <a:effectLst>
                    <a:outerShdw blurRad="38100" dist="38100" dir="2700000">
                      <a:srgbClr val="C0C0C0"/>
                    </a:outerShdw>
                  </a:effectLst>
                  <a:latin typeface="Arial" panose="020B0604020202020204" pitchFamily="34" charset="0"/>
                  <a:ea typeface="华文新魏" pitchFamily="2" charset="-122"/>
                </a:rPr>
                <a:t>五、缓冲池</a:t>
              </a:r>
              <a:r>
                <a:rPr lang="zh-CN" altLang="en-US" dirty="0">
                  <a:effectLst>
                    <a:outerShdw blurRad="38100" dist="38100" dir="2700000">
                      <a:srgbClr val="C0C0C0"/>
                    </a:outerShdw>
                  </a:effectLst>
                  <a:latin typeface="Arial" panose="020B0604020202020204" pitchFamily="34" charset="0"/>
                  <a:ea typeface="华文新魏" pitchFamily="2" charset="-122"/>
                </a:rPr>
                <a:t> </a:t>
              </a:r>
            </a:p>
          </p:txBody>
        </p:sp>
        <p:grpSp>
          <p:nvGrpSpPr>
            <p:cNvPr id="399384" name="组合 399383"/>
            <p:cNvGrpSpPr/>
            <p:nvPr/>
          </p:nvGrpSpPr>
          <p:grpSpPr>
            <a:xfrm>
              <a:off x="1338" y="2432"/>
              <a:ext cx="240" cy="240"/>
              <a:chOff x="2078" y="1680"/>
              <a:chExt cx="1615" cy="1615"/>
            </a:xfrm>
          </p:grpSpPr>
          <p:sp>
            <p:nvSpPr>
              <p:cNvPr id="399385" name="椭圆 399384"/>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399386" name="椭圆 399385"/>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399387" name="椭圆 399386"/>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399388" name="椭圆 399387"/>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399389" name="椭圆 399388"/>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399390" name="椭圆 399389"/>
              <p:cNvSpPr/>
              <p:nvPr/>
            </p:nvSpPr>
            <p:spPr>
              <a:xfrm>
                <a:off x="2337" y="1939"/>
                <a:ext cx="1096" cy="1098"/>
              </a:xfrm>
              <a:prstGeom prst="ellipse">
                <a:avLst/>
              </a:prstGeom>
              <a:gradFill rotWithShape="1">
                <a:gsLst>
                  <a:gs pos="0">
                    <a:srgbClr val="48BE67"/>
                  </a:gs>
                  <a:gs pos="100000">
                    <a:srgbClr val="48BE67">
                      <a:gamma/>
                      <a:shade val="48627"/>
                      <a:invGamma/>
                    </a:srgbClr>
                  </a:gs>
                </a:gsLst>
                <a:lin ang="2700000" scaled="1"/>
                <a:tileRect/>
              </a:gradFill>
              <a:ln w="38100">
                <a:noFill/>
              </a:ln>
            </p:spPr>
            <p:txBody>
              <a:bodyPr/>
              <a:lstStyle/>
              <a:p>
                <a:endParaRPr lang="zh-CN" altLang="en-US"/>
              </a:p>
            </p:txBody>
          </p:sp>
        </p:grpSp>
      </p:grpSp>
      <p:grpSp>
        <p:nvGrpSpPr>
          <p:cNvPr id="399391" name="组合 399390"/>
          <p:cNvGrpSpPr/>
          <p:nvPr/>
        </p:nvGrpSpPr>
        <p:grpSpPr>
          <a:xfrm>
            <a:off x="1631504" y="1684214"/>
            <a:ext cx="3979862" cy="385762"/>
            <a:chOff x="1338" y="2387"/>
            <a:chExt cx="2790" cy="320"/>
          </a:xfrm>
        </p:grpSpPr>
        <p:sp>
          <p:nvSpPr>
            <p:cNvPr id="399392" name="圆角矩形 399391">
              <a:hlinkClick r:id="rId6"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一、缓冲的引入</a:t>
              </a:r>
              <a:r>
                <a:rPr lang="en-US" altLang="zh-CN">
                  <a:solidFill>
                    <a:srgbClr val="000099"/>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399393" name="组合 399392"/>
            <p:cNvGrpSpPr/>
            <p:nvPr/>
          </p:nvGrpSpPr>
          <p:grpSpPr>
            <a:xfrm>
              <a:off x="1338" y="2432"/>
              <a:ext cx="240" cy="240"/>
              <a:chOff x="2078" y="1680"/>
              <a:chExt cx="1615" cy="1615"/>
            </a:xfrm>
          </p:grpSpPr>
          <p:sp>
            <p:nvSpPr>
              <p:cNvPr id="399394" name="椭圆 399393"/>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399395" name="椭圆 399394"/>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399396" name="椭圆 399395"/>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399397" name="椭圆 399396"/>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399398" name="椭圆 399397"/>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399399" name="椭圆 399398"/>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grpSp>
        <p:nvGrpSpPr>
          <p:cNvPr id="399400" name="组合 399399"/>
          <p:cNvGrpSpPr/>
          <p:nvPr/>
        </p:nvGrpSpPr>
        <p:grpSpPr>
          <a:xfrm>
            <a:off x="2098229" y="2531939"/>
            <a:ext cx="4051300" cy="390525"/>
            <a:chOff x="1092" y="3168"/>
            <a:chExt cx="3084" cy="320"/>
          </a:xfrm>
        </p:grpSpPr>
        <p:sp>
          <p:nvSpPr>
            <p:cNvPr id="399401" name="圆角矩形 399400">
              <a:hlinkClick r:id="rId7"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二、单缓冲区</a:t>
              </a:r>
            </a:p>
          </p:txBody>
        </p:sp>
        <p:grpSp>
          <p:nvGrpSpPr>
            <p:cNvPr id="399402" name="组合 399401"/>
            <p:cNvGrpSpPr/>
            <p:nvPr/>
          </p:nvGrpSpPr>
          <p:grpSpPr>
            <a:xfrm>
              <a:off x="1092" y="3232"/>
              <a:ext cx="240" cy="240"/>
              <a:chOff x="2078" y="1680"/>
              <a:chExt cx="1615" cy="1615"/>
            </a:xfrm>
          </p:grpSpPr>
          <p:sp>
            <p:nvSpPr>
              <p:cNvPr id="399403" name="椭圆 399402"/>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399404" name="椭圆 399403"/>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399405" name="椭圆 399404"/>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399406" name="椭圆 399405"/>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399407" name="椭圆 399406"/>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399408" name="椭圆 399407"/>
              <p:cNvSpPr/>
              <p:nvPr/>
            </p:nvSpPr>
            <p:spPr>
              <a:xfrm>
                <a:off x="2337" y="1939"/>
                <a:ext cx="1096" cy="1098"/>
              </a:xfrm>
              <a:prstGeom prst="ellipse">
                <a:avLst/>
              </a:prstGeom>
              <a:gradFill rotWithShape="1">
                <a:gsLst>
                  <a:gs pos="0">
                    <a:srgbClr val="8D67E1"/>
                  </a:gs>
                  <a:gs pos="100000">
                    <a:srgbClr val="8D67E1">
                      <a:gamma/>
                      <a:shade val="48627"/>
                      <a:invGamma/>
                    </a:srgbClr>
                  </a:gs>
                </a:gsLst>
                <a:lin ang="2700000" scaled="1"/>
                <a:tileRect/>
              </a:gradFill>
              <a:ln w="38100">
                <a:noFill/>
              </a:ln>
            </p:spPr>
            <p:txBody>
              <a:bodyPr/>
              <a:lstStyle/>
              <a:p>
                <a:endParaRPr lang="zh-CN" altLang="en-US"/>
              </a:p>
            </p:txBody>
          </p:sp>
        </p:grpSp>
      </p:grpSp>
      <p:sp>
        <p:nvSpPr>
          <p:cNvPr id="399410" name="矩形 399409"/>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矩形 281601"/>
          <p:cNvSpPr/>
          <p:nvPr/>
        </p:nvSpPr>
        <p:spPr>
          <a:xfrm>
            <a:off x="1524000" y="3328988"/>
            <a:ext cx="9144000" cy="0"/>
          </a:xfrm>
          <a:prstGeom prst="rect">
            <a:avLst/>
          </a:prstGeom>
          <a:noFill/>
          <a:ln w="9525">
            <a:noFill/>
          </a:ln>
        </p:spPr>
        <p:txBody>
          <a:bodyPr/>
          <a:lstStyle/>
          <a:p>
            <a:endParaRPr lang="zh-CN" altLang="en-US"/>
          </a:p>
        </p:txBody>
      </p:sp>
      <p:sp>
        <p:nvSpPr>
          <p:cNvPr id="281603" name="矩形 281602"/>
          <p:cNvSpPr/>
          <p:nvPr/>
        </p:nvSpPr>
        <p:spPr>
          <a:xfrm>
            <a:off x="1524000" y="3319463"/>
            <a:ext cx="9144000" cy="0"/>
          </a:xfrm>
          <a:prstGeom prst="rect">
            <a:avLst/>
          </a:prstGeom>
          <a:noFill/>
          <a:ln w="9525">
            <a:noFill/>
          </a:ln>
        </p:spPr>
        <p:txBody>
          <a:bodyPr/>
          <a:lstStyle/>
          <a:p>
            <a:endParaRPr lang="zh-CN" altLang="en-US"/>
          </a:p>
        </p:txBody>
      </p:sp>
      <p:sp>
        <p:nvSpPr>
          <p:cNvPr id="281605" name="文本框 281604"/>
          <p:cNvSpPr txBox="1"/>
          <p:nvPr/>
        </p:nvSpPr>
        <p:spPr>
          <a:xfrm>
            <a:off x="6527800" y="2565400"/>
            <a:ext cx="936625" cy="392113"/>
          </a:xfrm>
          <a:prstGeom prst="rect">
            <a:avLst/>
          </a:prstGeom>
          <a:noFill/>
          <a:ln w="9525">
            <a:noFill/>
          </a:ln>
        </p:spPr>
        <p:txBody>
          <a:bodyPr/>
          <a:lstStyle/>
          <a:p>
            <a:pPr algn="just"/>
            <a:endParaRPr lang="zh-CN" altLang="en-US" b="0" dirty="0">
              <a:latin typeface="Tahoma" panose="020B0604030504040204" pitchFamily="34" charset="0"/>
            </a:endParaRPr>
          </a:p>
        </p:txBody>
      </p:sp>
      <p:sp>
        <p:nvSpPr>
          <p:cNvPr id="281606" name="文本框 281605"/>
          <p:cNvSpPr txBox="1"/>
          <p:nvPr/>
        </p:nvSpPr>
        <p:spPr>
          <a:xfrm>
            <a:off x="1343472" y="836712"/>
            <a:ext cx="9721080" cy="6034729"/>
          </a:xfrm>
          <a:prstGeom prst="rect">
            <a:avLst/>
          </a:prstGeom>
          <a:noFill/>
          <a:ln w="9525">
            <a:noFill/>
          </a:ln>
        </p:spPr>
        <p:txBody>
          <a:bodyPr wrap="square">
            <a:spAutoFit/>
          </a:bodyPr>
          <a:lstStyle/>
          <a:p>
            <a:pPr>
              <a:lnSpc>
                <a:spcPct val="150000"/>
              </a:lnSpc>
              <a:spcBef>
                <a:spcPct val="50000"/>
              </a:spcBef>
              <a:buFont typeface="Wingdings" panose="05000000000000000000" pitchFamily="2" charset="2"/>
            </a:pPr>
            <a:r>
              <a:rPr lang="zh-CN" altLang="en-US" sz="2800" dirty="0">
                <a:solidFill>
                  <a:srgbClr val="0000CC"/>
                </a:solidFill>
                <a:effectLst>
                  <a:outerShdw blurRad="38100" dist="38100" dir="2700000">
                    <a:srgbClr val="C0C0C0"/>
                  </a:outerShdw>
                </a:effectLst>
                <a:latin typeface="Tahoma" panose="020B0604030504040204" pitchFamily="34" charset="0"/>
              </a:rPr>
              <a:t>首先讨论一个现象：</a:t>
            </a:r>
          </a:p>
          <a:p>
            <a:pPr>
              <a:lnSpc>
                <a:spcPct val="150000"/>
              </a:lnSpc>
              <a:spcBef>
                <a:spcPct val="50000"/>
              </a:spcBef>
              <a:buFont typeface="Wingdings" panose="05000000000000000000" pitchFamily="2" charset="2"/>
            </a:pPr>
            <a:r>
              <a:rPr lang="zh-CN" altLang="en-US" sz="2800" dirty="0">
                <a:latin typeface="Tahoma" panose="020B0604030504040204" pitchFamily="34" charset="0"/>
              </a:rPr>
              <a:t>       当通过计算机上的某种操作在打印机上进行输出打印时，“机器”（</a:t>
            </a:r>
            <a:r>
              <a:rPr lang="en-US" altLang="zh-CN" sz="2800" dirty="0">
                <a:latin typeface="Tahoma" panose="020B0604030504040204" pitchFamily="34" charset="0"/>
              </a:rPr>
              <a:t>CPU</a:t>
            </a:r>
            <a:r>
              <a:rPr lang="zh-CN" altLang="en-US" sz="2800" dirty="0">
                <a:latin typeface="Tahoma" panose="020B0604030504040204" pitchFamily="34" charset="0"/>
              </a:rPr>
              <a:t>）非常快地就将数据（如文档）传送给打印机，又很快地可以继续执行其它操作，而打印机则开始你可以看见的速度在进行打印操作。如果是打印</a:t>
            </a:r>
            <a:r>
              <a:rPr lang="en-US" altLang="zh-CN" sz="2800" dirty="0">
                <a:latin typeface="Tahoma" panose="020B0604030504040204" pitchFamily="34" charset="0"/>
              </a:rPr>
              <a:t>20</a:t>
            </a:r>
            <a:r>
              <a:rPr lang="zh-CN" altLang="en-US" sz="2800" dirty="0">
                <a:latin typeface="Tahoma" panose="020B0604030504040204" pitchFamily="34" charset="0"/>
              </a:rPr>
              <a:t>页，恐怕要等上几分钟，甚至十几分钟。若是针式打印机，时间会更长一些。这种现象说明了主机将内存的数据送往打印机时的速度是很快的，要比打印机本身的速度快的多，这里就涉及到了缓冲的概念。 </a:t>
            </a:r>
          </a:p>
        </p:txBody>
      </p:sp>
      <p:sp>
        <p:nvSpPr>
          <p:cNvPr id="7" name="矩形 6">
            <a:extLst>
              <a:ext uri="{FF2B5EF4-FFF2-40B4-BE49-F238E27FC236}">
                <a16:creationId xmlns:a16="http://schemas.microsoft.com/office/drawing/2014/main" id="{BA088B16-3BF6-4BCF-A7A6-67075441CAE8}"/>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1606"/>
                                        </p:tgtEl>
                                        <p:attrNameLst>
                                          <p:attrName>style.visibility</p:attrName>
                                        </p:attrNameLst>
                                      </p:cBhvr>
                                      <p:to>
                                        <p:strVal val="visible"/>
                                      </p:to>
                                    </p:set>
                                    <p:anim calcmode="lin" valueType="num">
                                      <p:cBhvr additive="base">
                                        <p:cTn id="7" dur="500" fill="hold"/>
                                        <p:tgtEl>
                                          <p:spTgt spid="281606"/>
                                        </p:tgtEl>
                                        <p:attrNameLst>
                                          <p:attrName>ppt_x</p:attrName>
                                        </p:attrNameLst>
                                      </p:cBhvr>
                                      <p:tavLst>
                                        <p:tav tm="0">
                                          <p:val>
                                            <p:strVal val="#ppt_x"/>
                                          </p:val>
                                        </p:tav>
                                        <p:tav tm="100000">
                                          <p:val>
                                            <p:strVal val="#ppt_x"/>
                                          </p:val>
                                        </p:tav>
                                      </p:tavLst>
                                    </p:anim>
                                    <p:anim calcmode="lin" valueType="num">
                                      <p:cBhvr additive="base">
                                        <p:cTn id="8" dur="500" fill="hold"/>
                                        <p:tgtEl>
                                          <p:spTgt spid="2816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3" name="文本框 283652"/>
          <p:cNvSpPr txBox="1"/>
          <p:nvPr/>
        </p:nvSpPr>
        <p:spPr>
          <a:xfrm>
            <a:off x="5739135" y="2481486"/>
            <a:ext cx="936625" cy="392113"/>
          </a:xfrm>
          <a:prstGeom prst="rect">
            <a:avLst/>
          </a:prstGeom>
          <a:noFill/>
          <a:ln w="9525">
            <a:noFill/>
          </a:ln>
        </p:spPr>
        <p:txBody>
          <a:bodyPr/>
          <a:lstStyle/>
          <a:p>
            <a:pPr algn="just"/>
            <a:endParaRPr lang="zh-CN" altLang="en-US" b="0" dirty="0">
              <a:latin typeface="Tahoma" panose="020B0604030504040204" pitchFamily="34" charset="0"/>
            </a:endParaRPr>
          </a:p>
        </p:txBody>
      </p:sp>
      <p:sp>
        <p:nvSpPr>
          <p:cNvPr id="283655" name="文本框 283654"/>
          <p:cNvSpPr txBox="1"/>
          <p:nvPr/>
        </p:nvSpPr>
        <p:spPr>
          <a:xfrm>
            <a:off x="1773809" y="1818988"/>
            <a:ext cx="9861028" cy="953135"/>
          </a:xfrm>
          <a:prstGeom prst="rect">
            <a:avLst/>
          </a:prstGeom>
          <a:noFill/>
          <a:ln w="9525">
            <a:noFill/>
          </a:ln>
        </p:spPr>
        <p:txBody>
          <a:bodyPr wrap="square">
            <a:spAutoFit/>
          </a:bodyPr>
          <a:lstStyle/>
          <a:p>
            <a:pPr>
              <a:spcBef>
                <a:spcPct val="50000"/>
              </a:spcBef>
            </a:pPr>
            <a:r>
              <a:rPr lang="zh-CN" altLang="en-US" sz="2800" dirty="0">
                <a:solidFill>
                  <a:srgbClr val="0000CC"/>
                </a:solidFill>
                <a:effectLst>
                  <a:outerShdw blurRad="38100" dist="38100" dir="2700000">
                    <a:srgbClr val="C0C0C0"/>
                  </a:outerShdw>
                </a:effectLst>
                <a:latin typeface="Tahoma" panose="020B0604030504040204" pitchFamily="34" charset="0"/>
              </a:rPr>
              <a:t>中断、</a:t>
            </a:r>
            <a:r>
              <a:rPr lang="en-US" altLang="zh-CN" sz="2800" dirty="0">
                <a:solidFill>
                  <a:srgbClr val="0000CC"/>
                </a:solidFill>
                <a:effectLst>
                  <a:outerShdw blurRad="38100" dist="38100" dir="2700000">
                    <a:srgbClr val="C0C0C0"/>
                  </a:outerShdw>
                </a:effectLst>
                <a:latin typeface="Tahoma" panose="020B0604030504040204" pitchFamily="34" charset="0"/>
              </a:rPr>
              <a:t>DMA</a:t>
            </a:r>
            <a:r>
              <a:rPr lang="zh-CN" altLang="en-US" sz="2800" dirty="0">
                <a:solidFill>
                  <a:srgbClr val="0000CC"/>
                </a:solidFill>
                <a:effectLst>
                  <a:outerShdw blurRad="38100" dist="38100" dir="2700000">
                    <a:srgbClr val="C0C0C0"/>
                  </a:outerShdw>
                </a:effectLst>
                <a:latin typeface="Tahoma" panose="020B0604030504040204" pitchFamily="34" charset="0"/>
              </a:rPr>
              <a:t>和通道均需设置缓冲区缓解与外设速度不匹配（即使</a:t>
            </a:r>
            <a:r>
              <a:rPr lang="en-US" altLang="zh-CN" sz="2800" dirty="0">
                <a:solidFill>
                  <a:srgbClr val="0000CC"/>
                </a:solidFill>
                <a:effectLst>
                  <a:outerShdw blurRad="38100" dist="38100" dir="2700000">
                    <a:srgbClr val="C0C0C0"/>
                  </a:outerShdw>
                </a:effectLst>
                <a:latin typeface="Tahoma" panose="020B0604030504040204" pitchFamily="34" charset="0"/>
              </a:rPr>
              <a:t>SPOOLING</a:t>
            </a:r>
            <a:r>
              <a:rPr lang="zh-CN" altLang="en-US" sz="2800" dirty="0">
                <a:solidFill>
                  <a:srgbClr val="0000CC"/>
                </a:solidFill>
                <a:effectLst>
                  <a:outerShdw blurRad="38100" dist="38100" dir="2700000">
                    <a:srgbClr val="C0C0C0"/>
                  </a:outerShdw>
                </a:effectLst>
                <a:latin typeface="Tahoma" panose="020B0604030504040204" pitchFamily="34" charset="0"/>
              </a:rPr>
              <a:t>也需缓冲支持）</a:t>
            </a:r>
            <a:r>
              <a:rPr lang="zh-CN" altLang="en-US" dirty="0">
                <a:solidFill>
                  <a:srgbClr val="0000CC"/>
                </a:solidFill>
                <a:effectLst>
                  <a:outerShdw blurRad="38100" dist="38100" dir="2700000">
                    <a:srgbClr val="C0C0C0"/>
                  </a:outerShdw>
                </a:effectLst>
                <a:latin typeface="Tahoma" panose="020B0604030504040204" pitchFamily="34" charset="0"/>
              </a:rPr>
              <a:t>。 </a:t>
            </a:r>
          </a:p>
        </p:txBody>
      </p:sp>
      <p:sp>
        <p:nvSpPr>
          <p:cNvPr id="283656" name="文本框 283655"/>
          <p:cNvSpPr txBox="1"/>
          <p:nvPr/>
        </p:nvSpPr>
        <p:spPr>
          <a:xfrm>
            <a:off x="1559496" y="2901221"/>
            <a:ext cx="5038725" cy="583565"/>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、引入缓冲的必要性</a:t>
            </a:r>
            <a:r>
              <a:rPr lang="zh-CN" altLang="en-US" sz="3200" b="0" dirty="0">
                <a:latin typeface="Tahoma" panose="020B0604030504040204" pitchFamily="34" charset="0"/>
              </a:rPr>
              <a:t> </a:t>
            </a:r>
          </a:p>
        </p:txBody>
      </p:sp>
      <p:sp>
        <p:nvSpPr>
          <p:cNvPr id="283657" name="文本框 283656"/>
          <p:cNvSpPr txBox="1"/>
          <p:nvPr/>
        </p:nvSpPr>
        <p:spPr>
          <a:xfrm>
            <a:off x="1773808" y="3620359"/>
            <a:ext cx="9362751" cy="2587631"/>
          </a:xfrm>
          <a:prstGeom prst="rect">
            <a:avLst/>
          </a:prstGeom>
          <a:noFill/>
          <a:ln w="9525">
            <a:noFill/>
          </a:ln>
        </p:spPr>
        <p:txBody>
          <a:bodyPr wrap="square">
            <a:spAutoFit/>
          </a:bodyPr>
          <a:lstStyle/>
          <a:p>
            <a:pPr>
              <a:lnSpc>
                <a:spcPct val="150000"/>
              </a:lnSpc>
              <a:spcBef>
                <a:spcPct val="50000"/>
              </a:spcBef>
            </a:pPr>
            <a:r>
              <a:rPr lang="zh-CN" altLang="en-US" sz="2800" dirty="0">
                <a:solidFill>
                  <a:srgbClr val="0000CC"/>
                </a:solidFill>
                <a:latin typeface="Tahoma" panose="020B0604030504040204" pitchFamily="34" charset="0"/>
              </a:rPr>
              <a:t>    引入缓冲的一个例子是网络通信；如果从远地终端发来数据</a:t>
            </a:r>
            <a:r>
              <a:rPr lang="en-US" altLang="zh-CN" sz="2800" dirty="0">
                <a:solidFill>
                  <a:srgbClr val="0000CC"/>
                </a:solidFill>
                <a:latin typeface="Tahoma" panose="020B0604030504040204" pitchFamily="34" charset="0"/>
              </a:rPr>
              <a:t>(</a:t>
            </a:r>
            <a:r>
              <a:rPr lang="zh-CN" altLang="en-US" sz="2800" dirty="0">
                <a:solidFill>
                  <a:srgbClr val="0000CC"/>
                </a:solidFill>
                <a:latin typeface="Tahoma" panose="020B0604030504040204" pitchFamily="34" charset="0"/>
              </a:rPr>
              <a:t>串行</a:t>
            </a:r>
            <a:r>
              <a:rPr lang="en-US" altLang="zh-CN" sz="2800" dirty="0">
                <a:solidFill>
                  <a:srgbClr val="0000CC"/>
                </a:solidFill>
                <a:latin typeface="Tahoma" panose="020B0604030504040204" pitchFamily="34" charset="0"/>
              </a:rPr>
              <a:t>)</a:t>
            </a:r>
            <a:r>
              <a:rPr lang="zh-CN" altLang="en-US" sz="2800" dirty="0">
                <a:solidFill>
                  <a:srgbClr val="0000CC"/>
                </a:solidFill>
                <a:latin typeface="Tahoma" panose="020B0604030504040204" pitchFamily="34" charset="0"/>
              </a:rPr>
              <a:t>仅用</a:t>
            </a:r>
            <a:r>
              <a:rPr lang="en-US" altLang="zh-CN" sz="2800" dirty="0">
                <a:solidFill>
                  <a:srgbClr val="0000CC"/>
                </a:solidFill>
                <a:latin typeface="Tahoma" panose="020B0604030504040204" pitchFamily="34" charset="0"/>
              </a:rPr>
              <a:t>1</a:t>
            </a:r>
            <a:r>
              <a:rPr lang="zh-CN" altLang="en-US" sz="2800" dirty="0">
                <a:solidFill>
                  <a:srgbClr val="0000CC"/>
                </a:solidFill>
                <a:latin typeface="Tahoma" panose="020B0604030504040204" pitchFamily="34" charset="0"/>
              </a:rPr>
              <a:t>个</a:t>
            </a:r>
            <a:r>
              <a:rPr lang="en-US" altLang="zh-CN" sz="2800" dirty="0">
                <a:solidFill>
                  <a:srgbClr val="0000CC"/>
                </a:solidFill>
                <a:latin typeface="Tahoma" panose="020B0604030504040204" pitchFamily="34" charset="0"/>
              </a:rPr>
              <a:t>bit</a:t>
            </a:r>
            <a:r>
              <a:rPr lang="zh-CN" altLang="en-US" sz="2800" dirty="0">
                <a:solidFill>
                  <a:srgbClr val="0000CC"/>
                </a:solidFill>
                <a:latin typeface="Tahoma" panose="020B0604030504040204" pitchFamily="34" charset="0"/>
              </a:rPr>
              <a:t>缓冲来接收，则必须在每收到一位数据时便中断</a:t>
            </a:r>
            <a:r>
              <a:rPr lang="en-US" altLang="zh-CN" sz="2800" dirty="0">
                <a:solidFill>
                  <a:srgbClr val="0000CC"/>
                </a:solidFill>
                <a:latin typeface="Tahoma" panose="020B0604030504040204" pitchFamily="34" charset="0"/>
              </a:rPr>
              <a:t>CPU</a:t>
            </a:r>
            <a:r>
              <a:rPr lang="zh-CN" altLang="en-US" sz="2800" dirty="0">
                <a:solidFill>
                  <a:srgbClr val="0000CC"/>
                </a:solidFill>
                <a:latin typeface="Tahoma" panose="020B0604030504040204" pitchFamily="34" charset="0"/>
              </a:rPr>
              <a:t>一次。对于速率为</a:t>
            </a:r>
            <a:r>
              <a:rPr lang="en-US" altLang="zh-CN" sz="2800" dirty="0">
                <a:solidFill>
                  <a:srgbClr val="0000CC"/>
                </a:solidFill>
                <a:latin typeface="Tahoma" panose="020B0604030504040204" pitchFamily="34" charset="0"/>
              </a:rPr>
              <a:t>9.6 kb/s </a:t>
            </a:r>
            <a:r>
              <a:rPr lang="zh-CN" altLang="en-US" sz="2800" dirty="0">
                <a:solidFill>
                  <a:srgbClr val="0000CC"/>
                </a:solidFill>
                <a:latin typeface="Tahoma" panose="020B0604030504040204" pitchFamily="34" charset="0"/>
              </a:rPr>
              <a:t>数据通信来说，意味着中断</a:t>
            </a:r>
            <a:r>
              <a:rPr lang="en-US" altLang="zh-CN" sz="2800" dirty="0">
                <a:solidFill>
                  <a:srgbClr val="0000CC"/>
                </a:solidFill>
                <a:latin typeface="Tahoma" panose="020B0604030504040204" pitchFamily="34" charset="0"/>
              </a:rPr>
              <a:t>CPU</a:t>
            </a:r>
            <a:r>
              <a:rPr lang="zh-CN" altLang="en-US" sz="2800" dirty="0">
                <a:solidFill>
                  <a:srgbClr val="0000CC"/>
                </a:solidFill>
                <a:latin typeface="Tahoma" panose="020B0604030504040204" pitchFamily="34" charset="0"/>
              </a:rPr>
              <a:t>的频率也为</a:t>
            </a:r>
            <a:r>
              <a:rPr lang="en-US" altLang="zh-CN" sz="2800" dirty="0">
                <a:solidFill>
                  <a:srgbClr val="0000CC"/>
                </a:solidFill>
                <a:latin typeface="Tahoma" panose="020B0604030504040204" pitchFamily="34" charset="0"/>
              </a:rPr>
              <a:t>9.6k</a:t>
            </a:r>
            <a:r>
              <a:rPr lang="zh-CN" altLang="en-US" sz="2800" dirty="0">
                <a:solidFill>
                  <a:srgbClr val="0000CC"/>
                </a:solidFill>
                <a:latin typeface="Tahoma" panose="020B0604030504040204" pitchFamily="34" charset="0"/>
              </a:rPr>
              <a:t>次。见图</a:t>
            </a:r>
            <a:r>
              <a:rPr lang="en-US" altLang="zh-CN" sz="2800" dirty="0">
                <a:solidFill>
                  <a:srgbClr val="0000CC"/>
                </a:solidFill>
                <a:latin typeface="Tahoma" panose="020B0604030504040204" pitchFamily="34" charset="0"/>
              </a:rPr>
              <a:t>5.14 </a:t>
            </a:r>
            <a:r>
              <a:rPr lang="zh-CN" altLang="en-US" sz="2800" dirty="0">
                <a:solidFill>
                  <a:srgbClr val="0000CC"/>
                </a:solidFill>
                <a:latin typeface="Tahoma" panose="020B0604030504040204" pitchFamily="34" charset="0"/>
              </a:rPr>
              <a:t>示例：</a:t>
            </a:r>
          </a:p>
        </p:txBody>
      </p:sp>
      <p:sp>
        <p:nvSpPr>
          <p:cNvPr id="283660" name="AutoShape 5"/>
          <p:cNvSpPr/>
          <p:nvPr/>
        </p:nvSpPr>
        <p:spPr>
          <a:xfrm>
            <a:off x="1071885" y="1013049"/>
            <a:ext cx="3514725"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83661" name="Text Box 38"/>
          <p:cNvSpPr txBox="1"/>
          <p:nvPr/>
        </p:nvSpPr>
        <p:spPr>
          <a:xfrm>
            <a:off x="1127448" y="1052736"/>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一、缓冲的引入</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1" name="矩形 10">
            <a:extLst>
              <a:ext uri="{FF2B5EF4-FFF2-40B4-BE49-F238E27FC236}">
                <a16:creationId xmlns:a16="http://schemas.microsoft.com/office/drawing/2014/main" id="{78850DDC-4B1D-4828-BD31-7D3E52834996}"/>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3660"/>
                                        </p:tgtEl>
                                        <p:attrNameLst>
                                          <p:attrName>style.visibility</p:attrName>
                                        </p:attrNameLst>
                                      </p:cBhvr>
                                      <p:to>
                                        <p:strVal val="visible"/>
                                      </p:to>
                                    </p:set>
                                    <p:anim calcmode="lin" valueType="num">
                                      <p:cBhvr additive="base">
                                        <p:cTn id="7" dur="500" fill="hold"/>
                                        <p:tgtEl>
                                          <p:spTgt spid="283660"/>
                                        </p:tgtEl>
                                        <p:attrNameLst>
                                          <p:attrName>ppt_x</p:attrName>
                                        </p:attrNameLst>
                                      </p:cBhvr>
                                      <p:tavLst>
                                        <p:tav tm="0">
                                          <p:val>
                                            <p:strVal val="#ppt_x"/>
                                          </p:val>
                                        </p:tav>
                                        <p:tav tm="100000">
                                          <p:val>
                                            <p:strVal val="#ppt_x"/>
                                          </p:val>
                                        </p:tav>
                                      </p:tavLst>
                                    </p:anim>
                                    <p:anim calcmode="lin" valueType="num">
                                      <p:cBhvr additive="base">
                                        <p:cTn id="8" dur="500" fill="hold"/>
                                        <p:tgtEl>
                                          <p:spTgt spid="28366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83661"/>
                                        </p:tgtEl>
                                        <p:attrNameLst>
                                          <p:attrName>style.visibility</p:attrName>
                                        </p:attrNameLst>
                                      </p:cBhvr>
                                      <p:to>
                                        <p:strVal val="visible"/>
                                      </p:to>
                                    </p:set>
                                    <p:anim calcmode="lin" valueType="num">
                                      <p:cBhvr additive="base">
                                        <p:cTn id="12" dur="500" fill="hold"/>
                                        <p:tgtEl>
                                          <p:spTgt spid="283661"/>
                                        </p:tgtEl>
                                        <p:attrNameLst>
                                          <p:attrName>ppt_x</p:attrName>
                                        </p:attrNameLst>
                                      </p:cBhvr>
                                      <p:tavLst>
                                        <p:tav tm="0">
                                          <p:val>
                                            <p:strVal val="#ppt_x"/>
                                          </p:val>
                                        </p:tav>
                                        <p:tav tm="100000">
                                          <p:val>
                                            <p:strVal val="#ppt_x"/>
                                          </p:val>
                                        </p:tav>
                                      </p:tavLst>
                                    </p:anim>
                                    <p:anim calcmode="lin" valueType="num">
                                      <p:cBhvr additive="base">
                                        <p:cTn id="13" dur="500" fill="hold"/>
                                        <p:tgtEl>
                                          <p:spTgt spid="28366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83655"/>
                                        </p:tgtEl>
                                        <p:attrNameLst>
                                          <p:attrName>style.visibility</p:attrName>
                                        </p:attrNameLst>
                                      </p:cBhvr>
                                      <p:to>
                                        <p:strVal val="visible"/>
                                      </p:to>
                                    </p:set>
                                    <p:anim calcmode="lin" valueType="num">
                                      <p:cBhvr additive="base">
                                        <p:cTn id="17" dur="500" fill="hold"/>
                                        <p:tgtEl>
                                          <p:spTgt spid="283655"/>
                                        </p:tgtEl>
                                        <p:attrNameLst>
                                          <p:attrName>ppt_x</p:attrName>
                                        </p:attrNameLst>
                                      </p:cBhvr>
                                      <p:tavLst>
                                        <p:tav tm="0">
                                          <p:val>
                                            <p:strVal val="1+#ppt_w/2"/>
                                          </p:val>
                                        </p:tav>
                                        <p:tav tm="100000">
                                          <p:val>
                                            <p:strVal val="#ppt_x"/>
                                          </p:val>
                                        </p:tav>
                                      </p:tavLst>
                                    </p:anim>
                                    <p:anim calcmode="lin" valueType="num">
                                      <p:cBhvr additive="base">
                                        <p:cTn id="18" dur="500" fill="hold"/>
                                        <p:tgtEl>
                                          <p:spTgt spid="28365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83656"/>
                                        </p:tgtEl>
                                        <p:attrNameLst>
                                          <p:attrName>style.visibility</p:attrName>
                                        </p:attrNameLst>
                                      </p:cBhvr>
                                      <p:to>
                                        <p:strVal val="visible"/>
                                      </p:to>
                                    </p:set>
                                    <p:anim calcmode="lin" valueType="num">
                                      <p:cBhvr additive="base">
                                        <p:cTn id="22" dur="500" fill="hold"/>
                                        <p:tgtEl>
                                          <p:spTgt spid="283656"/>
                                        </p:tgtEl>
                                        <p:attrNameLst>
                                          <p:attrName>ppt_x</p:attrName>
                                        </p:attrNameLst>
                                      </p:cBhvr>
                                      <p:tavLst>
                                        <p:tav tm="0">
                                          <p:val>
                                            <p:strVal val="0-#ppt_w/2"/>
                                          </p:val>
                                        </p:tav>
                                        <p:tav tm="100000">
                                          <p:val>
                                            <p:strVal val="#ppt_x"/>
                                          </p:val>
                                        </p:tav>
                                      </p:tavLst>
                                    </p:anim>
                                    <p:anim calcmode="lin" valueType="num">
                                      <p:cBhvr additive="base">
                                        <p:cTn id="23" dur="500" fill="hold"/>
                                        <p:tgtEl>
                                          <p:spTgt spid="28365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83657"/>
                                        </p:tgtEl>
                                        <p:attrNameLst>
                                          <p:attrName>style.visibility</p:attrName>
                                        </p:attrNameLst>
                                      </p:cBhvr>
                                      <p:to>
                                        <p:strVal val="visible"/>
                                      </p:to>
                                    </p:set>
                                    <p:anim calcmode="lin" valueType="num">
                                      <p:cBhvr additive="base">
                                        <p:cTn id="27" dur="500" fill="hold"/>
                                        <p:tgtEl>
                                          <p:spTgt spid="283657"/>
                                        </p:tgtEl>
                                        <p:attrNameLst>
                                          <p:attrName>ppt_x</p:attrName>
                                        </p:attrNameLst>
                                      </p:cBhvr>
                                      <p:tavLst>
                                        <p:tav tm="0">
                                          <p:val>
                                            <p:strVal val="#ppt_x"/>
                                          </p:val>
                                        </p:tav>
                                        <p:tav tm="100000">
                                          <p:val>
                                            <p:strVal val="#ppt_x"/>
                                          </p:val>
                                        </p:tav>
                                      </p:tavLst>
                                    </p:anim>
                                    <p:anim calcmode="lin" valueType="num">
                                      <p:cBhvr additive="base">
                                        <p:cTn id="28" dur="500" fill="hold"/>
                                        <p:tgtEl>
                                          <p:spTgt spid="2836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5" grpId="0"/>
      <p:bldP spid="283656" grpId="0"/>
      <p:bldP spid="283657" grpId="0"/>
      <p:bldP spid="283660" grpId="0" bldLvl="0" animBg="1"/>
      <p:bldP spid="28366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矩形 284673"/>
          <p:cNvSpPr/>
          <p:nvPr/>
        </p:nvSpPr>
        <p:spPr>
          <a:xfrm>
            <a:off x="1524000" y="3328988"/>
            <a:ext cx="9144000" cy="0"/>
          </a:xfrm>
          <a:prstGeom prst="rect">
            <a:avLst/>
          </a:prstGeom>
          <a:noFill/>
          <a:ln w="9525">
            <a:noFill/>
          </a:ln>
        </p:spPr>
        <p:txBody>
          <a:bodyPr/>
          <a:lstStyle/>
          <a:p>
            <a:endParaRPr lang="zh-CN" altLang="en-US"/>
          </a:p>
        </p:txBody>
      </p:sp>
      <p:sp>
        <p:nvSpPr>
          <p:cNvPr id="284675" name="矩形 284674"/>
          <p:cNvSpPr/>
          <p:nvPr/>
        </p:nvSpPr>
        <p:spPr>
          <a:xfrm>
            <a:off x="1524000" y="3319463"/>
            <a:ext cx="9144000" cy="0"/>
          </a:xfrm>
          <a:prstGeom prst="rect">
            <a:avLst/>
          </a:prstGeom>
          <a:noFill/>
          <a:ln w="9525">
            <a:noFill/>
          </a:ln>
        </p:spPr>
        <p:txBody>
          <a:bodyPr/>
          <a:lstStyle/>
          <a:p>
            <a:endParaRPr lang="zh-CN" altLang="en-US"/>
          </a:p>
        </p:txBody>
      </p:sp>
      <p:sp>
        <p:nvSpPr>
          <p:cNvPr id="284691" name="直接连接符 284690"/>
          <p:cNvSpPr/>
          <p:nvPr/>
        </p:nvSpPr>
        <p:spPr>
          <a:xfrm>
            <a:off x="2063750" y="4079875"/>
            <a:ext cx="1790700" cy="0"/>
          </a:xfrm>
          <a:prstGeom prst="line">
            <a:avLst/>
          </a:prstGeom>
          <a:ln w="28575" cap="flat" cmpd="sng">
            <a:solidFill>
              <a:srgbClr val="000000"/>
            </a:solidFill>
            <a:prstDash val="solid"/>
            <a:headEnd type="none" w="med" len="med"/>
            <a:tailEnd type="triangle" w="med" len="med"/>
          </a:ln>
        </p:spPr>
      </p:sp>
      <p:sp>
        <p:nvSpPr>
          <p:cNvPr id="284692" name="文本框 284691"/>
          <p:cNvSpPr txBox="1"/>
          <p:nvPr/>
        </p:nvSpPr>
        <p:spPr>
          <a:xfrm>
            <a:off x="1992313" y="3697288"/>
            <a:ext cx="1728787" cy="488950"/>
          </a:xfrm>
          <a:prstGeom prst="rect">
            <a:avLst/>
          </a:prstGeom>
          <a:noFill/>
          <a:ln w="9525">
            <a:noFill/>
          </a:ln>
        </p:spPr>
        <p:txBody>
          <a:bodyPr/>
          <a:lstStyle/>
          <a:p>
            <a:pPr algn="just"/>
            <a:r>
              <a:rPr lang="en-US" altLang="zh-CN">
                <a:solidFill>
                  <a:srgbClr val="0000CC"/>
                </a:solidFill>
                <a:effectLst>
                  <a:outerShdw blurRad="38100" dist="38100" dir="2700000">
                    <a:srgbClr val="C0C0C0"/>
                  </a:outerShdw>
                </a:effectLst>
                <a:latin typeface="Times New Roman" panose="02020603050405020304" pitchFamily="18" charset="0"/>
              </a:rPr>
              <a:t>1bit/100</a:t>
            </a:r>
            <a:r>
              <a:rPr lang="en-US" altLang="zh-CN">
                <a:solidFill>
                  <a:srgbClr val="0000CC"/>
                </a:solidFill>
                <a:effectLst>
                  <a:outerShdw blurRad="38100" dist="38100" dir="2700000">
                    <a:srgbClr val="C0C0C0"/>
                  </a:outerShdw>
                </a:effectLst>
                <a:latin typeface="宋体" panose="02010600030101010101" pitchFamily="2" charset="-122"/>
              </a:rPr>
              <a:t>μ</a:t>
            </a:r>
            <a:r>
              <a:rPr lang="en-US" altLang="zh-CN">
                <a:solidFill>
                  <a:srgbClr val="0000CC"/>
                </a:solidFill>
                <a:effectLst>
                  <a:outerShdw blurRad="38100" dist="38100" dir="2700000">
                    <a:srgbClr val="C0C0C0"/>
                  </a:outerShdw>
                </a:effectLst>
                <a:latin typeface="Times New Roman" panose="02020603050405020304" pitchFamily="18" charset="0"/>
              </a:rPr>
              <a:t>s</a:t>
            </a:r>
            <a:endParaRPr lang="en-US" altLang="zh-CN">
              <a:solidFill>
                <a:srgbClr val="0000CC"/>
              </a:solidFill>
              <a:effectLst>
                <a:outerShdw blurRad="38100" dist="38100" dir="2700000">
                  <a:srgbClr val="C0C0C0"/>
                </a:outerShdw>
              </a:effectLst>
              <a:latin typeface="Tahoma" panose="020B0604030504040204" pitchFamily="34" charset="0"/>
            </a:endParaRPr>
          </a:p>
        </p:txBody>
      </p:sp>
      <p:sp>
        <p:nvSpPr>
          <p:cNvPr id="284702" name="文本框 284701"/>
          <p:cNvSpPr txBox="1"/>
          <p:nvPr/>
        </p:nvSpPr>
        <p:spPr>
          <a:xfrm>
            <a:off x="4052888" y="3487738"/>
            <a:ext cx="1322387" cy="488950"/>
          </a:xfrm>
          <a:prstGeom prst="rect">
            <a:avLst/>
          </a:prstGeom>
          <a:noFill/>
          <a:ln w="9525">
            <a:noFill/>
          </a:ln>
        </p:spPr>
        <p:txBody>
          <a:bodyPr/>
          <a:lstStyle/>
          <a:p>
            <a:pPr algn="just"/>
            <a:r>
              <a:rPr lang="en-US" altLang="zh-CN">
                <a:solidFill>
                  <a:srgbClr val="0000CC"/>
                </a:solidFill>
                <a:effectLst>
                  <a:outerShdw blurRad="38100" dist="38100" dir="2700000">
                    <a:srgbClr val="C0C0C0"/>
                  </a:outerShdw>
                </a:effectLst>
                <a:latin typeface="Times New Roman" panose="02020603050405020304" pitchFamily="18" charset="0"/>
              </a:rPr>
              <a:t>8</a:t>
            </a:r>
            <a:r>
              <a:rPr lang="zh-CN" altLang="en-US" dirty="0">
                <a:solidFill>
                  <a:srgbClr val="0000CC"/>
                </a:solidFill>
                <a:effectLst>
                  <a:outerShdw blurRad="38100" dist="38100" dir="2700000">
                    <a:srgbClr val="C0C0C0"/>
                  </a:outerShdw>
                </a:effectLst>
                <a:latin typeface="Times New Roman" panose="02020603050405020304" pitchFamily="18" charset="0"/>
              </a:rPr>
              <a:t>位缓冲</a:t>
            </a: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sp>
        <p:nvSpPr>
          <p:cNvPr id="284703" name="直接连接符 284702"/>
          <p:cNvSpPr/>
          <p:nvPr/>
        </p:nvSpPr>
        <p:spPr>
          <a:xfrm flipV="1">
            <a:off x="5445125" y="3752850"/>
            <a:ext cx="1193800" cy="163513"/>
          </a:xfrm>
          <a:prstGeom prst="line">
            <a:avLst/>
          </a:prstGeom>
          <a:ln w="28575" cap="flat" cmpd="sng">
            <a:solidFill>
              <a:srgbClr val="CC3300"/>
            </a:solidFill>
            <a:prstDash val="dash"/>
            <a:headEnd type="none" w="med" len="med"/>
            <a:tailEnd type="triangle" w="med" len="med"/>
          </a:ln>
        </p:spPr>
      </p:sp>
      <p:sp>
        <p:nvSpPr>
          <p:cNvPr id="284704" name="文本框 284703"/>
          <p:cNvSpPr txBox="1"/>
          <p:nvPr/>
        </p:nvSpPr>
        <p:spPr>
          <a:xfrm>
            <a:off x="6489700" y="3559175"/>
            <a:ext cx="2486025" cy="488950"/>
          </a:xfrm>
          <a:prstGeom prst="rect">
            <a:avLst/>
          </a:prstGeom>
          <a:noFill/>
          <a:ln w="9525">
            <a:noFill/>
          </a:ln>
        </p:spPr>
        <p:txBody>
          <a:bodyPr/>
          <a:lstStyle/>
          <a:p>
            <a:pPr algn="just"/>
            <a:r>
              <a:rPr lang="zh-CN" altLang="en-US" dirty="0">
                <a:solidFill>
                  <a:srgbClr val="0000CC"/>
                </a:solidFill>
                <a:effectLst>
                  <a:outerShdw blurRad="38100" dist="38100" dir="2700000">
                    <a:srgbClr val="C0C0C0"/>
                  </a:outerShdw>
                </a:effectLst>
                <a:latin typeface="Times New Roman" panose="02020603050405020304" pitchFamily="18" charset="0"/>
              </a:rPr>
              <a:t>中断通知</a:t>
            </a:r>
            <a:r>
              <a:rPr lang="en-US" altLang="zh-CN">
                <a:solidFill>
                  <a:srgbClr val="0000CC"/>
                </a:solidFill>
                <a:effectLst>
                  <a:outerShdw blurRad="38100" dist="38100" dir="2700000">
                    <a:srgbClr val="C0C0C0"/>
                  </a:outerShdw>
                </a:effectLst>
                <a:latin typeface="Times New Roman" panose="02020603050405020304" pitchFamily="18" charset="0"/>
              </a:rPr>
              <a:t>CPU</a:t>
            </a:r>
            <a:endParaRPr lang="en-US" altLang="zh-CN">
              <a:solidFill>
                <a:srgbClr val="0000CC"/>
              </a:solidFill>
              <a:effectLst>
                <a:outerShdw blurRad="38100" dist="38100" dir="2700000">
                  <a:srgbClr val="C0C0C0"/>
                </a:outerShdw>
              </a:effectLst>
              <a:latin typeface="Tahoma" panose="020B0604030504040204" pitchFamily="34" charset="0"/>
            </a:endParaRPr>
          </a:p>
        </p:txBody>
      </p:sp>
      <p:sp>
        <p:nvSpPr>
          <p:cNvPr id="284705" name="直接连接符 284704"/>
          <p:cNvSpPr/>
          <p:nvPr/>
        </p:nvSpPr>
        <p:spPr>
          <a:xfrm flipV="1">
            <a:off x="5445125" y="4779963"/>
            <a:ext cx="1227138" cy="3175"/>
          </a:xfrm>
          <a:prstGeom prst="line">
            <a:avLst/>
          </a:prstGeom>
          <a:ln w="57150" cap="flat" cmpd="thinThick">
            <a:solidFill>
              <a:srgbClr val="000000"/>
            </a:solidFill>
            <a:prstDash val="solid"/>
            <a:headEnd type="none" w="med" len="med"/>
            <a:tailEnd type="triangle" w="med" len="med"/>
          </a:ln>
        </p:spPr>
      </p:sp>
      <p:grpSp>
        <p:nvGrpSpPr>
          <p:cNvPr id="284706" name="组合 284705"/>
          <p:cNvGrpSpPr/>
          <p:nvPr/>
        </p:nvGrpSpPr>
        <p:grpSpPr>
          <a:xfrm>
            <a:off x="3854450" y="4600575"/>
            <a:ext cx="1590675" cy="327025"/>
            <a:chOff x="4140" y="4560"/>
            <a:chExt cx="1440" cy="312"/>
          </a:xfrm>
        </p:grpSpPr>
        <p:sp>
          <p:nvSpPr>
            <p:cNvPr id="284707" name="矩形 284706"/>
            <p:cNvSpPr/>
            <p:nvPr/>
          </p:nvSpPr>
          <p:spPr>
            <a:xfrm>
              <a:off x="4140" y="4560"/>
              <a:ext cx="1440" cy="312"/>
            </a:xfrm>
            <a:prstGeom prst="rect">
              <a:avLst/>
            </a:prstGeom>
            <a:solidFill>
              <a:srgbClr val="EAEAEA"/>
            </a:solidFill>
            <a:ln w="9525" cap="flat" cmpd="sng">
              <a:solidFill>
                <a:srgbClr val="000000"/>
              </a:solidFill>
              <a:prstDash val="solid"/>
              <a:miter/>
              <a:headEnd type="none" w="med" len="med"/>
              <a:tailEnd type="none" w="med" len="med"/>
            </a:ln>
          </p:spPr>
          <p:txBody>
            <a:bodyPr/>
            <a:lstStyle/>
            <a:p>
              <a:endParaRPr lang="zh-CN" altLang="en-US"/>
            </a:p>
          </p:txBody>
        </p:sp>
        <p:sp>
          <p:nvSpPr>
            <p:cNvPr id="284708" name="直接连接符 284707"/>
            <p:cNvSpPr/>
            <p:nvPr/>
          </p:nvSpPr>
          <p:spPr>
            <a:xfrm>
              <a:off x="4320" y="4560"/>
              <a:ext cx="0" cy="312"/>
            </a:xfrm>
            <a:prstGeom prst="line">
              <a:avLst/>
            </a:prstGeom>
            <a:ln w="9525" cap="flat" cmpd="sng">
              <a:solidFill>
                <a:srgbClr val="000000"/>
              </a:solidFill>
              <a:prstDash val="solid"/>
              <a:headEnd type="none" w="med" len="med"/>
              <a:tailEnd type="none" w="med" len="med"/>
            </a:ln>
          </p:spPr>
        </p:sp>
        <p:sp>
          <p:nvSpPr>
            <p:cNvPr id="284709" name="直接连接符 284708"/>
            <p:cNvSpPr/>
            <p:nvPr/>
          </p:nvSpPr>
          <p:spPr>
            <a:xfrm>
              <a:off x="4500" y="4560"/>
              <a:ext cx="0" cy="312"/>
            </a:xfrm>
            <a:prstGeom prst="line">
              <a:avLst/>
            </a:prstGeom>
            <a:ln w="9525" cap="flat" cmpd="sng">
              <a:solidFill>
                <a:srgbClr val="000000"/>
              </a:solidFill>
              <a:prstDash val="solid"/>
              <a:headEnd type="none" w="med" len="med"/>
              <a:tailEnd type="none" w="med" len="med"/>
            </a:ln>
          </p:spPr>
        </p:sp>
        <p:sp>
          <p:nvSpPr>
            <p:cNvPr id="284710" name="直接连接符 284709"/>
            <p:cNvSpPr/>
            <p:nvPr/>
          </p:nvSpPr>
          <p:spPr>
            <a:xfrm>
              <a:off x="4680" y="4560"/>
              <a:ext cx="0" cy="312"/>
            </a:xfrm>
            <a:prstGeom prst="line">
              <a:avLst/>
            </a:prstGeom>
            <a:ln w="9525" cap="flat" cmpd="sng">
              <a:solidFill>
                <a:srgbClr val="000000"/>
              </a:solidFill>
              <a:prstDash val="solid"/>
              <a:headEnd type="none" w="med" len="med"/>
              <a:tailEnd type="none" w="med" len="med"/>
            </a:ln>
          </p:spPr>
        </p:sp>
        <p:sp>
          <p:nvSpPr>
            <p:cNvPr id="284711" name="直接连接符 284710"/>
            <p:cNvSpPr/>
            <p:nvPr/>
          </p:nvSpPr>
          <p:spPr>
            <a:xfrm>
              <a:off x="4860" y="4560"/>
              <a:ext cx="0" cy="312"/>
            </a:xfrm>
            <a:prstGeom prst="line">
              <a:avLst/>
            </a:prstGeom>
            <a:ln w="9525" cap="flat" cmpd="sng">
              <a:solidFill>
                <a:srgbClr val="000000"/>
              </a:solidFill>
              <a:prstDash val="solid"/>
              <a:headEnd type="none" w="med" len="med"/>
              <a:tailEnd type="none" w="med" len="med"/>
            </a:ln>
          </p:spPr>
        </p:sp>
        <p:sp>
          <p:nvSpPr>
            <p:cNvPr id="284712" name="直接连接符 284711"/>
            <p:cNvSpPr/>
            <p:nvPr/>
          </p:nvSpPr>
          <p:spPr>
            <a:xfrm>
              <a:off x="5040" y="4560"/>
              <a:ext cx="0" cy="312"/>
            </a:xfrm>
            <a:prstGeom prst="line">
              <a:avLst/>
            </a:prstGeom>
            <a:ln w="9525" cap="flat" cmpd="sng">
              <a:solidFill>
                <a:srgbClr val="000000"/>
              </a:solidFill>
              <a:prstDash val="solid"/>
              <a:headEnd type="none" w="med" len="med"/>
              <a:tailEnd type="none" w="med" len="med"/>
            </a:ln>
          </p:spPr>
        </p:sp>
        <p:sp>
          <p:nvSpPr>
            <p:cNvPr id="284713" name="直接连接符 284712"/>
            <p:cNvSpPr/>
            <p:nvPr/>
          </p:nvSpPr>
          <p:spPr>
            <a:xfrm>
              <a:off x="5220" y="4560"/>
              <a:ext cx="0" cy="312"/>
            </a:xfrm>
            <a:prstGeom prst="line">
              <a:avLst/>
            </a:prstGeom>
            <a:ln w="9525" cap="flat" cmpd="sng">
              <a:solidFill>
                <a:srgbClr val="000000"/>
              </a:solidFill>
              <a:prstDash val="solid"/>
              <a:headEnd type="none" w="med" len="med"/>
              <a:tailEnd type="none" w="med" len="med"/>
            </a:ln>
          </p:spPr>
        </p:sp>
        <p:sp>
          <p:nvSpPr>
            <p:cNvPr id="284714" name="直接连接符 284713"/>
            <p:cNvSpPr/>
            <p:nvPr/>
          </p:nvSpPr>
          <p:spPr>
            <a:xfrm>
              <a:off x="5400" y="4560"/>
              <a:ext cx="0" cy="312"/>
            </a:xfrm>
            <a:prstGeom prst="line">
              <a:avLst/>
            </a:prstGeom>
            <a:ln w="9525" cap="flat" cmpd="sng">
              <a:solidFill>
                <a:srgbClr val="000000"/>
              </a:solidFill>
              <a:prstDash val="solid"/>
              <a:headEnd type="none" w="med" len="med"/>
              <a:tailEnd type="none" w="med" len="med"/>
            </a:ln>
          </p:spPr>
        </p:sp>
      </p:grpSp>
      <p:sp>
        <p:nvSpPr>
          <p:cNvPr id="284715" name="下箭头 284714"/>
          <p:cNvSpPr/>
          <p:nvPr/>
        </p:nvSpPr>
        <p:spPr>
          <a:xfrm>
            <a:off x="4449763" y="4243388"/>
            <a:ext cx="398462" cy="376237"/>
          </a:xfrm>
          <a:prstGeom prst="downArrow">
            <a:avLst>
              <a:gd name="adj1" fmla="val 50000"/>
              <a:gd name="adj2" fmla="val 25000"/>
            </a:avLst>
          </a:prstGeom>
          <a:solidFill>
            <a:srgbClr val="006600"/>
          </a:solidFill>
          <a:ln w="9525" cap="flat" cmpd="sng">
            <a:solidFill>
              <a:srgbClr val="006600"/>
            </a:solidFill>
            <a:prstDash val="solid"/>
            <a:miter/>
            <a:headEnd type="none" w="med" len="med"/>
            <a:tailEnd type="none" w="med" len="med"/>
          </a:ln>
        </p:spPr>
        <p:txBody>
          <a:bodyPr/>
          <a:lstStyle/>
          <a:p>
            <a:endParaRPr lang="zh-CN" altLang="en-US"/>
          </a:p>
        </p:txBody>
      </p:sp>
      <p:sp>
        <p:nvSpPr>
          <p:cNvPr id="284716" name="文本框 284715"/>
          <p:cNvSpPr txBox="1"/>
          <p:nvPr/>
        </p:nvSpPr>
        <p:spPr>
          <a:xfrm>
            <a:off x="6556375" y="4511675"/>
            <a:ext cx="2779713" cy="488950"/>
          </a:xfrm>
          <a:prstGeom prst="rect">
            <a:avLst/>
          </a:prstGeom>
          <a:noFill/>
          <a:ln w="9525">
            <a:noFill/>
          </a:ln>
        </p:spPr>
        <p:txBody>
          <a:bodyPr/>
          <a:lstStyle/>
          <a:p>
            <a:pPr algn="just"/>
            <a:r>
              <a:rPr lang="en-US" altLang="zh-CN">
                <a:solidFill>
                  <a:srgbClr val="0000CC"/>
                </a:solidFill>
                <a:effectLst>
                  <a:outerShdw blurRad="38100" dist="38100" dir="2700000">
                    <a:srgbClr val="C0C0C0"/>
                  </a:outerShdw>
                </a:effectLst>
                <a:latin typeface="Times New Roman" panose="02020603050405020304" pitchFamily="18" charset="0"/>
              </a:rPr>
              <a:t>CPU</a:t>
            </a:r>
            <a:r>
              <a:rPr lang="zh-CN" altLang="en-US" dirty="0">
                <a:solidFill>
                  <a:srgbClr val="0000CC"/>
                </a:solidFill>
                <a:effectLst>
                  <a:outerShdw blurRad="38100" dist="38100" dir="2700000">
                    <a:srgbClr val="C0C0C0"/>
                  </a:outerShdw>
                </a:effectLst>
                <a:latin typeface="Times New Roman" panose="02020603050405020304" pitchFamily="18" charset="0"/>
              </a:rPr>
              <a:t>响应取走处理</a:t>
            </a: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sp>
        <p:nvSpPr>
          <p:cNvPr id="284719" name="文本框 284718"/>
          <p:cNvSpPr txBox="1"/>
          <p:nvPr/>
        </p:nvSpPr>
        <p:spPr>
          <a:xfrm>
            <a:off x="5135562" y="5904614"/>
            <a:ext cx="4022725" cy="490538"/>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Times New Roman" panose="02020603050405020304" pitchFamily="18" charset="0"/>
              </a:rPr>
              <a:t>5.14 </a:t>
            </a:r>
            <a:r>
              <a:rPr lang="zh-CN" altLang="en-US" sz="2000" dirty="0">
                <a:solidFill>
                  <a:srgbClr val="006600"/>
                </a:solidFill>
                <a:effectLst>
                  <a:outerShdw blurRad="38100" dist="38100" dir="2700000">
                    <a:srgbClr val="C0C0C0"/>
                  </a:outerShdw>
                </a:effectLst>
                <a:latin typeface="Times New Roman" panose="02020603050405020304" pitchFamily="18" charset="0"/>
              </a:rPr>
              <a:t>远地通信的缓冲处理</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284720" name="直接连接符 284719"/>
          <p:cNvSpPr/>
          <p:nvPr/>
        </p:nvSpPr>
        <p:spPr>
          <a:xfrm flipH="1">
            <a:off x="5445125" y="2479675"/>
            <a:ext cx="3175" cy="2533650"/>
          </a:xfrm>
          <a:prstGeom prst="line">
            <a:avLst/>
          </a:prstGeom>
          <a:ln w="19050" cap="flat" cmpd="sng">
            <a:solidFill>
              <a:srgbClr val="000000"/>
            </a:solidFill>
            <a:prstDash val="sysDot"/>
            <a:headEnd type="none" w="med" len="med"/>
            <a:tailEnd type="none" w="med" len="med"/>
          </a:ln>
        </p:spPr>
      </p:sp>
      <p:sp>
        <p:nvSpPr>
          <p:cNvPr id="284677" name="文本框 284676"/>
          <p:cNvSpPr txBox="1"/>
          <p:nvPr/>
        </p:nvSpPr>
        <p:spPr>
          <a:xfrm>
            <a:off x="6527800" y="2393950"/>
            <a:ext cx="936625" cy="392113"/>
          </a:xfrm>
          <a:prstGeom prst="rect">
            <a:avLst/>
          </a:prstGeom>
          <a:noFill/>
          <a:ln w="9525">
            <a:noFill/>
          </a:ln>
        </p:spPr>
        <p:txBody>
          <a:bodyPr/>
          <a:lstStyle/>
          <a:p>
            <a:pPr algn="just"/>
            <a:endParaRPr lang="zh-CN" altLang="en-US" dirty="0">
              <a:solidFill>
                <a:srgbClr val="0000CC"/>
              </a:solidFill>
              <a:effectLst>
                <a:outerShdw blurRad="38100" dist="38100" dir="2700000">
                  <a:srgbClr val="C0C0C0"/>
                </a:outerShdw>
              </a:effectLst>
              <a:latin typeface="Tahoma" panose="020B0604030504040204" pitchFamily="34" charset="0"/>
            </a:endParaRPr>
          </a:p>
        </p:txBody>
      </p:sp>
      <p:sp>
        <p:nvSpPr>
          <p:cNvPr id="284683" name="文本框 284682"/>
          <p:cNvSpPr txBox="1"/>
          <p:nvPr/>
        </p:nvSpPr>
        <p:spPr>
          <a:xfrm>
            <a:off x="2262188" y="2690813"/>
            <a:ext cx="1889125" cy="488950"/>
          </a:xfrm>
          <a:prstGeom prst="rect">
            <a:avLst/>
          </a:prstGeom>
          <a:noFill/>
          <a:ln w="9525">
            <a:noFill/>
          </a:ln>
        </p:spPr>
        <p:txBody>
          <a:bodyPr/>
          <a:lstStyle/>
          <a:p>
            <a:pPr algn="just"/>
            <a:r>
              <a:rPr lang="en-US" altLang="zh-CN">
                <a:solidFill>
                  <a:srgbClr val="0000CC"/>
                </a:solidFill>
                <a:effectLst>
                  <a:outerShdw blurRad="38100" dist="38100" dir="2700000">
                    <a:srgbClr val="C0C0C0"/>
                  </a:outerShdw>
                </a:effectLst>
                <a:latin typeface="Times New Roman" panose="02020603050405020304" pitchFamily="18" charset="0"/>
              </a:rPr>
              <a:t>1bit/100</a:t>
            </a:r>
            <a:r>
              <a:rPr lang="en-US" altLang="zh-CN">
                <a:solidFill>
                  <a:srgbClr val="0000CC"/>
                </a:solidFill>
                <a:effectLst>
                  <a:outerShdw blurRad="38100" dist="38100" dir="2700000">
                    <a:srgbClr val="C0C0C0"/>
                  </a:outerShdw>
                </a:effectLst>
                <a:latin typeface="宋体" panose="02010600030101010101" pitchFamily="2" charset="-122"/>
              </a:rPr>
              <a:t>μ</a:t>
            </a:r>
            <a:r>
              <a:rPr lang="en-US" altLang="zh-CN">
                <a:solidFill>
                  <a:srgbClr val="0000CC"/>
                </a:solidFill>
                <a:effectLst>
                  <a:outerShdw blurRad="38100" dist="38100" dir="2700000">
                    <a:srgbClr val="C0C0C0"/>
                  </a:outerShdw>
                </a:effectLst>
                <a:latin typeface="Times New Roman" panose="02020603050405020304" pitchFamily="18" charset="0"/>
              </a:rPr>
              <a:t>s</a:t>
            </a:r>
            <a:endParaRPr lang="en-US" altLang="zh-CN">
              <a:solidFill>
                <a:srgbClr val="0000CC"/>
              </a:solidFill>
              <a:effectLst>
                <a:outerShdw blurRad="38100" dist="38100" dir="2700000">
                  <a:srgbClr val="C0C0C0"/>
                </a:outerShdw>
              </a:effectLst>
              <a:latin typeface="Tahoma" panose="020B0604030504040204" pitchFamily="34" charset="0"/>
            </a:endParaRPr>
          </a:p>
        </p:txBody>
      </p:sp>
      <p:sp>
        <p:nvSpPr>
          <p:cNvPr id="284684" name="直接连接符 284683"/>
          <p:cNvSpPr/>
          <p:nvPr/>
        </p:nvSpPr>
        <p:spPr>
          <a:xfrm>
            <a:off x="2063750" y="3086100"/>
            <a:ext cx="3182938" cy="0"/>
          </a:xfrm>
          <a:prstGeom prst="line">
            <a:avLst/>
          </a:prstGeom>
          <a:ln w="28575" cap="flat" cmpd="sng">
            <a:solidFill>
              <a:srgbClr val="000000"/>
            </a:solidFill>
            <a:prstDash val="solid"/>
            <a:headEnd type="none" w="med" len="med"/>
            <a:tailEnd type="triangle" w="med" len="med"/>
          </a:ln>
        </p:spPr>
      </p:sp>
      <p:sp>
        <p:nvSpPr>
          <p:cNvPr id="284685" name="矩形 284684"/>
          <p:cNvSpPr/>
          <p:nvPr/>
        </p:nvSpPr>
        <p:spPr>
          <a:xfrm>
            <a:off x="5246688" y="2919413"/>
            <a:ext cx="198437" cy="327025"/>
          </a:xfrm>
          <a:prstGeom prst="rect">
            <a:avLst/>
          </a:prstGeom>
          <a:solidFill>
            <a:srgbClr val="DDDDDD"/>
          </a:solidFill>
          <a:ln w="9525" cap="flat" cmpd="sng">
            <a:solidFill>
              <a:srgbClr val="000000"/>
            </a:solidFill>
            <a:prstDash val="solid"/>
            <a:miter/>
            <a:headEnd type="none" w="med" len="med"/>
            <a:tailEnd type="none" w="med" len="med"/>
          </a:ln>
        </p:spPr>
        <p:txBody>
          <a:bodyPr/>
          <a:lstStyle/>
          <a:p>
            <a:endParaRPr lang="zh-CN" altLang="en-US"/>
          </a:p>
        </p:txBody>
      </p:sp>
      <p:sp>
        <p:nvSpPr>
          <p:cNvPr id="284686" name="文本框 284685"/>
          <p:cNvSpPr txBox="1"/>
          <p:nvPr/>
        </p:nvSpPr>
        <p:spPr>
          <a:xfrm>
            <a:off x="4295775" y="2563813"/>
            <a:ext cx="1497013" cy="490537"/>
          </a:xfrm>
          <a:prstGeom prst="rect">
            <a:avLst/>
          </a:prstGeom>
          <a:noFill/>
          <a:ln w="9525">
            <a:noFill/>
          </a:ln>
        </p:spPr>
        <p:txBody>
          <a:bodyPr/>
          <a:lstStyle/>
          <a:p>
            <a:pPr algn="just"/>
            <a:r>
              <a:rPr lang="en-US" altLang="zh-CN">
                <a:solidFill>
                  <a:srgbClr val="0000CC"/>
                </a:solidFill>
                <a:effectLst>
                  <a:outerShdw blurRad="38100" dist="38100" dir="2700000">
                    <a:srgbClr val="C0C0C0"/>
                  </a:outerShdw>
                </a:effectLst>
                <a:latin typeface="Times New Roman" panose="02020603050405020304" pitchFamily="18" charset="0"/>
              </a:rPr>
              <a:t>1</a:t>
            </a:r>
            <a:r>
              <a:rPr lang="zh-CN" altLang="en-US" dirty="0">
                <a:solidFill>
                  <a:srgbClr val="0000CC"/>
                </a:solidFill>
                <a:effectLst>
                  <a:outerShdw blurRad="38100" dist="38100" dir="2700000">
                    <a:srgbClr val="C0C0C0"/>
                  </a:outerShdw>
                </a:effectLst>
                <a:latin typeface="Times New Roman" panose="02020603050405020304" pitchFamily="18" charset="0"/>
              </a:rPr>
              <a:t>位缓冲</a:t>
            </a: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sp>
        <p:nvSpPr>
          <p:cNvPr id="284687" name="直接连接符 284686"/>
          <p:cNvSpPr/>
          <p:nvPr/>
        </p:nvSpPr>
        <p:spPr>
          <a:xfrm flipV="1">
            <a:off x="5445125" y="2393950"/>
            <a:ext cx="1155700" cy="528638"/>
          </a:xfrm>
          <a:prstGeom prst="line">
            <a:avLst/>
          </a:prstGeom>
          <a:ln w="28575" cap="flat" cmpd="sng">
            <a:solidFill>
              <a:srgbClr val="CC3300"/>
            </a:solidFill>
            <a:prstDash val="dash"/>
            <a:headEnd type="none" w="med" len="med"/>
            <a:tailEnd type="triangle" w="med" len="med"/>
          </a:ln>
        </p:spPr>
      </p:sp>
      <p:sp>
        <p:nvSpPr>
          <p:cNvPr id="284688" name="文本框 284687"/>
          <p:cNvSpPr txBox="1"/>
          <p:nvPr/>
        </p:nvSpPr>
        <p:spPr>
          <a:xfrm>
            <a:off x="6527800" y="2105025"/>
            <a:ext cx="2111375" cy="490538"/>
          </a:xfrm>
          <a:prstGeom prst="rect">
            <a:avLst/>
          </a:prstGeom>
          <a:noFill/>
          <a:ln w="9525">
            <a:noFill/>
          </a:ln>
        </p:spPr>
        <p:txBody>
          <a:bodyPr/>
          <a:lstStyle/>
          <a:p>
            <a:pPr algn="just"/>
            <a:r>
              <a:rPr lang="zh-CN" altLang="en-US" dirty="0">
                <a:solidFill>
                  <a:srgbClr val="0000CC"/>
                </a:solidFill>
                <a:effectLst>
                  <a:outerShdw blurRad="38100" dist="38100" dir="2700000">
                    <a:srgbClr val="C0C0C0"/>
                  </a:outerShdw>
                </a:effectLst>
                <a:latin typeface="Times New Roman" panose="02020603050405020304" pitchFamily="18" charset="0"/>
              </a:rPr>
              <a:t>中断通知</a:t>
            </a:r>
            <a:r>
              <a:rPr lang="en-US" altLang="zh-CN">
                <a:solidFill>
                  <a:srgbClr val="0000CC"/>
                </a:solidFill>
                <a:effectLst>
                  <a:outerShdw blurRad="38100" dist="38100" dir="2700000">
                    <a:srgbClr val="C0C0C0"/>
                  </a:outerShdw>
                </a:effectLst>
                <a:latin typeface="Times New Roman" panose="02020603050405020304" pitchFamily="18" charset="0"/>
              </a:rPr>
              <a:t>CPU</a:t>
            </a:r>
            <a:endParaRPr lang="en-US" altLang="zh-CN">
              <a:solidFill>
                <a:srgbClr val="0000CC"/>
              </a:solidFill>
              <a:effectLst>
                <a:outerShdw blurRad="38100" dist="38100" dir="2700000">
                  <a:srgbClr val="C0C0C0"/>
                </a:outerShdw>
              </a:effectLst>
              <a:latin typeface="Tahoma" panose="020B0604030504040204" pitchFamily="34" charset="0"/>
            </a:endParaRPr>
          </a:p>
        </p:txBody>
      </p:sp>
      <p:sp>
        <p:nvSpPr>
          <p:cNvPr id="284689" name="直接连接符 284688"/>
          <p:cNvSpPr/>
          <p:nvPr/>
        </p:nvSpPr>
        <p:spPr>
          <a:xfrm>
            <a:off x="5445125" y="3086100"/>
            <a:ext cx="1193800" cy="0"/>
          </a:xfrm>
          <a:prstGeom prst="line">
            <a:avLst/>
          </a:prstGeom>
          <a:ln w="57150" cap="flat" cmpd="thinThick">
            <a:solidFill>
              <a:srgbClr val="000000"/>
            </a:solidFill>
            <a:prstDash val="solid"/>
            <a:headEnd type="none" w="med" len="med"/>
            <a:tailEnd type="triangle" w="med" len="med"/>
          </a:ln>
        </p:spPr>
      </p:sp>
      <p:sp>
        <p:nvSpPr>
          <p:cNvPr id="284690" name="文本框 284689"/>
          <p:cNvSpPr txBox="1"/>
          <p:nvPr/>
        </p:nvSpPr>
        <p:spPr>
          <a:xfrm>
            <a:off x="6521450" y="2874963"/>
            <a:ext cx="2670175" cy="490537"/>
          </a:xfrm>
          <a:prstGeom prst="rect">
            <a:avLst/>
          </a:prstGeom>
          <a:noFill/>
          <a:ln w="9525">
            <a:noFill/>
          </a:ln>
        </p:spPr>
        <p:txBody>
          <a:bodyPr/>
          <a:lstStyle/>
          <a:p>
            <a:pPr algn="just"/>
            <a:r>
              <a:rPr lang="en-US" altLang="zh-CN">
                <a:solidFill>
                  <a:srgbClr val="0000CC"/>
                </a:solidFill>
                <a:effectLst>
                  <a:outerShdw blurRad="38100" dist="38100" dir="2700000">
                    <a:srgbClr val="C0C0C0"/>
                  </a:outerShdw>
                </a:effectLst>
                <a:latin typeface="Times New Roman" panose="02020603050405020304" pitchFamily="18" charset="0"/>
              </a:rPr>
              <a:t>CPU</a:t>
            </a:r>
            <a:r>
              <a:rPr lang="zh-CN" altLang="en-US" dirty="0">
                <a:solidFill>
                  <a:srgbClr val="0000CC"/>
                </a:solidFill>
                <a:effectLst>
                  <a:outerShdw blurRad="38100" dist="38100" dir="2700000">
                    <a:srgbClr val="C0C0C0"/>
                  </a:outerShdw>
                </a:effectLst>
                <a:latin typeface="Times New Roman" panose="02020603050405020304" pitchFamily="18" charset="0"/>
              </a:rPr>
              <a:t>响应取走处理</a:t>
            </a: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sp>
        <p:nvSpPr>
          <p:cNvPr id="284721" name="文本框 284720"/>
          <p:cNvSpPr txBox="1"/>
          <p:nvPr/>
        </p:nvSpPr>
        <p:spPr>
          <a:xfrm>
            <a:off x="5097463" y="1974850"/>
            <a:ext cx="795337" cy="490538"/>
          </a:xfrm>
          <a:prstGeom prst="rect">
            <a:avLst/>
          </a:prstGeom>
          <a:noFill/>
          <a:ln w="9525">
            <a:noFill/>
          </a:ln>
        </p:spPr>
        <p:txBody>
          <a:bodyPr/>
          <a:lstStyle/>
          <a:p>
            <a:pPr algn="just"/>
            <a:r>
              <a:rPr lang="zh-CN" altLang="en-US" dirty="0">
                <a:solidFill>
                  <a:srgbClr val="0000CC"/>
                </a:solidFill>
                <a:effectLst>
                  <a:outerShdw blurRad="38100" dist="38100" dir="2700000">
                    <a:srgbClr val="C0C0C0"/>
                  </a:outerShdw>
                </a:effectLst>
                <a:latin typeface="Times New Roman" panose="02020603050405020304" pitchFamily="18" charset="0"/>
              </a:rPr>
              <a:t>端口</a:t>
            </a: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sp>
        <p:nvSpPr>
          <p:cNvPr id="284723" name="直接连接符 284722"/>
          <p:cNvSpPr/>
          <p:nvPr/>
        </p:nvSpPr>
        <p:spPr>
          <a:xfrm>
            <a:off x="1524000" y="3429000"/>
            <a:ext cx="9144000" cy="0"/>
          </a:xfrm>
          <a:prstGeom prst="line">
            <a:avLst/>
          </a:prstGeom>
          <a:ln w="57150" cap="flat" cmpd="sng">
            <a:solidFill>
              <a:srgbClr val="800000"/>
            </a:solidFill>
            <a:prstDash val="solid"/>
            <a:miter/>
            <a:headEnd type="none" w="med" len="med"/>
            <a:tailEnd type="none" w="med" len="med"/>
          </a:ln>
        </p:spPr>
      </p:sp>
      <p:sp>
        <p:nvSpPr>
          <p:cNvPr id="284724" name="文本框 284723"/>
          <p:cNvSpPr txBox="1"/>
          <p:nvPr/>
        </p:nvSpPr>
        <p:spPr>
          <a:xfrm>
            <a:off x="8975725" y="2335213"/>
            <a:ext cx="1512888" cy="460375"/>
          </a:xfrm>
          <a:prstGeom prst="rect">
            <a:avLst/>
          </a:prstGeom>
          <a:noFill/>
          <a:ln w="9525">
            <a:noFill/>
          </a:ln>
        </p:spPr>
        <p:txBody>
          <a:bodyPr>
            <a:spAutoFit/>
          </a:bodyPr>
          <a:lstStyle/>
          <a:p>
            <a:pPr>
              <a:spcBef>
                <a:spcPct val="50000"/>
              </a:spcBef>
            </a:pPr>
            <a:r>
              <a:rPr lang="en-US" altLang="zh-CN">
                <a:solidFill>
                  <a:srgbClr val="0000CC"/>
                </a:solidFill>
                <a:effectLst>
                  <a:outerShdw blurRad="38100" dist="38100" dir="2700000">
                    <a:srgbClr val="C0C0C0"/>
                  </a:outerShdw>
                </a:effectLst>
                <a:latin typeface="Tahoma" panose="020B0604030504040204" pitchFamily="34" charset="0"/>
              </a:rPr>
              <a:t>(1</a:t>
            </a:r>
            <a:r>
              <a:rPr lang="zh-CN" altLang="en-US" dirty="0">
                <a:solidFill>
                  <a:srgbClr val="0000CC"/>
                </a:solidFill>
                <a:effectLst>
                  <a:outerShdw blurRad="38100" dist="38100" dir="2700000">
                    <a:srgbClr val="C0C0C0"/>
                  </a:outerShdw>
                </a:effectLst>
                <a:latin typeface="Tahoma" panose="020B0604030504040204" pitchFamily="34" charset="0"/>
              </a:rPr>
              <a:t>位缓冲</a:t>
            </a:r>
            <a:r>
              <a:rPr lang="en-US" altLang="zh-CN">
                <a:solidFill>
                  <a:srgbClr val="0000CC"/>
                </a:solidFill>
                <a:effectLst>
                  <a:outerShdw blurRad="38100" dist="38100" dir="2700000">
                    <a:srgbClr val="C0C0C0"/>
                  </a:outerShdw>
                </a:effectLst>
                <a:latin typeface="Tahoma" panose="020B0604030504040204" pitchFamily="34" charset="0"/>
              </a:rPr>
              <a:t>)</a:t>
            </a:r>
          </a:p>
        </p:txBody>
      </p:sp>
      <p:sp>
        <p:nvSpPr>
          <p:cNvPr id="284725" name="文本框 284724"/>
          <p:cNvSpPr txBox="1"/>
          <p:nvPr/>
        </p:nvSpPr>
        <p:spPr>
          <a:xfrm>
            <a:off x="8904288" y="3967163"/>
            <a:ext cx="1512887" cy="460375"/>
          </a:xfrm>
          <a:prstGeom prst="rect">
            <a:avLst/>
          </a:prstGeom>
          <a:noFill/>
          <a:ln w="9525">
            <a:noFill/>
          </a:ln>
        </p:spPr>
        <p:txBody>
          <a:bodyPr>
            <a:spAutoFit/>
          </a:bodyPr>
          <a:lstStyle/>
          <a:p>
            <a:pPr>
              <a:spcBef>
                <a:spcPct val="50000"/>
              </a:spcBef>
            </a:pPr>
            <a:r>
              <a:rPr lang="en-US" altLang="zh-CN">
                <a:solidFill>
                  <a:srgbClr val="0000CC"/>
                </a:solidFill>
                <a:effectLst>
                  <a:outerShdw blurRad="38100" dist="38100" dir="2700000">
                    <a:srgbClr val="C0C0C0"/>
                  </a:outerShdw>
                </a:effectLst>
                <a:latin typeface="Tahoma" panose="020B0604030504040204" pitchFamily="34" charset="0"/>
              </a:rPr>
              <a:t>(8</a:t>
            </a:r>
            <a:r>
              <a:rPr lang="zh-CN" altLang="en-US" dirty="0">
                <a:solidFill>
                  <a:srgbClr val="0000CC"/>
                </a:solidFill>
                <a:effectLst>
                  <a:outerShdw blurRad="38100" dist="38100" dir="2700000">
                    <a:srgbClr val="C0C0C0"/>
                  </a:outerShdw>
                </a:effectLst>
                <a:latin typeface="Tahoma" panose="020B0604030504040204" pitchFamily="34" charset="0"/>
              </a:rPr>
              <a:t>位缓冲</a:t>
            </a:r>
            <a:r>
              <a:rPr lang="en-US" altLang="zh-CN">
                <a:solidFill>
                  <a:srgbClr val="0000CC"/>
                </a:solidFill>
                <a:effectLst>
                  <a:outerShdw blurRad="38100" dist="38100" dir="2700000">
                    <a:srgbClr val="C0C0C0"/>
                  </a:outerShdw>
                </a:effectLst>
                <a:latin typeface="Tahoma" panose="020B0604030504040204" pitchFamily="34" charset="0"/>
              </a:rPr>
              <a:t>)</a:t>
            </a:r>
          </a:p>
        </p:txBody>
      </p:sp>
      <p:sp>
        <p:nvSpPr>
          <p:cNvPr id="284754" name="矩形 284753"/>
          <p:cNvSpPr/>
          <p:nvPr/>
        </p:nvSpPr>
        <p:spPr>
          <a:xfrm>
            <a:off x="5232400" y="3919538"/>
            <a:ext cx="193675" cy="311150"/>
          </a:xfrm>
          <a:prstGeom prst="rect">
            <a:avLst/>
          </a:prstGeom>
          <a:solidFill>
            <a:srgbClr val="DDDDDD"/>
          </a:solidFill>
          <a:ln w="9525" cap="flat" cmpd="sng">
            <a:solidFill>
              <a:srgbClr val="000000"/>
            </a:solidFill>
            <a:prstDash val="solid"/>
            <a:miter/>
            <a:headEnd type="none" w="med" len="med"/>
            <a:tailEnd type="none" w="med" len="med"/>
          </a:ln>
        </p:spPr>
        <p:txBody>
          <a:bodyPr/>
          <a:lstStyle/>
          <a:p>
            <a:endParaRPr lang="zh-CN" altLang="en-US"/>
          </a:p>
        </p:txBody>
      </p:sp>
      <p:sp>
        <p:nvSpPr>
          <p:cNvPr id="284762" name="矩形 284761"/>
          <p:cNvSpPr/>
          <p:nvPr/>
        </p:nvSpPr>
        <p:spPr>
          <a:xfrm>
            <a:off x="5038725" y="3919538"/>
            <a:ext cx="193675" cy="311150"/>
          </a:xfrm>
          <a:prstGeom prst="rect">
            <a:avLst/>
          </a:prstGeom>
          <a:solidFill>
            <a:srgbClr val="DDDDDD"/>
          </a:solidFill>
          <a:ln w="9525" cap="flat" cmpd="sng">
            <a:solidFill>
              <a:srgbClr val="000000"/>
            </a:solidFill>
            <a:prstDash val="solid"/>
            <a:miter/>
            <a:headEnd type="none" w="med" len="med"/>
            <a:tailEnd type="none" w="med" len="med"/>
          </a:ln>
        </p:spPr>
        <p:txBody>
          <a:bodyPr/>
          <a:lstStyle/>
          <a:p>
            <a:endParaRPr lang="zh-CN" altLang="en-US"/>
          </a:p>
        </p:txBody>
      </p:sp>
      <p:sp>
        <p:nvSpPr>
          <p:cNvPr id="284763" name="矩形 284762"/>
          <p:cNvSpPr/>
          <p:nvPr/>
        </p:nvSpPr>
        <p:spPr>
          <a:xfrm>
            <a:off x="4845050" y="3919538"/>
            <a:ext cx="193675" cy="311150"/>
          </a:xfrm>
          <a:prstGeom prst="rect">
            <a:avLst/>
          </a:prstGeom>
          <a:solidFill>
            <a:srgbClr val="DDDDDD"/>
          </a:solidFill>
          <a:ln w="9525" cap="flat" cmpd="sng">
            <a:solidFill>
              <a:srgbClr val="000000"/>
            </a:solidFill>
            <a:prstDash val="solid"/>
            <a:miter/>
            <a:headEnd type="none" w="med" len="med"/>
            <a:tailEnd type="none" w="med" len="med"/>
          </a:ln>
        </p:spPr>
        <p:txBody>
          <a:bodyPr/>
          <a:lstStyle/>
          <a:p>
            <a:endParaRPr lang="zh-CN" altLang="en-US"/>
          </a:p>
        </p:txBody>
      </p:sp>
      <p:sp>
        <p:nvSpPr>
          <p:cNvPr id="284764" name="矩形 284763"/>
          <p:cNvSpPr/>
          <p:nvPr/>
        </p:nvSpPr>
        <p:spPr>
          <a:xfrm>
            <a:off x="4645025" y="3919538"/>
            <a:ext cx="193675" cy="311150"/>
          </a:xfrm>
          <a:prstGeom prst="rect">
            <a:avLst/>
          </a:prstGeom>
          <a:solidFill>
            <a:srgbClr val="DDDDDD"/>
          </a:solidFill>
          <a:ln w="9525" cap="flat" cmpd="sng">
            <a:solidFill>
              <a:srgbClr val="000000"/>
            </a:solidFill>
            <a:prstDash val="solid"/>
            <a:miter/>
            <a:headEnd type="none" w="med" len="med"/>
            <a:tailEnd type="none" w="med" len="med"/>
          </a:ln>
        </p:spPr>
        <p:txBody>
          <a:bodyPr/>
          <a:lstStyle/>
          <a:p>
            <a:endParaRPr lang="zh-CN" altLang="en-US"/>
          </a:p>
        </p:txBody>
      </p:sp>
      <p:sp>
        <p:nvSpPr>
          <p:cNvPr id="284765" name="矩形 284764"/>
          <p:cNvSpPr/>
          <p:nvPr/>
        </p:nvSpPr>
        <p:spPr>
          <a:xfrm>
            <a:off x="4440238" y="3919538"/>
            <a:ext cx="193675" cy="311150"/>
          </a:xfrm>
          <a:prstGeom prst="rect">
            <a:avLst/>
          </a:prstGeom>
          <a:solidFill>
            <a:srgbClr val="DDDDDD"/>
          </a:solidFill>
          <a:ln w="9525" cap="flat" cmpd="sng">
            <a:solidFill>
              <a:srgbClr val="000000"/>
            </a:solidFill>
            <a:prstDash val="solid"/>
            <a:miter/>
            <a:headEnd type="none" w="med" len="med"/>
            <a:tailEnd type="none" w="med" len="med"/>
          </a:ln>
        </p:spPr>
        <p:txBody>
          <a:bodyPr/>
          <a:lstStyle/>
          <a:p>
            <a:endParaRPr lang="zh-CN" altLang="en-US"/>
          </a:p>
        </p:txBody>
      </p:sp>
      <p:sp>
        <p:nvSpPr>
          <p:cNvPr id="284766" name="矩形 284765"/>
          <p:cNvSpPr/>
          <p:nvPr/>
        </p:nvSpPr>
        <p:spPr>
          <a:xfrm>
            <a:off x="4251325" y="3919538"/>
            <a:ext cx="193675" cy="311150"/>
          </a:xfrm>
          <a:prstGeom prst="rect">
            <a:avLst/>
          </a:prstGeom>
          <a:solidFill>
            <a:srgbClr val="DDDDDD"/>
          </a:solidFill>
          <a:ln w="9525" cap="flat" cmpd="sng">
            <a:solidFill>
              <a:srgbClr val="000000"/>
            </a:solidFill>
            <a:prstDash val="solid"/>
            <a:miter/>
            <a:headEnd type="none" w="med" len="med"/>
            <a:tailEnd type="none" w="med" len="med"/>
          </a:ln>
        </p:spPr>
        <p:txBody>
          <a:bodyPr/>
          <a:lstStyle/>
          <a:p>
            <a:endParaRPr lang="zh-CN" altLang="en-US"/>
          </a:p>
        </p:txBody>
      </p:sp>
      <p:sp>
        <p:nvSpPr>
          <p:cNvPr id="284767" name="矩形 284766"/>
          <p:cNvSpPr/>
          <p:nvPr/>
        </p:nvSpPr>
        <p:spPr>
          <a:xfrm>
            <a:off x="4057650" y="3919538"/>
            <a:ext cx="193675" cy="311150"/>
          </a:xfrm>
          <a:prstGeom prst="rect">
            <a:avLst/>
          </a:prstGeom>
          <a:solidFill>
            <a:srgbClr val="DDDDDD"/>
          </a:solidFill>
          <a:ln w="9525" cap="flat" cmpd="sng">
            <a:solidFill>
              <a:srgbClr val="000000"/>
            </a:solidFill>
            <a:prstDash val="solid"/>
            <a:miter/>
            <a:headEnd type="none" w="med" len="med"/>
            <a:tailEnd type="none" w="med" len="med"/>
          </a:ln>
        </p:spPr>
        <p:txBody>
          <a:bodyPr/>
          <a:lstStyle/>
          <a:p>
            <a:endParaRPr lang="zh-CN" altLang="en-US"/>
          </a:p>
        </p:txBody>
      </p:sp>
      <p:sp>
        <p:nvSpPr>
          <p:cNvPr id="284768" name="矩形 284767"/>
          <p:cNvSpPr/>
          <p:nvPr/>
        </p:nvSpPr>
        <p:spPr>
          <a:xfrm>
            <a:off x="3863975" y="3919538"/>
            <a:ext cx="193675" cy="311150"/>
          </a:xfrm>
          <a:prstGeom prst="rect">
            <a:avLst/>
          </a:prstGeom>
          <a:solidFill>
            <a:srgbClr val="DDDDDD"/>
          </a:solidFill>
          <a:ln w="9525" cap="flat" cmpd="sng">
            <a:solidFill>
              <a:srgbClr val="000000"/>
            </a:solidFill>
            <a:prstDash val="solid"/>
            <a:miter/>
            <a:headEnd type="none" w="med" len="med"/>
            <a:tailEnd type="none" w="med" len="med"/>
          </a:ln>
        </p:spPr>
        <p:txBody>
          <a:bodyPr/>
          <a:lstStyle/>
          <a:p>
            <a:endParaRPr lang="zh-CN" altLang="en-US"/>
          </a:p>
        </p:txBody>
      </p:sp>
      <p:sp>
        <p:nvSpPr>
          <p:cNvPr id="284775" name="圆角矩形标注 284774"/>
          <p:cNvSpPr/>
          <p:nvPr/>
        </p:nvSpPr>
        <p:spPr>
          <a:xfrm>
            <a:off x="1774825" y="5300663"/>
            <a:ext cx="3384550" cy="936625"/>
          </a:xfrm>
          <a:prstGeom prst="wedgeRoundRectCallout">
            <a:avLst>
              <a:gd name="adj1" fmla="val 34944"/>
              <a:gd name="adj2" fmla="val -94069"/>
              <a:gd name="adj3" fmla="val 16667"/>
            </a:avLst>
          </a:prstGeom>
          <a:solidFill>
            <a:srgbClr val="FFCCFF">
              <a:alpha val="89999"/>
            </a:srgbClr>
          </a:solidFill>
          <a:ln w="9525" cap="flat" cmpd="sng">
            <a:solidFill>
              <a:schemeClr val="tx1"/>
            </a:solidFill>
            <a:prstDash val="solid"/>
            <a:miter/>
            <a:headEnd type="none" w="med" len="med"/>
            <a:tailEnd type="none" w="med" len="med"/>
          </a:ln>
        </p:spPr>
        <p:txBody>
          <a:bodyPr/>
          <a:lstStyle/>
          <a:p>
            <a:r>
              <a:rPr lang="zh-CN" altLang="en-US" dirty="0">
                <a:latin typeface="Tahoma" panose="020B0604030504040204" pitchFamily="34" charset="0"/>
              </a:rPr>
              <a:t>没有这</a:t>
            </a:r>
            <a:r>
              <a:rPr lang="en-US" altLang="zh-CN">
                <a:latin typeface="Tahoma" panose="020B0604030504040204" pitchFamily="34" charset="0"/>
              </a:rPr>
              <a:t>8</a:t>
            </a:r>
            <a:r>
              <a:rPr lang="zh-CN" altLang="en-US" dirty="0">
                <a:latin typeface="Tahoma" panose="020B0604030504040204" pitchFamily="34" charset="0"/>
              </a:rPr>
              <a:t>位寄存器， </a:t>
            </a:r>
            <a:r>
              <a:rPr lang="en-US" altLang="zh-CN">
                <a:latin typeface="Tahoma" panose="020B0604030504040204" pitchFamily="34" charset="0"/>
              </a:rPr>
              <a:t>CPU</a:t>
            </a:r>
            <a:r>
              <a:rPr lang="zh-CN" altLang="en-US" dirty="0">
                <a:latin typeface="Tahoma" panose="020B0604030504040204" pitchFamily="34" charset="0"/>
              </a:rPr>
              <a:t>响应时间是多少</a:t>
            </a:r>
            <a:r>
              <a:rPr lang="en-US" altLang="zh-CN">
                <a:latin typeface="Tahoma" panose="020B0604030504040204" pitchFamily="34" charset="0"/>
              </a:rPr>
              <a:t>?</a:t>
            </a:r>
          </a:p>
        </p:txBody>
      </p:sp>
      <p:sp>
        <p:nvSpPr>
          <p:cNvPr id="284780" name="AutoShape 5"/>
          <p:cNvSpPr/>
          <p:nvPr/>
        </p:nvSpPr>
        <p:spPr>
          <a:xfrm>
            <a:off x="1119188" y="1044796"/>
            <a:ext cx="3514725"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84781" name="Text Box 38"/>
          <p:cNvSpPr txBox="1"/>
          <p:nvPr/>
        </p:nvSpPr>
        <p:spPr>
          <a:xfrm>
            <a:off x="1174751" y="1084483"/>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一、缓冲的引入</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284782" name="动作按钮: 自定义 284781"/>
          <p:cNvSpPr/>
          <p:nvPr/>
        </p:nvSpPr>
        <p:spPr>
          <a:xfrm>
            <a:off x="10217944" y="5768978"/>
            <a:ext cx="900112" cy="382586"/>
          </a:xfrm>
          <a:prstGeom prst="actionButtonBlank">
            <a:avLst/>
          </a:prstGeom>
          <a:solidFill>
            <a:srgbClr val="006600"/>
          </a:solidFill>
          <a:ln w="9525">
            <a:noFill/>
          </a:ln>
        </p:spPr>
        <p:txBody>
          <a:bodyPr wrap="none" anchor="ctr"/>
          <a:lstStyle/>
          <a:p>
            <a:pPr algn="ctr"/>
            <a:r>
              <a:rPr lang="zh-CN" altLang="en-US" sz="1400" dirty="0">
                <a:solidFill>
                  <a:schemeClr val="hlink"/>
                </a:solidFill>
                <a:effectLst>
                  <a:outerShdw blurRad="38100" dist="38100" dir="2700000">
                    <a:srgbClr val="000000"/>
                  </a:outerShdw>
                </a:effectLst>
                <a:latin typeface="Tahoma" panose="020B0604030504040204" pitchFamily="34" charset="0"/>
              </a:rPr>
              <a:t>动画演示</a:t>
            </a:r>
          </a:p>
        </p:txBody>
      </p:sp>
      <p:sp>
        <p:nvSpPr>
          <p:cNvPr id="49" name="矩形 48">
            <a:extLst>
              <a:ext uri="{FF2B5EF4-FFF2-40B4-BE49-F238E27FC236}">
                <a16:creationId xmlns:a16="http://schemas.microsoft.com/office/drawing/2014/main" id="{1FC1E43A-73D1-40F7-A29E-819C745DC57B}"/>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4780"/>
                                        </p:tgtEl>
                                        <p:attrNameLst>
                                          <p:attrName>style.visibility</p:attrName>
                                        </p:attrNameLst>
                                      </p:cBhvr>
                                      <p:to>
                                        <p:strVal val="visible"/>
                                      </p:to>
                                    </p:set>
                                    <p:anim calcmode="lin" valueType="num">
                                      <p:cBhvr additive="base">
                                        <p:cTn id="7" dur="500" fill="hold"/>
                                        <p:tgtEl>
                                          <p:spTgt spid="284780"/>
                                        </p:tgtEl>
                                        <p:attrNameLst>
                                          <p:attrName>ppt_x</p:attrName>
                                        </p:attrNameLst>
                                      </p:cBhvr>
                                      <p:tavLst>
                                        <p:tav tm="0">
                                          <p:val>
                                            <p:strVal val="#ppt_x"/>
                                          </p:val>
                                        </p:tav>
                                        <p:tav tm="100000">
                                          <p:val>
                                            <p:strVal val="#ppt_x"/>
                                          </p:val>
                                        </p:tav>
                                      </p:tavLst>
                                    </p:anim>
                                    <p:anim calcmode="lin" valueType="num">
                                      <p:cBhvr additive="base">
                                        <p:cTn id="8" dur="500" fill="hold"/>
                                        <p:tgtEl>
                                          <p:spTgt spid="28478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84781"/>
                                        </p:tgtEl>
                                        <p:attrNameLst>
                                          <p:attrName>style.visibility</p:attrName>
                                        </p:attrNameLst>
                                      </p:cBhvr>
                                      <p:to>
                                        <p:strVal val="visible"/>
                                      </p:to>
                                    </p:set>
                                    <p:anim calcmode="lin" valueType="num">
                                      <p:cBhvr additive="base">
                                        <p:cTn id="12" dur="500" fill="hold"/>
                                        <p:tgtEl>
                                          <p:spTgt spid="284781"/>
                                        </p:tgtEl>
                                        <p:attrNameLst>
                                          <p:attrName>ppt_x</p:attrName>
                                        </p:attrNameLst>
                                      </p:cBhvr>
                                      <p:tavLst>
                                        <p:tav tm="0">
                                          <p:val>
                                            <p:strVal val="#ppt_x"/>
                                          </p:val>
                                        </p:tav>
                                        <p:tav tm="100000">
                                          <p:val>
                                            <p:strVal val="#ppt_x"/>
                                          </p:val>
                                        </p:tav>
                                      </p:tavLst>
                                    </p:anim>
                                    <p:anim calcmode="lin" valueType="num">
                                      <p:cBhvr additive="base">
                                        <p:cTn id="13" dur="500" fill="hold"/>
                                        <p:tgtEl>
                                          <p:spTgt spid="28478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84782"/>
                                        </p:tgtEl>
                                        <p:attrNameLst>
                                          <p:attrName>style.visibility</p:attrName>
                                        </p:attrNameLst>
                                      </p:cBhvr>
                                      <p:to>
                                        <p:strVal val="visible"/>
                                      </p:to>
                                    </p:set>
                                    <p:anim calcmode="lin" valueType="num">
                                      <p:cBhvr>
                                        <p:cTn id="17" dur="1000" fill="hold"/>
                                        <p:tgtEl>
                                          <p:spTgt spid="284782"/>
                                        </p:tgtEl>
                                        <p:attrNameLst>
                                          <p:attrName>ppt_w</p:attrName>
                                        </p:attrNameLst>
                                      </p:cBhvr>
                                      <p:tavLst>
                                        <p:tav tm="0">
                                          <p:val>
                                            <p:strVal val="#ppt_w*0.70"/>
                                          </p:val>
                                        </p:tav>
                                        <p:tav tm="100000">
                                          <p:val>
                                            <p:strVal val="#ppt_w"/>
                                          </p:val>
                                        </p:tav>
                                      </p:tavLst>
                                    </p:anim>
                                    <p:anim calcmode="lin" valueType="num">
                                      <p:cBhvr>
                                        <p:cTn id="18" dur="1000" fill="hold"/>
                                        <p:tgtEl>
                                          <p:spTgt spid="284782"/>
                                        </p:tgtEl>
                                        <p:attrNameLst>
                                          <p:attrName>ppt_h</p:attrName>
                                        </p:attrNameLst>
                                      </p:cBhvr>
                                      <p:tavLst>
                                        <p:tav tm="0">
                                          <p:val>
                                            <p:strVal val="#ppt_h"/>
                                          </p:val>
                                        </p:tav>
                                        <p:tav tm="100000">
                                          <p:val>
                                            <p:strVal val="#ppt_h"/>
                                          </p:val>
                                        </p:tav>
                                      </p:tavLst>
                                    </p:anim>
                                    <p:animEffect transition="in" filter="fade">
                                      <p:cBhvr>
                                        <p:cTn id="19" dur="1000"/>
                                        <p:tgtEl>
                                          <p:spTgt spid="28478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0" restart="whenNotActive" fill="hold" evtFilter="cancelBubble" nodeType="interactiveSeq">
                <p:stCondLst>
                  <p:cond evt="onClick" delay="0">
                    <p:tgtEl>
                      <p:spTgt spid="284782"/>
                    </p:tgtEl>
                  </p:cond>
                </p:stCondLst>
                <p:endSync evt="end" delay="0">
                  <p:rtn val="all"/>
                </p:endSync>
                <p:childTnLst>
                  <p:par>
                    <p:cTn id="21" fill="hold">
                      <p:stCondLst>
                        <p:cond delay="0"/>
                      </p:stCondLst>
                      <p:childTnLst>
                        <p:par>
                          <p:cTn id="22" fill="hold">
                            <p:stCondLst>
                              <p:cond delay="0"/>
                            </p:stCondLst>
                            <p:childTnLst>
                              <p:par>
                                <p:cTn id="23" presetID="18" presetClass="entr" presetSubtype="6" repeatCount="2000" fill="hold" grpId="0" nodeType="afterEffect">
                                  <p:stCondLst>
                                    <p:cond delay="0"/>
                                  </p:stCondLst>
                                  <p:childTnLst>
                                    <p:set>
                                      <p:cBhvr>
                                        <p:cTn id="24" dur="1" fill="hold">
                                          <p:stCondLst>
                                            <p:cond delay="0"/>
                                          </p:stCondLst>
                                        </p:cTn>
                                        <p:tgtEl>
                                          <p:spTgt spid="284683"/>
                                        </p:tgtEl>
                                        <p:attrNameLst>
                                          <p:attrName>style.visibility</p:attrName>
                                        </p:attrNameLst>
                                      </p:cBhvr>
                                      <p:to>
                                        <p:strVal val="visible"/>
                                      </p:to>
                                    </p:set>
                                    <p:animEffect transition="in" filter="strips(downRight)">
                                      <p:cBhvr>
                                        <p:cTn id="25" dur="2000"/>
                                        <p:tgtEl>
                                          <p:spTgt spid="284683"/>
                                        </p:tgtEl>
                                      </p:cBhvr>
                                    </p:animEffect>
                                  </p:childTnLst>
                                </p:cTn>
                              </p:par>
                              <p:par>
                                <p:cTn id="26" presetID="22" presetClass="entr" presetSubtype="8" repeatCount="2000" fill="hold" nodeType="withEffect">
                                  <p:stCondLst>
                                    <p:cond delay="0"/>
                                  </p:stCondLst>
                                  <p:childTnLst>
                                    <p:set>
                                      <p:cBhvr>
                                        <p:cTn id="27" dur="1" fill="hold">
                                          <p:stCondLst>
                                            <p:cond delay="0"/>
                                          </p:stCondLst>
                                        </p:cTn>
                                        <p:tgtEl>
                                          <p:spTgt spid="284684"/>
                                        </p:tgtEl>
                                        <p:attrNameLst>
                                          <p:attrName>style.visibility</p:attrName>
                                        </p:attrNameLst>
                                      </p:cBhvr>
                                      <p:to>
                                        <p:strVal val="visible"/>
                                      </p:to>
                                    </p:set>
                                    <p:animEffect transition="in" filter="wipe(left)">
                                      <p:cBhvr>
                                        <p:cTn id="28" dur="2000"/>
                                        <p:tgtEl>
                                          <p:spTgt spid="284684"/>
                                        </p:tgtEl>
                                      </p:cBhvr>
                                    </p:animEffect>
                                  </p:childTnLst>
                                </p:cTn>
                              </p:par>
                              <p:par>
                                <p:cTn id="29" presetID="24" presetClass="emph" presetSubtype="0" fill="hold" nodeType="withEffect">
                                  <p:stCondLst>
                                    <p:cond delay="2000"/>
                                  </p:stCondLst>
                                  <p:childTnLst>
                                    <p:animClr clrSpc="hsl" dir="cw">
                                      <p:cBhvr override="childStyle">
                                        <p:cTn id="30" dur="500" fill="hold"/>
                                        <p:tgtEl>
                                          <p:spTgt spid="284685"/>
                                        </p:tgtEl>
                                        <p:attrNameLst>
                                          <p:attrName>style.color</p:attrName>
                                        </p:attrNameLst>
                                      </p:cBhvr>
                                      <p:by>
                                        <p:hsl h="0" s="-12549" l="-25098"/>
                                      </p:by>
                                    </p:animClr>
                                    <p:animClr clrSpc="hsl" dir="cw">
                                      <p:cBhvr>
                                        <p:cTn id="31" dur="500" fill="hold"/>
                                        <p:tgtEl>
                                          <p:spTgt spid="284685"/>
                                        </p:tgtEl>
                                        <p:attrNameLst>
                                          <p:attrName>fillcolor</p:attrName>
                                        </p:attrNameLst>
                                      </p:cBhvr>
                                      <p:by>
                                        <p:hsl h="0" s="-12549" l="-25098"/>
                                      </p:by>
                                    </p:animClr>
                                    <p:animClr clrSpc="hsl" dir="cw">
                                      <p:cBhvr>
                                        <p:cTn id="32" dur="500" fill="hold"/>
                                        <p:tgtEl>
                                          <p:spTgt spid="284685"/>
                                        </p:tgtEl>
                                        <p:attrNameLst>
                                          <p:attrName>stroke.color</p:attrName>
                                        </p:attrNameLst>
                                      </p:cBhvr>
                                      <p:by>
                                        <p:hsl h="0" s="-12549" l="-25098"/>
                                      </p:by>
                                    </p:animClr>
                                    <p:set>
                                      <p:cBhvr>
                                        <p:cTn id="33" dur="500" fill="hold"/>
                                        <p:tgtEl>
                                          <p:spTgt spid="284685"/>
                                        </p:tgtEl>
                                        <p:attrNameLst>
                                          <p:attrName>fill.type</p:attrName>
                                        </p:attrNameLst>
                                      </p:cBhvr>
                                      <p:to>
                                        <p:strVal val="solid"/>
                                      </p:to>
                                    </p:set>
                                  </p:childTnLst>
                                </p:cTn>
                              </p:par>
                              <p:par>
                                <p:cTn id="34" presetID="24" presetClass="emph" presetSubtype="0" fill="hold" nodeType="withEffect">
                                  <p:stCondLst>
                                    <p:cond delay="4000"/>
                                  </p:stCondLst>
                                  <p:childTnLst>
                                    <p:animClr clrSpc="hsl" dir="cw">
                                      <p:cBhvr override="childStyle">
                                        <p:cTn id="35" dur="500" fill="hold"/>
                                        <p:tgtEl>
                                          <p:spTgt spid="284685"/>
                                        </p:tgtEl>
                                        <p:attrNameLst>
                                          <p:attrName>style.color</p:attrName>
                                        </p:attrNameLst>
                                      </p:cBhvr>
                                      <p:by>
                                        <p:hsl h="0" s="-12549" l="-25098"/>
                                      </p:by>
                                    </p:animClr>
                                    <p:animClr clrSpc="hsl" dir="cw">
                                      <p:cBhvr>
                                        <p:cTn id="36" dur="500" fill="hold"/>
                                        <p:tgtEl>
                                          <p:spTgt spid="284685"/>
                                        </p:tgtEl>
                                        <p:attrNameLst>
                                          <p:attrName>fillcolor</p:attrName>
                                        </p:attrNameLst>
                                      </p:cBhvr>
                                      <p:by>
                                        <p:hsl h="0" s="-12549" l="-25098"/>
                                      </p:by>
                                    </p:animClr>
                                    <p:animClr clrSpc="hsl" dir="cw">
                                      <p:cBhvr>
                                        <p:cTn id="37" dur="500" fill="hold"/>
                                        <p:tgtEl>
                                          <p:spTgt spid="284685"/>
                                        </p:tgtEl>
                                        <p:attrNameLst>
                                          <p:attrName>stroke.color</p:attrName>
                                        </p:attrNameLst>
                                      </p:cBhvr>
                                      <p:by>
                                        <p:hsl h="0" s="-12549" l="-25098"/>
                                      </p:by>
                                    </p:animClr>
                                    <p:set>
                                      <p:cBhvr>
                                        <p:cTn id="38" dur="500" fill="hold"/>
                                        <p:tgtEl>
                                          <p:spTgt spid="284685"/>
                                        </p:tgtEl>
                                        <p:attrNameLst>
                                          <p:attrName>fill.type</p:attrName>
                                        </p:attrNameLst>
                                      </p:cBhvr>
                                      <p:to>
                                        <p:strVal val="solid"/>
                                      </p:to>
                                    </p:set>
                                  </p:childTnLst>
                                </p:cTn>
                              </p:par>
                              <p:par>
                                <p:cTn id="39" presetID="22" presetClass="entr" presetSubtype="8" fill="hold" nodeType="withEffect">
                                  <p:stCondLst>
                                    <p:cond delay="2000"/>
                                  </p:stCondLst>
                                  <p:childTnLst>
                                    <p:set>
                                      <p:cBhvr>
                                        <p:cTn id="40" dur="1" fill="hold">
                                          <p:stCondLst>
                                            <p:cond delay="0"/>
                                          </p:stCondLst>
                                        </p:cTn>
                                        <p:tgtEl>
                                          <p:spTgt spid="284687"/>
                                        </p:tgtEl>
                                        <p:attrNameLst>
                                          <p:attrName>style.visibility</p:attrName>
                                        </p:attrNameLst>
                                      </p:cBhvr>
                                      <p:to>
                                        <p:strVal val="visible"/>
                                      </p:to>
                                    </p:set>
                                    <p:animEffect transition="in" filter="wipe(left)">
                                      <p:cBhvr>
                                        <p:cTn id="41" dur="500"/>
                                        <p:tgtEl>
                                          <p:spTgt spid="284687"/>
                                        </p:tgtEl>
                                      </p:cBhvr>
                                    </p:animEffect>
                                  </p:childTnLst>
                                </p:cTn>
                              </p:par>
                              <p:par>
                                <p:cTn id="42" presetID="22" presetClass="entr" presetSubtype="8" fill="hold" nodeType="withEffect">
                                  <p:stCondLst>
                                    <p:cond delay="3000"/>
                                  </p:stCondLst>
                                  <p:childTnLst>
                                    <p:set>
                                      <p:cBhvr>
                                        <p:cTn id="43" dur="1" fill="hold">
                                          <p:stCondLst>
                                            <p:cond delay="0"/>
                                          </p:stCondLst>
                                        </p:cTn>
                                        <p:tgtEl>
                                          <p:spTgt spid="284689"/>
                                        </p:tgtEl>
                                        <p:attrNameLst>
                                          <p:attrName>style.visibility</p:attrName>
                                        </p:attrNameLst>
                                      </p:cBhvr>
                                      <p:to>
                                        <p:strVal val="visible"/>
                                      </p:to>
                                    </p:set>
                                    <p:animEffect transition="in" filter="wipe(left)">
                                      <p:cBhvr>
                                        <p:cTn id="44" dur="500"/>
                                        <p:tgtEl>
                                          <p:spTgt spid="284689"/>
                                        </p:tgtEl>
                                      </p:cBhvr>
                                    </p:animEffect>
                                  </p:childTnLst>
                                </p:cTn>
                              </p:par>
                            </p:childTnLst>
                          </p:cTn>
                        </p:par>
                        <p:par>
                          <p:cTn id="45" fill="hold">
                            <p:stCondLst>
                              <p:cond delay="2000"/>
                            </p:stCondLst>
                            <p:childTnLst>
                              <p:par>
                                <p:cTn id="46" presetID="18" presetClass="entr" presetSubtype="3" repeatCount="8000" fill="hold" grpId="0" nodeType="afterEffect">
                                  <p:stCondLst>
                                    <p:cond delay="0"/>
                                  </p:stCondLst>
                                  <p:childTnLst>
                                    <p:set>
                                      <p:cBhvr>
                                        <p:cTn id="47" dur="1" fill="hold">
                                          <p:stCondLst>
                                            <p:cond delay="0"/>
                                          </p:stCondLst>
                                        </p:cTn>
                                        <p:tgtEl>
                                          <p:spTgt spid="284692"/>
                                        </p:tgtEl>
                                        <p:attrNameLst>
                                          <p:attrName>style.visibility</p:attrName>
                                        </p:attrNameLst>
                                      </p:cBhvr>
                                      <p:to>
                                        <p:strVal val="visible"/>
                                      </p:to>
                                    </p:set>
                                    <p:animEffect transition="in" filter="strips(upRight)">
                                      <p:cBhvr>
                                        <p:cTn id="48" dur="1000"/>
                                        <p:tgtEl>
                                          <p:spTgt spid="284692"/>
                                        </p:tgtEl>
                                      </p:cBhvr>
                                    </p:animEffect>
                                  </p:childTnLst>
                                </p:cTn>
                              </p:par>
                              <p:par>
                                <p:cTn id="49" presetID="22" presetClass="entr" presetSubtype="8" repeatCount="8000" fill="hold" nodeType="withEffect">
                                  <p:stCondLst>
                                    <p:cond delay="0"/>
                                  </p:stCondLst>
                                  <p:childTnLst>
                                    <p:set>
                                      <p:cBhvr>
                                        <p:cTn id="50" dur="1" fill="hold">
                                          <p:stCondLst>
                                            <p:cond delay="0"/>
                                          </p:stCondLst>
                                        </p:cTn>
                                        <p:tgtEl>
                                          <p:spTgt spid="284691"/>
                                        </p:tgtEl>
                                        <p:attrNameLst>
                                          <p:attrName>style.visibility</p:attrName>
                                        </p:attrNameLst>
                                      </p:cBhvr>
                                      <p:to>
                                        <p:strVal val="visible"/>
                                      </p:to>
                                    </p:set>
                                    <p:animEffect transition="in" filter="wipe(left)">
                                      <p:cBhvr>
                                        <p:cTn id="51" dur="1000"/>
                                        <p:tgtEl>
                                          <p:spTgt spid="284691"/>
                                        </p:tgtEl>
                                      </p:cBhvr>
                                    </p:animEffect>
                                  </p:childTnLst>
                                </p:cTn>
                              </p:par>
                              <p:par>
                                <p:cTn id="52" presetID="24" presetClass="emph" presetSubtype="0" fill="hold" nodeType="withEffect">
                                  <p:stCondLst>
                                    <p:cond delay="1000"/>
                                  </p:stCondLst>
                                  <p:childTnLst>
                                    <p:animClr clrSpc="hsl" dir="cw">
                                      <p:cBhvr override="childStyle">
                                        <p:cTn id="53" dur="500" fill="hold"/>
                                        <p:tgtEl>
                                          <p:spTgt spid="284768"/>
                                        </p:tgtEl>
                                        <p:attrNameLst>
                                          <p:attrName>style.color</p:attrName>
                                        </p:attrNameLst>
                                      </p:cBhvr>
                                      <p:by>
                                        <p:hsl h="0" s="-12549" l="-25098"/>
                                      </p:by>
                                    </p:animClr>
                                    <p:animClr clrSpc="hsl" dir="cw">
                                      <p:cBhvr>
                                        <p:cTn id="54" dur="500" fill="hold"/>
                                        <p:tgtEl>
                                          <p:spTgt spid="284768"/>
                                        </p:tgtEl>
                                        <p:attrNameLst>
                                          <p:attrName>fillcolor</p:attrName>
                                        </p:attrNameLst>
                                      </p:cBhvr>
                                      <p:by>
                                        <p:hsl h="0" s="-12549" l="-25098"/>
                                      </p:by>
                                    </p:animClr>
                                    <p:animClr clrSpc="hsl" dir="cw">
                                      <p:cBhvr>
                                        <p:cTn id="55" dur="500" fill="hold"/>
                                        <p:tgtEl>
                                          <p:spTgt spid="284768"/>
                                        </p:tgtEl>
                                        <p:attrNameLst>
                                          <p:attrName>stroke.color</p:attrName>
                                        </p:attrNameLst>
                                      </p:cBhvr>
                                      <p:by>
                                        <p:hsl h="0" s="-12549" l="-25098"/>
                                      </p:by>
                                    </p:animClr>
                                    <p:set>
                                      <p:cBhvr>
                                        <p:cTn id="56" dur="500" fill="hold"/>
                                        <p:tgtEl>
                                          <p:spTgt spid="284768"/>
                                        </p:tgtEl>
                                        <p:attrNameLst>
                                          <p:attrName>fill.type</p:attrName>
                                        </p:attrNameLst>
                                      </p:cBhvr>
                                      <p:to>
                                        <p:strVal val="solid"/>
                                      </p:to>
                                    </p:set>
                                  </p:childTnLst>
                                </p:cTn>
                              </p:par>
                              <p:par>
                                <p:cTn id="57" presetID="24" presetClass="emph" presetSubtype="0" fill="hold" nodeType="withEffect">
                                  <p:stCondLst>
                                    <p:cond delay="2000"/>
                                  </p:stCondLst>
                                  <p:childTnLst>
                                    <p:animClr clrSpc="hsl" dir="cw">
                                      <p:cBhvr override="childStyle">
                                        <p:cTn id="58" dur="500" fill="hold"/>
                                        <p:tgtEl>
                                          <p:spTgt spid="284767"/>
                                        </p:tgtEl>
                                        <p:attrNameLst>
                                          <p:attrName>style.color</p:attrName>
                                        </p:attrNameLst>
                                      </p:cBhvr>
                                      <p:by>
                                        <p:hsl h="0" s="-12549" l="-25098"/>
                                      </p:by>
                                    </p:animClr>
                                    <p:animClr clrSpc="hsl" dir="cw">
                                      <p:cBhvr>
                                        <p:cTn id="59" dur="500" fill="hold"/>
                                        <p:tgtEl>
                                          <p:spTgt spid="284767"/>
                                        </p:tgtEl>
                                        <p:attrNameLst>
                                          <p:attrName>fillcolor</p:attrName>
                                        </p:attrNameLst>
                                      </p:cBhvr>
                                      <p:by>
                                        <p:hsl h="0" s="-12549" l="-25098"/>
                                      </p:by>
                                    </p:animClr>
                                    <p:animClr clrSpc="hsl" dir="cw">
                                      <p:cBhvr>
                                        <p:cTn id="60" dur="500" fill="hold"/>
                                        <p:tgtEl>
                                          <p:spTgt spid="284767"/>
                                        </p:tgtEl>
                                        <p:attrNameLst>
                                          <p:attrName>stroke.color</p:attrName>
                                        </p:attrNameLst>
                                      </p:cBhvr>
                                      <p:by>
                                        <p:hsl h="0" s="-12549" l="-25098"/>
                                      </p:by>
                                    </p:animClr>
                                    <p:set>
                                      <p:cBhvr>
                                        <p:cTn id="61" dur="500" fill="hold"/>
                                        <p:tgtEl>
                                          <p:spTgt spid="284767"/>
                                        </p:tgtEl>
                                        <p:attrNameLst>
                                          <p:attrName>fill.type</p:attrName>
                                        </p:attrNameLst>
                                      </p:cBhvr>
                                      <p:to>
                                        <p:strVal val="solid"/>
                                      </p:to>
                                    </p:set>
                                  </p:childTnLst>
                                </p:cTn>
                              </p:par>
                              <p:par>
                                <p:cTn id="62" presetID="24" presetClass="emph" presetSubtype="0" fill="hold" nodeType="withEffect">
                                  <p:stCondLst>
                                    <p:cond delay="3000"/>
                                  </p:stCondLst>
                                  <p:childTnLst>
                                    <p:animClr clrSpc="hsl" dir="cw">
                                      <p:cBhvr override="childStyle">
                                        <p:cTn id="63" dur="500" fill="hold"/>
                                        <p:tgtEl>
                                          <p:spTgt spid="284766"/>
                                        </p:tgtEl>
                                        <p:attrNameLst>
                                          <p:attrName>style.color</p:attrName>
                                        </p:attrNameLst>
                                      </p:cBhvr>
                                      <p:by>
                                        <p:hsl h="0" s="-12549" l="-25098"/>
                                      </p:by>
                                    </p:animClr>
                                    <p:animClr clrSpc="hsl" dir="cw">
                                      <p:cBhvr>
                                        <p:cTn id="64" dur="500" fill="hold"/>
                                        <p:tgtEl>
                                          <p:spTgt spid="284766"/>
                                        </p:tgtEl>
                                        <p:attrNameLst>
                                          <p:attrName>fillcolor</p:attrName>
                                        </p:attrNameLst>
                                      </p:cBhvr>
                                      <p:by>
                                        <p:hsl h="0" s="-12549" l="-25098"/>
                                      </p:by>
                                    </p:animClr>
                                    <p:animClr clrSpc="hsl" dir="cw">
                                      <p:cBhvr>
                                        <p:cTn id="65" dur="500" fill="hold"/>
                                        <p:tgtEl>
                                          <p:spTgt spid="284766"/>
                                        </p:tgtEl>
                                        <p:attrNameLst>
                                          <p:attrName>stroke.color</p:attrName>
                                        </p:attrNameLst>
                                      </p:cBhvr>
                                      <p:by>
                                        <p:hsl h="0" s="-12549" l="-25098"/>
                                      </p:by>
                                    </p:animClr>
                                    <p:set>
                                      <p:cBhvr>
                                        <p:cTn id="66" dur="500" fill="hold"/>
                                        <p:tgtEl>
                                          <p:spTgt spid="284766"/>
                                        </p:tgtEl>
                                        <p:attrNameLst>
                                          <p:attrName>fill.type</p:attrName>
                                        </p:attrNameLst>
                                      </p:cBhvr>
                                      <p:to>
                                        <p:strVal val="solid"/>
                                      </p:to>
                                    </p:set>
                                  </p:childTnLst>
                                </p:cTn>
                              </p:par>
                              <p:par>
                                <p:cTn id="67" presetID="24" presetClass="emph" presetSubtype="0" fill="hold" nodeType="withEffect">
                                  <p:stCondLst>
                                    <p:cond delay="4000"/>
                                  </p:stCondLst>
                                  <p:childTnLst>
                                    <p:animClr clrSpc="hsl" dir="cw">
                                      <p:cBhvr override="childStyle">
                                        <p:cTn id="68" dur="500" fill="hold"/>
                                        <p:tgtEl>
                                          <p:spTgt spid="284765"/>
                                        </p:tgtEl>
                                        <p:attrNameLst>
                                          <p:attrName>style.color</p:attrName>
                                        </p:attrNameLst>
                                      </p:cBhvr>
                                      <p:by>
                                        <p:hsl h="0" s="-12549" l="-25098"/>
                                      </p:by>
                                    </p:animClr>
                                    <p:animClr clrSpc="hsl" dir="cw">
                                      <p:cBhvr>
                                        <p:cTn id="69" dur="500" fill="hold"/>
                                        <p:tgtEl>
                                          <p:spTgt spid="284765"/>
                                        </p:tgtEl>
                                        <p:attrNameLst>
                                          <p:attrName>fillcolor</p:attrName>
                                        </p:attrNameLst>
                                      </p:cBhvr>
                                      <p:by>
                                        <p:hsl h="0" s="-12549" l="-25098"/>
                                      </p:by>
                                    </p:animClr>
                                    <p:animClr clrSpc="hsl" dir="cw">
                                      <p:cBhvr>
                                        <p:cTn id="70" dur="500" fill="hold"/>
                                        <p:tgtEl>
                                          <p:spTgt spid="284765"/>
                                        </p:tgtEl>
                                        <p:attrNameLst>
                                          <p:attrName>stroke.color</p:attrName>
                                        </p:attrNameLst>
                                      </p:cBhvr>
                                      <p:by>
                                        <p:hsl h="0" s="-12549" l="-25098"/>
                                      </p:by>
                                    </p:animClr>
                                    <p:set>
                                      <p:cBhvr>
                                        <p:cTn id="71" dur="500" fill="hold"/>
                                        <p:tgtEl>
                                          <p:spTgt spid="284765"/>
                                        </p:tgtEl>
                                        <p:attrNameLst>
                                          <p:attrName>fill.type</p:attrName>
                                        </p:attrNameLst>
                                      </p:cBhvr>
                                      <p:to>
                                        <p:strVal val="solid"/>
                                      </p:to>
                                    </p:set>
                                  </p:childTnLst>
                                </p:cTn>
                              </p:par>
                              <p:par>
                                <p:cTn id="72" presetID="24" presetClass="emph" presetSubtype="0" fill="hold" nodeType="withEffect">
                                  <p:stCondLst>
                                    <p:cond delay="5000"/>
                                  </p:stCondLst>
                                  <p:childTnLst>
                                    <p:animClr clrSpc="hsl" dir="cw">
                                      <p:cBhvr override="childStyle">
                                        <p:cTn id="73" dur="500" fill="hold"/>
                                        <p:tgtEl>
                                          <p:spTgt spid="284764"/>
                                        </p:tgtEl>
                                        <p:attrNameLst>
                                          <p:attrName>style.color</p:attrName>
                                        </p:attrNameLst>
                                      </p:cBhvr>
                                      <p:by>
                                        <p:hsl h="0" s="-12549" l="-25098"/>
                                      </p:by>
                                    </p:animClr>
                                    <p:animClr clrSpc="hsl" dir="cw">
                                      <p:cBhvr>
                                        <p:cTn id="74" dur="500" fill="hold"/>
                                        <p:tgtEl>
                                          <p:spTgt spid="284764"/>
                                        </p:tgtEl>
                                        <p:attrNameLst>
                                          <p:attrName>fillcolor</p:attrName>
                                        </p:attrNameLst>
                                      </p:cBhvr>
                                      <p:by>
                                        <p:hsl h="0" s="-12549" l="-25098"/>
                                      </p:by>
                                    </p:animClr>
                                    <p:animClr clrSpc="hsl" dir="cw">
                                      <p:cBhvr>
                                        <p:cTn id="75" dur="500" fill="hold"/>
                                        <p:tgtEl>
                                          <p:spTgt spid="284764"/>
                                        </p:tgtEl>
                                        <p:attrNameLst>
                                          <p:attrName>stroke.color</p:attrName>
                                        </p:attrNameLst>
                                      </p:cBhvr>
                                      <p:by>
                                        <p:hsl h="0" s="-12549" l="-25098"/>
                                      </p:by>
                                    </p:animClr>
                                    <p:set>
                                      <p:cBhvr>
                                        <p:cTn id="76" dur="500" fill="hold"/>
                                        <p:tgtEl>
                                          <p:spTgt spid="284764"/>
                                        </p:tgtEl>
                                        <p:attrNameLst>
                                          <p:attrName>fill.type</p:attrName>
                                        </p:attrNameLst>
                                      </p:cBhvr>
                                      <p:to>
                                        <p:strVal val="solid"/>
                                      </p:to>
                                    </p:set>
                                  </p:childTnLst>
                                </p:cTn>
                              </p:par>
                              <p:par>
                                <p:cTn id="77" presetID="24" presetClass="emph" presetSubtype="0" fill="hold" nodeType="withEffect">
                                  <p:stCondLst>
                                    <p:cond delay="6000"/>
                                  </p:stCondLst>
                                  <p:childTnLst>
                                    <p:animClr clrSpc="hsl" dir="cw">
                                      <p:cBhvr override="childStyle">
                                        <p:cTn id="78" dur="500" fill="hold"/>
                                        <p:tgtEl>
                                          <p:spTgt spid="284763"/>
                                        </p:tgtEl>
                                        <p:attrNameLst>
                                          <p:attrName>style.color</p:attrName>
                                        </p:attrNameLst>
                                      </p:cBhvr>
                                      <p:by>
                                        <p:hsl h="0" s="-12549" l="-25098"/>
                                      </p:by>
                                    </p:animClr>
                                    <p:animClr clrSpc="hsl" dir="cw">
                                      <p:cBhvr>
                                        <p:cTn id="79" dur="500" fill="hold"/>
                                        <p:tgtEl>
                                          <p:spTgt spid="284763"/>
                                        </p:tgtEl>
                                        <p:attrNameLst>
                                          <p:attrName>fillcolor</p:attrName>
                                        </p:attrNameLst>
                                      </p:cBhvr>
                                      <p:by>
                                        <p:hsl h="0" s="-12549" l="-25098"/>
                                      </p:by>
                                    </p:animClr>
                                    <p:animClr clrSpc="hsl" dir="cw">
                                      <p:cBhvr>
                                        <p:cTn id="80" dur="500" fill="hold"/>
                                        <p:tgtEl>
                                          <p:spTgt spid="284763"/>
                                        </p:tgtEl>
                                        <p:attrNameLst>
                                          <p:attrName>stroke.color</p:attrName>
                                        </p:attrNameLst>
                                      </p:cBhvr>
                                      <p:by>
                                        <p:hsl h="0" s="-12549" l="-25098"/>
                                      </p:by>
                                    </p:animClr>
                                    <p:set>
                                      <p:cBhvr>
                                        <p:cTn id="81" dur="500" fill="hold"/>
                                        <p:tgtEl>
                                          <p:spTgt spid="284763"/>
                                        </p:tgtEl>
                                        <p:attrNameLst>
                                          <p:attrName>fill.type</p:attrName>
                                        </p:attrNameLst>
                                      </p:cBhvr>
                                      <p:to>
                                        <p:strVal val="solid"/>
                                      </p:to>
                                    </p:set>
                                  </p:childTnLst>
                                </p:cTn>
                              </p:par>
                              <p:par>
                                <p:cTn id="82" presetID="24" presetClass="emph" presetSubtype="0" fill="hold" nodeType="withEffect">
                                  <p:stCondLst>
                                    <p:cond delay="7000"/>
                                  </p:stCondLst>
                                  <p:childTnLst>
                                    <p:animClr clrSpc="hsl" dir="cw">
                                      <p:cBhvr override="childStyle">
                                        <p:cTn id="83" dur="500" fill="hold"/>
                                        <p:tgtEl>
                                          <p:spTgt spid="284762"/>
                                        </p:tgtEl>
                                        <p:attrNameLst>
                                          <p:attrName>style.color</p:attrName>
                                        </p:attrNameLst>
                                      </p:cBhvr>
                                      <p:by>
                                        <p:hsl h="0" s="-12549" l="-25098"/>
                                      </p:by>
                                    </p:animClr>
                                    <p:animClr clrSpc="hsl" dir="cw">
                                      <p:cBhvr>
                                        <p:cTn id="84" dur="500" fill="hold"/>
                                        <p:tgtEl>
                                          <p:spTgt spid="284762"/>
                                        </p:tgtEl>
                                        <p:attrNameLst>
                                          <p:attrName>fillcolor</p:attrName>
                                        </p:attrNameLst>
                                      </p:cBhvr>
                                      <p:by>
                                        <p:hsl h="0" s="-12549" l="-25098"/>
                                      </p:by>
                                    </p:animClr>
                                    <p:animClr clrSpc="hsl" dir="cw">
                                      <p:cBhvr>
                                        <p:cTn id="85" dur="500" fill="hold"/>
                                        <p:tgtEl>
                                          <p:spTgt spid="284762"/>
                                        </p:tgtEl>
                                        <p:attrNameLst>
                                          <p:attrName>stroke.color</p:attrName>
                                        </p:attrNameLst>
                                      </p:cBhvr>
                                      <p:by>
                                        <p:hsl h="0" s="-12549" l="-25098"/>
                                      </p:by>
                                    </p:animClr>
                                    <p:set>
                                      <p:cBhvr>
                                        <p:cTn id="86" dur="500" fill="hold"/>
                                        <p:tgtEl>
                                          <p:spTgt spid="284762"/>
                                        </p:tgtEl>
                                        <p:attrNameLst>
                                          <p:attrName>fill.type</p:attrName>
                                        </p:attrNameLst>
                                      </p:cBhvr>
                                      <p:to>
                                        <p:strVal val="solid"/>
                                      </p:to>
                                    </p:set>
                                  </p:childTnLst>
                                </p:cTn>
                              </p:par>
                              <p:par>
                                <p:cTn id="87" presetID="24" presetClass="emph" presetSubtype="0" fill="hold" nodeType="withEffect">
                                  <p:stCondLst>
                                    <p:cond delay="8000"/>
                                  </p:stCondLst>
                                  <p:childTnLst>
                                    <p:animClr clrSpc="hsl" dir="cw">
                                      <p:cBhvr override="childStyle">
                                        <p:cTn id="88" dur="500" fill="hold"/>
                                        <p:tgtEl>
                                          <p:spTgt spid="284754"/>
                                        </p:tgtEl>
                                        <p:attrNameLst>
                                          <p:attrName>style.color</p:attrName>
                                        </p:attrNameLst>
                                      </p:cBhvr>
                                      <p:by>
                                        <p:hsl h="0" s="-12549" l="-25098"/>
                                      </p:by>
                                    </p:animClr>
                                    <p:animClr clrSpc="hsl" dir="cw">
                                      <p:cBhvr>
                                        <p:cTn id="89" dur="500" fill="hold"/>
                                        <p:tgtEl>
                                          <p:spTgt spid="284754"/>
                                        </p:tgtEl>
                                        <p:attrNameLst>
                                          <p:attrName>fillcolor</p:attrName>
                                        </p:attrNameLst>
                                      </p:cBhvr>
                                      <p:by>
                                        <p:hsl h="0" s="-12549" l="-25098"/>
                                      </p:by>
                                    </p:animClr>
                                    <p:animClr clrSpc="hsl" dir="cw">
                                      <p:cBhvr>
                                        <p:cTn id="90" dur="500" fill="hold"/>
                                        <p:tgtEl>
                                          <p:spTgt spid="284754"/>
                                        </p:tgtEl>
                                        <p:attrNameLst>
                                          <p:attrName>stroke.color</p:attrName>
                                        </p:attrNameLst>
                                      </p:cBhvr>
                                      <p:by>
                                        <p:hsl h="0" s="-12549" l="-25098"/>
                                      </p:by>
                                    </p:animClr>
                                    <p:set>
                                      <p:cBhvr>
                                        <p:cTn id="91" dur="500" fill="hold"/>
                                        <p:tgtEl>
                                          <p:spTgt spid="284754"/>
                                        </p:tgtEl>
                                        <p:attrNameLst>
                                          <p:attrName>fill.type</p:attrName>
                                        </p:attrNameLst>
                                      </p:cBhvr>
                                      <p:to>
                                        <p:strVal val="solid"/>
                                      </p:to>
                                    </p:set>
                                  </p:childTnLst>
                                </p:cTn>
                              </p:par>
                            </p:childTnLst>
                          </p:cTn>
                        </p:par>
                        <p:par>
                          <p:cTn id="92" fill="hold">
                            <p:stCondLst>
                              <p:cond delay="3000"/>
                            </p:stCondLst>
                            <p:childTnLst>
                              <p:par>
                                <p:cTn id="93" presetID="22" presetClass="entr" presetSubtype="8" fill="hold" nodeType="afterEffect">
                                  <p:stCondLst>
                                    <p:cond delay="0"/>
                                  </p:stCondLst>
                                  <p:childTnLst>
                                    <p:set>
                                      <p:cBhvr>
                                        <p:cTn id="94" dur="1" fill="hold">
                                          <p:stCondLst>
                                            <p:cond delay="0"/>
                                          </p:stCondLst>
                                        </p:cTn>
                                        <p:tgtEl>
                                          <p:spTgt spid="284703"/>
                                        </p:tgtEl>
                                        <p:attrNameLst>
                                          <p:attrName>style.visibility</p:attrName>
                                        </p:attrNameLst>
                                      </p:cBhvr>
                                      <p:to>
                                        <p:strVal val="visible"/>
                                      </p:to>
                                    </p:set>
                                    <p:animEffect transition="in" filter="wipe(left)">
                                      <p:cBhvr>
                                        <p:cTn id="95" dur="1000"/>
                                        <p:tgtEl>
                                          <p:spTgt spid="284703"/>
                                        </p:tgtEl>
                                      </p:cBhvr>
                                    </p:animEffect>
                                  </p:childTnLst>
                                </p:cTn>
                              </p:par>
                            </p:childTnLst>
                          </p:cTn>
                        </p:par>
                        <p:par>
                          <p:cTn id="96" fill="hold">
                            <p:stCondLst>
                              <p:cond delay="4000"/>
                            </p:stCondLst>
                            <p:childTnLst>
                              <p:par>
                                <p:cTn id="97" presetID="22" presetClass="entr" presetSubtype="1" fill="hold" nodeType="afterEffect">
                                  <p:stCondLst>
                                    <p:cond delay="0"/>
                                  </p:stCondLst>
                                  <p:childTnLst>
                                    <p:set>
                                      <p:cBhvr>
                                        <p:cTn id="98" dur="1" fill="hold">
                                          <p:stCondLst>
                                            <p:cond delay="0"/>
                                          </p:stCondLst>
                                        </p:cTn>
                                        <p:tgtEl>
                                          <p:spTgt spid="284715"/>
                                        </p:tgtEl>
                                        <p:attrNameLst>
                                          <p:attrName>style.visibility</p:attrName>
                                        </p:attrNameLst>
                                      </p:cBhvr>
                                      <p:to>
                                        <p:strVal val="visible"/>
                                      </p:to>
                                    </p:set>
                                    <p:animEffect transition="in" filter="wipe(up)">
                                      <p:cBhvr>
                                        <p:cTn id="99" dur="500"/>
                                        <p:tgtEl>
                                          <p:spTgt spid="284715"/>
                                        </p:tgtEl>
                                      </p:cBhvr>
                                    </p:animEffect>
                                  </p:childTnLst>
                                </p:cTn>
                              </p:par>
                            </p:childTnLst>
                          </p:cTn>
                        </p:par>
                        <p:par>
                          <p:cTn id="100" fill="hold">
                            <p:stCondLst>
                              <p:cond delay="4500"/>
                            </p:stCondLst>
                            <p:childTnLst>
                              <p:par>
                                <p:cTn id="101" presetID="26" presetClass="emph" presetSubtype="0" fill="hold" nodeType="afterEffect">
                                  <p:stCondLst>
                                    <p:cond delay="0"/>
                                  </p:stCondLst>
                                  <p:childTnLst>
                                    <p:animEffect transition="out" filter="fade">
                                      <p:cBhvr>
                                        <p:cTn id="102" dur="1000" tmFilter="0, 0; .2, .5; .8, .5; 1, 0"/>
                                        <p:tgtEl>
                                          <p:spTgt spid="284706"/>
                                        </p:tgtEl>
                                      </p:cBhvr>
                                    </p:animEffect>
                                    <p:animScale>
                                      <p:cBhvr>
                                        <p:cTn id="103" dur="500" autoRev="1" fill="hold"/>
                                        <p:tgtEl>
                                          <p:spTgt spid="284706"/>
                                        </p:tgtEl>
                                      </p:cBhvr>
                                      <p:by x="105000" y="105000"/>
                                    </p:animScale>
                                  </p:childTnLst>
                                  <p:subTnLst>
                                    <p:animClr clrSpc="rgb" dir="cw">
                                      <p:cBhvr override="childStyle">
                                        <p:cTn dur="1" fill="hold" display="0" masterRel="nextClick" afterEffect="1"/>
                                        <p:tgtEl>
                                          <p:spTgt spid="284706"/>
                                        </p:tgtEl>
                                        <p:attrNameLst>
                                          <p:attrName>ppt_c</p:attrName>
                                        </p:attrNameLst>
                                      </p:cBhvr>
                                      <p:to>
                                        <a:srgbClr val="969696"/>
                                      </p:to>
                                    </p:animClr>
                                  </p:subTnLst>
                                </p:cTn>
                              </p:par>
                            </p:childTnLst>
                          </p:cTn>
                        </p:par>
                        <p:par>
                          <p:cTn id="104" fill="hold">
                            <p:stCondLst>
                              <p:cond delay="5500"/>
                            </p:stCondLst>
                            <p:childTnLst>
                              <p:par>
                                <p:cTn id="105" presetID="53" presetClass="exit" presetSubtype="16" fill="hold" grpId="1" nodeType="afterEffect">
                                  <p:stCondLst>
                                    <p:cond delay="0"/>
                                  </p:stCondLst>
                                  <p:childTnLst>
                                    <p:anim calcmode="lin" valueType="num">
                                      <p:cBhvr>
                                        <p:cTn id="106" dur="500"/>
                                        <p:tgtEl>
                                          <p:spTgt spid="284692"/>
                                        </p:tgtEl>
                                        <p:attrNameLst>
                                          <p:attrName>ppt_w</p:attrName>
                                        </p:attrNameLst>
                                      </p:cBhvr>
                                      <p:tavLst>
                                        <p:tav tm="0">
                                          <p:val>
                                            <p:strVal val="ppt_w"/>
                                          </p:val>
                                        </p:tav>
                                        <p:tav tm="100000">
                                          <p:val>
                                            <p:fltVal val="0"/>
                                          </p:val>
                                        </p:tav>
                                      </p:tavLst>
                                    </p:anim>
                                    <p:anim calcmode="lin" valueType="num">
                                      <p:cBhvr>
                                        <p:cTn id="107" dur="500"/>
                                        <p:tgtEl>
                                          <p:spTgt spid="284692"/>
                                        </p:tgtEl>
                                        <p:attrNameLst>
                                          <p:attrName>ppt_h</p:attrName>
                                        </p:attrNameLst>
                                      </p:cBhvr>
                                      <p:tavLst>
                                        <p:tav tm="0">
                                          <p:val>
                                            <p:strVal val="ppt_h"/>
                                          </p:val>
                                        </p:tav>
                                        <p:tav tm="100000">
                                          <p:val>
                                            <p:fltVal val="0"/>
                                          </p:val>
                                        </p:tav>
                                      </p:tavLst>
                                    </p:anim>
                                    <p:animEffect transition="out" filter="fade">
                                      <p:cBhvr>
                                        <p:cTn id="108" dur="500"/>
                                        <p:tgtEl>
                                          <p:spTgt spid="284692"/>
                                        </p:tgtEl>
                                      </p:cBhvr>
                                    </p:animEffect>
                                    <p:set>
                                      <p:cBhvr>
                                        <p:cTn id="109" dur="1" fill="hold">
                                          <p:stCondLst>
                                            <p:cond delay="499"/>
                                          </p:stCondLst>
                                        </p:cTn>
                                        <p:tgtEl>
                                          <p:spTgt spid="284692"/>
                                        </p:tgtEl>
                                        <p:attrNameLst>
                                          <p:attrName>style.visibility</p:attrName>
                                        </p:attrNameLst>
                                      </p:cBhvr>
                                      <p:to>
                                        <p:strVal val="hidden"/>
                                      </p:to>
                                    </p:set>
                                  </p:childTnLst>
                                </p:cTn>
                              </p:par>
                            </p:childTnLst>
                          </p:cTn>
                        </p:par>
                        <p:par>
                          <p:cTn id="110" fill="hold">
                            <p:stCondLst>
                              <p:cond delay="6000"/>
                            </p:stCondLst>
                            <p:childTnLst>
                              <p:par>
                                <p:cTn id="111" presetID="53" presetClass="exit" presetSubtype="16" fill="hold" nodeType="afterEffect">
                                  <p:stCondLst>
                                    <p:cond delay="0"/>
                                  </p:stCondLst>
                                  <p:childTnLst>
                                    <p:anim calcmode="lin" valueType="num">
                                      <p:cBhvr>
                                        <p:cTn id="112" dur="500"/>
                                        <p:tgtEl>
                                          <p:spTgt spid="284691"/>
                                        </p:tgtEl>
                                        <p:attrNameLst>
                                          <p:attrName>ppt_w</p:attrName>
                                        </p:attrNameLst>
                                      </p:cBhvr>
                                      <p:tavLst>
                                        <p:tav tm="0">
                                          <p:val>
                                            <p:strVal val="ppt_w"/>
                                          </p:val>
                                        </p:tav>
                                        <p:tav tm="100000">
                                          <p:val>
                                            <p:fltVal val="0"/>
                                          </p:val>
                                        </p:tav>
                                      </p:tavLst>
                                    </p:anim>
                                    <p:anim calcmode="lin" valueType="num">
                                      <p:cBhvr>
                                        <p:cTn id="113" dur="500"/>
                                        <p:tgtEl>
                                          <p:spTgt spid="284691"/>
                                        </p:tgtEl>
                                        <p:attrNameLst>
                                          <p:attrName>ppt_h</p:attrName>
                                        </p:attrNameLst>
                                      </p:cBhvr>
                                      <p:tavLst>
                                        <p:tav tm="0">
                                          <p:val>
                                            <p:strVal val="ppt_h"/>
                                          </p:val>
                                        </p:tav>
                                        <p:tav tm="100000">
                                          <p:val>
                                            <p:fltVal val="0"/>
                                          </p:val>
                                        </p:tav>
                                      </p:tavLst>
                                    </p:anim>
                                    <p:animEffect transition="out" filter="fade">
                                      <p:cBhvr>
                                        <p:cTn id="114" dur="500"/>
                                        <p:tgtEl>
                                          <p:spTgt spid="284691"/>
                                        </p:tgtEl>
                                      </p:cBhvr>
                                    </p:animEffect>
                                    <p:set>
                                      <p:cBhvr>
                                        <p:cTn id="115" dur="1" fill="hold">
                                          <p:stCondLst>
                                            <p:cond delay="499"/>
                                          </p:stCondLst>
                                        </p:cTn>
                                        <p:tgtEl>
                                          <p:spTgt spid="284691"/>
                                        </p:tgtEl>
                                        <p:attrNameLst>
                                          <p:attrName>style.visibility</p:attrName>
                                        </p:attrNameLst>
                                      </p:cBhvr>
                                      <p:to>
                                        <p:strVal val="hidden"/>
                                      </p:to>
                                    </p:set>
                                  </p:childTnLst>
                                </p:cTn>
                              </p:par>
                            </p:childTnLst>
                          </p:cTn>
                        </p:par>
                        <p:par>
                          <p:cTn id="116" fill="hold">
                            <p:stCondLst>
                              <p:cond delay="6500"/>
                            </p:stCondLst>
                            <p:childTnLst>
                              <p:par>
                                <p:cTn id="117" presetID="18" presetClass="entr" presetSubtype="3" repeatCount="8000" fill="hold" grpId="2" nodeType="afterEffect">
                                  <p:stCondLst>
                                    <p:cond delay="0"/>
                                  </p:stCondLst>
                                  <p:childTnLst>
                                    <p:set>
                                      <p:cBhvr>
                                        <p:cTn id="118" dur="1" fill="hold">
                                          <p:stCondLst>
                                            <p:cond delay="0"/>
                                          </p:stCondLst>
                                        </p:cTn>
                                        <p:tgtEl>
                                          <p:spTgt spid="284692"/>
                                        </p:tgtEl>
                                        <p:attrNameLst>
                                          <p:attrName>style.visibility</p:attrName>
                                        </p:attrNameLst>
                                      </p:cBhvr>
                                      <p:to>
                                        <p:strVal val="visible"/>
                                      </p:to>
                                    </p:set>
                                    <p:animEffect transition="in" filter="strips(upRight)">
                                      <p:cBhvr>
                                        <p:cTn id="119" dur="1000"/>
                                        <p:tgtEl>
                                          <p:spTgt spid="284692"/>
                                        </p:tgtEl>
                                      </p:cBhvr>
                                    </p:animEffect>
                                  </p:childTnLst>
                                </p:cTn>
                              </p:par>
                              <p:par>
                                <p:cTn id="120" presetID="22" presetClass="entr" presetSubtype="8" repeatCount="8000" fill="hold" nodeType="withEffect">
                                  <p:stCondLst>
                                    <p:cond delay="0"/>
                                  </p:stCondLst>
                                  <p:childTnLst>
                                    <p:set>
                                      <p:cBhvr>
                                        <p:cTn id="121" dur="1" fill="hold">
                                          <p:stCondLst>
                                            <p:cond delay="0"/>
                                          </p:stCondLst>
                                        </p:cTn>
                                        <p:tgtEl>
                                          <p:spTgt spid="284691"/>
                                        </p:tgtEl>
                                        <p:attrNameLst>
                                          <p:attrName>style.visibility</p:attrName>
                                        </p:attrNameLst>
                                      </p:cBhvr>
                                      <p:to>
                                        <p:strVal val="visible"/>
                                      </p:to>
                                    </p:set>
                                    <p:animEffect transition="in" filter="wipe(left)">
                                      <p:cBhvr>
                                        <p:cTn id="122" dur="1000"/>
                                        <p:tgtEl>
                                          <p:spTgt spid="284691"/>
                                        </p:tgtEl>
                                      </p:cBhvr>
                                    </p:animEffect>
                                  </p:childTnLst>
                                </p:cTn>
                              </p:par>
                              <p:par>
                                <p:cTn id="123" presetID="19" presetClass="emph" presetSubtype="0" fill="hold" nodeType="withEffect">
                                  <p:stCondLst>
                                    <p:cond delay="1000"/>
                                  </p:stCondLst>
                                  <p:childTnLst>
                                    <p:animClr clrSpc="rgb" dir="cw">
                                      <p:cBhvr override="childStyle">
                                        <p:cTn id="124" dur="500" fill="hold"/>
                                        <p:tgtEl>
                                          <p:spTgt spid="284768"/>
                                        </p:tgtEl>
                                        <p:attrNameLst>
                                          <p:attrName>style.color</p:attrName>
                                        </p:attrNameLst>
                                      </p:cBhvr>
                                      <p:to>
                                        <a:srgbClr val="DDDDDD"/>
                                      </p:to>
                                    </p:animClr>
                                    <p:animClr clrSpc="rgb" dir="cw">
                                      <p:cBhvr>
                                        <p:cTn id="125" dur="500" fill="hold"/>
                                        <p:tgtEl>
                                          <p:spTgt spid="284768"/>
                                        </p:tgtEl>
                                        <p:attrNameLst>
                                          <p:attrName>fillcolor</p:attrName>
                                        </p:attrNameLst>
                                      </p:cBhvr>
                                      <p:to>
                                        <a:srgbClr val="DDDDDD"/>
                                      </p:to>
                                    </p:animClr>
                                    <p:set>
                                      <p:cBhvr>
                                        <p:cTn id="126" dur="500" fill="hold"/>
                                        <p:tgtEl>
                                          <p:spTgt spid="284768"/>
                                        </p:tgtEl>
                                        <p:attrNameLst>
                                          <p:attrName>fill.type</p:attrName>
                                        </p:attrNameLst>
                                      </p:cBhvr>
                                      <p:to>
                                        <p:strVal val="solid"/>
                                      </p:to>
                                    </p:set>
                                    <p:set>
                                      <p:cBhvr>
                                        <p:cTn id="127" dur="500" fill="hold"/>
                                        <p:tgtEl>
                                          <p:spTgt spid="284768"/>
                                        </p:tgtEl>
                                        <p:attrNameLst>
                                          <p:attrName>fill.on</p:attrName>
                                        </p:attrNameLst>
                                      </p:cBhvr>
                                      <p:to>
                                        <p:strVal val="true"/>
                                      </p:to>
                                    </p:set>
                                  </p:childTnLst>
                                </p:cTn>
                              </p:par>
                              <p:par>
                                <p:cTn id="128" presetID="19" presetClass="emph" presetSubtype="0" fill="hold" nodeType="withEffect">
                                  <p:stCondLst>
                                    <p:cond delay="2000"/>
                                  </p:stCondLst>
                                  <p:childTnLst>
                                    <p:animClr clrSpc="rgb" dir="cw">
                                      <p:cBhvr override="childStyle">
                                        <p:cTn id="129" dur="500" fill="hold"/>
                                        <p:tgtEl>
                                          <p:spTgt spid="284767"/>
                                        </p:tgtEl>
                                        <p:attrNameLst>
                                          <p:attrName>style.color</p:attrName>
                                        </p:attrNameLst>
                                      </p:cBhvr>
                                      <p:to>
                                        <a:srgbClr val="DDDDDD"/>
                                      </p:to>
                                    </p:animClr>
                                    <p:animClr clrSpc="rgb" dir="cw">
                                      <p:cBhvr>
                                        <p:cTn id="130" dur="500" fill="hold"/>
                                        <p:tgtEl>
                                          <p:spTgt spid="284767"/>
                                        </p:tgtEl>
                                        <p:attrNameLst>
                                          <p:attrName>fillcolor</p:attrName>
                                        </p:attrNameLst>
                                      </p:cBhvr>
                                      <p:to>
                                        <a:srgbClr val="DDDDDD"/>
                                      </p:to>
                                    </p:animClr>
                                    <p:set>
                                      <p:cBhvr>
                                        <p:cTn id="131" dur="500" fill="hold"/>
                                        <p:tgtEl>
                                          <p:spTgt spid="284767"/>
                                        </p:tgtEl>
                                        <p:attrNameLst>
                                          <p:attrName>fill.type</p:attrName>
                                        </p:attrNameLst>
                                      </p:cBhvr>
                                      <p:to>
                                        <p:strVal val="solid"/>
                                      </p:to>
                                    </p:set>
                                    <p:set>
                                      <p:cBhvr>
                                        <p:cTn id="132" dur="500" fill="hold"/>
                                        <p:tgtEl>
                                          <p:spTgt spid="284767"/>
                                        </p:tgtEl>
                                        <p:attrNameLst>
                                          <p:attrName>fill.on</p:attrName>
                                        </p:attrNameLst>
                                      </p:cBhvr>
                                      <p:to>
                                        <p:strVal val="true"/>
                                      </p:to>
                                    </p:set>
                                  </p:childTnLst>
                                </p:cTn>
                              </p:par>
                              <p:par>
                                <p:cTn id="133" presetID="19" presetClass="emph" presetSubtype="0" fill="hold" nodeType="withEffect">
                                  <p:stCondLst>
                                    <p:cond delay="3000"/>
                                  </p:stCondLst>
                                  <p:childTnLst>
                                    <p:animClr clrSpc="rgb" dir="cw">
                                      <p:cBhvr override="childStyle">
                                        <p:cTn id="134" dur="500" fill="hold"/>
                                        <p:tgtEl>
                                          <p:spTgt spid="284766"/>
                                        </p:tgtEl>
                                        <p:attrNameLst>
                                          <p:attrName>style.color</p:attrName>
                                        </p:attrNameLst>
                                      </p:cBhvr>
                                      <p:to>
                                        <a:srgbClr val="DDDDDD"/>
                                      </p:to>
                                    </p:animClr>
                                    <p:animClr clrSpc="rgb" dir="cw">
                                      <p:cBhvr>
                                        <p:cTn id="135" dur="500" fill="hold"/>
                                        <p:tgtEl>
                                          <p:spTgt spid="284766"/>
                                        </p:tgtEl>
                                        <p:attrNameLst>
                                          <p:attrName>fillcolor</p:attrName>
                                        </p:attrNameLst>
                                      </p:cBhvr>
                                      <p:to>
                                        <a:srgbClr val="DDDDDD"/>
                                      </p:to>
                                    </p:animClr>
                                    <p:set>
                                      <p:cBhvr>
                                        <p:cTn id="136" dur="500" fill="hold"/>
                                        <p:tgtEl>
                                          <p:spTgt spid="284766"/>
                                        </p:tgtEl>
                                        <p:attrNameLst>
                                          <p:attrName>fill.type</p:attrName>
                                        </p:attrNameLst>
                                      </p:cBhvr>
                                      <p:to>
                                        <p:strVal val="solid"/>
                                      </p:to>
                                    </p:set>
                                    <p:set>
                                      <p:cBhvr>
                                        <p:cTn id="137" dur="500" fill="hold"/>
                                        <p:tgtEl>
                                          <p:spTgt spid="284766"/>
                                        </p:tgtEl>
                                        <p:attrNameLst>
                                          <p:attrName>fill.on</p:attrName>
                                        </p:attrNameLst>
                                      </p:cBhvr>
                                      <p:to>
                                        <p:strVal val="true"/>
                                      </p:to>
                                    </p:set>
                                  </p:childTnLst>
                                </p:cTn>
                              </p:par>
                              <p:par>
                                <p:cTn id="138" presetID="19" presetClass="emph" presetSubtype="0" fill="hold" nodeType="withEffect">
                                  <p:stCondLst>
                                    <p:cond delay="4000"/>
                                  </p:stCondLst>
                                  <p:childTnLst>
                                    <p:animClr clrSpc="rgb" dir="cw">
                                      <p:cBhvr override="childStyle">
                                        <p:cTn id="139" dur="500" fill="hold"/>
                                        <p:tgtEl>
                                          <p:spTgt spid="284765"/>
                                        </p:tgtEl>
                                        <p:attrNameLst>
                                          <p:attrName>style.color</p:attrName>
                                        </p:attrNameLst>
                                      </p:cBhvr>
                                      <p:to>
                                        <a:srgbClr val="DDDDDD"/>
                                      </p:to>
                                    </p:animClr>
                                    <p:animClr clrSpc="rgb" dir="cw">
                                      <p:cBhvr>
                                        <p:cTn id="140" dur="500" fill="hold"/>
                                        <p:tgtEl>
                                          <p:spTgt spid="284765"/>
                                        </p:tgtEl>
                                        <p:attrNameLst>
                                          <p:attrName>fillcolor</p:attrName>
                                        </p:attrNameLst>
                                      </p:cBhvr>
                                      <p:to>
                                        <a:srgbClr val="DDDDDD"/>
                                      </p:to>
                                    </p:animClr>
                                    <p:set>
                                      <p:cBhvr>
                                        <p:cTn id="141" dur="500" fill="hold"/>
                                        <p:tgtEl>
                                          <p:spTgt spid="284765"/>
                                        </p:tgtEl>
                                        <p:attrNameLst>
                                          <p:attrName>fill.type</p:attrName>
                                        </p:attrNameLst>
                                      </p:cBhvr>
                                      <p:to>
                                        <p:strVal val="solid"/>
                                      </p:to>
                                    </p:set>
                                    <p:set>
                                      <p:cBhvr>
                                        <p:cTn id="142" dur="500" fill="hold"/>
                                        <p:tgtEl>
                                          <p:spTgt spid="284765"/>
                                        </p:tgtEl>
                                        <p:attrNameLst>
                                          <p:attrName>fill.on</p:attrName>
                                        </p:attrNameLst>
                                      </p:cBhvr>
                                      <p:to>
                                        <p:strVal val="true"/>
                                      </p:to>
                                    </p:set>
                                  </p:childTnLst>
                                </p:cTn>
                              </p:par>
                              <p:par>
                                <p:cTn id="143" presetID="19" presetClass="emph" presetSubtype="0" fill="hold" nodeType="withEffect">
                                  <p:stCondLst>
                                    <p:cond delay="5000"/>
                                  </p:stCondLst>
                                  <p:childTnLst>
                                    <p:animClr clrSpc="rgb" dir="cw">
                                      <p:cBhvr override="childStyle">
                                        <p:cTn id="144" dur="500" fill="hold"/>
                                        <p:tgtEl>
                                          <p:spTgt spid="284764"/>
                                        </p:tgtEl>
                                        <p:attrNameLst>
                                          <p:attrName>style.color</p:attrName>
                                        </p:attrNameLst>
                                      </p:cBhvr>
                                      <p:to>
                                        <a:srgbClr val="DDDDDD"/>
                                      </p:to>
                                    </p:animClr>
                                    <p:animClr clrSpc="rgb" dir="cw">
                                      <p:cBhvr>
                                        <p:cTn id="145" dur="500" fill="hold"/>
                                        <p:tgtEl>
                                          <p:spTgt spid="284764"/>
                                        </p:tgtEl>
                                        <p:attrNameLst>
                                          <p:attrName>fillcolor</p:attrName>
                                        </p:attrNameLst>
                                      </p:cBhvr>
                                      <p:to>
                                        <a:srgbClr val="DDDDDD"/>
                                      </p:to>
                                    </p:animClr>
                                    <p:set>
                                      <p:cBhvr>
                                        <p:cTn id="146" dur="500" fill="hold"/>
                                        <p:tgtEl>
                                          <p:spTgt spid="284764"/>
                                        </p:tgtEl>
                                        <p:attrNameLst>
                                          <p:attrName>fill.type</p:attrName>
                                        </p:attrNameLst>
                                      </p:cBhvr>
                                      <p:to>
                                        <p:strVal val="solid"/>
                                      </p:to>
                                    </p:set>
                                    <p:set>
                                      <p:cBhvr>
                                        <p:cTn id="147" dur="500" fill="hold"/>
                                        <p:tgtEl>
                                          <p:spTgt spid="284764"/>
                                        </p:tgtEl>
                                        <p:attrNameLst>
                                          <p:attrName>fill.on</p:attrName>
                                        </p:attrNameLst>
                                      </p:cBhvr>
                                      <p:to>
                                        <p:strVal val="true"/>
                                      </p:to>
                                    </p:set>
                                  </p:childTnLst>
                                </p:cTn>
                              </p:par>
                              <p:par>
                                <p:cTn id="148" presetID="19" presetClass="emph" presetSubtype="0" fill="hold" nodeType="withEffect">
                                  <p:stCondLst>
                                    <p:cond delay="6000"/>
                                  </p:stCondLst>
                                  <p:childTnLst>
                                    <p:animClr clrSpc="rgb" dir="cw">
                                      <p:cBhvr override="childStyle">
                                        <p:cTn id="149" dur="500" fill="hold"/>
                                        <p:tgtEl>
                                          <p:spTgt spid="284763"/>
                                        </p:tgtEl>
                                        <p:attrNameLst>
                                          <p:attrName>style.color</p:attrName>
                                        </p:attrNameLst>
                                      </p:cBhvr>
                                      <p:to>
                                        <a:srgbClr val="DDDDDD"/>
                                      </p:to>
                                    </p:animClr>
                                    <p:animClr clrSpc="rgb" dir="cw">
                                      <p:cBhvr>
                                        <p:cTn id="150" dur="500" fill="hold"/>
                                        <p:tgtEl>
                                          <p:spTgt spid="284763"/>
                                        </p:tgtEl>
                                        <p:attrNameLst>
                                          <p:attrName>fillcolor</p:attrName>
                                        </p:attrNameLst>
                                      </p:cBhvr>
                                      <p:to>
                                        <a:srgbClr val="DDDDDD"/>
                                      </p:to>
                                    </p:animClr>
                                    <p:set>
                                      <p:cBhvr>
                                        <p:cTn id="151" dur="500" fill="hold"/>
                                        <p:tgtEl>
                                          <p:spTgt spid="284763"/>
                                        </p:tgtEl>
                                        <p:attrNameLst>
                                          <p:attrName>fill.type</p:attrName>
                                        </p:attrNameLst>
                                      </p:cBhvr>
                                      <p:to>
                                        <p:strVal val="solid"/>
                                      </p:to>
                                    </p:set>
                                    <p:set>
                                      <p:cBhvr>
                                        <p:cTn id="152" dur="500" fill="hold"/>
                                        <p:tgtEl>
                                          <p:spTgt spid="284763"/>
                                        </p:tgtEl>
                                        <p:attrNameLst>
                                          <p:attrName>fill.on</p:attrName>
                                        </p:attrNameLst>
                                      </p:cBhvr>
                                      <p:to>
                                        <p:strVal val="true"/>
                                      </p:to>
                                    </p:set>
                                  </p:childTnLst>
                                </p:cTn>
                              </p:par>
                              <p:par>
                                <p:cTn id="153" presetID="19" presetClass="emph" presetSubtype="0" fill="hold" nodeType="withEffect">
                                  <p:stCondLst>
                                    <p:cond delay="7000"/>
                                  </p:stCondLst>
                                  <p:childTnLst>
                                    <p:animClr clrSpc="rgb" dir="cw">
                                      <p:cBhvr override="childStyle">
                                        <p:cTn id="154" dur="500" fill="hold"/>
                                        <p:tgtEl>
                                          <p:spTgt spid="284762"/>
                                        </p:tgtEl>
                                        <p:attrNameLst>
                                          <p:attrName>style.color</p:attrName>
                                        </p:attrNameLst>
                                      </p:cBhvr>
                                      <p:to>
                                        <a:srgbClr val="DDDDDD"/>
                                      </p:to>
                                    </p:animClr>
                                    <p:animClr clrSpc="rgb" dir="cw">
                                      <p:cBhvr>
                                        <p:cTn id="155" dur="500" fill="hold"/>
                                        <p:tgtEl>
                                          <p:spTgt spid="284762"/>
                                        </p:tgtEl>
                                        <p:attrNameLst>
                                          <p:attrName>fillcolor</p:attrName>
                                        </p:attrNameLst>
                                      </p:cBhvr>
                                      <p:to>
                                        <a:srgbClr val="DDDDDD"/>
                                      </p:to>
                                    </p:animClr>
                                    <p:set>
                                      <p:cBhvr>
                                        <p:cTn id="156" dur="500" fill="hold"/>
                                        <p:tgtEl>
                                          <p:spTgt spid="284762"/>
                                        </p:tgtEl>
                                        <p:attrNameLst>
                                          <p:attrName>fill.type</p:attrName>
                                        </p:attrNameLst>
                                      </p:cBhvr>
                                      <p:to>
                                        <p:strVal val="solid"/>
                                      </p:to>
                                    </p:set>
                                    <p:set>
                                      <p:cBhvr>
                                        <p:cTn id="157" dur="500" fill="hold"/>
                                        <p:tgtEl>
                                          <p:spTgt spid="284762"/>
                                        </p:tgtEl>
                                        <p:attrNameLst>
                                          <p:attrName>fill.on</p:attrName>
                                        </p:attrNameLst>
                                      </p:cBhvr>
                                      <p:to>
                                        <p:strVal val="true"/>
                                      </p:to>
                                    </p:set>
                                  </p:childTnLst>
                                </p:cTn>
                              </p:par>
                              <p:par>
                                <p:cTn id="158" presetID="19" presetClass="emph" presetSubtype="0" fill="hold" nodeType="withEffect">
                                  <p:stCondLst>
                                    <p:cond delay="8000"/>
                                  </p:stCondLst>
                                  <p:childTnLst>
                                    <p:animClr clrSpc="rgb" dir="cw">
                                      <p:cBhvr override="childStyle">
                                        <p:cTn id="159" dur="500" fill="hold"/>
                                        <p:tgtEl>
                                          <p:spTgt spid="284754"/>
                                        </p:tgtEl>
                                        <p:attrNameLst>
                                          <p:attrName>style.color</p:attrName>
                                        </p:attrNameLst>
                                      </p:cBhvr>
                                      <p:to>
                                        <a:srgbClr val="DDDDDD"/>
                                      </p:to>
                                    </p:animClr>
                                    <p:animClr clrSpc="rgb" dir="cw">
                                      <p:cBhvr>
                                        <p:cTn id="160" dur="500" fill="hold"/>
                                        <p:tgtEl>
                                          <p:spTgt spid="284754"/>
                                        </p:tgtEl>
                                        <p:attrNameLst>
                                          <p:attrName>fillcolor</p:attrName>
                                        </p:attrNameLst>
                                      </p:cBhvr>
                                      <p:to>
                                        <a:srgbClr val="DDDDDD"/>
                                      </p:to>
                                    </p:animClr>
                                    <p:set>
                                      <p:cBhvr>
                                        <p:cTn id="161" dur="500" fill="hold"/>
                                        <p:tgtEl>
                                          <p:spTgt spid="284754"/>
                                        </p:tgtEl>
                                        <p:attrNameLst>
                                          <p:attrName>fill.type</p:attrName>
                                        </p:attrNameLst>
                                      </p:cBhvr>
                                      <p:to>
                                        <p:strVal val="solid"/>
                                      </p:to>
                                    </p:set>
                                    <p:set>
                                      <p:cBhvr>
                                        <p:cTn id="162" dur="500" fill="hold"/>
                                        <p:tgtEl>
                                          <p:spTgt spid="284754"/>
                                        </p:tgtEl>
                                        <p:attrNameLst>
                                          <p:attrName>fill.on</p:attrName>
                                        </p:attrNameLst>
                                      </p:cBhvr>
                                      <p:to>
                                        <p:strVal val="true"/>
                                      </p:to>
                                    </p:set>
                                  </p:childTnLst>
                                </p:cTn>
                              </p:par>
                            </p:childTnLst>
                          </p:cTn>
                        </p:par>
                        <p:par>
                          <p:cTn id="163" fill="hold">
                            <p:stCondLst>
                              <p:cond delay="7500"/>
                            </p:stCondLst>
                            <p:childTnLst>
                              <p:par>
                                <p:cTn id="164" presetID="22" presetClass="entr" presetSubtype="8" fill="hold" nodeType="afterEffect">
                                  <p:stCondLst>
                                    <p:cond delay="0"/>
                                  </p:stCondLst>
                                  <p:childTnLst>
                                    <p:set>
                                      <p:cBhvr>
                                        <p:cTn id="165" dur="1" fill="hold">
                                          <p:stCondLst>
                                            <p:cond delay="0"/>
                                          </p:stCondLst>
                                        </p:cTn>
                                        <p:tgtEl>
                                          <p:spTgt spid="284705"/>
                                        </p:tgtEl>
                                        <p:attrNameLst>
                                          <p:attrName>style.visibility</p:attrName>
                                        </p:attrNameLst>
                                      </p:cBhvr>
                                      <p:to>
                                        <p:strVal val="visible"/>
                                      </p:to>
                                    </p:set>
                                    <p:animEffect transition="in" filter="wipe(left)">
                                      <p:cBhvr>
                                        <p:cTn id="166" dur="1000"/>
                                        <p:tgtEl>
                                          <p:spTgt spid="284705"/>
                                        </p:tgtEl>
                                      </p:cBhvr>
                                    </p:animEffect>
                                  </p:childTnLst>
                                </p:cTn>
                              </p:par>
                            </p:childTnLst>
                          </p:cTn>
                        </p:par>
                        <p:par>
                          <p:cTn id="167" fill="hold">
                            <p:stCondLst>
                              <p:cond delay="8500"/>
                            </p:stCondLst>
                            <p:childTnLst>
                              <p:par>
                                <p:cTn id="168" presetID="22" presetClass="entr" presetSubtype="1" fill="hold" nodeType="afterEffect">
                                  <p:stCondLst>
                                    <p:cond delay="0"/>
                                  </p:stCondLst>
                                  <p:childTnLst>
                                    <p:set>
                                      <p:cBhvr>
                                        <p:cTn id="169" dur="1" fill="hold">
                                          <p:stCondLst>
                                            <p:cond delay="0"/>
                                          </p:stCondLst>
                                        </p:cTn>
                                        <p:tgtEl>
                                          <p:spTgt spid="284715"/>
                                        </p:tgtEl>
                                        <p:attrNameLst>
                                          <p:attrName>style.visibility</p:attrName>
                                        </p:attrNameLst>
                                      </p:cBhvr>
                                      <p:to>
                                        <p:strVal val="visible"/>
                                      </p:to>
                                    </p:set>
                                    <p:animEffect transition="in" filter="wipe(up)">
                                      <p:cBhvr>
                                        <p:cTn id="170" dur="500"/>
                                        <p:tgtEl>
                                          <p:spTgt spid="284715"/>
                                        </p:tgtEl>
                                      </p:cBhvr>
                                    </p:animEffect>
                                  </p:childTnLst>
                                </p:cTn>
                              </p:par>
                            </p:childTnLst>
                          </p:cTn>
                        </p:par>
                        <p:par>
                          <p:cTn id="171" fill="hold">
                            <p:stCondLst>
                              <p:cond delay="9000"/>
                            </p:stCondLst>
                            <p:childTnLst>
                              <p:par>
                                <p:cTn id="172" presetID="26" presetClass="emph" presetSubtype="0" fill="hold" nodeType="afterEffect">
                                  <p:stCondLst>
                                    <p:cond delay="0"/>
                                  </p:stCondLst>
                                  <p:childTnLst>
                                    <p:animEffect transition="out" filter="fade">
                                      <p:cBhvr>
                                        <p:cTn id="173" dur="1000" tmFilter="0, 0; .2, .5; .8, .5; 1, 0"/>
                                        <p:tgtEl>
                                          <p:spTgt spid="284706"/>
                                        </p:tgtEl>
                                      </p:cBhvr>
                                    </p:animEffect>
                                    <p:animScale>
                                      <p:cBhvr>
                                        <p:cTn id="174" dur="500" autoRev="1" fill="hold"/>
                                        <p:tgtEl>
                                          <p:spTgt spid="284706"/>
                                        </p:tgtEl>
                                      </p:cBhvr>
                                      <p:by x="105000" y="105000"/>
                                    </p:animScale>
                                  </p:childTnLst>
                                </p:cTn>
                              </p:par>
                            </p:childTnLst>
                          </p:cTn>
                        </p:par>
                        <p:par>
                          <p:cTn id="175" fill="hold">
                            <p:stCondLst>
                              <p:cond delay="10000"/>
                            </p:stCondLst>
                            <p:childTnLst>
                              <p:par>
                                <p:cTn id="176" presetID="31" presetClass="entr" presetSubtype="0" fill="hold" grpId="0" nodeType="afterEffect">
                                  <p:stCondLst>
                                    <p:cond delay="0"/>
                                  </p:stCondLst>
                                  <p:iterate type="lt">
                                    <p:tmPct val="5000"/>
                                  </p:iterate>
                                  <p:childTnLst>
                                    <p:set>
                                      <p:cBhvr>
                                        <p:cTn id="177" dur="1" fill="hold">
                                          <p:stCondLst>
                                            <p:cond delay="0"/>
                                          </p:stCondLst>
                                        </p:cTn>
                                        <p:tgtEl>
                                          <p:spTgt spid="284775"/>
                                        </p:tgtEl>
                                        <p:attrNameLst>
                                          <p:attrName>style.visibility</p:attrName>
                                        </p:attrNameLst>
                                      </p:cBhvr>
                                      <p:to>
                                        <p:strVal val="visible"/>
                                      </p:to>
                                    </p:set>
                                    <p:anim calcmode="lin" valueType="num">
                                      <p:cBhvr>
                                        <p:cTn id="178" dur="1000" fill="hold"/>
                                        <p:tgtEl>
                                          <p:spTgt spid="284775"/>
                                        </p:tgtEl>
                                        <p:attrNameLst>
                                          <p:attrName>ppt_w</p:attrName>
                                        </p:attrNameLst>
                                      </p:cBhvr>
                                      <p:tavLst>
                                        <p:tav tm="0">
                                          <p:val>
                                            <p:fltVal val="0"/>
                                          </p:val>
                                        </p:tav>
                                        <p:tav tm="100000">
                                          <p:val>
                                            <p:strVal val="#ppt_w"/>
                                          </p:val>
                                        </p:tav>
                                      </p:tavLst>
                                    </p:anim>
                                    <p:anim calcmode="lin" valueType="num">
                                      <p:cBhvr>
                                        <p:cTn id="179" dur="1000" fill="hold"/>
                                        <p:tgtEl>
                                          <p:spTgt spid="284775"/>
                                        </p:tgtEl>
                                        <p:attrNameLst>
                                          <p:attrName>ppt_h</p:attrName>
                                        </p:attrNameLst>
                                      </p:cBhvr>
                                      <p:tavLst>
                                        <p:tav tm="0">
                                          <p:val>
                                            <p:fltVal val="0"/>
                                          </p:val>
                                        </p:tav>
                                        <p:tav tm="100000">
                                          <p:val>
                                            <p:strVal val="#ppt_h"/>
                                          </p:val>
                                        </p:tav>
                                      </p:tavLst>
                                    </p:anim>
                                    <p:anim calcmode="lin" valueType="num">
                                      <p:cBhvr>
                                        <p:cTn id="180" dur="1000" fill="hold"/>
                                        <p:tgtEl>
                                          <p:spTgt spid="284775"/>
                                        </p:tgtEl>
                                        <p:attrNameLst>
                                          <p:attrName>style.rotation</p:attrName>
                                        </p:attrNameLst>
                                      </p:cBhvr>
                                      <p:tavLst>
                                        <p:tav tm="0">
                                          <p:val>
                                            <p:fltVal val="90"/>
                                          </p:val>
                                        </p:tav>
                                        <p:tav tm="100000">
                                          <p:val>
                                            <p:fltVal val="0"/>
                                          </p:val>
                                        </p:tav>
                                      </p:tavLst>
                                    </p:anim>
                                    <p:animEffect transition="in" filter="fade">
                                      <p:cBhvr>
                                        <p:cTn id="181" dur="1000"/>
                                        <p:tgtEl>
                                          <p:spTgt spid="284775"/>
                                        </p:tgtEl>
                                      </p:cBhvr>
                                    </p:animEffect>
                                  </p:childTnLst>
                                </p:cTn>
                              </p:par>
                            </p:childTnLst>
                          </p:cTn>
                        </p:par>
                      </p:childTnLst>
                    </p:cTn>
                  </p:par>
                </p:childTnLst>
              </p:cTn>
              <p:nextCondLst>
                <p:cond evt="onClick" delay="0">
                  <p:tgtEl>
                    <p:spTgt spid="284782"/>
                  </p:tgtEl>
                </p:cond>
              </p:nextCondLst>
            </p:seq>
          </p:childTnLst>
        </p:cTn>
      </p:par>
    </p:tnLst>
    <p:bldLst>
      <p:bldP spid="284692" grpId="0"/>
      <p:bldP spid="284692" grpId="1"/>
      <p:bldP spid="284692" grpId="2"/>
      <p:bldP spid="284683" grpId="0"/>
      <p:bldP spid="284775" grpId="0" bldLvl="0" animBg="1"/>
      <p:bldP spid="284780" grpId="0" bldLvl="0" animBg="1"/>
      <p:bldP spid="284781" grpId="0"/>
      <p:bldP spid="284782"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矩形 286721"/>
          <p:cNvSpPr/>
          <p:nvPr/>
        </p:nvSpPr>
        <p:spPr>
          <a:xfrm>
            <a:off x="1524000" y="3328988"/>
            <a:ext cx="9144000" cy="0"/>
          </a:xfrm>
          <a:prstGeom prst="rect">
            <a:avLst/>
          </a:prstGeom>
          <a:noFill/>
          <a:ln w="9525">
            <a:noFill/>
          </a:ln>
        </p:spPr>
        <p:txBody>
          <a:bodyPr/>
          <a:lstStyle/>
          <a:p>
            <a:endParaRPr lang="zh-CN" altLang="en-US"/>
          </a:p>
        </p:txBody>
      </p:sp>
      <p:sp>
        <p:nvSpPr>
          <p:cNvPr id="286727" name="文本框 286726"/>
          <p:cNvSpPr txBox="1"/>
          <p:nvPr/>
        </p:nvSpPr>
        <p:spPr>
          <a:xfrm>
            <a:off x="1992313" y="3974228"/>
            <a:ext cx="4463255" cy="2123658"/>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sz="2200" dirty="0">
                <a:latin typeface="Tahoma" panose="020B0604030504040204" pitchFamily="34" charset="0"/>
              </a:rPr>
              <a:t> 另一个重要的问题；在数据传输期间，用户地址空间</a:t>
            </a:r>
            <a:r>
              <a:rPr lang="en-US" altLang="zh-CN" sz="2200" dirty="0">
                <a:latin typeface="Tahoma" panose="020B0604030504040204" pitchFamily="34" charset="0"/>
              </a:rPr>
              <a:t>10000~10511</a:t>
            </a:r>
            <a:r>
              <a:rPr lang="zh-CN" altLang="en-US" sz="2200" dirty="0">
                <a:latin typeface="Tahoma" panose="020B0604030504040204" pitchFamily="34" charset="0"/>
              </a:rPr>
              <a:t>必须保持不变，即禁止用户进程空间的移动。在分页机制，中级调度下，同样干扰了操作系统的置换，交换等决策。 </a:t>
            </a:r>
          </a:p>
        </p:txBody>
      </p:sp>
      <p:sp>
        <p:nvSpPr>
          <p:cNvPr id="286755" name="文本框 286754"/>
          <p:cNvSpPr txBox="1"/>
          <p:nvPr/>
        </p:nvSpPr>
        <p:spPr>
          <a:xfrm>
            <a:off x="6229487" y="5867053"/>
            <a:ext cx="5544293" cy="400110"/>
          </a:xfrm>
          <a:prstGeom prst="rect">
            <a:avLst/>
          </a:prstGeom>
          <a:noFill/>
          <a:ln w="9525">
            <a:noFill/>
          </a:ln>
        </p:spPr>
        <p:txBody>
          <a:bodyPr wrap="square">
            <a:spAutoFit/>
          </a:bodyPr>
          <a:lstStyle/>
          <a:p>
            <a:pPr algn="ctr">
              <a:spcBef>
                <a:spcPct val="50000"/>
              </a:spcBef>
            </a:pPr>
            <a:r>
              <a:rPr lang="zh-CN" altLang="en-US" sz="2000" dirty="0">
                <a:solidFill>
                  <a:srgbClr val="006600"/>
                </a:solidFill>
                <a:effectLst>
                  <a:outerShdw blurRad="38100" dist="38100" dir="2700000">
                    <a:srgbClr val="C0C0C0"/>
                  </a:outerShdw>
                </a:effectLst>
                <a:latin typeface="Tahoma" panose="020B0604030504040204" pitchFamily="34" charset="0"/>
              </a:rPr>
              <a:t>如果有作业</a:t>
            </a:r>
            <a:r>
              <a:rPr lang="en-US" altLang="zh-CN" sz="2000" dirty="0">
                <a:solidFill>
                  <a:srgbClr val="006600"/>
                </a:solidFill>
                <a:effectLst>
                  <a:outerShdw blurRad="38100" dist="38100" dir="2700000">
                    <a:srgbClr val="C0C0C0"/>
                  </a:outerShdw>
                </a:effectLst>
                <a:latin typeface="Tahoma" panose="020B0604030504040204" pitchFamily="34" charset="0"/>
              </a:rPr>
              <a:t>J(55K)</a:t>
            </a:r>
            <a:r>
              <a:rPr lang="zh-CN" altLang="en-US" sz="2000" dirty="0">
                <a:solidFill>
                  <a:srgbClr val="006600"/>
                </a:solidFill>
                <a:effectLst>
                  <a:outerShdw blurRad="38100" dist="38100" dir="2700000">
                    <a:srgbClr val="C0C0C0"/>
                  </a:outerShdw>
                </a:effectLst>
                <a:latin typeface="Tahoma" panose="020B0604030504040204" pitchFamily="34" charset="0"/>
              </a:rPr>
              <a:t>进入系统是不可能的。</a:t>
            </a:r>
            <a:endParaRPr lang="en-US" altLang="zh-CN" sz="2000" dirty="0">
              <a:solidFill>
                <a:srgbClr val="006600"/>
              </a:solidFill>
              <a:effectLst>
                <a:outerShdw blurRad="38100" dist="38100" dir="2700000">
                  <a:srgbClr val="C0C0C0"/>
                </a:outerShdw>
              </a:effectLst>
              <a:latin typeface="Tahoma" panose="020B0604030504040204" pitchFamily="34" charset="0"/>
            </a:endParaRPr>
          </a:p>
        </p:txBody>
      </p:sp>
      <p:sp>
        <p:nvSpPr>
          <p:cNvPr id="286763" name="文本框 286762"/>
          <p:cNvSpPr txBox="1"/>
          <p:nvPr/>
        </p:nvSpPr>
        <p:spPr>
          <a:xfrm>
            <a:off x="1955800" y="2987675"/>
            <a:ext cx="4248150" cy="768350"/>
          </a:xfrm>
          <a:prstGeom prst="rect">
            <a:avLst/>
          </a:prstGeom>
          <a:noFill/>
          <a:ln w="9525">
            <a:noFill/>
          </a:ln>
        </p:spPr>
        <p:txBody>
          <a:bodyPr>
            <a:spAutoFit/>
          </a:bodyPr>
          <a:lstStyle/>
          <a:p>
            <a:pPr>
              <a:spcBef>
                <a:spcPct val="50000"/>
              </a:spcBef>
              <a:buClr>
                <a:srgbClr val="CC3300"/>
              </a:buClr>
              <a:buFont typeface="Wingdings" panose="05000000000000000000" pitchFamily="2" charset="2"/>
              <a:buChar char="n"/>
            </a:pPr>
            <a:r>
              <a:rPr lang="zh-CN" altLang="en-US" sz="2200" dirty="0">
                <a:latin typeface="Tahoma" panose="020B0604030504040204" pitchFamily="34" charset="0"/>
              </a:rPr>
              <a:t> 首先进程被阻塞，等待低速设备</a:t>
            </a:r>
            <a:r>
              <a:rPr lang="en-US" altLang="zh-CN" sz="2200" dirty="0">
                <a:latin typeface="Tahoma" panose="020B0604030504040204" pitchFamily="34" charset="0"/>
              </a:rPr>
              <a:t>(</a:t>
            </a:r>
            <a:r>
              <a:rPr lang="zh-CN" altLang="en-US" sz="2200" dirty="0">
                <a:latin typeface="Tahoma" panose="020B0604030504040204" pitchFamily="34" charset="0"/>
              </a:rPr>
              <a:t>相对</a:t>
            </a:r>
            <a:r>
              <a:rPr lang="en-US" altLang="zh-CN" sz="2200" dirty="0">
                <a:latin typeface="Tahoma" panose="020B0604030504040204" pitchFamily="34" charset="0"/>
              </a:rPr>
              <a:t>CPU)I/O</a:t>
            </a:r>
            <a:r>
              <a:rPr lang="zh-CN" altLang="en-US" sz="2200" dirty="0">
                <a:latin typeface="Tahoma" panose="020B0604030504040204" pitchFamily="34" charset="0"/>
              </a:rPr>
              <a:t>完成。 </a:t>
            </a:r>
          </a:p>
        </p:txBody>
      </p:sp>
      <p:sp>
        <p:nvSpPr>
          <p:cNvPr id="286764" name="文本框 286763"/>
          <p:cNvSpPr txBox="1"/>
          <p:nvPr/>
        </p:nvSpPr>
        <p:spPr>
          <a:xfrm>
            <a:off x="1919287" y="1640551"/>
            <a:ext cx="4176713" cy="1198880"/>
          </a:xfrm>
          <a:prstGeom prst="rect">
            <a:avLst/>
          </a:prstGeom>
          <a:noFill/>
          <a:ln w="9525">
            <a:noFill/>
          </a:ln>
        </p:spPr>
        <p:txBody>
          <a:bodyPr>
            <a:spAutoFit/>
          </a:bodyPr>
          <a:lstStyle/>
          <a:p>
            <a:pPr>
              <a:spcBef>
                <a:spcPct val="50000"/>
              </a:spcBef>
            </a:pPr>
            <a:r>
              <a:rPr lang="zh-CN" altLang="en-US" dirty="0">
                <a:solidFill>
                  <a:srgbClr val="0000CC"/>
                </a:solidFill>
                <a:effectLst>
                  <a:outerShdw blurRad="38100" dist="38100" dir="2700000">
                    <a:srgbClr val="C0C0C0"/>
                  </a:outerShdw>
                </a:effectLst>
                <a:latin typeface="Tahoma" panose="020B0604030504040204" pitchFamily="34" charset="0"/>
              </a:rPr>
              <a:t>另外一个引入缓冲原因是在虚拟存储器管理中的问题，</a:t>
            </a:r>
            <a:r>
              <a:rPr lang="zh-CN" altLang="en-US" u="sng" dirty="0">
                <a:solidFill>
                  <a:srgbClr val="FF00FF"/>
                </a:solidFill>
                <a:effectLst>
                  <a:outerShdw blurRad="38100" dist="38100" dir="2700000">
                    <a:srgbClr val="C0C0C0"/>
                  </a:outerShdw>
                </a:effectLst>
                <a:latin typeface="Tahoma" panose="020B0604030504040204" pitchFamily="34" charset="0"/>
              </a:rPr>
              <a:t>若没有缓冲</a:t>
            </a:r>
          </a:p>
        </p:txBody>
      </p:sp>
      <p:grpSp>
        <p:nvGrpSpPr>
          <p:cNvPr id="286777" name="组合 286776"/>
          <p:cNvGrpSpPr/>
          <p:nvPr/>
        </p:nvGrpSpPr>
        <p:grpSpPr>
          <a:xfrm>
            <a:off x="6311900" y="1703388"/>
            <a:ext cx="4176713" cy="3944937"/>
            <a:chOff x="3016" y="1073"/>
            <a:chExt cx="2631" cy="2485"/>
          </a:xfrm>
        </p:grpSpPr>
        <p:sp>
          <p:nvSpPr>
            <p:cNvPr id="286730" name="矩形 286729"/>
            <p:cNvSpPr/>
            <p:nvPr/>
          </p:nvSpPr>
          <p:spPr>
            <a:xfrm>
              <a:off x="3606" y="1889"/>
              <a:ext cx="998" cy="272"/>
            </a:xfrm>
            <a:prstGeom prst="rect">
              <a:avLst/>
            </a:prstGeom>
            <a:solidFill>
              <a:srgbClr val="DDDDDD"/>
            </a:solidFill>
            <a:ln w="9525" cap="flat" cmpd="sng">
              <a:solidFill>
                <a:schemeClr val="tx1"/>
              </a:solidFill>
              <a:prstDash val="solid"/>
              <a:miter/>
              <a:headEnd type="none" w="med" len="med"/>
              <a:tailEnd type="none" w="med" len="med"/>
            </a:ln>
          </p:spPr>
          <p:txBody>
            <a:bodyPr/>
            <a:lstStyle/>
            <a:p>
              <a:endParaRPr lang="zh-CN" altLang="en-US"/>
            </a:p>
          </p:txBody>
        </p:sp>
        <p:sp>
          <p:nvSpPr>
            <p:cNvPr id="286731" name="文本框 286730"/>
            <p:cNvSpPr txBox="1"/>
            <p:nvPr/>
          </p:nvSpPr>
          <p:spPr>
            <a:xfrm>
              <a:off x="3832" y="1073"/>
              <a:ext cx="635" cy="290"/>
            </a:xfrm>
            <a:prstGeom prst="rect">
              <a:avLst/>
            </a:prstGeom>
            <a:noFill/>
            <a:ln w="9525">
              <a:noFill/>
            </a:ln>
          </p:spPr>
          <p:txBody>
            <a:bodyPr>
              <a:spAutoFit/>
            </a:bodyPr>
            <a:lstStyle/>
            <a:p>
              <a:pPr>
                <a:spcBef>
                  <a:spcPct val="50000"/>
                </a:spcBef>
              </a:pPr>
              <a:r>
                <a:rPr lang="zh-CN" altLang="en-US" b="0" dirty="0">
                  <a:latin typeface="Tahoma" panose="020B0604030504040204" pitchFamily="34" charset="0"/>
                </a:rPr>
                <a:t>内存</a:t>
              </a:r>
            </a:p>
          </p:txBody>
        </p:sp>
        <p:sp>
          <p:nvSpPr>
            <p:cNvPr id="286732" name="矩形 286731"/>
            <p:cNvSpPr/>
            <p:nvPr/>
          </p:nvSpPr>
          <p:spPr>
            <a:xfrm>
              <a:off x="3606" y="2161"/>
              <a:ext cx="998" cy="272"/>
            </a:xfrm>
            <a:prstGeom prst="rect">
              <a:avLst/>
            </a:prstGeom>
            <a:pattFill prst="wdUpDiag">
              <a:fgClr>
                <a:srgbClr val="C0C0C0">
                  <a:alpha val="80000"/>
                </a:srgbClr>
              </a:fgClr>
              <a:bgClr>
                <a:schemeClr val="bg1">
                  <a:alpha val="80000"/>
                </a:schemeClr>
              </a:bgClr>
            </a:pattFill>
            <a:ln w="9525" cap="flat" cmpd="sng">
              <a:solidFill>
                <a:schemeClr val="tx1"/>
              </a:solidFill>
              <a:prstDash val="solid"/>
              <a:miter/>
              <a:headEnd type="none" w="med" len="med"/>
              <a:tailEnd type="none" w="med" len="med"/>
            </a:ln>
          </p:spPr>
          <p:txBody>
            <a:bodyPr wrap="none" anchor="ctr"/>
            <a:lstStyle/>
            <a:p>
              <a:pPr algn="ctr"/>
              <a:endParaRPr lang="zh-CN" altLang="en-US" b="0" dirty="0">
                <a:solidFill>
                  <a:srgbClr val="FF00FF"/>
                </a:solidFill>
                <a:latin typeface="Tahoma" panose="020B0604030504040204" pitchFamily="34" charset="0"/>
              </a:endParaRPr>
            </a:p>
          </p:txBody>
        </p:sp>
        <p:sp>
          <p:nvSpPr>
            <p:cNvPr id="286733" name="矩形 286732"/>
            <p:cNvSpPr/>
            <p:nvPr/>
          </p:nvSpPr>
          <p:spPr>
            <a:xfrm>
              <a:off x="3606" y="2705"/>
              <a:ext cx="998" cy="272"/>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286734" name="矩形 286733"/>
            <p:cNvSpPr/>
            <p:nvPr/>
          </p:nvSpPr>
          <p:spPr>
            <a:xfrm>
              <a:off x="3606" y="2433"/>
              <a:ext cx="998" cy="271"/>
            </a:xfrm>
            <a:prstGeom prst="rect">
              <a:avLst/>
            </a:prstGeom>
            <a:pattFill prst="wdUpDiag">
              <a:fgClr>
                <a:srgbClr val="C0C0C0">
                  <a:alpha val="80000"/>
                </a:srgbClr>
              </a:fgClr>
              <a:bgClr>
                <a:schemeClr val="bg1">
                  <a:alpha val="80000"/>
                </a:schemeClr>
              </a:bgClr>
            </a:pattFill>
            <a:ln w="9525" cap="flat" cmpd="sng">
              <a:solidFill>
                <a:schemeClr val="tx1"/>
              </a:solidFill>
              <a:prstDash val="solid"/>
              <a:miter/>
              <a:headEnd type="none" w="med" len="med"/>
              <a:tailEnd type="none" w="med" len="med"/>
            </a:ln>
          </p:spPr>
          <p:txBody>
            <a:bodyPr/>
            <a:lstStyle/>
            <a:p>
              <a:endParaRPr lang="zh-CN" altLang="en-US"/>
            </a:p>
          </p:txBody>
        </p:sp>
        <p:sp>
          <p:nvSpPr>
            <p:cNvPr id="286735" name="文本框 286734"/>
            <p:cNvSpPr txBox="1"/>
            <p:nvPr/>
          </p:nvSpPr>
          <p:spPr>
            <a:xfrm>
              <a:off x="3016" y="1979"/>
              <a:ext cx="726" cy="290"/>
            </a:xfrm>
            <a:prstGeom prst="rect">
              <a:avLst/>
            </a:prstGeom>
            <a:noFill/>
            <a:ln w="9525">
              <a:noFill/>
            </a:ln>
          </p:spPr>
          <p:txBody>
            <a:bodyPr>
              <a:spAutoFit/>
            </a:bodyPr>
            <a:lstStyle/>
            <a:p>
              <a:pPr>
                <a:spcBef>
                  <a:spcPct val="50000"/>
                </a:spcBef>
              </a:pPr>
              <a:r>
                <a:rPr lang="en-US" altLang="zh-CN" b="0">
                  <a:solidFill>
                    <a:srgbClr val="0000CC"/>
                  </a:solidFill>
                  <a:latin typeface="Tahoma" panose="020B0604030504040204" pitchFamily="34" charset="0"/>
                </a:rPr>
                <a:t>10000</a:t>
              </a:r>
            </a:p>
          </p:txBody>
        </p:sp>
        <p:sp>
          <p:nvSpPr>
            <p:cNvPr id="286736" name="文本框 286735"/>
            <p:cNvSpPr txBox="1"/>
            <p:nvPr/>
          </p:nvSpPr>
          <p:spPr>
            <a:xfrm>
              <a:off x="3016" y="2343"/>
              <a:ext cx="726" cy="290"/>
            </a:xfrm>
            <a:prstGeom prst="rect">
              <a:avLst/>
            </a:prstGeom>
            <a:noFill/>
            <a:ln w="9525">
              <a:noFill/>
            </a:ln>
          </p:spPr>
          <p:txBody>
            <a:bodyPr>
              <a:spAutoFit/>
            </a:bodyPr>
            <a:lstStyle/>
            <a:p>
              <a:pPr>
                <a:spcBef>
                  <a:spcPct val="50000"/>
                </a:spcBef>
              </a:pPr>
              <a:r>
                <a:rPr lang="en-US" altLang="zh-CN" b="0">
                  <a:solidFill>
                    <a:srgbClr val="0000CC"/>
                  </a:solidFill>
                  <a:latin typeface="Tahoma" panose="020B0604030504040204" pitchFamily="34" charset="0"/>
                </a:rPr>
                <a:t>10511</a:t>
              </a:r>
            </a:p>
          </p:txBody>
        </p:sp>
        <p:sp>
          <p:nvSpPr>
            <p:cNvPr id="286737" name="流程图: 顺序访问存储器 286736"/>
            <p:cNvSpPr/>
            <p:nvPr/>
          </p:nvSpPr>
          <p:spPr>
            <a:xfrm>
              <a:off x="5148" y="1572"/>
              <a:ext cx="499" cy="453"/>
            </a:xfrm>
            <a:prstGeom prst="flowChartMagneticTape">
              <a:avLst/>
            </a:prstGeom>
            <a:solidFill>
              <a:srgbClr val="EAEAEA"/>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lstStyle/>
            <a:p>
              <a:pPr algn="ctr"/>
              <a:r>
                <a:rPr lang="zh-CN" altLang="en-US" dirty="0">
                  <a:latin typeface="Tahoma" panose="020B0604030504040204" pitchFamily="34" charset="0"/>
                </a:rPr>
                <a:t>磁带</a:t>
              </a:r>
            </a:p>
          </p:txBody>
        </p:sp>
        <p:sp>
          <p:nvSpPr>
            <p:cNvPr id="286738" name="左箭头 286737"/>
            <p:cNvSpPr/>
            <p:nvPr/>
          </p:nvSpPr>
          <p:spPr>
            <a:xfrm rot="-1324831">
              <a:off x="4584" y="2026"/>
              <a:ext cx="653" cy="90"/>
            </a:xfrm>
            <a:prstGeom prst="leftArrow">
              <a:avLst>
                <a:gd name="adj1" fmla="val 50000"/>
                <a:gd name="adj2" fmla="val 181388"/>
              </a:avLst>
            </a:prstGeom>
            <a:solidFill>
              <a:srgbClr val="6699FF"/>
            </a:solidFill>
            <a:ln w="9525" cap="flat" cmpd="sng">
              <a:solidFill>
                <a:srgbClr val="006600"/>
              </a:solidFill>
              <a:prstDash val="solid"/>
              <a:miter/>
              <a:headEnd type="none" w="med" len="med"/>
              <a:tailEnd type="none" w="med" len="med"/>
            </a:ln>
          </p:spPr>
          <p:txBody>
            <a:bodyPr/>
            <a:lstStyle/>
            <a:p>
              <a:endParaRPr lang="zh-CN" altLang="en-US"/>
            </a:p>
          </p:txBody>
        </p:sp>
        <p:sp>
          <p:nvSpPr>
            <p:cNvPr id="286739" name="左箭头 286738"/>
            <p:cNvSpPr/>
            <p:nvPr/>
          </p:nvSpPr>
          <p:spPr>
            <a:xfrm rot="-2168713">
              <a:off x="4521" y="2190"/>
              <a:ext cx="822" cy="72"/>
            </a:xfrm>
            <a:prstGeom prst="leftArrow">
              <a:avLst>
                <a:gd name="adj1" fmla="val 50000"/>
                <a:gd name="adj2" fmla="val 285416"/>
              </a:avLst>
            </a:prstGeom>
            <a:solidFill>
              <a:srgbClr val="6699FF"/>
            </a:solidFill>
            <a:ln w="9525" cap="flat" cmpd="sng">
              <a:solidFill>
                <a:srgbClr val="006600"/>
              </a:solidFill>
              <a:prstDash val="solid"/>
              <a:miter/>
              <a:headEnd type="none" w="med" len="med"/>
              <a:tailEnd type="none" w="med" len="med"/>
            </a:ln>
          </p:spPr>
          <p:txBody>
            <a:bodyPr/>
            <a:lstStyle/>
            <a:p>
              <a:endParaRPr lang="zh-CN" altLang="en-US"/>
            </a:p>
          </p:txBody>
        </p:sp>
        <p:sp>
          <p:nvSpPr>
            <p:cNvPr id="286740" name="文本框 286739"/>
            <p:cNvSpPr txBox="1"/>
            <p:nvPr/>
          </p:nvSpPr>
          <p:spPr>
            <a:xfrm>
              <a:off x="3787" y="1873"/>
              <a:ext cx="590" cy="290"/>
            </a:xfrm>
            <a:prstGeom prst="rect">
              <a:avLst/>
            </a:prstGeom>
            <a:noFill/>
            <a:ln w="9525">
              <a:noFill/>
            </a:ln>
          </p:spPr>
          <p:txBody>
            <a:bodyPr>
              <a:spAutoFit/>
            </a:bodyPr>
            <a:lstStyle/>
            <a:p>
              <a:pPr>
                <a:spcBef>
                  <a:spcPct val="50000"/>
                </a:spcBef>
              </a:pPr>
              <a:r>
                <a:rPr lang="zh-CN" altLang="en-US" dirty="0">
                  <a:solidFill>
                    <a:srgbClr val="0000FF"/>
                  </a:solidFill>
                  <a:latin typeface="Tahoma" panose="020B0604030504040204" pitchFamily="34" charset="0"/>
                </a:rPr>
                <a:t>程序</a:t>
              </a:r>
            </a:p>
          </p:txBody>
        </p:sp>
        <p:sp>
          <p:nvSpPr>
            <p:cNvPr id="286741" name="文本框 286740"/>
            <p:cNvSpPr txBox="1"/>
            <p:nvPr/>
          </p:nvSpPr>
          <p:spPr>
            <a:xfrm>
              <a:off x="3787" y="2145"/>
              <a:ext cx="590" cy="290"/>
            </a:xfrm>
            <a:prstGeom prst="rect">
              <a:avLst/>
            </a:prstGeom>
            <a:noFill/>
            <a:ln w="9525">
              <a:noFill/>
            </a:ln>
          </p:spPr>
          <p:txBody>
            <a:bodyPr>
              <a:spAutoFit/>
            </a:bodyPr>
            <a:lstStyle/>
            <a:p>
              <a:pPr>
                <a:spcBef>
                  <a:spcPct val="50000"/>
                </a:spcBef>
              </a:pPr>
              <a:r>
                <a:rPr lang="zh-CN" altLang="en-US" dirty="0">
                  <a:solidFill>
                    <a:srgbClr val="FF00FF"/>
                  </a:solidFill>
                  <a:effectLst>
                    <a:outerShdw blurRad="38100" dist="38100" dir="2700000">
                      <a:srgbClr val="C0C0C0"/>
                    </a:outerShdw>
                  </a:effectLst>
                  <a:latin typeface="Tahoma" panose="020B0604030504040204" pitchFamily="34" charset="0"/>
                </a:rPr>
                <a:t>数据</a:t>
              </a:r>
            </a:p>
          </p:txBody>
        </p:sp>
        <p:sp>
          <p:nvSpPr>
            <p:cNvPr id="286742" name="文本框 286741"/>
            <p:cNvSpPr txBox="1"/>
            <p:nvPr/>
          </p:nvSpPr>
          <p:spPr>
            <a:xfrm>
              <a:off x="3787" y="2416"/>
              <a:ext cx="590" cy="290"/>
            </a:xfrm>
            <a:prstGeom prst="rect">
              <a:avLst/>
            </a:prstGeom>
            <a:noFill/>
            <a:ln w="9525">
              <a:noFill/>
            </a:ln>
          </p:spPr>
          <p:txBody>
            <a:bodyPr>
              <a:spAutoFit/>
            </a:bodyPr>
            <a:lstStyle/>
            <a:p>
              <a:pPr>
                <a:spcBef>
                  <a:spcPct val="50000"/>
                </a:spcBef>
              </a:pPr>
              <a:r>
                <a:rPr lang="zh-CN" altLang="en-US" dirty="0">
                  <a:solidFill>
                    <a:srgbClr val="FF00FF"/>
                  </a:solidFill>
                  <a:effectLst>
                    <a:outerShdw blurRad="38100" dist="38100" dir="2700000">
                      <a:srgbClr val="C0C0C0"/>
                    </a:outerShdw>
                  </a:effectLst>
                  <a:latin typeface="Tahoma" panose="020B0604030504040204" pitchFamily="34" charset="0"/>
                </a:rPr>
                <a:t>数据</a:t>
              </a:r>
            </a:p>
          </p:txBody>
        </p:sp>
        <p:sp>
          <p:nvSpPr>
            <p:cNvPr id="286744" name="矩形 286743"/>
            <p:cNvSpPr/>
            <p:nvPr/>
          </p:nvSpPr>
          <p:spPr>
            <a:xfrm>
              <a:off x="3606" y="2977"/>
              <a:ext cx="998" cy="272"/>
            </a:xfrm>
            <a:prstGeom prst="rect">
              <a:avLst/>
            </a:prstGeom>
            <a:solidFill>
              <a:srgbClr val="DDDDDD"/>
            </a:solidFill>
            <a:ln w="9525" cap="flat" cmpd="sng">
              <a:solidFill>
                <a:schemeClr val="tx1"/>
              </a:solidFill>
              <a:prstDash val="solid"/>
              <a:miter/>
              <a:headEnd type="none" w="med" len="med"/>
              <a:tailEnd type="none" w="med" len="med"/>
            </a:ln>
          </p:spPr>
          <p:txBody>
            <a:bodyPr/>
            <a:lstStyle/>
            <a:p>
              <a:endParaRPr lang="zh-CN" altLang="en-US"/>
            </a:p>
          </p:txBody>
        </p:sp>
        <p:sp>
          <p:nvSpPr>
            <p:cNvPr id="286745" name="矩形 286744"/>
            <p:cNvSpPr/>
            <p:nvPr/>
          </p:nvSpPr>
          <p:spPr>
            <a:xfrm>
              <a:off x="3606" y="3250"/>
              <a:ext cx="998" cy="272"/>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286746" name="矩形 286745"/>
            <p:cNvSpPr/>
            <p:nvPr/>
          </p:nvSpPr>
          <p:spPr>
            <a:xfrm>
              <a:off x="3606" y="1617"/>
              <a:ext cx="998" cy="272"/>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286747" name="矩形 286746"/>
            <p:cNvSpPr/>
            <p:nvPr/>
          </p:nvSpPr>
          <p:spPr>
            <a:xfrm>
              <a:off x="3606" y="1345"/>
              <a:ext cx="998" cy="272"/>
            </a:xfrm>
            <a:prstGeom prst="rect">
              <a:avLst/>
            </a:prstGeom>
            <a:solidFill>
              <a:srgbClr val="DDDDDD"/>
            </a:solidFill>
            <a:ln w="9525" cap="flat" cmpd="sng">
              <a:solidFill>
                <a:schemeClr val="tx1"/>
              </a:solidFill>
              <a:prstDash val="solid"/>
              <a:miter/>
              <a:headEnd type="none" w="med" len="med"/>
              <a:tailEnd type="none" w="med" len="med"/>
            </a:ln>
          </p:spPr>
          <p:txBody>
            <a:bodyPr/>
            <a:lstStyle/>
            <a:p>
              <a:endParaRPr lang="zh-CN" altLang="en-US"/>
            </a:p>
          </p:txBody>
        </p:sp>
        <p:sp>
          <p:nvSpPr>
            <p:cNvPr id="286753" name="文本框 286752"/>
            <p:cNvSpPr txBox="1"/>
            <p:nvPr/>
          </p:nvSpPr>
          <p:spPr>
            <a:xfrm>
              <a:off x="4649" y="1617"/>
              <a:ext cx="499" cy="290"/>
            </a:xfrm>
            <a:prstGeom prst="rect">
              <a:avLst/>
            </a:prstGeom>
            <a:noFill/>
            <a:ln w="9525">
              <a:noFill/>
            </a:ln>
          </p:spPr>
          <p:txBody>
            <a:bodyPr>
              <a:spAutoFit/>
            </a:bodyPr>
            <a:lstStyle/>
            <a:p>
              <a:pPr>
                <a:spcBef>
                  <a:spcPct val="50000"/>
                </a:spcBef>
              </a:pPr>
              <a:r>
                <a:rPr lang="en-US" altLang="zh-CN">
                  <a:solidFill>
                    <a:srgbClr val="0000CC"/>
                  </a:solidFill>
                  <a:effectLst>
                    <a:outerShdw blurRad="38100" dist="38100" dir="2700000">
                      <a:srgbClr val="C0C0C0"/>
                    </a:outerShdw>
                  </a:effectLst>
                  <a:latin typeface="Tahoma" panose="020B0604030504040204" pitchFamily="34" charset="0"/>
                </a:rPr>
                <a:t>20K</a:t>
              </a:r>
            </a:p>
          </p:txBody>
        </p:sp>
        <p:sp>
          <p:nvSpPr>
            <p:cNvPr id="286756" name="文本框 286755"/>
            <p:cNvSpPr txBox="1"/>
            <p:nvPr/>
          </p:nvSpPr>
          <p:spPr>
            <a:xfrm>
              <a:off x="3787" y="1616"/>
              <a:ext cx="635" cy="290"/>
            </a:xfrm>
            <a:prstGeom prst="rect">
              <a:avLst/>
            </a:prstGeom>
            <a:noFill/>
            <a:ln w="9525">
              <a:noFill/>
            </a:ln>
          </p:spPr>
          <p:txBody>
            <a:bodyPr>
              <a:spAutoFit/>
            </a:bodyPr>
            <a:lstStyle/>
            <a:p>
              <a:pPr>
                <a:spcBef>
                  <a:spcPct val="50000"/>
                </a:spcBef>
              </a:pPr>
              <a:r>
                <a:rPr lang="zh-CN" altLang="en-US" dirty="0">
                  <a:effectLst>
                    <a:outerShdw blurRad="38100" dist="38100" dir="2700000">
                      <a:srgbClr val="C0C0C0"/>
                    </a:outerShdw>
                  </a:effectLst>
                  <a:latin typeface="Tahoma" panose="020B0604030504040204" pitchFamily="34" charset="0"/>
                </a:rPr>
                <a:t>空闲</a:t>
              </a:r>
            </a:p>
          </p:txBody>
        </p:sp>
        <p:sp>
          <p:nvSpPr>
            <p:cNvPr id="286757" name="文本框 286756"/>
            <p:cNvSpPr txBox="1"/>
            <p:nvPr/>
          </p:nvSpPr>
          <p:spPr>
            <a:xfrm>
              <a:off x="3787" y="2660"/>
              <a:ext cx="635" cy="290"/>
            </a:xfrm>
            <a:prstGeom prst="rect">
              <a:avLst/>
            </a:prstGeom>
            <a:noFill/>
            <a:ln w="9525">
              <a:noFill/>
            </a:ln>
          </p:spPr>
          <p:txBody>
            <a:bodyPr>
              <a:spAutoFit/>
            </a:bodyPr>
            <a:lstStyle/>
            <a:p>
              <a:pPr>
                <a:spcBef>
                  <a:spcPct val="50000"/>
                </a:spcBef>
              </a:pPr>
              <a:r>
                <a:rPr lang="zh-CN" altLang="en-US" dirty="0">
                  <a:effectLst>
                    <a:outerShdw blurRad="38100" dist="38100" dir="2700000">
                      <a:srgbClr val="C0C0C0"/>
                    </a:outerShdw>
                  </a:effectLst>
                  <a:latin typeface="Tahoma" panose="020B0604030504040204" pitchFamily="34" charset="0"/>
                </a:rPr>
                <a:t>空闲</a:t>
              </a:r>
            </a:p>
          </p:txBody>
        </p:sp>
        <p:sp>
          <p:nvSpPr>
            <p:cNvPr id="286758" name="文本框 286757"/>
            <p:cNvSpPr txBox="1"/>
            <p:nvPr/>
          </p:nvSpPr>
          <p:spPr>
            <a:xfrm>
              <a:off x="3787" y="3234"/>
              <a:ext cx="635" cy="290"/>
            </a:xfrm>
            <a:prstGeom prst="rect">
              <a:avLst/>
            </a:prstGeom>
            <a:noFill/>
            <a:ln w="9525">
              <a:noFill/>
            </a:ln>
          </p:spPr>
          <p:txBody>
            <a:bodyPr>
              <a:spAutoFit/>
            </a:bodyPr>
            <a:lstStyle/>
            <a:p>
              <a:pPr>
                <a:spcBef>
                  <a:spcPct val="50000"/>
                </a:spcBef>
              </a:pPr>
              <a:r>
                <a:rPr lang="zh-CN" altLang="en-US" dirty="0">
                  <a:effectLst>
                    <a:outerShdw blurRad="38100" dist="38100" dir="2700000">
                      <a:srgbClr val="C0C0C0"/>
                    </a:outerShdw>
                  </a:effectLst>
                  <a:latin typeface="Tahoma" panose="020B0604030504040204" pitchFamily="34" charset="0"/>
                </a:rPr>
                <a:t>空闲</a:t>
              </a:r>
            </a:p>
          </p:txBody>
        </p:sp>
        <p:sp>
          <p:nvSpPr>
            <p:cNvPr id="286759" name="文本框 286758"/>
            <p:cNvSpPr txBox="1"/>
            <p:nvPr/>
          </p:nvSpPr>
          <p:spPr>
            <a:xfrm>
              <a:off x="4830" y="2570"/>
              <a:ext cx="772" cy="988"/>
            </a:xfrm>
            <a:prstGeom prst="rect">
              <a:avLst/>
            </a:prstGeom>
            <a:noFill/>
            <a:ln w="28575" cap="flat" cmpd="sng">
              <a:solidFill>
                <a:schemeClr val="tx1"/>
              </a:solidFill>
              <a:prstDash val="sysDot"/>
              <a:miter/>
              <a:headEnd type="none" w="med" len="med"/>
              <a:tailEnd type="none" w="med" len="med"/>
            </a:ln>
          </p:spPr>
          <p:txBody>
            <a:bodyPr>
              <a:spAutoFit/>
            </a:bodyPr>
            <a:lstStyle/>
            <a:p>
              <a:pPr>
                <a:spcBef>
                  <a:spcPct val="50000"/>
                </a:spcBef>
              </a:pPr>
              <a:r>
                <a:rPr lang="zh-CN" altLang="en-US" b="0" dirty="0">
                  <a:latin typeface="Tahoma" panose="020B0604030504040204" pitchFamily="34" charset="0"/>
                </a:rPr>
                <a:t>最简单的动态分区分配下</a:t>
              </a:r>
            </a:p>
          </p:txBody>
        </p:sp>
        <p:sp>
          <p:nvSpPr>
            <p:cNvPr id="286752" name="右大括号 286751"/>
            <p:cNvSpPr/>
            <p:nvPr/>
          </p:nvSpPr>
          <p:spPr>
            <a:xfrm>
              <a:off x="4604" y="1618"/>
              <a:ext cx="91" cy="317"/>
            </a:xfrm>
            <a:prstGeom prst="rightBrace">
              <a:avLst>
                <a:gd name="adj1" fmla="val 29029"/>
                <a:gd name="adj2" fmla="val 50000"/>
              </a:avLst>
            </a:prstGeom>
            <a:noFill/>
            <a:ln w="19050" cap="flat" cmpd="sng">
              <a:solidFill>
                <a:schemeClr val="tx1"/>
              </a:solidFill>
              <a:prstDash val="solid"/>
              <a:miter/>
              <a:headEnd type="none" w="med" len="med"/>
              <a:tailEnd type="none" w="med" len="med"/>
            </a:ln>
          </p:spPr>
          <p:txBody>
            <a:bodyPr/>
            <a:lstStyle/>
            <a:p>
              <a:endParaRPr lang="zh-CN" altLang="en-US"/>
            </a:p>
          </p:txBody>
        </p:sp>
      </p:grpSp>
      <p:grpSp>
        <p:nvGrpSpPr>
          <p:cNvPr id="286771" name="组合 286770"/>
          <p:cNvGrpSpPr/>
          <p:nvPr/>
        </p:nvGrpSpPr>
        <p:grpSpPr>
          <a:xfrm>
            <a:off x="8616950" y="1341438"/>
            <a:ext cx="1800225" cy="793750"/>
            <a:chOff x="1429" y="1616"/>
            <a:chExt cx="1134" cy="589"/>
          </a:xfrm>
        </p:grpSpPr>
        <p:sp>
          <p:nvSpPr>
            <p:cNvPr id="286765" name="椭圆形标注 286764"/>
            <p:cNvSpPr/>
            <p:nvPr/>
          </p:nvSpPr>
          <p:spPr>
            <a:xfrm>
              <a:off x="1429" y="1616"/>
              <a:ext cx="1134" cy="589"/>
            </a:xfrm>
            <a:prstGeom prst="wedgeEllipseCallout">
              <a:avLst>
                <a:gd name="adj1" fmla="val -66667"/>
                <a:gd name="adj2" fmla="val 161884"/>
              </a:avLst>
            </a:prstGeom>
            <a:solidFill>
              <a:srgbClr val="CCFFFF"/>
            </a:solidFill>
            <a:ln w="25400" cap="flat" cmpd="sng">
              <a:solidFill>
                <a:srgbClr val="800000"/>
              </a:solidFill>
              <a:prstDash val="dash"/>
              <a:miter/>
              <a:headEnd type="none" w="med" len="med"/>
              <a:tailEnd type="none" w="med" len="med"/>
            </a:ln>
          </p:spPr>
          <p:txBody>
            <a:bodyPr/>
            <a:lstStyle/>
            <a:p>
              <a:pPr algn="ctr"/>
              <a:endParaRPr lang="zh-CN" altLang="en-US" b="0" dirty="0">
                <a:latin typeface="Tahoma" panose="020B0604030504040204" pitchFamily="34" charset="0"/>
              </a:endParaRPr>
            </a:p>
          </p:txBody>
        </p:sp>
        <p:sp>
          <p:nvSpPr>
            <p:cNvPr id="286766" name="文本框 286765"/>
            <p:cNvSpPr txBox="1"/>
            <p:nvPr/>
          </p:nvSpPr>
          <p:spPr>
            <a:xfrm>
              <a:off x="1540" y="1647"/>
              <a:ext cx="953" cy="524"/>
            </a:xfrm>
            <a:prstGeom prst="rect">
              <a:avLst/>
            </a:prstGeom>
            <a:noFill/>
            <a:ln w="9525">
              <a:noFill/>
            </a:ln>
          </p:spPr>
          <p:txBody>
            <a:bodyPr>
              <a:spAutoFit/>
            </a:bodyPr>
            <a:lstStyle/>
            <a:p>
              <a:pPr algn="ctr">
                <a:spcBef>
                  <a:spcPct val="50000"/>
                </a:spcBef>
              </a:pPr>
              <a:r>
                <a:rPr lang="zh-CN" altLang="en-US" sz="2000" dirty="0">
                  <a:latin typeface="Tahoma" panose="020B0604030504040204" pitchFamily="34" charset="0"/>
                </a:rPr>
                <a:t>进程读磁带数据块</a:t>
              </a:r>
            </a:p>
          </p:txBody>
        </p:sp>
      </p:grpSp>
      <p:sp>
        <p:nvSpPr>
          <p:cNvPr id="286775" name="文本框 286774"/>
          <p:cNvSpPr txBox="1"/>
          <p:nvPr/>
        </p:nvSpPr>
        <p:spPr>
          <a:xfrm>
            <a:off x="1416843" y="876338"/>
            <a:ext cx="5038725" cy="583565"/>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、引入缓冲的必要性</a:t>
            </a:r>
            <a:r>
              <a:rPr lang="zh-CN" altLang="en-US" sz="3200" b="0" dirty="0">
                <a:latin typeface="Tahoma" panose="020B0604030504040204" pitchFamily="34" charset="0"/>
              </a:rPr>
              <a:t> </a:t>
            </a:r>
          </a:p>
        </p:txBody>
      </p:sp>
      <p:sp>
        <p:nvSpPr>
          <p:cNvPr id="36" name="矩形 35">
            <a:extLst>
              <a:ext uri="{FF2B5EF4-FFF2-40B4-BE49-F238E27FC236}">
                <a16:creationId xmlns:a16="http://schemas.microsoft.com/office/drawing/2014/main" id="{216C96E9-F357-4A44-A49B-FF8A847376AF}"/>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6775"/>
                                        </p:tgtEl>
                                        <p:attrNameLst>
                                          <p:attrName>style.visibility</p:attrName>
                                        </p:attrNameLst>
                                      </p:cBhvr>
                                      <p:to>
                                        <p:strVal val="visible"/>
                                      </p:to>
                                    </p:set>
                                    <p:anim calcmode="lin" valueType="num">
                                      <p:cBhvr additive="base">
                                        <p:cTn id="7" dur="500" fill="hold"/>
                                        <p:tgtEl>
                                          <p:spTgt spid="286775"/>
                                        </p:tgtEl>
                                        <p:attrNameLst>
                                          <p:attrName>ppt_x</p:attrName>
                                        </p:attrNameLst>
                                      </p:cBhvr>
                                      <p:tavLst>
                                        <p:tav tm="0">
                                          <p:val>
                                            <p:strVal val="0-#ppt_w/2"/>
                                          </p:val>
                                        </p:tav>
                                        <p:tav tm="100000">
                                          <p:val>
                                            <p:strVal val="#ppt_x"/>
                                          </p:val>
                                        </p:tav>
                                      </p:tavLst>
                                    </p:anim>
                                    <p:anim calcmode="lin" valueType="num">
                                      <p:cBhvr additive="base">
                                        <p:cTn id="8" dur="500" fill="hold"/>
                                        <p:tgtEl>
                                          <p:spTgt spid="28677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6764"/>
                                        </p:tgtEl>
                                        <p:attrNameLst>
                                          <p:attrName>style.visibility</p:attrName>
                                        </p:attrNameLst>
                                      </p:cBhvr>
                                      <p:to>
                                        <p:strVal val="visible"/>
                                      </p:to>
                                    </p:set>
                                    <p:anim calcmode="lin" valueType="num">
                                      <p:cBhvr additive="base">
                                        <p:cTn id="11" dur="500" fill="hold"/>
                                        <p:tgtEl>
                                          <p:spTgt spid="286764"/>
                                        </p:tgtEl>
                                        <p:attrNameLst>
                                          <p:attrName>ppt_x</p:attrName>
                                        </p:attrNameLst>
                                      </p:cBhvr>
                                      <p:tavLst>
                                        <p:tav tm="0">
                                          <p:val>
                                            <p:strVal val="0-#ppt_w/2"/>
                                          </p:val>
                                        </p:tav>
                                        <p:tav tm="100000">
                                          <p:val>
                                            <p:strVal val="#ppt_x"/>
                                          </p:val>
                                        </p:tav>
                                      </p:tavLst>
                                    </p:anim>
                                    <p:anim calcmode="lin" valueType="num">
                                      <p:cBhvr additive="base">
                                        <p:cTn id="12" dur="500" fill="hold"/>
                                        <p:tgtEl>
                                          <p:spTgt spid="28676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286777"/>
                                        </p:tgtEl>
                                        <p:attrNameLst>
                                          <p:attrName>style.visibility</p:attrName>
                                        </p:attrNameLst>
                                      </p:cBhvr>
                                      <p:to>
                                        <p:strVal val="visible"/>
                                      </p:to>
                                    </p:set>
                                    <p:anim calcmode="lin" valueType="num">
                                      <p:cBhvr additive="base">
                                        <p:cTn id="16" dur="500" fill="hold"/>
                                        <p:tgtEl>
                                          <p:spTgt spid="286777"/>
                                        </p:tgtEl>
                                        <p:attrNameLst>
                                          <p:attrName>ppt_x</p:attrName>
                                        </p:attrNameLst>
                                      </p:cBhvr>
                                      <p:tavLst>
                                        <p:tav tm="0">
                                          <p:val>
                                            <p:strVal val="#ppt_x"/>
                                          </p:val>
                                        </p:tav>
                                        <p:tav tm="100000">
                                          <p:val>
                                            <p:strVal val="#ppt_x"/>
                                          </p:val>
                                        </p:tav>
                                      </p:tavLst>
                                    </p:anim>
                                    <p:anim calcmode="lin" valueType="num">
                                      <p:cBhvr additive="base">
                                        <p:cTn id="17" dur="500" fill="hold"/>
                                        <p:tgtEl>
                                          <p:spTgt spid="286777"/>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286771"/>
                                        </p:tgtEl>
                                        <p:attrNameLst>
                                          <p:attrName>style.visibility</p:attrName>
                                        </p:attrNameLst>
                                      </p:cBhvr>
                                      <p:to>
                                        <p:strVal val="visible"/>
                                      </p:to>
                                    </p:set>
                                    <p:anim calcmode="lin" valueType="num">
                                      <p:cBhvr additive="base">
                                        <p:cTn id="21" dur="500" fill="hold"/>
                                        <p:tgtEl>
                                          <p:spTgt spid="286771"/>
                                        </p:tgtEl>
                                        <p:attrNameLst>
                                          <p:attrName>ppt_x</p:attrName>
                                        </p:attrNameLst>
                                      </p:cBhvr>
                                      <p:tavLst>
                                        <p:tav tm="0">
                                          <p:val>
                                            <p:strVal val="#ppt_x"/>
                                          </p:val>
                                        </p:tav>
                                        <p:tav tm="100000">
                                          <p:val>
                                            <p:strVal val="#ppt_x"/>
                                          </p:val>
                                        </p:tav>
                                      </p:tavLst>
                                    </p:anim>
                                    <p:anim calcmode="lin" valueType="num">
                                      <p:cBhvr additive="base">
                                        <p:cTn id="22" dur="500" fill="hold"/>
                                        <p:tgtEl>
                                          <p:spTgt spid="286771"/>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286763"/>
                                        </p:tgtEl>
                                        <p:attrNameLst>
                                          <p:attrName>style.visibility</p:attrName>
                                        </p:attrNameLst>
                                      </p:cBhvr>
                                      <p:to>
                                        <p:strVal val="visible"/>
                                      </p:to>
                                    </p:set>
                                    <p:anim calcmode="lin" valueType="num">
                                      <p:cBhvr additive="base">
                                        <p:cTn id="26" dur="500" fill="hold"/>
                                        <p:tgtEl>
                                          <p:spTgt spid="286763"/>
                                        </p:tgtEl>
                                        <p:attrNameLst>
                                          <p:attrName>ppt_x</p:attrName>
                                        </p:attrNameLst>
                                      </p:cBhvr>
                                      <p:tavLst>
                                        <p:tav tm="0">
                                          <p:val>
                                            <p:strVal val="#ppt_x"/>
                                          </p:val>
                                        </p:tav>
                                        <p:tav tm="100000">
                                          <p:val>
                                            <p:strVal val="#ppt_x"/>
                                          </p:val>
                                        </p:tav>
                                      </p:tavLst>
                                    </p:anim>
                                    <p:anim calcmode="lin" valueType="num">
                                      <p:cBhvr additive="base">
                                        <p:cTn id="27" dur="500" fill="hold"/>
                                        <p:tgtEl>
                                          <p:spTgt spid="286763"/>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286727"/>
                                        </p:tgtEl>
                                        <p:attrNameLst>
                                          <p:attrName>style.visibility</p:attrName>
                                        </p:attrNameLst>
                                      </p:cBhvr>
                                      <p:to>
                                        <p:strVal val="visible"/>
                                      </p:to>
                                    </p:set>
                                    <p:anim calcmode="lin" valueType="num">
                                      <p:cBhvr additive="base">
                                        <p:cTn id="31" dur="500" fill="hold"/>
                                        <p:tgtEl>
                                          <p:spTgt spid="286727"/>
                                        </p:tgtEl>
                                        <p:attrNameLst>
                                          <p:attrName>ppt_x</p:attrName>
                                        </p:attrNameLst>
                                      </p:cBhvr>
                                      <p:tavLst>
                                        <p:tav tm="0">
                                          <p:val>
                                            <p:strVal val="#ppt_x"/>
                                          </p:val>
                                        </p:tav>
                                        <p:tav tm="100000">
                                          <p:val>
                                            <p:strVal val="#ppt_x"/>
                                          </p:val>
                                        </p:tav>
                                      </p:tavLst>
                                    </p:anim>
                                    <p:anim calcmode="lin" valueType="num">
                                      <p:cBhvr additive="base">
                                        <p:cTn id="32" dur="500" fill="hold"/>
                                        <p:tgtEl>
                                          <p:spTgt spid="286727"/>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40" presetClass="entr" presetSubtype="0" fill="hold" grpId="0" nodeType="afterEffect">
                                  <p:stCondLst>
                                    <p:cond delay="0"/>
                                  </p:stCondLst>
                                  <p:iterate type="lt">
                                    <p:tmPct val="10000"/>
                                  </p:iterate>
                                  <p:childTnLst>
                                    <p:set>
                                      <p:cBhvr>
                                        <p:cTn id="35" dur="1" fill="hold">
                                          <p:stCondLst>
                                            <p:cond delay="0"/>
                                          </p:stCondLst>
                                        </p:cTn>
                                        <p:tgtEl>
                                          <p:spTgt spid="286755"/>
                                        </p:tgtEl>
                                        <p:attrNameLst>
                                          <p:attrName>style.visibility</p:attrName>
                                        </p:attrNameLst>
                                      </p:cBhvr>
                                      <p:to>
                                        <p:strVal val="visible"/>
                                      </p:to>
                                    </p:set>
                                    <p:animEffect transition="in" filter="fade">
                                      <p:cBhvr>
                                        <p:cTn id="36" dur="1000"/>
                                        <p:tgtEl>
                                          <p:spTgt spid="286755"/>
                                        </p:tgtEl>
                                      </p:cBhvr>
                                    </p:animEffect>
                                    <p:anim calcmode="lin" valueType="num">
                                      <p:cBhvr>
                                        <p:cTn id="37" dur="1000" fill="hold"/>
                                        <p:tgtEl>
                                          <p:spTgt spid="286755"/>
                                        </p:tgtEl>
                                        <p:attrNameLst>
                                          <p:attrName>ppt_x</p:attrName>
                                        </p:attrNameLst>
                                      </p:cBhvr>
                                      <p:tavLst>
                                        <p:tav tm="0">
                                          <p:val>
                                            <p:strVal val="#ppt_x-.1"/>
                                          </p:val>
                                        </p:tav>
                                        <p:tav tm="100000">
                                          <p:val>
                                            <p:strVal val="#ppt_x"/>
                                          </p:val>
                                        </p:tav>
                                      </p:tavLst>
                                    </p:anim>
                                    <p:anim calcmode="lin" valueType="num">
                                      <p:cBhvr>
                                        <p:cTn id="38" dur="1000" fill="hold"/>
                                        <p:tgtEl>
                                          <p:spTgt spid="2867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7" grpId="0"/>
      <p:bldP spid="286755" grpId="0"/>
      <p:bldP spid="286763" grpId="0"/>
      <p:bldP spid="286764" grpId="0"/>
      <p:bldP spid="28677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4" name="文本框 288773"/>
          <p:cNvSpPr txBox="1"/>
          <p:nvPr/>
        </p:nvSpPr>
        <p:spPr>
          <a:xfrm>
            <a:off x="2351584" y="3212976"/>
            <a:ext cx="8519714" cy="2894330"/>
          </a:xfrm>
          <a:prstGeom prst="rect">
            <a:avLst/>
          </a:prstGeom>
          <a:noFill/>
          <a:ln w="9525">
            <a:noFill/>
          </a:ln>
        </p:spPr>
        <p:txBody>
          <a:bodyPr wrap="square">
            <a:spAutoFit/>
          </a:bodyPr>
          <a:lstStyle/>
          <a:p>
            <a:pPr>
              <a:lnSpc>
                <a:spcPct val="105000"/>
              </a:lnSpc>
              <a:spcBef>
                <a:spcPct val="25000"/>
              </a:spcBef>
              <a:buClr>
                <a:srgbClr val="CC3300"/>
              </a:buClr>
              <a:buFont typeface="Wingdings" panose="05000000000000000000" pitchFamily="2" charset="2"/>
              <a:buChar char="n"/>
            </a:pPr>
            <a:r>
              <a:rPr lang="zh-CN" altLang="en-US" dirty="0">
                <a:latin typeface="Tahoma" panose="020B0604030504040204" pitchFamily="34" charset="0"/>
              </a:rPr>
              <a:t> 进程读取数据块时，若已在缓冲区就立刻读取，不阻塞进程。当缓冲区空时才阻塞进程，启动磁带或磁盘数据块读入，这就是所谓的提前读。</a:t>
            </a:r>
          </a:p>
          <a:p>
            <a:pPr>
              <a:lnSpc>
                <a:spcPct val="105000"/>
              </a:lnSpc>
              <a:spcBef>
                <a:spcPct val="25000"/>
              </a:spcBef>
              <a:buClr>
                <a:srgbClr val="CC3300"/>
              </a:buClr>
              <a:buFont typeface="Wingdings" panose="05000000000000000000" pitchFamily="2" charset="2"/>
              <a:buChar char="n"/>
            </a:pPr>
            <a:r>
              <a:rPr lang="zh-CN" altLang="en-US" dirty="0">
                <a:latin typeface="Tahoma" panose="020B0604030504040204" pitchFamily="34" charset="0"/>
              </a:rPr>
              <a:t> 当进程输出数据块到磁带或磁盘时，只需写入缓冲区，直到缓冲区满之后才开始启动磁带或磁盘。既减少了输出操作和中断次数，又提高了传输速度。利用缓冲区实现的这种功能就称为延迟写。 </a:t>
            </a:r>
          </a:p>
        </p:txBody>
      </p:sp>
      <p:sp>
        <p:nvSpPr>
          <p:cNvPr id="288775" name="文本框 288774"/>
          <p:cNvSpPr txBox="1"/>
          <p:nvPr/>
        </p:nvSpPr>
        <p:spPr>
          <a:xfrm>
            <a:off x="2025547" y="2186593"/>
            <a:ext cx="9001695" cy="953135"/>
          </a:xfrm>
          <a:prstGeom prst="rect">
            <a:avLst/>
          </a:prstGeom>
          <a:noFill/>
          <a:ln w="9525">
            <a:noFill/>
          </a:ln>
        </p:spPr>
        <p:txBody>
          <a:bodyPr wrap="square">
            <a:spAutoFit/>
          </a:bodyPr>
          <a:lstStyle/>
          <a:p>
            <a:r>
              <a:rPr lang="zh-CN" altLang="en-US" sz="2800" dirty="0">
                <a:solidFill>
                  <a:srgbClr val="0000CC"/>
                </a:solidFill>
                <a:effectLst>
                  <a:outerShdw blurRad="38100" dist="38100" dir="2700000">
                    <a:srgbClr val="C0C0C0"/>
                  </a:outerShdw>
                </a:effectLst>
                <a:latin typeface="Tahoma" panose="020B0604030504040204" pitchFamily="34" charset="0"/>
              </a:rPr>
              <a:t>引入缓冲技术，系统对设备读写可实行“提前读”和“延迟写”方式。</a:t>
            </a:r>
          </a:p>
        </p:txBody>
      </p:sp>
      <p:sp>
        <p:nvSpPr>
          <p:cNvPr id="288779" name="文本框 288778"/>
          <p:cNvSpPr txBox="1"/>
          <p:nvPr/>
        </p:nvSpPr>
        <p:spPr>
          <a:xfrm>
            <a:off x="1487488" y="1628428"/>
            <a:ext cx="5624287" cy="583565"/>
          </a:xfrm>
          <a:prstGeom prst="rect">
            <a:avLst/>
          </a:prstGeom>
          <a:noFill/>
          <a:ln w="9525">
            <a:noFill/>
          </a:ln>
        </p:spPr>
        <p:txBody>
          <a:bodyPr wrap="square">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、引入缓冲的必要性</a:t>
            </a:r>
            <a:r>
              <a:rPr lang="zh-CN" altLang="en-US" sz="3200" b="0" dirty="0">
                <a:latin typeface="Tahoma" panose="020B0604030504040204" pitchFamily="34" charset="0"/>
              </a:rPr>
              <a:t> </a:t>
            </a:r>
          </a:p>
        </p:txBody>
      </p:sp>
      <p:sp>
        <p:nvSpPr>
          <p:cNvPr id="288781" name="AutoShape 5"/>
          <p:cNvSpPr/>
          <p:nvPr/>
        </p:nvSpPr>
        <p:spPr>
          <a:xfrm>
            <a:off x="1071885" y="941041"/>
            <a:ext cx="3514725"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88782" name="Text Box 38"/>
          <p:cNvSpPr txBox="1"/>
          <p:nvPr/>
        </p:nvSpPr>
        <p:spPr>
          <a:xfrm>
            <a:off x="1127448" y="980728"/>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一、缓冲的引入</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9" name="矩形 8">
            <a:extLst>
              <a:ext uri="{FF2B5EF4-FFF2-40B4-BE49-F238E27FC236}">
                <a16:creationId xmlns:a16="http://schemas.microsoft.com/office/drawing/2014/main" id="{4DA7C9F4-3C4C-416C-BB41-D758B96B9172}"/>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8781"/>
                                        </p:tgtEl>
                                        <p:attrNameLst>
                                          <p:attrName>style.visibility</p:attrName>
                                        </p:attrNameLst>
                                      </p:cBhvr>
                                      <p:to>
                                        <p:strVal val="visible"/>
                                      </p:to>
                                    </p:set>
                                    <p:anim calcmode="lin" valueType="num">
                                      <p:cBhvr additive="base">
                                        <p:cTn id="7" dur="500" fill="hold"/>
                                        <p:tgtEl>
                                          <p:spTgt spid="288781"/>
                                        </p:tgtEl>
                                        <p:attrNameLst>
                                          <p:attrName>ppt_x</p:attrName>
                                        </p:attrNameLst>
                                      </p:cBhvr>
                                      <p:tavLst>
                                        <p:tav tm="0">
                                          <p:val>
                                            <p:strVal val="#ppt_x"/>
                                          </p:val>
                                        </p:tav>
                                        <p:tav tm="100000">
                                          <p:val>
                                            <p:strVal val="#ppt_x"/>
                                          </p:val>
                                        </p:tav>
                                      </p:tavLst>
                                    </p:anim>
                                    <p:anim calcmode="lin" valueType="num">
                                      <p:cBhvr additive="base">
                                        <p:cTn id="8" dur="500" fill="hold"/>
                                        <p:tgtEl>
                                          <p:spTgt spid="28878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88782"/>
                                        </p:tgtEl>
                                        <p:attrNameLst>
                                          <p:attrName>style.visibility</p:attrName>
                                        </p:attrNameLst>
                                      </p:cBhvr>
                                      <p:to>
                                        <p:strVal val="visible"/>
                                      </p:to>
                                    </p:set>
                                    <p:anim calcmode="lin" valueType="num">
                                      <p:cBhvr additive="base">
                                        <p:cTn id="12" dur="500" fill="hold"/>
                                        <p:tgtEl>
                                          <p:spTgt spid="288782"/>
                                        </p:tgtEl>
                                        <p:attrNameLst>
                                          <p:attrName>ppt_x</p:attrName>
                                        </p:attrNameLst>
                                      </p:cBhvr>
                                      <p:tavLst>
                                        <p:tav tm="0">
                                          <p:val>
                                            <p:strVal val="#ppt_x"/>
                                          </p:val>
                                        </p:tav>
                                        <p:tav tm="100000">
                                          <p:val>
                                            <p:strVal val="#ppt_x"/>
                                          </p:val>
                                        </p:tav>
                                      </p:tavLst>
                                    </p:anim>
                                    <p:anim calcmode="lin" valueType="num">
                                      <p:cBhvr additive="base">
                                        <p:cTn id="13" dur="500" fill="hold"/>
                                        <p:tgtEl>
                                          <p:spTgt spid="28878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88779"/>
                                        </p:tgtEl>
                                        <p:attrNameLst>
                                          <p:attrName>style.visibility</p:attrName>
                                        </p:attrNameLst>
                                      </p:cBhvr>
                                      <p:to>
                                        <p:strVal val="visible"/>
                                      </p:to>
                                    </p:set>
                                    <p:anim calcmode="lin" valueType="num">
                                      <p:cBhvr additive="base">
                                        <p:cTn id="17" dur="500" fill="hold"/>
                                        <p:tgtEl>
                                          <p:spTgt spid="288779"/>
                                        </p:tgtEl>
                                        <p:attrNameLst>
                                          <p:attrName>ppt_x</p:attrName>
                                        </p:attrNameLst>
                                      </p:cBhvr>
                                      <p:tavLst>
                                        <p:tav tm="0">
                                          <p:val>
                                            <p:strVal val="0-#ppt_w/2"/>
                                          </p:val>
                                        </p:tav>
                                        <p:tav tm="100000">
                                          <p:val>
                                            <p:strVal val="#ppt_x"/>
                                          </p:val>
                                        </p:tav>
                                      </p:tavLst>
                                    </p:anim>
                                    <p:anim calcmode="lin" valueType="num">
                                      <p:cBhvr additive="base">
                                        <p:cTn id="18" dur="500" fill="hold"/>
                                        <p:tgtEl>
                                          <p:spTgt spid="288779"/>
                                        </p:tgtEl>
                                        <p:attrNameLst>
                                          <p:attrName>ppt_y</p:attrName>
                                        </p:attrNameLst>
                                      </p:cBhvr>
                                      <p:tavLst>
                                        <p:tav tm="0">
                                          <p:val>
                                            <p:strVal val="#ppt_y"/>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88775"/>
                                        </p:tgtEl>
                                        <p:attrNameLst>
                                          <p:attrName>style.visibility</p:attrName>
                                        </p:attrNameLst>
                                      </p:cBhvr>
                                      <p:to>
                                        <p:strVal val="visible"/>
                                      </p:to>
                                    </p:set>
                                    <p:anim calcmode="lin" valueType="num">
                                      <p:cBhvr additive="base">
                                        <p:cTn id="21" dur="500" fill="hold"/>
                                        <p:tgtEl>
                                          <p:spTgt spid="288775"/>
                                        </p:tgtEl>
                                        <p:attrNameLst>
                                          <p:attrName>ppt_x</p:attrName>
                                        </p:attrNameLst>
                                      </p:cBhvr>
                                      <p:tavLst>
                                        <p:tav tm="0">
                                          <p:val>
                                            <p:strVal val="#ppt_x"/>
                                          </p:val>
                                        </p:tav>
                                        <p:tav tm="100000">
                                          <p:val>
                                            <p:strVal val="#ppt_x"/>
                                          </p:val>
                                        </p:tav>
                                      </p:tavLst>
                                    </p:anim>
                                    <p:anim calcmode="lin" valueType="num">
                                      <p:cBhvr additive="base">
                                        <p:cTn id="22" dur="500" fill="hold"/>
                                        <p:tgtEl>
                                          <p:spTgt spid="28877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288774"/>
                                        </p:tgtEl>
                                        <p:attrNameLst>
                                          <p:attrName>style.visibility</p:attrName>
                                        </p:attrNameLst>
                                      </p:cBhvr>
                                      <p:to>
                                        <p:strVal val="visible"/>
                                      </p:to>
                                    </p:set>
                                    <p:anim calcmode="lin" valueType="num">
                                      <p:cBhvr additive="base">
                                        <p:cTn id="26" dur="500" fill="hold"/>
                                        <p:tgtEl>
                                          <p:spTgt spid="288774"/>
                                        </p:tgtEl>
                                        <p:attrNameLst>
                                          <p:attrName>ppt_x</p:attrName>
                                        </p:attrNameLst>
                                      </p:cBhvr>
                                      <p:tavLst>
                                        <p:tav tm="0">
                                          <p:val>
                                            <p:strVal val="#ppt_x"/>
                                          </p:val>
                                        </p:tav>
                                        <p:tav tm="100000">
                                          <p:val>
                                            <p:strVal val="#ppt_x"/>
                                          </p:val>
                                        </p:tav>
                                      </p:tavLst>
                                    </p:anim>
                                    <p:anim calcmode="lin" valueType="num">
                                      <p:cBhvr additive="base">
                                        <p:cTn id="27" dur="500" fill="hold"/>
                                        <p:tgtEl>
                                          <p:spTgt spid="2887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4" grpId="0"/>
      <p:bldP spid="288775" grpId="0"/>
      <p:bldP spid="288779" grpId="0"/>
      <p:bldP spid="288781" grpId="0" bldLvl="0" animBg="1"/>
      <p:bldP spid="28878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矩形 290817"/>
          <p:cNvSpPr/>
          <p:nvPr/>
        </p:nvSpPr>
        <p:spPr>
          <a:xfrm>
            <a:off x="735335" y="3317082"/>
            <a:ext cx="9144000" cy="0"/>
          </a:xfrm>
          <a:prstGeom prst="rect">
            <a:avLst/>
          </a:prstGeom>
          <a:noFill/>
          <a:ln w="9525">
            <a:noFill/>
          </a:ln>
        </p:spPr>
        <p:txBody>
          <a:bodyPr/>
          <a:lstStyle/>
          <a:p>
            <a:endParaRPr lang="zh-CN" altLang="en-US"/>
          </a:p>
        </p:txBody>
      </p:sp>
      <p:sp>
        <p:nvSpPr>
          <p:cNvPr id="290822" name="文本框 290821"/>
          <p:cNvSpPr txBox="1"/>
          <p:nvPr/>
        </p:nvSpPr>
        <p:spPr>
          <a:xfrm>
            <a:off x="1346523" y="2409032"/>
            <a:ext cx="9934053" cy="3768090"/>
          </a:xfrm>
          <a:prstGeom prst="rect">
            <a:avLst/>
          </a:prstGeom>
          <a:noFill/>
          <a:ln w="9525">
            <a:noFill/>
          </a:ln>
        </p:spPr>
        <p:txBody>
          <a:bodyPr wrap="square">
            <a:spAutoFit/>
          </a:bodyPr>
          <a:lstStyle/>
          <a:p>
            <a:pPr>
              <a:lnSpc>
                <a:spcPct val="105000"/>
              </a:lnSpc>
              <a:spcBef>
                <a:spcPct val="20000"/>
              </a:spcBef>
            </a:pPr>
            <a:r>
              <a:rPr lang="zh-CN" altLang="en-US" sz="2800" dirty="0">
                <a:solidFill>
                  <a:srgbClr val="0000CC"/>
                </a:solidFill>
                <a:effectLst>
                  <a:outerShdw blurRad="38100" dist="38100" dir="2700000">
                    <a:srgbClr val="C0C0C0"/>
                  </a:outerShdw>
                </a:effectLst>
                <a:latin typeface="Tahoma" panose="020B0604030504040204" pitchFamily="34" charset="0"/>
              </a:rPr>
              <a:t>       凡是数据到达率与数据离去率不同的地方都可以设置缓冲区。</a:t>
            </a:r>
          </a:p>
          <a:p>
            <a:pPr>
              <a:lnSpc>
                <a:spcPct val="105000"/>
              </a:lnSpc>
              <a:spcBef>
                <a:spcPct val="20000"/>
              </a:spcBef>
            </a:pPr>
            <a:r>
              <a:rPr lang="zh-CN" altLang="en-US" sz="2800" b="0" dirty="0">
                <a:latin typeface="Tahoma" panose="020B0604030504040204" pitchFamily="34" charset="0"/>
              </a:rPr>
              <a:t>      </a:t>
            </a:r>
            <a:r>
              <a:rPr lang="zh-CN" altLang="en-US" sz="2800" dirty="0">
                <a:solidFill>
                  <a:srgbClr val="0000CC"/>
                </a:solidFill>
                <a:effectLst>
                  <a:outerShdw blurRad="38100" dist="38100" dir="2700000">
                    <a:srgbClr val="C0C0C0"/>
                  </a:outerShdw>
                </a:effectLst>
                <a:latin typeface="Tahoma" panose="020B0604030504040204" pitchFamily="34" charset="0"/>
              </a:rPr>
              <a:t>根据</a:t>
            </a:r>
            <a:r>
              <a:rPr lang="en-US" altLang="zh-CN" sz="280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控制方式，缓冲的实现方法有两种</a:t>
            </a:r>
            <a:r>
              <a:rPr lang="en-US" altLang="zh-CN" sz="2800">
                <a:solidFill>
                  <a:srgbClr val="0000CC"/>
                </a:solidFill>
                <a:effectLst>
                  <a:outerShdw blurRad="38100" dist="38100" dir="2700000">
                    <a:srgbClr val="C0C0C0"/>
                  </a:outerShdw>
                </a:effectLst>
                <a:latin typeface="Tahoma" panose="020B0604030504040204" pitchFamily="34" charset="0"/>
              </a:rPr>
              <a:t>:</a:t>
            </a:r>
          </a:p>
          <a:p>
            <a:pPr lvl="2">
              <a:lnSpc>
                <a:spcPct val="105000"/>
              </a:lnSpc>
              <a:spcBef>
                <a:spcPct val="20000"/>
              </a:spcBef>
              <a:buClr>
                <a:srgbClr val="CC3300"/>
              </a:buClr>
              <a:buFont typeface="Wingdings" panose="05000000000000000000" pitchFamily="2" charset="2"/>
              <a:buChar char="n"/>
            </a:pPr>
            <a:r>
              <a:rPr lang="zh-CN" altLang="en-US" b="1" dirty="0">
                <a:latin typeface="Tahoma" panose="020B0604030504040204" pitchFamily="34" charset="0"/>
              </a:rPr>
              <a:t> 一种是采用专用</a:t>
            </a:r>
            <a:r>
              <a:rPr lang="zh-CN" altLang="en-US" b="1" dirty="0">
                <a:solidFill>
                  <a:srgbClr val="FF00FF"/>
                </a:solidFill>
                <a:latin typeface="Tahoma" panose="020B0604030504040204" pitchFamily="34" charset="0"/>
              </a:rPr>
              <a:t>硬件缓冲器</a:t>
            </a:r>
            <a:r>
              <a:rPr lang="zh-CN" altLang="en-US" b="1" dirty="0">
                <a:latin typeface="Tahoma" panose="020B0604030504040204" pitchFamily="34" charset="0"/>
              </a:rPr>
              <a:t>，例如</a:t>
            </a:r>
            <a:r>
              <a:rPr lang="en-US" altLang="zh-CN" b="1">
                <a:latin typeface="Tahoma" panose="020B0604030504040204" pitchFamily="34" charset="0"/>
              </a:rPr>
              <a:t>I/O</a:t>
            </a:r>
            <a:r>
              <a:rPr lang="zh-CN" altLang="en-US" b="1" dirty="0">
                <a:latin typeface="Tahoma" panose="020B0604030504040204" pitchFamily="34" charset="0"/>
              </a:rPr>
              <a:t>设备，或控制器中的数据缓冲寄存器。</a:t>
            </a:r>
          </a:p>
          <a:p>
            <a:pPr lvl="2">
              <a:lnSpc>
                <a:spcPct val="105000"/>
              </a:lnSpc>
              <a:spcBef>
                <a:spcPct val="20000"/>
              </a:spcBef>
              <a:buClr>
                <a:srgbClr val="CC3300"/>
              </a:buClr>
              <a:buFont typeface="Wingdings" panose="05000000000000000000" pitchFamily="2" charset="2"/>
              <a:buChar char="n"/>
            </a:pPr>
            <a:r>
              <a:rPr lang="zh-CN" altLang="en-US" b="1" dirty="0">
                <a:latin typeface="Tahoma" panose="020B0604030504040204" pitchFamily="34" charset="0"/>
              </a:rPr>
              <a:t> 另一种方法是利用</a:t>
            </a:r>
            <a:r>
              <a:rPr lang="zh-CN" altLang="en-US" b="1" dirty="0">
                <a:solidFill>
                  <a:srgbClr val="FF00FF"/>
                </a:solidFill>
                <a:latin typeface="Tahoma" panose="020B0604030504040204" pitchFamily="34" charset="0"/>
              </a:rPr>
              <a:t>系统内存空间和软件方法</a:t>
            </a:r>
            <a:r>
              <a:rPr lang="zh-CN" altLang="en-US" b="1" dirty="0">
                <a:latin typeface="Tahoma" panose="020B0604030504040204" pitchFamily="34" charset="0"/>
              </a:rPr>
              <a:t>实现的缓冲技术，也称软件缓冲。</a:t>
            </a:r>
          </a:p>
          <a:p>
            <a:pPr>
              <a:lnSpc>
                <a:spcPct val="105000"/>
              </a:lnSpc>
              <a:spcBef>
                <a:spcPct val="20000"/>
              </a:spcBef>
              <a:buClr>
                <a:srgbClr val="0000FF"/>
              </a:buClr>
              <a:buSzPct val="80000"/>
              <a:buFont typeface="Wingdings" panose="05000000000000000000" pitchFamily="2" charset="2"/>
            </a:pPr>
            <a:r>
              <a:rPr lang="zh-CN" altLang="en-US" sz="2800" dirty="0">
                <a:solidFill>
                  <a:srgbClr val="0000CC"/>
                </a:solidFill>
                <a:effectLst>
                  <a:outerShdw blurRad="38100" dist="38100" dir="2700000">
                    <a:srgbClr val="C0C0C0"/>
                  </a:outerShdw>
                </a:effectLst>
                <a:latin typeface="Tahoma" panose="020B0604030504040204" pitchFamily="34" charset="0"/>
              </a:rPr>
              <a:t>   主要讨论利用内存和软件实现的缓冲技术。</a:t>
            </a:r>
            <a:r>
              <a:rPr lang="zh-CN" altLang="en-US" u="sng" dirty="0">
                <a:latin typeface="Tahoma" panose="020B0604030504040204" pitchFamily="34" charset="0"/>
              </a:rPr>
              <a:t> </a:t>
            </a:r>
          </a:p>
        </p:txBody>
      </p:sp>
      <p:sp>
        <p:nvSpPr>
          <p:cNvPr id="290829" name="文本框 290828"/>
          <p:cNvSpPr txBox="1"/>
          <p:nvPr/>
        </p:nvSpPr>
        <p:spPr>
          <a:xfrm>
            <a:off x="1489323" y="1772444"/>
            <a:ext cx="5038725" cy="583565"/>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、引入缓冲的必要性</a:t>
            </a:r>
            <a:r>
              <a:rPr lang="zh-CN" altLang="en-US" sz="3200" b="0" dirty="0">
                <a:latin typeface="Tahoma" panose="020B0604030504040204" pitchFamily="34" charset="0"/>
              </a:rPr>
              <a:t> </a:t>
            </a:r>
          </a:p>
        </p:txBody>
      </p:sp>
      <p:sp>
        <p:nvSpPr>
          <p:cNvPr id="290831" name="AutoShape 5"/>
          <p:cNvSpPr/>
          <p:nvPr/>
        </p:nvSpPr>
        <p:spPr>
          <a:xfrm>
            <a:off x="1071885" y="1085057"/>
            <a:ext cx="3514725"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90832" name="Text Box 38"/>
          <p:cNvSpPr txBox="1"/>
          <p:nvPr/>
        </p:nvSpPr>
        <p:spPr>
          <a:xfrm>
            <a:off x="1127448" y="1124744"/>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一、缓冲的引入</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8" name="矩形 7">
            <a:extLst>
              <a:ext uri="{FF2B5EF4-FFF2-40B4-BE49-F238E27FC236}">
                <a16:creationId xmlns:a16="http://schemas.microsoft.com/office/drawing/2014/main" id="{471F192A-3ACD-4748-8C81-FD1DC496E428}"/>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90831"/>
                                        </p:tgtEl>
                                        <p:attrNameLst>
                                          <p:attrName>style.visibility</p:attrName>
                                        </p:attrNameLst>
                                      </p:cBhvr>
                                      <p:to>
                                        <p:strVal val="visible"/>
                                      </p:to>
                                    </p:set>
                                    <p:anim calcmode="lin" valueType="num">
                                      <p:cBhvr additive="base">
                                        <p:cTn id="7" dur="500" fill="hold"/>
                                        <p:tgtEl>
                                          <p:spTgt spid="290831"/>
                                        </p:tgtEl>
                                        <p:attrNameLst>
                                          <p:attrName>ppt_x</p:attrName>
                                        </p:attrNameLst>
                                      </p:cBhvr>
                                      <p:tavLst>
                                        <p:tav tm="0">
                                          <p:val>
                                            <p:strVal val="#ppt_x"/>
                                          </p:val>
                                        </p:tav>
                                        <p:tav tm="100000">
                                          <p:val>
                                            <p:strVal val="#ppt_x"/>
                                          </p:val>
                                        </p:tav>
                                      </p:tavLst>
                                    </p:anim>
                                    <p:anim calcmode="lin" valueType="num">
                                      <p:cBhvr additive="base">
                                        <p:cTn id="8" dur="500" fill="hold"/>
                                        <p:tgtEl>
                                          <p:spTgt spid="29083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90832"/>
                                        </p:tgtEl>
                                        <p:attrNameLst>
                                          <p:attrName>style.visibility</p:attrName>
                                        </p:attrNameLst>
                                      </p:cBhvr>
                                      <p:to>
                                        <p:strVal val="visible"/>
                                      </p:to>
                                    </p:set>
                                    <p:anim calcmode="lin" valueType="num">
                                      <p:cBhvr additive="base">
                                        <p:cTn id="12" dur="500" fill="hold"/>
                                        <p:tgtEl>
                                          <p:spTgt spid="290832"/>
                                        </p:tgtEl>
                                        <p:attrNameLst>
                                          <p:attrName>ppt_x</p:attrName>
                                        </p:attrNameLst>
                                      </p:cBhvr>
                                      <p:tavLst>
                                        <p:tav tm="0">
                                          <p:val>
                                            <p:strVal val="#ppt_x"/>
                                          </p:val>
                                        </p:tav>
                                        <p:tav tm="100000">
                                          <p:val>
                                            <p:strVal val="#ppt_x"/>
                                          </p:val>
                                        </p:tav>
                                      </p:tavLst>
                                    </p:anim>
                                    <p:anim calcmode="lin" valueType="num">
                                      <p:cBhvr additive="base">
                                        <p:cTn id="13" dur="500" fill="hold"/>
                                        <p:tgtEl>
                                          <p:spTgt spid="29083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90829"/>
                                        </p:tgtEl>
                                        <p:attrNameLst>
                                          <p:attrName>style.visibility</p:attrName>
                                        </p:attrNameLst>
                                      </p:cBhvr>
                                      <p:to>
                                        <p:strVal val="visible"/>
                                      </p:to>
                                    </p:set>
                                    <p:anim calcmode="lin" valueType="num">
                                      <p:cBhvr additive="base">
                                        <p:cTn id="17" dur="500" fill="hold"/>
                                        <p:tgtEl>
                                          <p:spTgt spid="290829"/>
                                        </p:tgtEl>
                                        <p:attrNameLst>
                                          <p:attrName>ppt_x</p:attrName>
                                        </p:attrNameLst>
                                      </p:cBhvr>
                                      <p:tavLst>
                                        <p:tav tm="0">
                                          <p:val>
                                            <p:strVal val="0-#ppt_w/2"/>
                                          </p:val>
                                        </p:tav>
                                        <p:tav tm="100000">
                                          <p:val>
                                            <p:strVal val="#ppt_x"/>
                                          </p:val>
                                        </p:tav>
                                      </p:tavLst>
                                    </p:anim>
                                    <p:anim calcmode="lin" valueType="num">
                                      <p:cBhvr additive="base">
                                        <p:cTn id="18" dur="500" fill="hold"/>
                                        <p:tgtEl>
                                          <p:spTgt spid="290829"/>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90822"/>
                                        </p:tgtEl>
                                        <p:attrNameLst>
                                          <p:attrName>style.visibility</p:attrName>
                                        </p:attrNameLst>
                                      </p:cBhvr>
                                      <p:to>
                                        <p:strVal val="visible"/>
                                      </p:to>
                                    </p:set>
                                    <p:anim calcmode="lin" valueType="num">
                                      <p:cBhvr additive="base">
                                        <p:cTn id="21" dur="500" fill="hold"/>
                                        <p:tgtEl>
                                          <p:spTgt spid="290822"/>
                                        </p:tgtEl>
                                        <p:attrNameLst>
                                          <p:attrName>ppt_x</p:attrName>
                                        </p:attrNameLst>
                                      </p:cBhvr>
                                      <p:tavLst>
                                        <p:tav tm="0">
                                          <p:val>
                                            <p:strVal val="0-#ppt_w/2"/>
                                          </p:val>
                                        </p:tav>
                                        <p:tav tm="100000">
                                          <p:val>
                                            <p:strVal val="#ppt_x"/>
                                          </p:val>
                                        </p:tav>
                                      </p:tavLst>
                                    </p:anim>
                                    <p:anim calcmode="lin" valueType="num">
                                      <p:cBhvr additive="base">
                                        <p:cTn id="22" dur="500" fill="hold"/>
                                        <p:tgtEl>
                                          <p:spTgt spid="2908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2" grpId="0"/>
      <p:bldP spid="290829" grpId="0"/>
      <p:bldP spid="290831" grpId="0" bldLvl="0" animBg="1"/>
      <p:bldP spid="2908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52" name="AutoShape 5"/>
          <p:cNvSpPr/>
          <p:nvPr/>
        </p:nvSpPr>
        <p:spPr>
          <a:xfrm>
            <a:off x="934599" y="1021849"/>
            <a:ext cx="40195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02754" name="矩形 202753"/>
          <p:cNvSpPr/>
          <p:nvPr/>
        </p:nvSpPr>
        <p:spPr>
          <a:xfrm>
            <a:off x="1524000" y="3328988"/>
            <a:ext cx="9144000" cy="0"/>
          </a:xfrm>
          <a:prstGeom prst="rect">
            <a:avLst/>
          </a:prstGeom>
          <a:noFill/>
          <a:ln w="9525">
            <a:noFill/>
          </a:ln>
        </p:spPr>
        <p:txBody>
          <a:bodyPr/>
          <a:lstStyle/>
          <a:p>
            <a:endParaRPr lang="zh-CN" altLang="en-US"/>
          </a:p>
        </p:txBody>
      </p:sp>
      <p:sp>
        <p:nvSpPr>
          <p:cNvPr id="202755" name="矩形 202754"/>
          <p:cNvSpPr/>
          <p:nvPr/>
        </p:nvSpPr>
        <p:spPr>
          <a:xfrm>
            <a:off x="1524000" y="3319463"/>
            <a:ext cx="9144000" cy="0"/>
          </a:xfrm>
          <a:prstGeom prst="rect">
            <a:avLst/>
          </a:prstGeom>
          <a:noFill/>
          <a:ln w="9525">
            <a:noFill/>
          </a:ln>
        </p:spPr>
        <p:txBody>
          <a:bodyPr/>
          <a:lstStyle/>
          <a:p>
            <a:endParaRPr lang="zh-CN" altLang="en-US"/>
          </a:p>
        </p:txBody>
      </p:sp>
      <p:sp>
        <p:nvSpPr>
          <p:cNvPr id="202766" name="文本框 202765"/>
          <p:cNvSpPr txBox="1"/>
          <p:nvPr/>
        </p:nvSpPr>
        <p:spPr>
          <a:xfrm>
            <a:off x="2640013" y="5948363"/>
            <a:ext cx="7272337" cy="504825"/>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Times New Roman" panose="02020603050405020304" pitchFamily="18" charset="0"/>
              </a:rPr>
              <a:t>5.2 </a:t>
            </a:r>
            <a:r>
              <a:rPr lang="zh-CN" altLang="en-US" sz="2000" dirty="0">
                <a:solidFill>
                  <a:srgbClr val="006600"/>
                </a:solidFill>
                <a:effectLst>
                  <a:outerShdw blurRad="38100" dist="38100" dir="2700000">
                    <a:srgbClr val="C0C0C0"/>
                  </a:outerShdw>
                </a:effectLst>
                <a:latin typeface="Times New Roman" panose="02020603050405020304" pitchFamily="18" charset="0"/>
              </a:rPr>
              <a:t>典型</a:t>
            </a:r>
            <a:r>
              <a:rPr lang="en-US" altLang="zh-CN" sz="2000">
                <a:solidFill>
                  <a:srgbClr val="006600"/>
                </a:solidFill>
                <a:effectLst>
                  <a:outerShdw blurRad="38100" dist="38100" dir="2700000">
                    <a:srgbClr val="C0C0C0"/>
                  </a:outerShdw>
                </a:effectLst>
                <a:latin typeface="Times New Roman" panose="02020603050405020304" pitchFamily="18" charset="0"/>
              </a:rPr>
              <a:t>I/O</a:t>
            </a:r>
            <a:r>
              <a:rPr lang="zh-CN" altLang="en-US" sz="2000" dirty="0">
                <a:solidFill>
                  <a:srgbClr val="006600"/>
                </a:solidFill>
                <a:effectLst>
                  <a:outerShdw blurRad="38100" dist="38100" dir="2700000">
                    <a:srgbClr val="C0C0C0"/>
                  </a:outerShdw>
                </a:effectLst>
                <a:latin typeface="Times New Roman" panose="02020603050405020304" pitchFamily="18" charset="0"/>
              </a:rPr>
              <a:t>设备数据传输率</a:t>
            </a:r>
            <a:r>
              <a:rPr lang="en-US" altLang="zh-CN" sz="2000">
                <a:solidFill>
                  <a:srgbClr val="006600"/>
                </a:solidFill>
                <a:effectLst>
                  <a:outerShdw blurRad="38100" dist="38100" dir="2700000">
                    <a:srgbClr val="C0C0C0"/>
                  </a:outerShdw>
                </a:effectLst>
                <a:latin typeface="Times New Roman" panose="02020603050405020304" pitchFamily="18" charset="0"/>
              </a:rPr>
              <a:t>(</a:t>
            </a:r>
            <a:r>
              <a:rPr lang="zh-CN" altLang="en-US" sz="2000" dirty="0">
                <a:solidFill>
                  <a:srgbClr val="006600"/>
                </a:solidFill>
                <a:effectLst>
                  <a:outerShdw blurRad="38100" dist="38100" dir="2700000">
                    <a:srgbClr val="C0C0C0"/>
                  </a:outerShdw>
                </a:effectLst>
                <a:latin typeface="Times New Roman" panose="02020603050405020304" pitchFamily="18" charset="0"/>
              </a:rPr>
              <a:t>单位：</a:t>
            </a:r>
            <a:r>
              <a:rPr lang="en-US" altLang="zh-CN" sz="2000">
                <a:solidFill>
                  <a:srgbClr val="006600"/>
                </a:solidFill>
                <a:effectLst>
                  <a:outerShdw blurRad="38100" dist="38100" dir="2700000">
                    <a:srgbClr val="C0C0C0"/>
                  </a:outerShdw>
                </a:effectLst>
                <a:latin typeface="Times New Roman" panose="02020603050405020304" pitchFamily="18" charset="0"/>
              </a:rPr>
              <a:t>bps/</a:t>
            </a:r>
            <a:r>
              <a:rPr lang="zh-CN" altLang="en-US" sz="2000" dirty="0">
                <a:solidFill>
                  <a:srgbClr val="006600"/>
                </a:solidFill>
                <a:effectLst>
                  <a:outerShdw blurRad="38100" dist="38100" dir="2700000">
                    <a:srgbClr val="C0C0C0"/>
                  </a:outerShdw>
                </a:effectLst>
                <a:latin typeface="Times New Roman" panose="02020603050405020304" pitchFamily="18" charset="0"/>
              </a:rPr>
              <a:t>每秒字节</a:t>
            </a:r>
            <a:r>
              <a:rPr lang="en-US" altLang="zh-CN" sz="2000">
                <a:solidFill>
                  <a:srgbClr val="006600"/>
                </a:solidFill>
                <a:effectLst>
                  <a:outerShdw blurRad="38100" dist="38100" dir="2700000">
                    <a:srgbClr val="C0C0C0"/>
                  </a:outerShdw>
                </a:effectLst>
                <a:latin typeface="Times New Roman" panose="02020603050405020304" pitchFamily="18" charset="0"/>
              </a:rPr>
              <a:t>)</a:t>
            </a:r>
            <a:endParaRPr lang="en-US" altLang="zh-CN" sz="2000">
              <a:solidFill>
                <a:srgbClr val="006600"/>
              </a:solidFill>
              <a:effectLst>
                <a:outerShdw blurRad="38100" dist="38100" dir="2700000">
                  <a:srgbClr val="C0C0C0"/>
                </a:outerShdw>
              </a:effectLst>
              <a:latin typeface="Tahoma" panose="020B0604030504040204" pitchFamily="34" charset="0"/>
            </a:endParaRPr>
          </a:p>
        </p:txBody>
      </p:sp>
      <p:grpSp>
        <p:nvGrpSpPr>
          <p:cNvPr id="202848" name="组合 202847"/>
          <p:cNvGrpSpPr/>
          <p:nvPr/>
        </p:nvGrpSpPr>
        <p:grpSpPr>
          <a:xfrm>
            <a:off x="2927350" y="1844675"/>
            <a:ext cx="6697663" cy="4032250"/>
            <a:chOff x="930" y="890"/>
            <a:chExt cx="4400" cy="2812"/>
          </a:xfrm>
        </p:grpSpPr>
        <p:sp>
          <p:nvSpPr>
            <p:cNvPr id="202765" name="文本框 202764"/>
            <p:cNvSpPr txBox="1"/>
            <p:nvPr/>
          </p:nvSpPr>
          <p:spPr>
            <a:xfrm>
              <a:off x="930" y="890"/>
              <a:ext cx="4400" cy="2812"/>
            </a:xfrm>
            <a:prstGeom prst="rect">
              <a:avLst/>
            </a:prstGeom>
            <a:solidFill>
              <a:srgbClr val="EAEAEA"/>
            </a:solidFill>
            <a:ln w="9525">
              <a:noFill/>
            </a:ln>
            <a:effectLst>
              <a:outerShdw dist="35921" dir="2699999" algn="ctr" rotWithShape="0">
                <a:srgbClr val="808080"/>
              </a:outerShdw>
            </a:effectLst>
          </p:spPr>
          <p:txBody>
            <a:bodyPr/>
            <a:lstStyle/>
            <a:p>
              <a:endParaRPr lang="zh-CN" altLang="en-US" b="0" dirty="0">
                <a:latin typeface="Tahoma" panose="020B0604030504040204" pitchFamily="34" charset="0"/>
              </a:endParaRPr>
            </a:p>
          </p:txBody>
        </p:sp>
        <p:sp>
          <p:nvSpPr>
            <p:cNvPr id="202772" name="矩形 202771"/>
            <p:cNvSpPr/>
            <p:nvPr/>
          </p:nvSpPr>
          <p:spPr>
            <a:xfrm>
              <a:off x="1000" y="954"/>
              <a:ext cx="83" cy="128"/>
            </a:xfrm>
            <a:prstGeom prst="rect">
              <a:avLst/>
            </a:prstGeom>
            <a:noFill/>
            <a:ln w="9525">
              <a:noFill/>
            </a:ln>
          </p:spPr>
          <p:txBody>
            <a:bodyPr wrap="none" lIns="0" tIns="0" rIns="0" bIns="0">
              <a:spAutoFit/>
            </a:bodyPr>
            <a:lstStyle/>
            <a:p>
              <a:r>
                <a:rPr lang="zh-CN" altLang="en-US" sz="12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773" name="任意多边形 202772"/>
            <p:cNvSpPr>
              <a:spLocks noEditPoints="1"/>
            </p:cNvSpPr>
            <p:nvPr/>
          </p:nvSpPr>
          <p:spPr>
            <a:xfrm>
              <a:off x="1344" y="938"/>
              <a:ext cx="3621" cy="2161"/>
            </a:xfrm>
            <a:custGeom>
              <a:avLst/>
              <a:gdLst/>
              <a:ahLst/>
              <a:cxnLst/>
              <a:rect l="0" t="0" r="0" b="0"/>
              <a:pathLst>
                <a:path w="16400" h="15633">
                  <a:moveTo>
                    <a:pt x="234" y="334"/>
                  </a:moveTo>
                  <a:lnTo>
                    <a:pt x="234" y="15600"/>
                  </a:lnTo>
                  <a:lnTo>
                    <a:pt x="200" y="15567"/>
                  </a:lnTo>
                  <a:lnTo>
                    <a:pt x="16400" y="15567"/>
                  </a:lnTo>
                  <a:lnTo>
                    <a:pt x="16400" y="15633"/>
                  </a:lnTo>
                  <a:lnTo>
                    <a:pt x="200" y="15633"/>
                  </a:lnTo>
                  <a:cubicBezTo>
                    <a:pt x="182" y="15633"/>
                    <a:pt x="167" y="15619"/>
                    <a:pt x="167" y="15600"/>
                  </a:cubicBezTo>
                  <a:lnTo>
                    <a:pt x="167" y="334"/>
                  </a:lnTo>
                  <a:lnTo>
                    <a:pt x="234" y="334"/>
                  </a:lnTo>
                  <a:close/>
                  <a:moveTo>
                    <a:pt x="0" y="400"/>
                  </a:moveTo>
                  <a:lnTo>
                    <a:pt x="200" y="0"/>
                  </a:lnTo>
                  <a:lnTo>
                    <a:pt x="400" y="400"/>
                  </a:lnTo>
                  <a:lnTo>
                    <a:pt x="0" y="400"/>
                  </a:lnTo>
                  <a:close/>
                </a:path>
              </a:pathLst>
            </a:custGeom>
            <a:solidFill>
              <a:srgbClr val="000000"/>
            </a:solidFill>
            <a:ln w="1588" cap="flat" cmpd="sng">
              <a:solidFill>
                <a:srgbClr val="000000"/>
              </a:solidFill>
              <a:prstDash val="solid"/>
              <a:bevel/>
              <a:headEnd type="none" w="med" len="med"/>
              <a:tailEnd type="none" w="med" len="med"/>
            </a:ln>
          </p:spPr>
          <p:txBody>
            <a:bodyPr/>
            <a:lstStyle/>
            <a:p>
              <a:endParaRPr lang="zh-CN" altLang="en-US"/>
            </a:p>
          </p:txBody>
        </p:sp>
        <p:sp>
          <p:nvSpPr>
            <p:cNvPr id="202774" name="任意多边形 202773"/>
            <p:cNvSpPr>
              <a:spLocks noEditPoints="1"/>
            </p:cNvSpPr>
            <p:nvPr/>
          </p:nvSpPr>
          <p:spPr>
            <a:xfrm>
              <a:off x="1383" y="2803"/>
              <a:ext cx="3587" cy="7"/>
            </a:xfrm>
            <a:custGeom>
              <a:avLst/>
              <a:gdLst/>
              <a:ahLst/>
              <a:cxnLst/>
              <a:rect l="0" t="0" r="0" b="0"/>
              <a:pathLst>
                <a:path w="16250" h="50">
                  <a:moveTo>
                    <a:pt x="25" y="0"/>
                  </a:moveTo>
                  <a:lnTo>
                    <a:pt x="375" y="0"/>
                  </a:lnTo>
                  <a:cubicBezTo>
                    <a:pt x="389" y="0"/>
                    <a:pt x="400" y="11"/>
                    <a:pt x="400" y="25"/>
                  </a:cubicBezTo>
                  <a:cubicBezTo>
                    <a:pt x="400" y="39"/>
                    <a:pt x="389" y="50"/>
                    <a:pt x="375" y="50"/>
                  </a:cubicBezTo>
                  <a:lnTo>
                    <a:pt x="25" y="50"/>
                  </a:lnTo>
                  <a:cubicBezTo>
                    <a:pt x="12" y="50"/>
                    <a:pt x="0" y="39"/>
                    <a:pt x="0" y="25"/>
                  </a:cubicBezTo>
                  <a:cubicBezTo>
                    <a:pt x="0" y="11"/>
                    <a:pt x="12" y="0"/>
                    <a:pt x="25" y="0"/>
                  </a:cubicBezTo>
                  <a:close/>
                  <a:moveTo>
                    <a:pt x="575" y="0"/>
                  </a:moveTo>
                  <a:lnTo>
                    <a:pt x="925" y="0"/>
                  </a:lnTo>
                  <a:cubicBezTo>
                    <a:pt x="939" y="0"/>
                    <a:pt x="950" y="11"/>
                    <a:pt x="950" y="25"/>
                  </a:cubicBezTo>
                  <a:cubicBezTo>
                    <a:pt x="950" y="39"/>
                    <a:pt x="939" y="50"/>
                    <a:pt x="925" y="50"/>
                  </a:cubicBezTo>
                  <a:lnTo>
                    <a:pt x="575" y="50"/>
                  </a:lnTo>
                  <a:cubicBezTo>
                    <a:pt x="562" y="50"/>
                    <a:pt x="550" y="39"/>
                    <a:pt x="550" y="25"/>
                  </a:cubicBezTo>
                  <a:cubicBezTo>
                    <a:pt x="550" y="11"/>
                    <a:pt x="562" y="0"/>
                    <a:pt x="575" y="0"/>
                  </a:cubicBezTo>
                  <a:close/>
                  <a:moveTo>
                    <a:pt x="1125" y="0"/>
                  </a:moveTo>
                  <a:lnTo>
                    <a:pt x="1475" y="0"/>
                  </a:lnTo>
                  <a:cubicBezTo>
                    <a:pt x="1489" y="0"/>
                    <a:pt x="1500" y="11"/>
                    <a:pt x="1500" y="25"/>
                  </a:cubicBezTo>
                  <a:cubicBezTo>
                    <a:pt x="1500" y="39"/>
                    <a:pt x="1489" y="50"/>
                    <a:pt x="1475" y="50"/>
                  </a:cubicBezTo>
                  <a:lnTo>
                    <a:pt x="1125" y="50"/>
                  </a:lnTo>
                  <a:cubicBezTo>
                    <a:pt x="1112" y="50"/>
                    <a:pt x="1100" y="39"/>
                    <a:pt x="1100" y="25"/>
                  </a:cubicBezTo>
                  <a:cubicBezTo>
                    <a:pt x="1100" y="11"/>
                    <a:pt x="1112" y="0"/>
                    <a:pt x="1125" y="0"/>
                  </a:cubicBezTo>
                  <a:close/>
                  <a:moveTo>
                    <a:pt x="1675" y="0"/>
                  </a:moveTo>
                  <a:lnTo>
                    <a:pt x="2025" y="0"/>
                  </a:lnTo>
                  <a:cubicBezTo>
                    <a:pt x="2039" y="0"/>
                    <a:pt x="2050" y="11"/>
                    <a:pt x="2050" y="25"/>
                  </a:cubicBezTo>
                  <a:cubicBezTo>
                    <a:pt x="2050" y="39"/>
                    <a:pt x="2039" y="50"/>
                    <a:pt x="2025" y="50"/>
                  </a:cubicBezTo>
                  <a:lnTo>
                    <a:pt x="1675" y="50"/>
                  </a:lnTo>
                  <a:cubicBezTo>
                    <a:pt x="1662" y="50"/>
                    <a:pt x="1650" y="39"/>
                    <a:pt x="1650" y="25"/>
                  </a:cubicBezTo>
                  <a:cubicBezTo>
                    <a:pt x="1650" y="11"/>
                    <a:pt x="1662" y="0"/>
                    <a:pt x="1675" y="0"/>
                  </a:cubicBezTo>
                  <a:close/>
                  <a:moveTo>
                    <a:pt x="2225" y="0"/>
                  </a:moveTo>
                  <a:lnTo>
                    <a:pt x="2575" y="0"/>
                  </a:lnTo>
                  <a:cubicBezTo>
                    <a:pt x="2589" y="0"/>
                    <a:pt x="2600" y="11"/>
                    <a:pt x="2600" y="25"/>
                  </a:cubicBezTo>
                  <a:cubicBezTo>
                    <a:pt x="2600" y="39"/>
                    <a:pt x="2589" y="50"/>
                    <a:pt x="2575" y="50"/>
                  </a:cubicBezTo>
                  <a:lnTo>
                    <a:pt x="2225" y="50"/>
                  </a:lnTo>
                  <a:cubicBezTo>
                    <a:pt x="2212" y="50"/>
                    <a:pt x="2200" y="39"/>
                    <a:pt x="2200" y="25"/>
                  </a:cubicBezTo>
                  <a:cubicBezTo>
                    <a:pt x="2200" y="11"/>
                    <a:pt x="2212" y="0"/>
                    <a:pt x="2225" y="0"/>
                  </a:cubicBezTo>
                  <a:close/>
                  <a:moveTo>
                    <a:pt x="2775" y="0"/>
                  </a:moveTo>
                  <a:lnTo>
                    <a:pt x="3125" y="0"/>
                  </a:lnTo>
                  <a:cubicBezTo>
                    <a:pt x="3139" y="0"/>
                    <a:pt x="3150" y="11"/>
                    <a:pt x="3150" y="25"/>
                  </a:cubicBezTo>
                  <a:cubicBezTo>
                    <a:pt x="3150" y="39"/>
                    <a:pt x="3139" y="50"/>
                    <a:pt x="3125" y="50"/>
                  </a:cubicBezTo>
                  <a:lnTo>
                    <a:pt x="2775" y="50"/>
                  </a:lnTo>
                  <a:cubicBezTo>
                    <a:pt x="2762" y="50"/>
                    <a:pt x="2750" y="39"/>
                    <a:pt x="2750" y="25"/>
                  </a:cubicBezTo>
                  <a:cubicBezTo>
                    <a:pt x="2750" y="11"/>
                    <a:pt x="2762" y="0"/>
                    <a:pt x="2775" y="0"/>
                  </a:cubicBezTo>
                  <a:close/>
                  <a:moveTo>
                    <a:pt x="3325" y="0"/>
                  </a:moveTo>
                  <a:lnTo>
                    <a:pt x="3675" y="0"/>
                  </a:lnTo>
                  <a:cubicBezTo>
                    <a:pt x="3689" y="0"/>
                    <a:pt x="3700" y="11"/>
                    <a:pt x="3700" y="25"/>
                  </a:cubicBezTo>
                  <a:cubicBezTo>
                    <a:pt x="3700" y="39"/>
                    <a:pt x="3689" y="50"/>
                    <a:pt x="3675" y="50"/>
                  </a:cubicBezTo>
                  <a:lnTo>
                    <a:pt x="3325" y="50"/>
                  </a:lnTo>
                  <a:cubicBezTo>
                    <a:pt x="3312" y="50"/>
                    <a:pt x="3300" y="39"/>
                    <a:pt x="3300" y="25"/>
                  </a:cubicBezTo>
                  <a:cubicBezTo>
                    <a:pt x="3300" y="11"/>
                    <a:pt x="3312" y="0"/>
                    <a:pt x="3325" y="0"/>
                  </a:cubicBezTo>
                  <a:close/>
                  <a:moveTo>
                    <a:pt x="3875" y="0"/>
                  </a:moveTo>
                  <a:lnTo>
                    <a:pt x="4225" y="0"/>
                  </a:lnTo>
                  <a:cubicBezTo>
                    <a:pt x="4239" y="0"/>
                    <a:pt x="4250" y="11"/>
                    <a:pt x="4250" y="25"/>
                  </a:cubicBezTo>
                  <a:cubicBezTo>
                    <a:pt x="4250" y="39"/>
                    <a:pt x="4239" y="50"/>
                    <a:pt x="4225" y="50"/>
                  </a:cubicBezTo>
                  <a:lnTo>
                    <a:pt x="3875" y="50"/>
                  </a:lnTo>
                  <a:cubicBezTo>
                    <a:pt x="3862" y="50"/>
                    <a:pt x="3850" y="39"/>
                    <a:pt x="3850" y="25"/>
                  </a:cubicBezTo>
                  <a:cubicBezTo>
                    <a:pt x="3850" y="11"/>
                    <a:pt x="3862" y="0"/>
                    <a:pt x="3875" y="0"/>
                  </a:cubicBezTo>
                  <a:close/>
                  <a:moveTo>
                    <a:pt x="4425" y="0"/>
                  </a:moveTo>
                  <a:lnTo>
                    <a:pt x="4775" y="0"/>
                  </a:lnTo>
                  <a:cubicBezTo>
                    <a:pt x="4789" y="0"/>
                    <a:pt x="4800" y="11"/>
                    <a:pt x="4800" y="25"/>
                  </a:cubicBezTo>
                  <a:cubicBezTo>
                    <a:pt x="4800" y="39"/>
                    <a:pt x="4789" y="50"/>
                    <a:pt x="4775" y="50"/>
                  </a:cubicBezTo>
                  <a:lnTo>
                    <a:pt x="4425" y="50"/>
                  </a:lnTo>
                  <a:cubicBezTo>
                    <a:pt x="4412" y="50"/>
                    <a:pt x="4400" y="39"/>
                    <a:pt x="4400" y="25"/>
                  </a:cubicBezTo>
                  <a:cubicBezTo>
                    <a:pt x="4400" y="11"/>
                    <a:pt x="4412" y="0"/>
                    <a:pt x="4425" y="0"/>
                  </a:cubicBezTo>
                  <a:close/>
                  <a:moveTo>
                    <a:pt x="4975" y="0"/>
                  </a:moveTo>
                  <a:lnTo>
                    <a:pt x="5325" y="0"/>
                  </a:lnTo>
                  <a:cubicBezTo>
                    <a:pt x="5339" y="0"/>
                    <a:pt x="5350" y="11"/>
                    <a:pt x="5350" y="25"/>
                  </a:cubicBezTo>
                  <a:cubicBezTo>
                    <a:pt x="5350" y="39"/>
                    <a:pt x="5339" y="50"/>
                    <a:pt x="5325" y="50"/>
                  </a:cubicBezTo>
                  <a:lnTo>
                    <a:pt x="4975" y="50"/>
                  </a:lnTo>
                  <a:cubicBezTo>
                    <a:pt x="4962" y="50"/>
                    <a:pt x="4950" y="39"/>
                    <a:pt x="4950" y="25"/>
                  </a:cubicBezTo>
                  <a:cubicBezTo>
                    <a:pt x="4950" y="11"/>
                    <a:pt x="4962" y="0"/>
                    <a:pt x="4975" y="0"/>
                  </a:cubicBezTo>
                  <a:close/>
                  <a:moveTo>
                    <a:pt x="5525" y="0"/>
                  </a:moveTo>
                  <a:lnTo>
                    <a:pt x="5875" y="0"/>
                  </a:lnTo>
                  <a:cubicBezTo>
                    <a:pt x="5889" y="0"/>
                    <a:pt x="5900" y="11"/>
                    <a:pt x="5900" y="25"/>
                  </a:cubicBezTo>
                  <a:cubicBezTo>
                    <a:pt x="5900" y="39"/>
                    <a:pt x="5889" y="50"/>
                    <a:pt x="5875" y="50"/>
                  </a:cubicBezTo>
                  <a:lnTo>
                    <a:pt x="5525" y="50"/>
                  </a:lnTo>
                  <a:cubicBezTo>
                    <a:pt x="5512" y="50"/>
                    <a:pt x="5500" y="39"/>
                    <a:pt x="5500" y="25"/>
                  </a:cubicBezTo>
                  <a:cubicBezTo>
                    <a:pt x="5500" y="11"/>
                    <a:pt x="5512" y="0"/>
                    <a:pt x="5525" y="0"/>
                  </a:cubicBezTo>
                  <a:close/>
                  <a:moveTo>
                    <a:pt x="6075" y="0"/>
                  </a:moveTo>
                  <a:lnTo>
                    <a:pt x="6425" y="0"/>
                  </a:lnTo>
                  <a:cubicBezTo>
                    <a:pt x="6439" y="0"/>
                    <a:pt x="6450" y="11"/>
                    <a:pt x="6450" y="25"/>
                  </a:cubicBezTo>
                  <a:cubicBezTo>
                    <a:pt x="6450" y="39"/>
                    <a:pt x="6439" y="50"/>
                    <a:pt x="6425" y="50"/>
                  </a:cubicBezTo>
                  <a:lnTo>
                    <a:pt x="6075" y="50"/>
                  </a:lnTo>
                  <a:cubicBezTo>
                    <a:pt x="6062" y="50"/>
                    <a:pt x="6050" y="39"/>
                    <a:pt x="6050" y="25"/>
                  </a:cubicBezTo>
                  <a:cubicBezTo>
                    <a:pt x="6050" y="11"/>
                    <a:pt x="6062" y="0"/>
                    <a:pt x="6075" y="0"/>
                  </a:cubicBezTo>
                  <a:close/>
                  <a:moveTo>
                    <a:pt x="6625" y="0"/>
                  </a:moveTo>
                  <a:lnTo>
                    <a:pt x="6975" y="0"/>
                  </a:lnTo>
                  <a:cubicBezTo>
                    <a:pt x="6989" y="0"/>
                    <a:pt x="7000" y="11"/>
                    <a:pt x="7000" y="25"/>
                  </a:cubicBezTo>
                  <a:cubicBezTo>
                    <a:pt x="7000" y="39"/>
                    <a:pt x="6989" y="50"/>
                    <a:pt x="6975" y="50"/>
                  </a:cubicBezTo>
                  <a:lnTo>
                    <a:pt x="6625" y="50"/>
                  </a:lnTo>
                  <a:cubicBezTo>
                    <a:pt x="6612" y="50"/>
                    <a:pt x="6600" y="39"/>
                    <a:pt x="6600" y="25"/>
                  </a:cubicBezTo>
                  <a:cubicBezTo>
                    <a:pt x="6600" y="11"/>
                    <a:pt x="6612" y="0"/>
                    <a:pt x="6625" y="0"/>
                  </a:cubicBezTo>
                  <a:close/>
                  <a:moveTo>
                    <a:pt x="7175" y="0"/>
                  </a:moveTo>
                  <a:lnTo>
                    <a:pt x="7525" y="0"/>
                  </a:lnTo>
                  <a:cubicBezTo>
                    <a:pt x="7539" y="0"/>
                    <a:pt x="7550" y="11"/>
                    <a:pt x="7550" y="25"/>
                  </a:cubicBezTo>
                  <a:cubicBezTo>
                    <a:pt x="7550" y="39"/>
                    <a:pt x="7539" y="50"/>
                    <a:pt x="7525" y="50"/>
                  </a:cubicBezTo>
                  <a:lnTo>
                    <a:pt x="7175" y="50"/>
                  </a:lnTo>
                  <a:cubicBezTo>
                    <a:pt x="7162" y="50"/>
                    <a:pt x="7150" y="39"/>
                    <a:pt x="7150" y="25"/>
                  </a:cubicBezTo>
                  <a:cubicBezTo>
                    <a:pt x="7150" y="11"/>
                    <a:pt x="7162" y="0"/>
                    <a:pt x="7175" y="0"/>
                  </a:cubicBezTo>
                  <a:close/>
                  <a:moveTo>
                    <a:pt x="7725" y="0"/>
                  </a:moveTo>
                  <a:lnTo>
                    <a:pt x="8075" y="0"/>
                  </a:lnTo>
                  <a:cubicBezTo>
                    <a:pt x="8089" y="0"/>
                    <a:pt x="8100" y="11"/>
                    <a:pt x="8100" y="25"/>
                  </a:cubicBezTo>
                  <a:cubicBezTo>
                    <a:pt x="8100" y="39"/>
                    <a:pt x="8089" y="50"/>
                    <a:pt x="8075" y="50"/>
                  </a:cubicBezTo>
                  <a:lnTo>
                    <a:pt x="7725" y="50"/>
                  </a:lnTo>
                  <a:cubicBezTo>
                    <a:pt x="7712" y="50"/>
                    <a:pt x="7700" y="39"/>
                    <a:pt x="7700" y="25"/>
                  </a:cubicBezTo>
                  <a:cubicBezTo>
                    <a:pt x="7700" y="11"/>
                    <a:pt x="7712" y="0"/>
                    <a:pt x="7725" y="0"/>
                  </a:cubicBezTo>
                  <a:close/>
                  <a:moveTo>
                    <a:pt x="8275" y="0"/>
                  </a:moveTo>
                  <a:lnTo>
                    <a:pt x="8625" y="0"/>
                  </a:lnTo>
                  <a:cubicBezTo>
                    <a:pt x="8639" y="0"/>
                    <a:pt x="8650" y="11"/>
                    <a:pt x="8650" y="25"/>
                  </a:cubicBezTo>
                  <a:cubicBezTo>
                    <a:pt x="8650" y="39"/>
                    <a:pt x="8639" y="50"/>
                    <a:pt x="8625" y="50"/>
                  </a:cubicBezTo>
                  <a:lnTo>
                    <a:pt x="8275" y="50"/>
                  </a:lnTo>
                  <a:cubicBezTo>
                    <a:pt x="8262" y="50"/>
                    <a:pt x="8250" y="39"/>
                    <a:pt x="8250" y="25"/>
                  </a:cubicBezTo>
                  <a:cubicBezTo>
                    <a:pt x="8250" y="11"/>
                    <a:pt x="8262" y="0"/>
                    <a:pt x="8275" y="0"/>
                  </a:cubicBezTo>
                  <a:close/>
                  <a:moveTo>
                    <a:pt x="8825" y="0"/>
                  </a:moveTo>
                  <a:lnTo>
                    <a:pt x="9175" y="0"/>
                  </a:lnTo>
                  <a:cubicBezTo>
                    <a:pt x="9189" y="0"/>
                    <a:pt x="9200" y="11"/>
                    <a:pt x="9200" y="25"/>
                  </a:cubicBezTo>
                  <a:cubicBezTo>
                    <a:pt x="9200" y="39"/>
                    <a:pt x="9189" y="50"/>
                    <a:pt x="9175" y="50"/>
                  </a:cubicBezTo>
                  <a:lnTo>
                    <a:pt x="8825" y="50"/>
                  </a:lnTo>
                  <a:cubicBezTo>
                    <a:pt x="8812" y="50"/>
                    <a:pt x="8800" y="39"/>
                    <a:pt x="8800" y="25"/>
                  </a:cubicBezTo>
                  <a:cubicBezTo>
                    <a:pt x="8800" y="11"/>
                    <a:pt x="8812" y="0"/>
                    <a:pt x="8825" y="0"/>
                  </a:cubicBezTo>
                  <a:close/>
                  <a:moveTo>
                    <a:pt x="9375" y="0"/>
                  </a:moveTo>
                  <a:lnTo>
                    <a:pt x="9725" y="0"/>
                  </a:lnTo>
                  <a:cubicBezTo>
                    <a:pt x="9739" y="0"/>
                    <a:pt x="9750" y="11"/>
                    <a:pt x="9750" y="25"/>
                  </a:cubicBezTo>
                  <a:cubicBezTo>
                    <a:pt x="9750" y="39"/>
                    <a:pt x="9739" y="50"/>
                    <a:pt x="9725" y="50"/>
                  </a:cubicBezTo>
                  <a:lnTo>
                    <a:pt x="9375" y="50"/>
                  </a:lnTo>
                  <a:cubicBezTo>
                    <a:pt x="9362" y="50"/>
                    <a:pt x="9350" y="39"/>
                    <a:pt x="9350" y="25"/>
                  </a:cubicBezTo>
                  <a:cubicBezTo>
                    <a:pt x="9350" y="11"/>
                    <a:pt x="9362" y="0"/>
                    <a:pt x="9375" y="0"/>
                  </a:cubicBezTo>
                  <a:close/>
                  <a:moveTo>
                    <a:pt x="9925" y="0"/>
                  </a:moveTo>
                  <a:lnTo>
                    <a:pt x="10275" y="0"/>
                  </a:lnTo>
                  <a:cubicBezTo>
                    <a:pt x="10289" y="0"/>
                    <a:pt x="10300" y="11"/>
                    <a:pt x="10300" y="25"/>
                  </a:cubicBezTo>
                  <a:cubicBezTo>
                    <a:pt x="10300" y="39"/>
                    <a:pt x="10289" y="50"/>
                    <a:pt x="10275" y="50"/>
                  </a:cubicBezTo>
                  <a:lnTo>
                    <a:pt x="9925" y="50"/>
                  </a:lnTo>
                  <a:cubicBezTo>
                    <a:pt x="9912" y="50"/>
                    <a:pt x="9900" y="39"/>
                    <a:pt x="9900" y="25"/>
                  </a:cubicBezTo>
                  <a:cubicBezTo>
                    <a:pt x="9900" y="11"/>
                    <a:pt x="9912" y="0"/>
                    <a:pt x="9925" y="0"/>
                  </a:cubicBezTo>
                  <a:close/>
                  <a:moveTo>
                    <a:pt x="10475" y="0"/>
                  </a:moveTo>
                  <a:lnTo>
                    <a:pt x="10825" y="0"/>
                  </a:lnTo>
                  <a:cubicBezTo>
                    <a:pt x="10839" y="0"/>
                    <a:pt x="10850" y="11"/>
                    <a:pt x="10850" y="25"/>
                  </a:cubicBezTo>
                  <a:cubicBezTo>
                    <a:pt x="10850" y="39"/>
                    <a:pt x="10839" y="50"/>
                    <a:pt x="10825" y="50"/>
                  </a:cubicBezTo>
                  <a:lnTo>
                    <a:pt x="10475" y="50"/>
                  </a:lnTo>
                  <a:cubicBezTo>
                    <a:pt x="10462" y="50"/>
                    <a:pt x="10450" y="39"/>
                    <a:pt x="10450" y="25"/>
                  </a:cubicBezTo>
                  <a:cubicBezTo>
                    <a:pt x="10450" y="11"/>
                    <a:pt x="10462" y="0"/>
                    <a:pt x="10475" y="0"/>
                  </a:cubicBezTo>
                  <a:close/>
                  <a:moveTo>
                    <a:pt x="11025" y="0"/>
                  </a:moveTo>
                  <a:lnTo>
                    <a:pt x="11375" y="0"/>
                  </a:lnTo>
                  <a:cubicBezTo>
                    <a:pt x="11389" y="0"/>
                    <a:pt x="11400" y="11"/>
                    <a:pt x="11400" y="25"/>
                  </a:cubicBezTo>
                  <a:cubicBezTo>
                    <a:pt x="11400" y="39"/>
                    <a:pt x="11389" y="50"/>
                    <a:pt x="11375" y="50"/>
                  </a:cubicBezTo>
                  <a:lnTo>
                    <a:pt x="11025" y="50"/>
                  </a:lnTo>
                  <a:cubicBezTo>
                    <a:pt x="11012" y="50"/>
                    <a:pt x="11000" y="39"/>
                    <a:pt x="11000" y="25"/>
                  </a:cubicBezTo>
                  <a:cubicBezTo>
                    <a:pt x="11000" y="11"/>
                    <a:pt x="11012" y="0"/>
                    <a:pt x="11025" y="0"/>
                  </a:cubicBezTo>
                  <a:close/>
                  <a:moveTo>
                    <a:pt x="11575" y="0"/>
                  </a:moveTo>
                  <a:lnTo>
                    <a:pt x="11925" y="0"/>
                  </a:lnTo>
                  <a:cubicBezTo>
                    <a:pt x="11939" y="0"/>
                    <a:pt x="11950" y="11"/>
                    <a:pt x="11950" y="25"/>
                  </a:cubicBezTo>
                  <a:cubicBezTo>
                    <a:pt x="11950" y="39"/>
                    <a:pt x="11939" y="50"/>
                    <a:pt x="11925" y="50"/>
                  </a:cubicBezTo>
                  <a:lnTo>
                    <a:pt x="11575" y="50"/>
                  </a:lnTo>
                  <a:cubicBezTo>
                    <a:pt x="11562" y="50"/>
                    <a:pt x="11550" y="39"/>
                    <a:pt x="11550" y="25"/>
                  </a:cubicBezTo>
                  <a:cubicBezTo>
                    <a:pt x="11550" y="11"/>
                    <a:pt x="11562" y="0"/>
                    <a:pt x="11575" y="0"/>
                  </a:cubicBezTo>
                  <a:close/>
                  <a:moveTo>
                    <a:pt x="12125" y="0"/>
                  </a:moveTo>
                  <a:lnTo>
                    <a:pt x="12475" y="0"/>
                  </a:lnTo>
                  <a:cubicBezTo>
                    <a:pt x="12489" y="0"/>
                    <a:pt x="12500" y="11"/>
                    <a:pt x="12500" y="25"/>
                  </a:cubicBezTo>
                  <a:cubicBezTo>
                    <a:pt x="12500" y="39"/>
                    <a:pt x="12489" y="50"/>
                    <a:pt x="12475" y="50"/>
                  </a:cubicBezTo>
                  <a:lnTo>
                    <a:pt x="12125" y="50"/>
                  </a:lnTo>
                  <a:cubicBezTo>
                    <a:pt x="12112" y="50"/>
                    <a:pt x="12100" y="39"/>
                    <a:pt x="12100" y="25"/>
                  </a:cubicBezTo>
                  <a:cubicBezTo>
                    <a:pt x="12100" y="11"/>
                    <a:pt x="12112" y="0"/>
                    <a:pt x="12125" y="0"/>
                  </a:cubicBezTo>
                  <a:close/>
                  <a:moveTo>
                    <a:pt x="12675" y="0"/>
                  </a:moveTo>
                  <a:lnTo>
                    <a:pt x="13025" y="0"/>
                  </a:lnTo>
                  <a:cubicBezTo>
                    <a:pt x="13039" y="0"/>
                    <a:pt x="13050" y="11"/>
                    <a:pt x="13050" y="25"/>
                  </a:cubicBezTo>
                  <a:cubicBezTo>
                    <a:pt x="13050" y="39"/>
                    <a:pt x="13039" y="50"/>
                    <a:pt x="13025" y="50"/>
                  </a:cubicBezTo>
                  <a:lnTo>
                    <a:pt x="12675" y="50"/>
                  </a:lnTo>
                  <a:cubicBezTo>
                    <a:pt x="12662" y="50"/>
                    <a:pt x="12650" y="39"/>
                    <a:pt x="12650" y="25"/>
                  </a:cubicBezTo>
                  <a:cubicBezTo>
                    <a:pt x="12650" y="11"/>
                    <a:pt x="12662" y="0"/>
                    <a:pt x="12675" y="0"/>
                  </a:cubicBezTo>
                  <a:close/>
                  <a:moveTo>
                    <a:pt x="13225" y="0"/>
                  </a:moveTo>
                  <a:lnTo>
                    <a:pt x="13575" y="0"/>
                  </a:lnTo>
                  <a:cubicBezTo>
                    <a:pt x="13589" y="0"/>
                    <a:pt x="13600" y="11"/>
                    <a:pt x="13600" y="25"/>
                  </a:cubicBezTo>
                  <a:cubicBezTo>
                    <a:pt x="13600" y="39"/>
                    <a:pt x="13589" y="50"/>
                    <a:pt x="13575" y="50"/>
                  </a:cubicBezTo>
                  <a:lnTo>
                    <a:pt x="13225" y="50"/>
                  </a:lnTo>
                  <a:cubicBezTo>
                    <a:pt x="13212" y="50"/>
                    <a:pt x="13200" y="39"/>
                    <a:pt x="13200" y="25"/>
                  </a:cubicBezTo>
                  <a:cubicBezTo>
                    <a:pt x="13200" y="11"/>
                    <a:pt x="13212" y="0"/>
                    <a:pt x="13225" y="0"/>
                  </a:cubicBezTo>
                  <a:close/>
                  <a:moveTo>
                    <a:pt x="13775" y="0"/>
                  </a:moveTo>
                  <a:lnTo>
                    <a:pt x="14125" y="0"/>
                  </a:lnTo>
                  <a:cubicBezTo>
                    <a:pt x="14139" y="0"/>
                    <a:pt x="14150" y="11"/>
                    <a:pt x="14150" y="25"/>
                  </a:cubicBezTo>
                  <a:cubicBezTo>
                    <a:pt x="14150" y="39"/>
                    <a:pt x="14139" y="50"/>
                    <a:pt x="14125" y="50"/>
                  </a:cubicBezTo>
                  <a:lnTo>
                    <a:pt x="13775" y="50"/>
                  </a:lnTo>
                  <a:cubicBezTo>
                    <a:pt x="13762" y="50"/>
                    <a:pt x="13750" y="39"/>
                    <a:pt x="13750" y="25"/>
                  </a:cubicBezTo>
                  <a:cubicBezTo>
                    <a:pt x="13750" y="11"/>
                    <a:pt x="13762" y="0"/>
                    <a:pt x="13775" y="0"/>
                  </a:cubicBezTo>
                  <a:close/>
                  <a:moveTo>
                    <a:pt x="14325" y="0"/>
                  </a:moveTo>
                  <a:lnTo>
                    <a:pt x="14675" y="0"/>
                  </a:lnTo>
                  <a:cubicBezTo>
                    <a:pt x="14689" y="0"/>
                    <a:pt x="14700" y="11"/>
                    <a:pt x="14700" y="25"/>
                  </a:cubicBezTo>
                  <a:cubicBezTo>
                    <a:pt x="14700" y="39"/>
                    <a:pt x="14689" y="50"/>
                    <a:pt x="14675" y="50"/>
                  </a:cubicBezTo>
                  <a:lnTo>
                    <a:pt x="14325" y="50"/>
                  </a:lnTo>
                  <a:cubicBezTo>
                    <a:pt x="14312" y="50"/>
                    <a:pt x="14300" y="39"/>
                    <a:pt x="14300" y="25"/>
                  </a:cubicBezTo>
                  <a:cubicBezTo>
                    <a:pt x="14300" y="11"/>
                    <a:pt x="14312" y="0"/>
                    <a:pt x="14325" y="0"/>
                  </a:cubicBezTo>
                  <a:close/>
                  <a:moveTo>
                    <a:pt x="14875" y="0"/>
                  </a:moveTo>
                  <a:lnTo>
                    <a:pt x="15225" y="0"/>
                  </a:lnTo>
                  <a:cubicBezTo>
                    <a:pt x="15239" y="0"/>
                    <a:pt x="15250" y="11"/>
                    <a:pt x="15250" y="25"/>
                  </a:cubicBezTo>
                  <a:cubicBezTo>
                    <a:pt x="15250" y="39"/>
                    <a:pt x="15239" y="50"/>
                    <a:pt x="15225" y="50"/>
                  </a:cubicBezTo>
                  <a:lnTo>
                    <a:pt x="14875" y="50"/>
                  </a:lnTo>
                  <a:cubicBezTo>
                    <a:pt x="14862" y="50"/>
                    <a:pt x="14850" y="39"/>
                    <a:pt x="14850" y="25"/>
                  </a:cubicBezTo>
                  <a:cubicBezTo>
                    <a:pt x="14850" y="11"/>
                    <a:pt x="14862" y="0"/>
                    <a:pt x="14875" y="0"/>
                  </a:cubicBezTo>
                  <a:close/>
                  <a:moveTo>
                    <a:pt x="15425" y="0"/>
                  </a:moveTo>
                  <a:lnTo>
                    <a:pt x="15775" y="0"/>
                  </a:lnTo>
                  <a:cubicBezTo>
                    <a:pt x="15789" y="0"/>
                    <a:pt x="15800" y="11"/>
                    <a:pt x="15800" y="25"/>
                  </a:cubicBezTo>
                  <a:cubicBezTo>
                    <a:pt x="15800" y="39"/>
                    <a:pt x="15789" y="50"/>
                    <a:pt x="15775" y="50"/>
                  </a:cubicBezTo>
                  <a:lnTo>
                    <a:pt x="15425" y="50"/>
                  </a:lnTo>
                  <a:cubicBezTo>
                    <a:pt x="15412" y="50"/>
                    <a:pt x="15400" y="39"/>
                    <a:pt x="15400" y="25"/>
                  </a:cubicBezTo>
                  <a:cubicBezTo>
                    <a:pt x="15400" y="11"/>
                    <a:pt x="15412" y="0"/>
                    <a:pt x="15425" y="0"/>
                  </a:cubicBezTo>
                  <a:close/>
                  <a:moveTo>
                    <a:pt x="15975" y="0"/>
                  </a:moveTo>
                  <a:lnTo>
                    <a:pt x="16225" y="0"/>
                  </a:lnTo>
                  <a:cubicBezTo>
                    <a:pt x="16239" y="0"/>
                    <a:pt x="16250" y="11"/>
                    <a:pt x="16250" y="25"/>
                  </a:cubicBezTo>
                  <a:cubicBezTo>
                    <a:pt x="16250" y="39"/>
                    <a:pt x="16239" y="50"/>
                    <a:pt x="16225" y="50"/>
                  </a:cubicBezTo>
                  <a:lnTo>
                    <a:pt x="15975" y="50"/>
                  </a:lnTo>
                  <a:cubicBezTo>
                    <a:pt x="15962" y="50"/>
                    <a:pt x="15950" y="39"/>
                    <a:pt x="15950" y="25"/>
                  </a:cubicBezTo>
                  <a:cubicBezTo>
                    <a:pt x="15950" y="11"/>
                    <a:pt x="15962" y="0"/>
                    <a:pt x="15975" y="0"/>
                  </a:cubicBezTo>
                  <a:close/>
                </a:path>
              </a:pathLst>
            </a:custGeom>
            <a:solidFill>
              <a:srgbClr val="000000"/>
            </a:solidFill>
            <a:ln w="1588" cap="flat" cmpd="sng">
              <a:solidFill>
                <a:srgbClr val="000000"/>
              </a:solidFill>
              <a:prstDash val="solid"/>
              <a:bevel/>
              <a:headEnd type="none" w="med" len="med"/>
              <a:tailEnd type="none" w="med" len="med"/>
            </a:ln>
          </p:spPr>
          <p:txBody>
            <a:bodyPr/>
            <a:lstStyle/>
            <a:p>
              <a:endParaRPr lang="zh-CN" altLang="en-US"/>
            </a:p>
          </p:txBody>
        </p:sp>
        <p:sp>
          <p:nvSpPr>
            <p:cNvPr id="202775" name="任意多边形 202774"/>
            <p:cNvSpPr>
              <a:spLocks noEditPoints="1"/>
            </p:cNvSpPr>
            <p:nvPr/>
          </p:nvSpPr>
          <p:spPr>
            <a:xfrm>
              <a:off x="1383" y="2516"/>
              <a:ext cx="3587" cy="8"/>
            </a:xfrm>
            <a:custGeom>
              <a:avLst/>
              <a:gdLst/>
              <a:ahLst/>
              <a:cxnLst/>
              <a:rect l="0" t="0" r="0" b="0"/>
              <a:pathLst>
                <a:path w="16250" h="60">
                  <a:moveTo>
                    <a:pt x="25" y="10"/>
                  </a:moveTo>
                  <a:lnTo>
                    <a:pt x="375" y="10"/>
                  </a:lnTo>
                  <a:cubicBezTo>
                    <a:pt x="389" y="10"/>
                    <a:pt x="400" y="21"/>
                    <a:pt x="400" y="35"/>
                  </a:cubicBezTo>
                  <a:cubicBezTo>
                    <a:pt x="400" y="49"/>
                    <a:pt x="389" y="60"/>
                    <a:pt x="375" y="60"/>
                  </a:cubicBezTo>
                  <a:lnTo>
                    <a:pt x="25" y="60"/>
                  </a:lnTo>
                  <a:cubicBezTo>
                    <a:pt x="12" y="60"/>
                    <a:pt x="0" y="49"/>
                    <a:pt x="0" y="35"/>
                  </a:cubicBezTo>
                  <a:cubicBezTo>
                    <a:pt x="0" y="21"/>
                    <a:pt x="12" y="10"/>
                    <a:pt x="25" y="10"/>
                  </a:cubicBezTo>
                  <a:close/>
                  <a:moveTo>
                    <a:pt x="575" y="10"/>
                  </a:moveTo>
                  <a:lnTo>
                    <a:pt x="925" y="10"/>
                  </a:lnTo>
                  <a:cubicBezTo>
                    <a:pt x="939" y="10"/>
                    <a:pt x="950" y="21"/>
                    <a:pt x="950" y="35"/>
                  </a:cubicBezTo>
                  <a:cubicBezTo>
                    <a:pt x="950" y="48"/>
                    <a:pt x="939" y="60"/>
                    <a:pt x="925" y="60"/>
                  </a:cubicBezTo>
                  <a:lnTo>
                    <a:pt x="575" y="60"/>
                  </a:lnTo>
                  <a:cubicBezTo>
                    <a:pt x="562" y="60"/>
                    <a:pt x="550" y="49"/>
                    <a:pt x="550" y="35"/>
                  </a:cubicBezTo>
                  <a:cubicBezTo>
                    <a:pt x="550" y="21"/>
                    <a:pt x="562" y="10"/>
                    <a:pt x="575" y="10"/>
                  </a:cubicBezTo>
                  <a:close/>
                  <a:moveTo>
                    <a:pt x="1125" y="9"/>
                  </a:moveTo>
                  <a:lnTo>
                    <a:pt x="1475" y="9"/>
                  </a:lnTo>
                  <a:cubicBezTo>
                    <a:pt x="1489" y="9"/>
                    <a:pt x="1500" y="20"/>
                    <a:pt x="1500" y="34"/>
                  </a:cubicBezTo>
                  <a:cubicBezTo>
                    <a:pt x="1500" y="48"/>
                    <a:pt x="1489" y="59"/>
                    <a:pt x="1475" y="59"/>
                  </a:cubicBezTo>
                  <a:lnTo>
                    <a:pt x="1125" y="59"/>
                  </a:lnTo>
                  <a:cubicBezTo>
                    <a:pt x="1112" y="59"/>
                    <a:pt x="1100" y="48"/>
                    <a:pt x="1100" y="34"/>
                  </a:cubicBezTo>
                  <a:cubicBezTo>
                    <a:pt x="1100" y="21"/>
                    <a:pt x="1112" y="9"/>
                    <a:pt x="1125" y="9"/>
                  </a:cubicBezTo>
                  <a:close/>
                  <a:moveTo>
                    <a:pt x="1675" y="9"/>
                  </a:moveTo>
                  <a:lnTo>
                    <a:pt x="2025" y="9"/>
                  </a:lnTo>
                  <a:cubicBezTo>
                    <a:pt x="2039" y="9"/>
                    <a:pt x="2050" y="20"/>
                    <a:pt x="2050" y="34"/>
                  </a:cubicBezTo>
                  <a:cubicBezTo>
                    <a:pt x="2050" y="48"/>
                    <a:pt x="2039" y="59"/>
                    <a:pt x="2025" y="59"/>
                  </a:cubicBezTo>
                  <a:lnTo>
                    <a:pt x="1675" y="59"/>
                  </a:lnTo>
                  <a:cubicBezTo>
                    <a:pt x="1662" y="59"/>
                    <a:pt x="1650" y="48"/>
                    <a:pt x="1650" y="34"/>
                  </a:cubicBezTo>
                  <a:cubicBezTo>
                    <a:pt x="1650" y="20"/>
                    <a:pt x="1662" y="9"/>
                    <a:pt x="1675" y="9"/>
                  </a:cubicBezTo>
                  <a:close/>
                  <a:moveTo>
                    <a:pt x="2225" y="9"/>
                  </a:moveTo>
                  <a:lnTo>
                    <a:pt x="2575" y="9"/>
                  </a:lnTo>
                  <a:cubicBezTo>
                    <a:pt x="2589" y="9"/>
                    <a:pt x="2600" y="20"/>
                    <a:pt x="2600" y="34"/>
                  </a:cubicBezTo>
                  <a:cubicBezTo>
                    <a:pt x="2600" y="47"/>
                    <a:pt x="2589" y="59"/>
                    <a:pt x="2575" y="59"/>
                  </a:cubicBezTo>
                  <a:lnTo>
                    <a:pt x="2225" y="59"/>
                  </a:lnTo>
                  <a:cubicBezTo>
                    <a:pt x="2212" y="59"/>
                    <a:pt x="2200" y="48"/>
                    <a:pt x="2200" y="34"/>
                  </a:cubicBezTo>
                  <a:cubicBezTo>
                    <a:pt x="2200" y="20"/>
                    <a:pt x="2212" y="9"/>
                    <a:pt x="2225" y="9"/>
                  </a:cubicBezTo>
                  <a:close/>
                  <a:moveTo>
                    <a:pt x="2775" y="8"/>
                  </a:moveTo>
                  <a:lnTo>
                    <a:pt x="3125" y="8"/>
                  </a:lnTo>
                  <a:cubicBezTo>
                    <a:pt x="3139" y="8"/>
                    <a:pt x="3150" y="19"/>
                    <a:pt x="3150" y="33"/>
                  </a:cubicBezTo>
                  <a:cubicBezTo>
                    <a:pt x="3150" y="47"/>
                    <a:pt x="3139" y="58"/>
                    <a:pt x="3125" y="58"/>
                  </a:cubicBezTo>
                  <a:lnTo>
                    <a:pt x="2775" y="58"/>
                  </a:lnTo>
                  <a:cubicBezTo>
                    <a:pt x="2762" y="58"/>
                    <a:pt x="2750" y="47"/>
                    <a:pt x="2750" y="33"/>
                  </a:cubicBezTo>
                  <a:cubicBezTo>
                    <a:pt x="2750" y="20"/>
                    <a:pt x="2762" y="8"/>
                    <a:pt x="2775" y="8"/>
                  </a:cubicBezTo>
                  <a:close/>
                  <a:moveTo>
                    <a:pt x="3325" y="8"/>
                  </a:moveTo>
                  <a:lnTo>
                    <a:pt x="3675" y="8"/>
                  </a:lnTo>
                  <a:cubicBezTo>
                    <a:pt x="3689" y="8"/>
                    <a:pt x="3700" y="19"/>
                    <a:pt x="3700" y="33"/>
                  </a:cubicBezTo>
                  <a:cubicBezTo>
                    <a:pt x="3700" y="47"/>
                    <a:pt x="3689" y="58"/>
                    <a:pt x="3675" y="58"/>
                  </a:cubicBezTo>
                  <a:lnTo>
                    <a:pt x="3325" y="58"/>
                  </a:lnTo>
                  <a:cubicBezTo>
                    <a:pt x="3312" y="58"/>
                    <a:pt x="3300" y="47"/>
                    <a:pt x="3300" y="33"/>
                  </a:cubicBezTo>
                  <a:cubicBezTo>
                    <a:pt x="3300" y="19"/>
                    <a:pt x="3312" y="8"/>
                    <a:pt x="3325" y="8"/>
                  </a:cubicBezTo>
                  <a:close/>
                  <a:moveTo>
                    <a:pt x="3875" y="8"/>
                  </a:moveTo>
                  <a:lnTo>
                    <a:pt x="4225" y="8"/>
                  </a:lnTo>
                  <a:cubicBezTo>
                    <a:pt x="4239" y="8"/>
                    <a:pt x="4250" y="19"/>
                    <a:pt x="4250" y="33"/>
                  </a:cubicBezTo>
                  <a:cubicBezTo>
                    <a:pt x="4250" y="46"/>
                    <a:pt x="4239" y="58"/>
                    <a:pt x="4225" y="58"/>
                  </a:cubicBezTo>
                  <a:lnTo>
                    <a:pt x="3875" y="58"/>
                  </a:lnTo>
                  <a:cubicBezTo>
                    <a:pt x="3862" y="58"/>
                    <a:pt x="3850" y="47"/>
                    <a:pt x="3850" y="33"/>
                  </a:cubicBezTo>
                  <a:cubicBezTo>
                    <a:pt x="3850" y="19"/>
                    <a:pt x="3862" y="8"/>
                    <a:pt x="3875" y="8"/>
                  </a:cubicBezTo>
                  <a:close/>
                  <a:moveTo>
                    <a:pt x="4425" y="7"/>
                  </a:moveTo>
                  <a:lnTo>
                    <a:pt x="4775" y="7"/>
                  </a:lnTo>
                  <a:cubicBezTo>
                    <a:pt x="4789" y="7"/>
                    <a:pt x="4800" y="18"/>
                    <a:pt x="4800" y="32"/>
                  </a:cubicBezTo>
                  <a:cubicBezTo>
                    <a:pt x="4800" y="46"/>
                    <a:pt x="4789" y="57"/>
                    <a:pt x="4775" y="57"/>
                  </a:cubicBezTo>
                  <a:lnTo>
                    <a:pt x="4425" y="57"/>
                  </a:lnTo>
                  <a:cubicBezTo>
                    <a:pt x="4412" y="57"/>
                    <a:pt x="4400" y="46"/>
                    <a:pt x="4400" y="32"/>
                  </a:cubicBezTo>
                  <a:cubicBezTo>
                    <a:pt x="4400" y="19"/>
                    <a:pt x="4412" y="7"/>
                    <a:pt x="4425" y="7"/>
                  </a:cubicBezTo>
                  <a:close/>
                  <a:moveTo>
                    <a:pt x="4975" y="7"/>
                  </a:moveTo>
                  <a:lnTo>
                    <a:pt x="5325" y="7"/>
                  </a:lnTo>
                  <a:cubicBezTo>
                    <a:pt x="5339" y="7"/>
                    <a:pt x="5350" y="18"/>
                    <a:pt x="5350" y="32"/>
                  </a:cubicBezTo>
                  <a:cubicBezTo>
                    <a:pt x="5350" y="46"/>
                    <a:pt x="5339" y="57"/>
                    <a:pt x="5325" y="57"/>
                  </a:cubicBezTo>
                  <a:lnTo>
                    <a:pt x="4975" y="57"/>
                  </a:lnTo>
                  <a:cubicBezTo>
                    <a:pt x="4962" y="57"/>
                    <a:pt x="4950" y="46"/>
                    <a:pt x="4950" y="32"/>
                  </a:cubicBezTo>
                  <a:cubicBezTo>
                    <a:pt x="4950" y="18"/>
                    <a:pt x="4962" y="7"/>
                    <a:pt x="4975" y="7"/>
                  </a:cubicBezTo>
                  <a:close/>
                  <a:moveTo>
                    <a:pt x="5525" y="7"/>
                  </a:moveTo>
                  <a:lnTo>
                    <a:pt x="5875" y="7"/>
                  </a:lnTo>
                  <a:cubicBezTo>
                    <a:pt x="5889" y="7"/>
                    <a:pt x="5900" y="18"/>
                    <a:pt x="5900" y="31"/>
                  </a:cubicBezTo>
                  <a:cubicBezTo>
                    <a:pt x="5900" y="45"/>
                    <a:pt x="5889" y="57"/>
                    <a:pt x="5875" y="57"/>
                  </a:cubicBezTo>
                  <a:lnTo>
                    <a:pt x="5525" y="57"/>
                  </a:lnTo>
                  <a:cubicBezTo>
                    <a:pt x="5512" y="57"/>
                    <a:pt x="5500" y="46"/>
                    <a:pt x="5500" y="32"/>
                  </a:cubicBezTo>
                  <a:cubicBezTo>
                    <a:pt x="5500" y="18"/>
                    <a:pt x="5512" y="7"/>
                    <a:pt x="5525" y="7"/>
                  </a:cubicBezTo>
                  <a:close/>
                  <a:moveTo>
                    <a:pt x="6075" y="6"/>
                  </a:moveTo>
                  <a:lnTo>
                    <a:pt x="6425" y="6"/>
                  </a:lnTo>
                  <a:cubicBezTo>
                    <a:pt x="6439" y="6"/>
                    <a:pt x="6450" y="17"/>
                    <a:pt x="6450" y="31"/>
                  </a:cubicBezTo>
                  <a:cubicBezTo>
                    <a:pt x="6450" y="45"/>
                    <a:pt x="6439" y="56"/>
                    <a:pt x="6425" y="56"/>
                  </a:cubicBezTo>
                  <a:lnTo>
                    <a:pt x="6075" y="56"/>
                  </a:lnTo>
                  <a:cubicBezTo>
                    <a:pt x="6062" y="56"/>
                    <a:pt x="6050" y="45"/>
                    <a:pt x="6050" y="31"/>
                  </a:cubicBezTo>
                  <a:cubicBezTo>
                    <a:pt x="6050" y="18"/>
                    <a:pt x="6062" y="6"/>
                    <a:pt x="6075" y="6"/>
                  </a:cubicBezTo>
                  <a:close/>
                  <a:moveTo>
                    <a:pt x="6625" y="6"/>
                  </a:moveTo>
                  <a:lnTo>
                    <a:pt x="6975" y="6"/>
                  </a:lnTo>
                  <a:cubicBezTo>
                    <a:pt x="6989" y="6"/>
                    <a:pt x="7000" y="17"/>
                    <a:pt x="7000" y="31"/>
                  </a:cubicBezTo>
                  <a:cubicBezTo>
                    <a:pt x="7000" y="45"/>
                    <a:pt x="6989" y="56"/>
                    <a:pt x="6975" y="56"/>
                  </a:cubicBezTo>
                  <a:lnTo>
                    <a:pt x="6625" y="56"/>
                  </a:lnTo>
                  <a:cubicBezTo>
                    <a:pt x="6612" y="56"/>
                    <a:pt x="6600" y="45"/>
                    <a:pt x="6600" y="31"/>
                  </a:cubicBezTo>
                  <a:cubicBezTo>
                    <a:pt x="6600" y="17"/>
                    <a:pt x="6612" y="6"/>
                    <a:pt x="6625" y="6"/>
                  </a:cubicBezTo>
                  <a:close/>
                  <a:moveTo>
                    <a:pt x="7175" y="6"/>
                  </a:moveTo>
                  <a:lnTo>
                    <a:pt x="7525" y="5"/>
                  </a:lnTo>
                  <a:cubicBezTo>
                    <a:pt x="7539" y="5"/>
                    <a:pt x="7550" y="17"/>
                    <a:pt x="7550" y="30"/>
                  </a:cubicBezTo>
                  <a:cubicBezTo>
                    <a:pt x="7550" y="44"/>
                    <a:pt x="7539" y="55"/>
                    <a:pt x="7525" y="55"/>
                  </a:cubicBezTo>
                  <a:lnTo>
                    <a:pt x="7175" y="56"/>
                  </a:lnTo>
                  <a:cubicBezTo>
                    <a:pt x="7162" y="56"/>
                    <a:pt x="7150" y="45"/>
                    <a:pt x="7150" y="31"/>
                  </a:cubicBezTo>
                  <a:cubicBezTo>
                    <a:pt x="7150" y="17"/>
                    <a:pt x="7162" y="6"/>
                    <a:pt x="7175" y="6"/>
                  </a:cubicBezTo>
                  <a:close/>
                  <a:moveTo>
                    <a:pt x="7725" y="5"/>
                  </a:moveTo>
                  <a:lnTo>
                    <a:pt x="8075" y="5"/>
                  </a:lnTo>
                  <a:cubicBezTo>
                    <a:pt x="8089" y="5"/>
                    <a:pt x="8100" y="16"/>
                    <a:pt x="8100" y="30"/>
                  </a:cubicBezTo>
                  <a:cubicBezTo>
                    <a:pt x="8100" y="44"/>
                    <a:pt x="8089" y="55"/>
                    <a:pt x="8075" y="55"/>
                  </a:cubicBezTo>
                  <a:lnTo>
                    <a:pt x="7725" y="55"/>
                  </a:lnTo>
                  <a:cubicBezTo>
                    <a:pt x="7712" y="55"/>
                    <a:pt x="7700" y="44"/>
                    <a:pt x="7700" y="30"/>
                  </a:cubicBezTo>
                  <a:cubicBezTo>
                    <a:pt x="7700" y="17"/>
                    <a:pt x="7712" y="5"/>
                    <a:pt x="7725" y="5"/>
                  </a:cubicBezTo>
                  <a:close/>
                  <a:moveTo>
                    <a:pt x="8275" y="5"/>
                  </a:moveTo>
                  <a:lnTo>
                    <a:pt x="8625" y="5"/>
                  </a:lnTo>
                  <a:cubicBezTo>
                    <a:pt x="8639" y="5"/>
                    <a:pt x="8650" y="16"/>
                    <a:pt x="8650" y="30"/>
                  </a:cubicBezTo>
                  <a:cubicBezTo>
                    <a:pt x="8650" y="44"/>
                    <a:pt x="8639" y="55"/>
                    <a:pt x="8625" y="55"/>
                  </a:cubicBezTo>
                  <a:lnTo>
                    <a:pt x="8275" y="55"/>
                  </a:lnTo>
                  <a:cubicBezTo>
                    <a:pt x="8262" y="55"/>
                    <a:pt x="8250" y="44"/>
                    <a:pt x="8250" y="30"/>
                  </a:cubicBezTo>
                  <a:cubicBezTo>
                    <a:pt x="8250" y="16"/>
                    <a:pt x="8262" y="5"/>
                    <a:pt x="8275" y="5"/>
                  </a:cubicBezTo>
                  <a:close/>
                  <a:moveTo>
                    <a:pt x="8825" y="5"/>
                  </a:moveTo>
                  <a:lnTo>
                    <a:pt x="9175" y="4"/>
                  </a:lnTo>
                  <a:cubicBezTo>
                    <a:pt x="9189" y="4"/>
                    <a:pt x="9200" y="16"/>
                    <a:pt x="9200" y="29"/>
                  </a:cubicBezTo>
                  <a:cubicBezTo>
                    <a:pt x="9200" y="43"/>
                    <a:pt x="9189" y="54"/>
                    <a:pt x="9175" y="54"/>
                  </a:cubicBezTo>
                  <a:lnTo>
                    <a:pt x="8825" y="55"/>
                  </a:lnTo>
                  <a:cubicBezTo>
                    <a:pt x="8812" y="55"/>
                    <a:pt x="8800" y="44"/>
                    <a:pt x="8800" y="30"/>
                  </a:cubicBezTo>
                  <a:cubicBezTo>
                    <a:pt x="8800" y="16"/>
                    <a:pt x="8812" y="5"/>
                    <a:pt x="8825" y="5"/>
                  </a:cubicBezTo>
                  <a:close/>
                  <a:moveTo>
                    <a:pt x="9375" y="4"/>
                  </a:moveTo>
                  <a:lnTo>
                    <a:pt x="9725" y="4"/>
                  </a:lnTo>
                  <a:cubicBezTo>
                    <a:pt x="9739" y="4"/>
                    <a:pt x="9750" y="15"/>
                    <a:pt x="9750" y="29"/>
                  </a:cubicBezTo>
                  <a:cubicBezTo>
                    <a:pt x="9750" y="43"/>
                    <a:pt x="9739" y="54"/>
                    <a:pt x="9725" y="54"/>
                  </a:cubicBezTo>
                  <a:lnTo>
                    <a:pt x="9375" y="54"/>
                  </a:lnTo>
                  <a:cubicBezTo>
                    <a:pt x="9362" y="54"/>
                    <a:pt x="9350" y="43"/>
                    <a:pt x="9350" y="29"/>
                  </a:cubicBezTo>
                  <a:cubicBezTo>
                    <a:pt x="9350" y="16"/>
                    <a:pt x="9362" y="4"/>
                    <a:pt x="9375" y="4"/>
                  </a:cubicBezTo>
                  <a:close/>
                  <a:moveTo>
                    <a:pt x="9925" y="4"/>
                  </a:moveTo>
                  <a:lnTo>
                    <a:pt x="10275" y="4"/>
                  </a:lnTo>
                  <a:cubicBezTo>
                    <a:pt x="10289" y="4"/>
                    <a:pt x="10300" y="15"/>
                    <a:pt x="10300" y="29"/>
                  </a:cubicBezTo>
                  <a:cubicBezTo>
                    <a:pt x="10300" y="43"/>
                    <a:pt x="10289" y="54"/>
                    <a:pt x="10275" y="54"/>
                  </a:cubicBezTo>
                  <a:lnTo>
                    <a:pt x="9925" y="54"/>
                  </a:lnTo>
                  <a:cubicBezTo>
                    <a:pt x="9912" y="54"/>
                    <a:pt x="9900" y="43"/>
                    <a:pt x="9900" y="29"/>
                  </a:cubicBezTo>
                  <a:cubicBezTo>
                    <a:pt x="9900" y="15"/>
                    <a:pt x="9912" y="4"/>
                    <a:pt x="9925" y="4"/>
                  </a:cubicBezTo>
                  <a:close/>
                  <a:moveTo>
                    <a:pt x="10475" y="4"/>
                  </a:moveTo>
                  <a:lnTo>
                    <a:pt x="10825" y="3"/>
                  </a:lnTo>
                  <a:cubicBezTo>
                    <a:pt x="10839" y="3"/>
                    <a:pt x="10850" y="15"/>
                    <a:pt x="10850" y="28"/>
                  </a:cubicBezTo>
                  <a:cubicBezTo>
                    <a:pt x="10850" y="42"/>
                    <a:pt x="10839" y="53"/>
                    <a:pt x="10825" y="53"/>
                  </a:cubicBezTo>
                  <a:lnTo>
                    <a:pt x="10475" y="54"/>
                  </a:lnTo>
                  <a:cubicBezTo>
                    <a:pt x="10462" y="54"/>
                    <a:pt x="10450" y="42"/>
                    <a:pt x="10450" y="29"/>
                  </a:cubicBezTo>
                  <a:cubicBezTo>
                    <a:pt x="10450" y="15"/>
                    <a:pt x="10462" y="4"/>
                    <a:pt x="10475" y="4"/>
                  </a:cubicBezTo>
                  <a:close/>
                  <a:moveTo>
                    <a:pt x="11025" y="3"/>
                  </a:moveTo>
                  <a:lnTo>
                    <a:pt x="11375" y="3"/>
                  </a:lnTo>
                  <a:cubicBezTo>
                    <a:pt x="11389" y="3"/>
                    <a:pt x="11400" y="14"/>
                    <a:pt x="11400" y="28"/>
                  </a:cubicBezTo>
                  <a:cubicBezTo>
                    <a:pt x="11400" y="42"/>
                    <a:pt x="11389" y="53"/>
                    <a:pt x="11375" y="53"/>
                  </a:cubicBezTo>
                  <a:lnTo>
                    <a:pt x="11025" y="53"/>
                  </a:lnTo>
                  <a:cubicBezTo>
                    <a:pt x="11012" y="53"/>
                    <a:pt x="11000" y="42"/>
                    <a:pt x="11000" y="28"/>
                  </a:cubicBezTo>
                  <a:cubicBezTo>
                    <a:pt x="11000" y="15"/>
                    <a:pt x="11012" y="3"/>
                    <a:pt x="11025" y="3"/>
                  </a:cubicBezTo>
                  <a:close/>
                  <a:moveTo>
                    <a:pt x="11575" y="3"/>
                  </a:moveTo>
                  <a:lnTo>
                    <a:pt x="11925" y="3"/>
                  </a:lnTo>
                  <a:cubicBezTo>
                    <a:pt x="11939" y="3"/>
                    <a:pt x="11950" y="14"/>
                    <a:pt x="11950" y="28"/>
                  </a:cubicBezTo>
                  <a:cubicBezTo>
                    <a:pt x="11950" y="42"/>
                    <a:pt x="11939" y="53"/>
                    <a:pt x="11925" y="53"/>
                  </a:cubicBezTo>
                  <a:lnTo>
                    <a:pt x="11575" y="53"/>
                  </a:lnTo>
                  <a:cubicBezTo>
                    <a:pt x="11562" y="53"/>
                    <a:pt x="11550" y="42"/>
                    <a:pt x="11550" y="28"/>
                  </a:cubicBezTo>
                  <a:cubicBezTo>
                    <a:pt x="11550" y="14"/>
                    <a:pt x="11562" y="3"/>
                    <a:pt x="11575" y="3"/>
                  </a:cubicBezTo>
                  <a:close/>
                  <a:moveTo>
                    <a:pt x="12125" y="3"/>
                  </a:moveTo>
                  <a:lnTo>
                    <a:pt x="12475" y="2"/>
                  </a:lnTo>
                  <a:cubicBezTo>
                    <a:pt x="12489" y="2"/>
                    <a:pt x="12500" y="14"/>
                    <a:pt x="12500" y="27"/>
                  </a:cubicBezTo>
                  <a:cubicBezTo>
                    <a:pt x="12500" y="41"/>
                    <a:pt x="12489" y="52"/>
                    <a:pt x="12475" y="52"/>
                  </a:cubicBezTo>
                  <a:lnTo>
                    <a:pt x="12125" y="53"/>
                  </a:lnTo>
                  <a:cubicBezTo>
                    <a:pt x="12112" y="53"/>
                    <a:pt x="12100" y="41"/>
                    <a:pt x="12100" y="28"/>
                  </a:cubicBezTo>
                  <a:cubicBezTo>
                    <a:pt x="12100" y="14"/>
                    <a:pt x="12112" y="3"/>
                    <a:pt x="12125" y="3"/>
                  </a:cubicBezTo>
                  <a:close/>
                  <a:moveTo>
                    <a:pt x="12675" y="2"/>
                  </a:moveTo>
                  <a:lnTo>
                    <a:pt x="13025" y="2"/>
                  </a:lnTo>
                  <a:cubicBezTo>
                    <a:pt x="13039" y="2"/>
                    <a:pt x="13050" y="13"/>
                    <a:pt x="13050" y="27"/>
                  </a:cubicBezTo>
                  <a:cubicBezTo>
                    <a:pt x="13050" y="41"/>
                    <a:pt x="13039" y="52"/>
                    <a:pt x="13025" y="52"/>
                  </a:cubicBezTo>
                  <a:lnTo>
                    <a:pt x="12675" y="52"/>
                  </a:lnTo>
                  <a:cubicBezTo>
                    <a:pt x="12662" y="52"/>
                    <a:pt x="12650" y="41"/>
                    <a:pt x="12650" y="27"/>
                  </a:cubicBezTo>
                  <a:cubicBezTo>
                    <a:pt x="12650" y="14"/>
                    <a:pt x="12662" y="2"/>
                    <a:pt x="12675" y="2"/>
                  </a:cubicBezTo>
                  <a:close/>
                  <a:moveTo>
                    <a:pt x="13225" y="2"/>
                  </a:moveTo>
                  <a:lnTo>
                    <a:pt x="13575" y="2"/>
                  </a:lnTo>
                  <a:cubicBezTo>
                    <a:pt x="13589" y="2"/>
                    <a:pt x="13600" y="13"/>
                    <a:pt x="13600" y="27"/>
                  </a:cubicBezTo>
                  <a:cubicBezTo>
                    <a:pt x="13600" y="41"/>
                    <a:pt x="13589" y="52"/>
                    <a:pt x="13575" y="52"/>
                  </a:cubicBezTo>
                  <a:lnTo>
                    <a:pt x="13225" y="52"/>
                  </a:lnTo>
                  <a:cubicBezTo>
                    <a:pt x="13212" y="52"/>
                    <a:pt x="13200" y="41"/>
                    <a:pt x="13200" y="27"/>
                  </a:cubicBezTo>
                  <a:cubicBezTo>
                    <a:pt x="13200" y="13"/>
                    <a:pt x="13212" y="2"/>
                    <a:pt x="13225" y="2"/>
                  </a:cubicBezTo>
                  <a:close/>
                  <a:moveTo>
                    <a:pt x="13775" y="2"/>
                  </a:moveTo>
                  <a:lnTo>
                    <a:pt x="14125" y="1"/>
                  </a:lnTo>
                  <a:cubicBezTo>
                    <a:pt x="14139" y="1"/>
                    <a:pt x="14150" y="13"/>
                    <a:pt x="14150" y="26"/>
                  </a:cubicBezTo>
                  <a:cubicBezTo>
                    <a:pt x="14150" y="40"/>
                    <a:pt x="14139" y="51"/>
                    <a:pt x="14125" y="51"/>
                  </a:cubicBezTo>
                  <a:lnTo>
                    <a:pt x="13775" y="52"/>
                  </a:lnTo>
                  <a:cubicBezTo>
                    <a:pt x="13762" y="52"/>
                    <a:pt x="13750" y="40"/>
                    <a:pt x="13750" y="27"/>
                  </a:cubicBezTo>
                  <a:cubicBezTo>
                    <a:pt x="13750" y="13"/>
                    <a:pt x="13762" y="2"/>
                    <a:pt x="13775" y="2"/>
                  </a:cubicBezTo>
                  <a:close/>
                  <a:moveTo>
                    <a:pt x="14325" y="1"/>
                  </a:moveTo>
                  <a:lnTo>
                    <a:pt x="14675" y="1"/>
                  </a:lnTo>
                  <a:cubicBezTo>
                    <a:pt x="14689" y="1"/>
                    <a:pt x="14700" y="12"/>
                    <a:pt x="14700" y="26"/>
                  </a:cubicBezTo>
                  <a:cubicBezTo>
                    <a:pt x="14700" y="40"/>
                    <a:pt x="14689" y="51"/>
                    <a:pt x="14675" y="51"/>
                  </a:cubicBezTo>
                  <a:lnTo>
                    <a:pt x="14325" y="51"/>
                  </a:lnTo>
                  <a:cubicBezTo>
                    <a:pt x="14312" y="51"/>
                    <a:pt x="14300" y="40"/>
                    <a:pt x="14300" y="26"/>
                  </a:cubicBezTo>
                  <a:cubicBezTo>
                    <a:pt x="14300" y="13"/>
                    <a:pt x="14312" y="1"/>
                    <a:pt x="14325" y="1"/>
                  </a:cubicBezTo>
                  <a:close/>
                  <a:moveTo>
                    <a:pt x="14875" y="1"/>
                  </a:moveTo>
                  <a:lnTo>
                    <a:pt x="15225" y="1"/>
                  </a:lnTo>
                  <a:cubicBezTo>
                    <a:pt x="15239" y="1"/>
                    <a:pt x="15250" y="12"/>
                    <a:pt x="15250" y="26"/>
                  </a:cubicBezTo>
                  <a:cubicBezTo>
                    <a:pt x="15250" y="40"/>
                    <a:pt x="15239" y="51"/>
                    <a:pt x="15225" y="51"/>
                  </a:cubicBezTo>
                  <a:lnTo>
                    <a:pt x="14875" y="51"/>
                  </a:lnTo>
                  <a:cubicBezTo>
                    <a:pt x="14862" y="51"/>
                    <a:pt x="14850" y="40"/>
                    <a:pt x="14850" y="26"/>
                  </a:cubicBezTo>
                  <a:cubicBezTo>
                    <a:pt x="14850" y="12"/>
                    <a:pt x="14862" y="1"/>
                    <a:pt x="14875" y="1"/>
                  </a:cubicBezTo>
                  <a:close/>
                  <a:moveTo>
                    <a:pt x="15425" y="1"/>
                  </a:moveTo>
                  <a:lnTo>
                    <a:pt x="15775" y="0"/>
                  </a:lnTo>
                  <a:cubicBezTo>
                    <a:pt x="15789" y="0"/>
                    <a:pt x="15800" y="12"/>
                    <a:pt x="15800" y="25"/>
                  </a:cubicBezTo>
                  <a:cubicBezTo>
                    <a:pt x="15800" y="39"/>
                    <a:pt x="15789" y="50"/>
                    <a:pt x="15775" y="50"/>
                  </a:cubicBezTo>
                  <a:lnTo>
                    <a:pt x="15425" y="51"/>
                  </a:lnTo>
                  <a:cubicBezTo>
                    <a:pt x="15412" y="51"/>
                    <a:pt x="15400" y="39"/>
                    <a:pt x="15400" y="26"/>
                  </a:cubicBezTo>
                  <a:cubicBezTo>
                    <a:pt x="15400" y="12"/>
                    <a:pt x="15412" y="1"/>
                    <a:pt x="15425" y="1"/>
                  </a:cubicBezTo>
                  <a:close/>
                  <a:moveTo>
                    <a:pt x="15975" y="0"/>
                  </a:moveTo>
                  <a:lnTo>
                    <a:pt x="16225" y="0"/>
                  </a:lnTo>
                  <a:cubicBezTo>
                    <a:pt x="16239" y="0"/>
                    <a:pt x="16250" y="11"/>
                    <a:pt x="16250" y="25"/>
                  </a:cubicBezTo>
                  <a:cubicBezTo>
                    <a:pt x="16250" y="39"/>
                    <a:pt x="16239" y="50"/>
                    <a:pt x="16225" y="50"/>
                  </a:cubicBezTo>
                  <a:lnTo>
                    <a:pt x="15975" y="50"/>
                  </a:lnTo>
                  <a:cubicBezTo>
                    <a:pt x="15962" y="50"/>
                    <a:pt x="15950" y="39"/>
                    <a:pt x="15950" y="25"/>
                  </a:cubicBezTo>
                  <a:cubicBezTo>
                    <a:pt x="15950" y="11"/>
                    <a:pt x="15962" y="0"/>
                    <a:pt x="15975" y="0"/>
                  </a:cubicBezTo>
                  <a:close/>
                </a:path>
              </a:pathLst>
            </a:custGeom>
            <a:solidFill>
              <a:srgbClr val="000000"/>
            </a:solidFill>
            <a:ln w="1588" cap="flat" cmpd="sng">
              <a:solidFill>
                <a:srgbClr val="000000"/>
              </a:solidFill>
              <a:prstDash val="solid"/>
              <a:bevel/>
              <a:headEnd type="none" w="med" len="med"/>
              <a:tailEnd type="none" w="med" len="med"/>
            </a:ln>
          </p:spPr>
          <p:txBody>
            <a:bodyPr/>
            <a:lstStyle/>
            <a:p>
              <a:endParaRPr lang="zh-CN" altLang="en-US"/>
            </a:p>
          </p:txBody>
        </p:sp>
        <p:sp>
          <p:nvSpPr>
            <p:cNvPr id="202776" name="任意多边形 202775"/>
            <p:cNvSpPr>
              <a:spLocks noEditPoints="1"/>
            </p:cNvSpPr>
            <p:nvPr/>
          </p:nvSpPr>
          <p:spPr>
            <a:xfrm>
              <a:off x="1383" y="2229"/>
              <a:ext cx="3587" cy="8"/>
            </a:xfrm>
            <a:custGeom>
              <a:avLst/>
              <a:gdLst/>
              <a:ahLst/>
              <a:cxnLst/>
              <a:rect l="0" t="0" r="0" b="0"/>
              <a:pathLst>
                <a:path w="16250" h="60">
                  <a:moveTo>
                    <a:pt x="25" y="10"/>
                  </a:moveTo>
                  <a:lnTo>
                    <a:pt x="375" y="10"/>
                  </a:lnTo>
                  <a:cubicBezTo>
                    <a:pt x="389" y="10"/>
                    <a:pt x="400" y="21"/>
                    <a:pt x="400" y="35"/>
                  </a:cubicBezTo>
                  <a:cubicBezTo>
                    <a:pt x="400" y="49"/>
                    <a:pt x="389" y="60"/>
                    <a:pt x="375" y="60"/>
                  </a:cubicBezTo>
                  <a:lnTo>
                    <a:pt x="25" y="60"/>
                  </a:lnTo>
                  <a:cubicBezTo>
                    <a:pt x="12" y="60"/>
                    <a:pt x="0" y="49"/>
                    <a:pt x="0" y="35"/>
                  </a:cubicBezTo>
                  <a:cubicBezTo>
                    <a:pt x="0" y="21"/>
                    <a:pt x="12" y="10"/>
                    <a:pt x="25" y="10"/>
                  </a:cubicBezTo>
                  <a:close/>
                  <a:moveTo>
                    <a:pt x="575" y="10"/>
                  </a:moveTo>
                  <a:lnTo>
                    <a:pt x="925" y="10"/>
                  </a:lnTo>
                  <a:cubicBezTo>
                    <a:pt x="939" y="10"/>
                    <a:pt x="950" y="21"/>
                    <a:pt x="950" y="35"/>
                  </a:cubicBezTo>
                  <a:cubicBezTo>
                    <a:pt x="950" y="48"/>
                    <a:pt x="939" y="60"/>
                    <a:pt x="925" y="60"/>
                  </a:cubicBezTo>
                  <a:lnTo>
                    <a:pt x="575" y="60"/>
                  </a:lnTo>
                  <a:cubicBezTo>
                    <a:pt x="562" y="60"/>
                    <a:pt x="550" y="49"/>
                    <a:pt x="550" y="35"/>
                  </a:cubicBezTo>
                  <a:cubicBezTo>
                    <a:pt x="550" y="21"/>
                    <a:pt x="562" y="10"/>
                    <a:pt x="575" y="10"/>
                  </a:cubicBezTo>
                  <a:close/>
                  <a:moveTo>
                    <a:pt x="1125" y="9"/>
                  </a:moveTo>
                  <a:lnTo>
                    <a:pt x="1475" y="9"/>
                  </a:lnTo>
                  <a:cubicBezTo>
                    <a:pt x="1489" y="9"/>
                    <a:pt x="1500" y="20"/>
                    <a:pt x="1500" y="34"/>
                  </a:cubicBezTo>
                  <a:cubicBezTo>
                    <a:pt x="1500" y="48"/>
                    <a:pt x="1489" y="59"/>
                    <a:pt x="1475" y="59"/>
                  </a:cubicBezTo>
                  <a:lnTo>
                    <a:pt x="1125" y="59"/>
                  </a:lnTo>
                  <a:cubicBezTo>
                    <a:pt x="1112" y="59"/>
                    <a:pt x="1100" y="48"/>
                    <a:pt x="1100" y="34"/>
                  </a:cubicBezTo>
                  <a:cubicBezTo>
                    <a:pt x="1100" y="21"/>
                    <a:pt x="1112" y="9"/>
                    <a:pt x="1125" y="9"/>
                  </a:cubicBezTo>
                  <a:close/>
                  <a:moveTo>
                    <a:pt x="1675" y="9"/>
                  </a:moveTo>
                  <a:lnTo>
                    <a:pt x="2025" y="9"/>
                  </a:lnTo>
                  <a:cubicBezTo>
                    <a:pt x="2039" y="9"/>
                    <a:pt x="2050" y="20"/>
                    <a:pt x="2050" y="34"/>
                  </a:cubicBezTo>
                  <a:cubicBezTo>
                    <a:pt x="2050" y="48"/>
                    <a:pt x="2039" y="59"/>
                    <a:pt x="2025" y="59"/>
                  </a:cubicBezTo>
                  <a:lnTo>
                    <a:pt x="1675" y="59"/>
                  </a:lnTo>
                  <a:cubicBezTo>
                    <a:pt x="1662" y="59"/>
                    <a:pt x="1650" y="48"/>
                    <a:pt x="1650" y="34"/>
                  </a:cubicBezTo>
                  <a:cubicBezTo>
                    <a:pt x="1650" y="20"/>
                    <a:pt x="1662" y="9"/>
                    <a:pt x="1675" y="9"/>
                  </a:cubicBezTo>
                  <a:close/>
                  <a:moveTo>
                    <a:pt x="2225" y="9"/>
                  </a:moveTo>
                  <a:lnTo>
                    <a:pt x="2575" y="9"/>
                  </a:lnTo>
                  <a:cubicBezTo>
                    <a:pt x="2589" y="9"/>
                    <a:pt x="2600" y="20"/>
                    <a:pt x="2600" y="34"/>
                  </a:cubicBezTo>
                  <a:cubicBezTo>
                    <a:pt x="2600" y="47"/>
                    <a:pt x="2589" y="59"/>
                    <a:pt x="2575" y="59"/>
                  </a:cubicBezTo>
                  <a:lnTo>
                    <a:pt x="2225" y="59"/>
                  </a:lnTo>
                  <a:cubicBezTo>
                    <a:pt x="2212" y="59"/>
                    <a:pt x="2200" y="48"/>
                    <a:pt x="2200" y="34"/>
                  </a:cubicBezTo>
                  <a:cubicBezTo>
                    <a:pt x="2200" y="20"/>
                    <a:pt x="2212" y="9"/>
                    <a:pt x="2225" y="9"/>
                  </a:cubicBezTo>
                  <a:close/>
                  <a:moveTo>
                    <a:pt x="2775" y="8"/>
                  </a:moveTo>
                  <a:lnTo>
                    <a:pt x="3125" y="8"/>
                  </a:lnTo>
                  <a:cubicBezTo>
                    <a:pt x="3139" y="8"/>
                    <a:pt x="3150" y="19"/>
                    <a:pt x="3150" y="33"/>
                  </a:cubicBezTo>
                  <a:cubicBezTo>
                    <a:pt x="3150" y="47"/>
                    <a:pt x="3139" y="58"/>
                    <a:pt x="3125" y="58"/>
                  </a:cubicBezTo>
                  <a:lnTo>
                    <a:pt x="2775" y="58"/>
                  </a:lnTo>
                  <a:cubicBezTo>
                    <a:pt x="2762" y="58"/>
                    <a:pt x="2750" y="47"/>
                    <a:pt x="2750" y="33"/>
                  </a:cubicBezTo>
                  <a:cubicBezTo>
                    <a:pt x="2750" y="20"/>
                    <a:pt x="2762" y="8"/>
                    <a:pt x="2775" y="8"/>
                  </a:cubicBezTo>
                  <a:close/>
                  <a:moveTo>
                    <a:pt x="3325" y="8"/>
                  </a:moveTo>
                  <a:lnTo>
                    <a:pt x="3675" y="8"/>
                  </a:lnTo>
                  <a:cubicBezTo>
                    <a:pt x="3689" y="8"/>
                    <a:pt x="3700" y="19"/>
                    <a:pt x="3700" y="33"/>
                  </a:cubicBezTo>
                  <a:cubicBezTo>
                    <a:pt x="3700" y="47"/>
                    <a:pt x="3689" y="58"/>
                    <a:pt x="3675" y="58"/>
                  </a:cubicBezTo>
                  <a:lnTo>
                    <a:pt x="3325" y="58"/>
                  </a:lnTo>
                  <a:cubicBezTo>
                    <a:pt x="3312" y="58"/>
                    <a:pt x="3300" y="47"/>
                    <a:pt x="3300" y="33"/>
                  </a:cubicBezTo>
                  <a:cubicBezTo>
                    <a:pt x="3300" y="19"/>
                    <a:pt x="3312" y="8"/>
                    <a:pt x="3325" y="8"/>
                  </a:cubicBezTo>
                  <a:close/>
                  <a:moveTo>
                    <a:pt x="3875" y="8"/>
                  </a:moveTo>
                  <a:lnTo>
                    <a:pt x="4225" y="8"/>
                  </a:lnTo>
                  <a:cubicBezTo>
                    <a:pt x="4239" y="8"/>
                    <a:pt x="4250" y="19"/>
                    <a:pt x="4250" y="33"/>
                  </a:cubicBezTo>
                  <a:cubicBezTo>
                    <a:pt x="4250" y="46"/>
                    <a:pt x="4239" y="58"/>
                    <a:pt x="4225" y="58"/>
                  </a:cubicBezTo>
                  <a:lnTo>
                    <a:pt x="3875" y="58"/>
                  </a:lnTo>
                  <a:cubicBezTo>
                    <a:pt x="3862" y="58"/>
                    <a:pt x="3850" y="47"/>
                    <a:pt x="3850" y="33"/>
                  </a:cubicBezTo>
                  <a:cubicBezTo>
                    <a:pt x="3850" y="19"/>
                    <a:pt x="3862" y="8"/>
                    <a:pt x="3875" y="8"/>
                  </a:cubicBezTo>
                  <a:close/>
                  <a:moveTo>
                    <a:pt x="4425" y="7"/>
                  </a:moveTo>
                  <a:lnTo>
                    <a:pt x="4775" y="7"/>
                  </a:lnTo>
                  <a:cubicBezTo>
                    <a:pt x="4789" y="7"/>
                    <a:pt x="4800" y="18"/>
                    <a:pt x="4800" y="32"/>
                  </a:cubicBezTo>
                  <a:cubicBezTo>
                    <a:pt x="4800" y="46"/>
                    <a:pt x="4789" y="57"/>
                    <a:pt x="4775" y="57"/>
                  </a:cubicBezTo>
                  <a:lnTo>
                    <a:pt x="4425" y="57"/>
                  </a:lnTo>
                  <a:cubicBezTo>
                    <a:pt x="4412" y="57"/>
                    <a:pt x="4400" y="46"/>
                    <a:pt x="4400" y="32"/>
                  </a:cubicBezTo>
                  <a:cubicBezTo>
                    <a:pt x="4400" y="19"/>
                    <a:pt x="4412" y="7"/>
                    <a:pt x="4425" y="7"/>
                  </a:cubicBezTo>
                  <a:close/>
                  <a:moveTo>
                    <a:pt x="4975" y="7"/>
                  </a:moveTo>
                  <a:lnTo>
                    <a:pt x="5325" y="7"/>
                  </a:lnTo>
                  <a:cubicBezTo>
                    <a:pt x="5339" y="7"/>
                    <a:pt x="5350" y="18"/>
                    <a:pt x="5350" y="32"/>
                  </a:cubicBezTo>
                  <a:cubicBezTo>
                    <a:pt x="5350" y="46"/>
                    <a:pt x="5339" y="57"/>
                    <a:pt x="5325" y="57"/>
                  </a:cubicBezTo>
                  <a:lnTo>
                    <a:pt x="4975" y="57"/>
                  </a:lnTo>
                  <a:cubicBezTo>
                    <a:pt x="4962" y="57"/>
                    <a:pt x="4950" y="46"/>
                    <a:pt x="4950" y="32"/>
                  </a:cubicBezTo>
                  <a:cubicBezTo>
                    <a:pt x="4950" y="18"/>
                    <a:pt x="4962" y="7"/>
                    <a:pt x="4975" y="7"/>
                  </a:cubicBezTo>
                  <a:close/>
                  <a:moveTo>
                    <a:pt x="5525" y="7"/>
                  </a:moveTo>
                  <a:lnTo>
                    <a:pt x="5875" y="7"/>
                  </a:lnTo>
                  <a:cubicBezTo>
                    <a:pt x="5889" y="7"/>
                    <a:pt x="5900" y="18"/>
                    <a:pt x="5900" y="31"/>
                  </a:cubicBezTo>
                  <a:cubicBezTo>
                    <a:pt x="5900" y="45"/>
                    <a:pt x="5889" y="57"/>
                    <a:pt x="5875" y="57"/>
                  </a:cubicBezTo>
                  <a:lnTo>
                    <a:pt x="5525" y="57"/>
                  </a:lnTo>
                  <a:cubicBezTo>
                    <a:pt x="5512" y="57"/>
                    <a:pt x="5500" y="46"/>
                    <a:pt x="5500" y="32"/>
                  </a:cubicBezTo>
                  <a:cubicBezTo>
                    <a:pt x="5500" y="18"/>
                    <a:pt x="5512" y="7"/>
                    <a:pt x="5525" y="7"/>
                  </a:cubicBezTo>
                  <a:close/>
                  <a:moveTo>
                    <a:pt x="6075" y="6"/>
                  </a:moveTo>
                  <a:lnTo>
                    <a:pt x="6425" y="6"/>
                  </a:lnTo>
                  <a:cubicBezTo>
                    <a:pt x="6439" y="6"/>
                    <a:pt x="6450" y="17"/>
                    <a:pt x="6450" y="31"/>
                  </a:cubicBezTo>
                  <a:cubicBezTo>
                    <a:pt x="6450" y="45"/>
                    <a:pt x="6439" y="56"/>
                    <a:pt x="6425" y="56"/>
                  </a:cubicBezTo>
                  <a:lnTo>
                    <a:pt x="6075" y="56"/>
                  </a:lnTo>
                  <a:cubicBezTo>
                    <a:pt x="6062" y="56"/>
                    <a:pt x="6050" y="45"/>
                    <a:pt x="6050" y="31"/>
                  </a:cubicBezTo>
                  <a:cubicBezTo>
                    <a:pt x="6050" y="18"/>
                    <a:pt x="6062" y="6"/>
                    <a:pt x="6075" y="6"/>
                  </a:cubicBezTo>
                  <a:close/>
                  <a:moveTo>
                    <a:pt x="6625" y="6"/>
                  </a:moveTo>
                  <a:lnTo>
                    <a:pt x="6975" y="6"/>
                  </a:lnTo>
                  <a:cubicBezTo>
                    <a:pt x="6989" y="6"/>
                    <a:pt x="7000" y="17"/>
                    <a:pt x="7000" y="31"/>
                  </a:cubicBezTo>
                  <a:cubicBezTo>
                    <a:pt x="7000" y="45"/>
                    <a:pt x="6989" y="56"/>
                    <a:pt x="6975" y="56"/>
                  </a:cubicBezTo>
                  <a:lnTo>
                    <a:pt x="6625" y="56"/>
                  </a:lnTo>
                  <a:cubicBezTo>
                    <a:pt x="6612" y="56"/>
                    <a:pt x="6600" y="45"/>
                    <a:pt x="6600" y="31"/>
                  </a:cubicBezTo>
                  <a:cubicBezTo>
                    <a:pt x="6600" y="17"/>
                    <a:pt x="6612" y="6"/>
                    <a:pt x="6625" y="6"/>
                  </a:cubicBezTo>
                  <a:close/>
                  <a:moveTo>
                    <a:pt x="7175" y="6"/>
                  </a:moveTo>
                  <a:lnTo>
                    <a:pt x="7525" y="5"/>
                  </a:lnTo>
                  <a:cubicBezTo>
                    <a:pt x="7539" y="5"/>
                    <a:pt x="7550" y="17"/>
                    <a:pt x="7550" y="30"/>
                  </a:cubicBezTo>
                  <a:cubicBezTo>
                    <a:pt x="7550" y="44"/>
                    <a:pt x="7539" y="55"/>
                    <a:pt x="7525" y="55"/>
                  </a:cubicBezTo>
                  <a:lnTo>
                    <a:pt x="7175" y="56"/>
                  </a:lnTo>
                  <a:cubicBezTo>
                    <a:pt x="7162" y="56"/>
                    <a:pt x="7150" y="45"/>
                    <a:pt x="7150" y="31"/>
                  </a:cubicBezTo>
                  <a:cubicBezTo>
                    <a:pt x="7150" y="17"/>
                    <a:pt x="7162" y="6"/>
                    <a:pt x="7175" y="6"/>
                  </a:cubicBezTo>
                  <a:close/>
                  <a:moveTo>
                    <a:pt x="7725" y="5"/>
                  </a:moveTo>
                  <a:lnTo>
                    <a:pt x="8075" y="5"/>
                  </a:lnTo>
                  <a:cubicBezTo>
                    <a:pt x="8089" y="5"/>
                    <a:pt x="8100" y="16"/>
                    <a:pt x="8100" y="30"/>
                  </a:cubicBezTo>
                  <a:cubicBezTo>
                    <a:pt x="8100" y="44"/>
                    <a:pt x="8089" y="55"/>
                    <a:pt x="8075" y="55"/>
                  </a:cubicBezTo>
                  <a:lnTo>
                    <a:pt x="7725" y="55"/>
                  </a:lnTo>
                  <a:cubicBezTo>
                    <a:pt x="7712" y="55"/>
                    <a:pt x="7700" y="44"/>
                    <a:pt x="7700" y="30"/>
                  </a:cubicBezTo>
                  <a:cubicBezTo>
                    <a:pt x="7700" y="17"/>
                    <a:pt x="7712" y="5"/>
                    <a:pt x="7725" y="5"/>
                  </a:cubicBezTo>
                  <a:close/>
                  <a:moveTo>
                    <a:pt x="8275" y="5"/>
                  </a:moveTo>
                  <a:lnTo>
                    <a:pt x="8625" y="5"/>
                  </a:lnTo>
                  <a:cubicBezTo>
                    <a:pt x="8639" y="5"/>
                    <a:pt x="8650" y="16"/>
                    <a:pt x="8650" y="30"/>
                  </a:cubicBezTo>
                  <a:cubicBezTo>
                    <a:pt x="8650" y="44"/>
                    <a:pt x="8639" y="55"/>
                    <a:pt x="8625" y="55"/>
                  </a:cubicBezTo>
                  <a:lnTo>
                    <a:pt x="8275" y="55"/>
                  </a:lnTo>
                  <a:cubicBezTo>
                    <a:pt x="8262" y="55"/>
                    <a:pt x="8250" y="44"/>
                    <a:pt x="8250" y="30"/>
                  </a:cubicBezTo>
                  <a:cubicBezTo>
                    <a:pt x="8250" y="16"/>
                    <a:pt x="8262" y="5"/>
                    <a:pt x="8275" y="5"/>
                  </a:cubicBezTo>
                  <a:close/>
                  <a:moveTo>
                    <a:pt x="8825" y="5"/>
                  </a:moveTo>
                  <a:lnTo>
                    <a:pt x="9175" y="4"/>
                  </a:lnTo>
                  <a:cubicBezTo>
                    <a:pt x="9189" y="4"/>
                    <a:pt x="9200" y="16"/>
                    <a:pt x="9200" y="29"/>
                  </a:cubicBezTo>
                  <a:cubicBezTo>
                    <a:pt x="9200" y="43"/>
                    <a:pt x="9189" y="54"/>
                    <a:pt x="9175" y="54"/>
                  </a:cubicBezTo>
                  <a:lnTo>
                    <a:pt x="8825" y="55"/>
                  </a:lnTo>
                  <a:cubicBezTo>
                    <a:pt x="8812" y="55"/>
                    <a:pt x="8800" y="44"/>
                    <a:pt x="8800" y="30"/>
                  </a:cubicBezTo>
                  <a:cubicBezTo>
                    <a:pt x="8800" y="16"/>
                    <a:pt x="8812" y="5"/>
                    <a:pt x="8825" y="5"/>
                  </a:cubicBezTo>
                  <a:close/>
                  <a:moveTo>
                    <a:pt x="9375" y="4"/>
                  </a:moveTo>
                  <a:lnTo>
                    <a:pt x="9725" y="4"/>
                  </a:lnTo>
                  <a:cubicBezTo>
                    <a:pt x="9739" y="4"/>
                    <a:pt x="9750" y="15"/>
                    <a:pt x="9750" y="29"/>
                  </a:cubicBezTo>
                  <a:cubicBezTo>
                    <a:pt x="9750" y="43"/>
                    <a:pt x="9739" y="54"/>
                    <a:pt x="9725" y="54"/>
                  </a:cubicBezTo>
                  <a:lnTo>
                    <a:pt x="9375" y="54"/>
                  </a:lnTo>
                  <a:cubicBezTo>
                    <a:pt x="9362" y="54"/>
                    <a:pt x="9350" y="43"/>
                    <a:pt x="9350" y="29"/>
                  </a:cubicBezTo>
                  <a:cubicBezTo>
                    <a:pt x="9350" y="16"/>
                    <a:pt x="9362" y="4"/>
                    <a:pt x="9375" y="4"/>
                  </a:cubicBezTo>
                  <a:close/>
                  <a:moveTo>
                    <a:pt x="9925" y="4"/>
                  </a:moveTo>
                  <a:lnTo>
                    <a:pt x="10275" y="4"/>
                  </a:lnTo>
                  <a:cubicBezTo>
                    <a:pt x="10289" y="4"/>
                    <a:pt x="10300" y="15"/>
                    <a:pt x="10300" y="29"/>
                  </a:cubicBezTo>
                  <a:cubicBezTo>
                    <a:pt x="10300" y="43"/>
                    <a:pt x="10289" y="54"/>
                    <a:pt x="10275" y="54"/>
                  </a:cubicBezTo>
                  <a:lnTo>
                    <a:pt x="9925" y="54"/>
                  </a:lnTo>
                  <a:cubicBezTo>
                    <a:pt x="9912" y="54"/>
                    <a:pt x="9900" y="43"/>
                    <a:pt x="9900" y="29"/>
                  </a:cubicBezTo>
                  <a:cubicBezTo>
                    <a:pt x="9900" y="15"/>
                    <a:pt x="9912" y="4"/>
                    <a:pt x="9925" y="4"/>
                  </a:cubicBezTo>
                  <a:close/>
                  <a:moveTo>
                    <a:pt x="10475" y="4"/>
                  </a:moveTo>
                  <a:lnTo>
                    <a:pt x="10825" y="3"/>
                  </a:lnTo>
                  <a:cubicBezTo>
                    <a:pt x="10839" y="3"/>
                    <a:pt x="10850" y="15"/>
                    <a:pt x="10850" y="28"/>
                  </a:cubicBezTo>
                  <a:cubicBezTo>
                    <a:pt x="10850" y="42"/>
                    <a:pt x="10839" y="53"/>
                    <a:pt x="10825" y="53"/>
                  </a:cubicBezTo>
                  <a:lnTo>
                    <a:pt x="10475" y="54"/>
                  </a:lnTo>
                  <a:cubicBezTo>
                    <a:pt x="10462" y="54"/>
                    <a:pt x="10450" y="42"/>
                    <a:pt x="10450" y="29"/>
                  </a:cubicBezTo>
                  <a:cubicBezTo>
                    <a:pt x="10450" y="15"/>
                    <a:pt x="10462" y="4"/>
                    <a:pt x="10475" y="4"/>
                  </a:cubicBezTo>
                  <a:close/>
                  <a:moveTo>
                    <a:pt x="11025" y="3"/>
                  </a:moveTo>
                  <a:lnTo>
                    <a:pt x="11375" y="3"/>
                  </a:lnTo>
                  <a:cubicBezTo>
                    <a:pt x="11389" y="3"/>
                    <a:pt x="11400" y="14"/>
                    <a:pt x="11400" y="28"/>
                  </a:cubicBezTo>
                  <a:cubicBezTo>
                    <a:pt x="11400" y="42"/>
                    <a:pt x="11389" y="53"/>
                    <a:pt x="11375" y="53"/>
                  </a:cubicBezTo>
                  <a:lnTo>
                    <a:pt x="11025" y="53"/>
                  </a:lnTo>
                  <a:cubicBezTo>
                    <a:pt x="11012" y="53"/>
                    <a:pt x="11000" y="42"/>
                    <a:pt x="11000" y="28"/>
                  </a:cubicBezTo>
                  <a:cubicBezTo>
                    <a:pt x="11000" y="15"/>
                    <a:pt x="11012" y="3"/>
                    <a:pt x="11025" y="3"/>
                  </a:cubicBezTo>
                  <a:close/>
                  <a:moveTo>
                    <a:pt x="11575" y="3"/>
                  </a:moveTo>
                  <a:lnTo>
                    <a:pt x="11925" y="3"/>
                  </a:lnTo>
                  <a:cubicBezTo>
                    <a:pt x="11939" y="3"/>
                    <a:pt x="11950" y="14"/>
                    <a:pt x="11950" y="28"/>
                  </a:cubicBezTo>
                  <a:cubicBezTo>
                    <a:pt x="11950" y="42"/>
                    <a:pt x="11939" y="53"/>
                    <a:pt x="11925" y="53"/>
                  </a:cubicBezTo>
                  <a:lnTo>
                    <a:pt x="11575" y="53"/>
                  </a:lnTo>
                  <a:cubicBezTo>
                    <a:pt x="11562" y="53"/>
                    <a:pt x="11550" y="42"/>
                    <a:pt x="11550" y="28"/>
                  </a:cubicBezTo>
                  <a:cubicBezTo>
                    <a:pt x="11550" y="14"/>
                    <a:pt x="11562" y="3"/>
                    <a:pt x="11575" y="3"/>
                  </a:cubicBezTo>
                  <a:close/>
                  <a:moveTo>
                    <a:pt x="12125" y="3"/>
                  </a:moveTo>
                  <a:lnTo>
                    <a:pt x="12475" y="2"/>
                  </a:lnTo>
                  <a:cubicBezTo>
                    <a:pt x="12489" y="2"/>
                    <a:pt x="12500" y="14"/>
                    <a:pt x="12500" y="27"/>
                  </a:cubicBezTo>
                  <a:cubicBezTo>
                    <a:pt x="12500" y="41"/>
                    <a:pt x="12489" y="52"/>
                    <a:pt x="12475" y="52"/>
                  </a:cubicBezTo>
                  <a:lnTo>
                    <a:pt x="12125" y="53"/>
                  </a:lnTo>
                  <a:cubicBezTo>
                    <a:pt x="12112" y="53"/>
                    <a:pt x="12100" y="41"/>
                    <a:pt x="12100" y="28"/>
                  </a:cubicBezTo>
                  <a:cubicBezTo>
                    <a:pt x="12100" y="14"/>
                    <a:pt x="12112" y="3"/>
                    <a:pt x="12125" y="3"/>
                  </a:cubicBezTo>
                  <a:close/>
                  <a:moveTo>
                    <a:pt x="12675" y="2"/>
                  </a:moveTo>
                  <a:lnTo>
                    <a:pt x="13025" y="2"/>
                  </a:lnTo>
                  <a:cubicBezTo>
                    <a:pt x="13039" y="2"/>
                    <a:pt x="13050" y="13"/>
                    <a:pt x="13050" y="27"/>
                  </a:cubicBezTo>
                  <a:cubicBezTo>
                    <a:pt x="13050" y="41"/>
                    <a:pt x="13039" y="52"/>
                    <a:pt x="13025" y="52"/>
                  </a:cubicBezTo>
                  <a:lnTo>
                    <a:pt x="12675" y="52"/>
                  </a:lnTo>
                  <a:cubicBezTo>
                    <a:pt x="12662" y="52"/>
                    <a:pt x="12650" y="41"/>
                    <a:pt x="12650" y="27"/>
                  </a:cubicBezTo>
                  <a:cubicBezTo>
                    <a:pt x="12650" y="14"/>
                    <a:pt x="12662" y="2"/>
                    <a:pt x="12675" y="2"/>
                  </a:cubicBezTo>
                  <a:close/>
                  <a:moveTo>
                    <a:pt x="13225" y="2"/>
                  </a:moveTo>
                  <a:lnTo>
                    <a:pt x="13575" y="2"/>
                  </a:lnTo>
                  <a:cubicBezTo>
                    <a:pt x="13589" y="2"/>
                    <a:pt x="13600" y="13"/>
                    <a:pt x="13600" y="27"/>
                  </a:cubicBezTo>
                  <a:cubicBezTo>
                    <a:pt x="13600" y="41"/>
                    <a:pt x="13589" y="52"/>
                    <a:pt x="13575" y="52"/>
                  </a:cubicBezTo>
                  <a:lnTo>
                    <a:pt x="13225" y="52"/>
                  </a:lnTo>
                  <a:cubicBezTo>
                    <a:pt x="13212" y="52"/>
                    <a:pt x="13200" y="41"/>
                    <a:pt x="13200" y="27"/>
                  </a:cubicBezTo>
                  <a:cubicBezTo>
                    <a:pt x="13200" y="13"/>
                    <a:pt x="13212" y="2"/>
                    <a:pt x="13225" y="2"/>
                  </a:cubicBezTo>
                  <a:close/>
                  <a:moveTo>
                    <a:pt x="13775" y="2"/>
                  </a:moveTo>
                  <a:lnTo>
                    <a:pt x="14125" y="1"/>
                  </a:lnTo>
                  <a:cubicBezTo>
                    <a:pt x="14139" y="1"/>
                    <a:pt x="14150" y="13"/>
                    <a:pt x="14150" y="26"/>
                  </a:cubicBezTo>
                  <a:cubicBezTo>
                    <a:pt x="14150" y="40"/>
                    <a:pt x="14139" y="51"/>
                    <a:pt x="14125" y="51"/>
                  </a:cubicBezTo>
                  <a:lnTo>
                    <a:pt x="13775" y="52"/>
                  </a:lnTo>
                  <a:cubicBezTo>
                    <a:pt x="13762" y="52"/>
                    <a:pt x="13750" y="40"/>
                    <a:pt x="13750" y="27"/>
                  </a:cubicBezTo>
                  <a:cubicBezTo>
                    <a:pt x="13750" y="13"/>
                    <a:pt x="13762" y="2"/>
                    <a:pt x="13775" y="2"/>
                  </a:cubicBezTo>
                  <a:close/>
                  <a:moveTo>
                    <a:pt x="14325" y="1"/>
                  </a:moveTo>
                  <a:lnTo>
                    <a:pt x="14675" y="1"/>
                  </a:lnTo>
                  <a:cubicBezTo>
                    <a:pt x="14689" y="1"/>
                    <a:pt x="14700" y="12"/>
                    <a:pt x="14700" y="26"/>
                  </a:cubicBezTo>
                  <a:cubicBezTo>
                    <a:pt x="14700" y="40"/>
                    <a:pt x="14689" y="51"/>
                    <a:pt x="14675" y="51"/>
                  </a:cubicBezTo>
                  <a:lnTo>
                    <a:pt x="14325" y="51"/>
                  </a:lnTo>
                  <a:cubicBezTo>
                    <a:pt x="14312" y="51"/>
                    <a:pt x="14300" y="40"/>
                    <a:pt x="14300" y="26"/>
                  </a:cubicBezTo>
                  <a:cubicBezTo>
                    <a:pt x="14300" y="13"/>
                    <a:pt x="14312" y="1"/>
                    <a:pt x="14325" y="1"/>
                  </a:cubicBezTo>
                  <a:close/>
                  <a:moveTo>
                    <a:pt x="14875" y="1"/>
                  </a:moveTo>
                  <a:lnTo>
                    <a:pt x="15225" y="1"/>
                  </a:lnTo>
                  <a:cubicBezTo>
                    <a:pt x="15239" y="1"/>
                    <a:pt x="15250" y="12"/>
                    <a:pt x="15250" y="26"/>
                  </a:cubicBezTo>
                  <a:cubicBezTo>
                    <a:pt x="15250" y="40"/>
                    <a:pt x="15239" y="51"/>
                    <a:pt x="15225" y="51"/>
                  </a:cubicBezTo>
                  <a:lnTo>
                    <a:pt x="14875" y="51"/>
                  </a:lnTo>
                  <a:cubicBezTo>
                    <a:pt x="14862" y="51"/>
                    <a:pt x="14850" y="40"/>
                    <a:pt x="14850" y="26"/>
                  </a:cubicBezTo>
                  <a:cubicBezTo>
                    <a:pt x="14850" y="12"/>
                    <a:pt x="14862" y="1"/>
                    <a:pt x="14875" y="1"/>
                  </a:cubicBezTo>
                  <a:close/>
                  <a:moveTo>
                    <a:pt x="15425" y="1"/>
                  </a:moveTo>
                  <a:lnTo>
                    <a:pt x="15775" y="0"/>
                  </a:lnTo>
                  <a:cubicBezTo>
                    <a:pt x="15789" y="0"/>
                    <a:pt x="15800" y="12"/>
                    <a:pt x="15800" y="25"/>
                  </a:cubicBezTo>
                  <a:cubicBezTo>
                    <a:pt x="15800" y="39"/>
                    <a:pt x="15789" y="50"/>
                    <a:pt x="15775" y="50"/>
                  </a:cubicBezTo>
                  <a:lnTo>
                    <a:pt x="15425" y="51"/>
                  </a:lnTo>
                  <a:cubicBezTo>
                    <a:pt x="15412" y="51"/>
                    <a:pt x="15400" y="39"/>
                    <a:pt x="15400" y="26"/>
                  </a:cubicBezTo>
                  <a:cubicBezTo>
                    <a:pt x="15400" y="12"/>
                    <a:pt x="15412" y="1"/>
                    <a:pt x="15425" y="1"/>
                  </a:cubicBezTo>
                  <a:close/>
                  <a:moveTo>
                    <a:pt x="15975" y="0"/>
                  </a:moveTo>
                  <a:lnTo>
                    <a:pt x="16225" y="0"/>
                  </a:lnTo>
                  <a:cubicBezTo>
                    <a:pt x="16239" y="0"/>
                    <a:pt x="16250" y="11"/>
                    <a:pt x="16250" y="25"/>
                  </a:cubicBezTo>
                  <a:cubicBezTo>
                    <a:pt x="16250" y="39"/>
                    <a:pt x="16239" y="50"/>
                    <a:pt x="16225" y="50"/>
                  </a:cubicBezTo>
                  <a:lnTo>
                    <a:pt x="15975" y="50"/>
                  </a:lnTo>
                  <a:cubicBezTo>
                    <a:pt x="15962" y="50"/>
                    <a:pt x="15950" y="39"/>
                    <a:pt x="15950" y="25"/>
                  </a:cubicBezTo>
                  <a:cubicBezTo>
                    <a:pt x="15950" y="11"/>
                    <a:pt x="15962" y="0"/>
                    <a:pt x="15975" y="0"/>
                  </a:cubicBezTo>
                  <a:close/>
                </a:path>
              </a:pathLst>
            </a:custGeom>
            <a:solidFill>
              <a:srgbClr val="000000"/>
            </a:solidFill>
            <a:ln w="1588" cap="flat" cmpd="sng">
              <a:solidFill>
                <a:srgbClr val="000000"/>
              </a:solidFill>
              <a:prstDash val="solid"/>
              <a:bevel/>
              <a:headEnd type="none" w="med" len="med"/>
              <a:tailEnd type="none" w="med" len="med"/>
            </a:ln>
          </p:spPr>
          <p:txBody>
            <a:bodyPr/>
            <a:lstStyle/>
            <a:p>
              <a:endParaRPr lang="zh-CN" altLang="en-US"/>
            </a:p>
          </p:txBody>
        </p:sp>
        <p:sp>
          <p:nvSpPr>
            <p:cNvPr id="202777" name="任意多边形 202776"/>
            <p:cNvSpPr>
              <a:spLocks noEditPoints="1"/>
            </p:cNvSpPr>
            <p:nvPr/>
          </p:nvSpPr>
          <p:spPr>
            <a:xfrm>
              <a:off x="1383" y="1941"/>
              <a:ext cx="3587" cy="8"/>
            </a:xfrm>
            <a:custGeom>
              <a:avLst/>
              <a:gdLst/>
              <a:ahLst/>
              <a:cxnLst/>
              <a:rect l="0" t="0" r="0" b="0"/>
              <a:pathLst>
                <a:path w="16250" h="60">
                  <a:moveTo>
                    <a:pt x="25" y="10"/>
                  </a:moveTo>
                  <a:lnTo>
                    <a:pt x="375" y="10"/>
                  </a:lnTo>
                  <a:cubicBezTo>
                    <a:pt x="389" y="10"/>
                    <a:pt x="400" y="21"/>
                    <a:pt x="400" y="35"/>
                  </a:cubicBezTo>
                  <a:cubicBezTo>
                    <a:pt x="400" y="49"/>
                    <a:pt x="389" y="60"/>
                    <a:pt x="375" y="60"/>
                  </a:cubicBezTo>
                  <a:lnTo>
                    <a:pt x="25" y="60"/>
                  </a:lnTo>
                  <a:cubicBezTo>
                    <a:pt x="12" y="60"/>
                    <a:pt x="0" y="49"/>
                    <a:pt x="0" y="35"/>
                  </a:cubicBezTo>
                  <a:cubicBezTo>
                    <a:pt x="0" y="21"/>
                    <a:pt x="12" y="10"/>
                    <a:pt x="25" y="10"/>
                  </a:cubicBezTo>
                  <a:close/>
                  <a:moveTo>
                    <a:pt x="575" y="10"/>
                  </a:moveTo>
                  <a:lnTo>
                    <a:pt x="925" y="10"/>
                  </a:lnTo>
                  <a:cubicBezTo>
                    <a:pt x="939" y="10"/>
                    <a:pt x="950" y="21"/>
                    <a:pt x="950" y="35"/>
                  </a:cubicBezTo>
                  <a:cubicBezTo>
                    <a:pt x="950" y="48"/>
                    <a:pt x="939" y="60"/>
                    <a:pt x="925" y="60"/>
                  </a:cubicBezTo>
                  <a:lnTo>
                    <a:pt x="575" y="60"/>
                  </a:lnTo>
                  <a:cubicBezTo>
                    <a:pt x="562" y="60"/>
                    <a:pt x="550" y="49"/>
                    <a:pt x="550" y="35"/>
                  </a:cubicBezTo>
                  <a:cubicBezTo>
                    <a:pt x="550" y="21"/>
                    <a:pt x="562" y="10"/>
                    <a:pt x="575" y="10"/>
                  </a:cubicBezTo>
                  <a:close/>
                  <a:moveTo>
                    <a:pt x="1125" y="9"/>
                  </a:moveTo>
                  <a:lnTo>
                    <a:pt x="1475" y="9"/>
                  </a:lnTo>
                  <a:cubicBezTo>
                    <a:pt x="1489" y="9"/>
                    <a:pt x="1500" y="20"/>
                    <a:pt x="1500" y="34"/>
                  </a:cubicBezTo>
                  <a:cubicBezTo>
                    <a:pt x="1500" y="48"/>
                    <a:pt x="1489" y="59"/>
                    <a:pt x="1475" y="59"/>
                  </a:cubicBezTo>
                  <a:lnTo>
                    <a:pt x="1125" y="59"/>
                  </a:lnTo>
                  <a:cubicBezTo>
                    <a:pt x="1112" y="59"/>
                    <a:pt x="1100" y="48"/>
                    <a:pt x="1100" y="34"/>
                  </a:cubicBezTo>
                  <a:cubicBezTo>
                    <a:pt x="1100" y="21"/>
                    <a:pt x="1112" y="9"/>
                    <a:pt x="1125" y="9"/>
                  </a:cubicBezTo>
                  <a:close/>
                  <a:moveTo>
                    <a:pt x="1675" y="9"/>
                  </a:moveTo>
                  <a:lnTo>
                    <a:pt x="2025" y="9"/>
                  </a:lnTo>
                  <a:cubicBezTo>
                    <a:pt x="2039" y="9"/>
                    <a:pt x="2050" y="20"/>
                    <a:pt x="2050" y="34"/>
                  </a:cubicBezTo>
                  <a:cubicBezTo>
                    <a:pt x="2050" y="48"/>
                    <a:pt x="2039" y="59"/>
                    <a:pt x="2025" y="59"/>
                  </a:cubicBezTo>
                  <a:lnTo>
                    <a:pt x="1675" y="59"/>
                  </a:lnTo>
                  <a:cubicBezTo>
                    <a:pt x="1662" y="59"/>
                    <a:pt x="1650" y="48"/>
                    <a:pt x="1650" y="34"/>
                  </a:cubicBezTo>
                  <a:cubicBezTo>
                    <a:pt x="1650" y="20"/>
                    <a:pt x="1662" y="9"/>
                    <a:pt x="1675" y="9"/>
                  </a:cubicBezTo>
                  <a:close/>
                  <a:moveTo>
                    <a:pt x="2225" y="9"/>
                  </a:moveTo>
                  <a:lnTo>
                    <a:pt x="2575" y="9"/>
                  </a:lnTo>
                  <a:cubicBezTo>
                    <a:pt x="2589" y="9"/>
                    <a:pt x="2600" y="20"/>
                    <a:pt x="2600" y="34"/>
                  </a:cubicBezTo>
                  <a:cubicBezTo>
                    <a:pt x="2600" y="47"/>
                    <a:pt x="2589" y="59"/>
                    <a:pt x="2575" y="59"/>
                  </a:cubicBezTo>
                  <a:lnTo>
                    <a:pt x="2225" y="59"/>
                  </a:lnTo>
                  <a:cubicBezTo>
                    <a:pt x="2212" y="59"/>
                    <a:pt x="2200" y="48"/>
                    <a:pt x="2200" y="34"/>
                  </a:cubicBezTo>
                  <a:cubicBezTo>
                    <a:pt x="2200" y="20"/>
                    <a:pt x="2212" y="9"/>
                    <a:pt x="2225" y="9"/>
                  </a:cubicBezTo>
                  <a:close/>
                  <a:moveTo>
                    <a:pt x="2775" y="8"/>
                  </a:moveTo>
                  <a:lnTo>
                    <a:pt x="3125" y="8"/>
                  </a:lnTo>
                  <a:cubicBezTo>
                    <a:pt x="3139" y="8"/>
                    <a:pt x="3150" y="19"/>
                    <a:pt x="3150" y="33"/>
                  </a:cubicBezTo>
                  <a:cubicBezTo>
                    <a:pt x="3150" y="47"/>
                    <a:pt x="3139" y="58"/>
                    <a:pt x="3125" y="58"/>
                  </a:cubicBezTo>
                  <a:lnTo>
                    <a:pt x="2775" y="58"/>
                  </a:lnTo>
                  <a:cubicBezTo>
                    <a:pt x="2762" y="58"/>
                    <a:pt x="2750" y="47"/>
                    <a:pt x="2750" y="33"/>
                  </a:cubicBezTo>
                  <a:cubicBezTo>
                    <a:pt x="2750" y="20"/>
                    <a:pt x="2762" y="8"/>
                    <a:pt x="2775" y="8"/>
                  </a:cubicBezTo>
                  <a:close/>
                  <a:moveTo>
                    <a:pt x="3325" y="8"/>
                  </a:moveTo>
                  <a:lnTo>
                    <a:pt x="3675" y="8"/>
                  </a:lnTo>
                  <a:cubicBezTo>
                    <a:pt x="3689" y="8"/>
                    <a:pt x="3700" y="19"/>
                    <a:pt x="3700" y="33"/>
                  </a:cubicBezTo>
                  <a:cubicBezTo>
                    <a:pt x="3700" y="47"/>
                    <a:pt x="3689" y="58"/>
                    <a:pt x="3675" y="58"/>
                  </a:cubicBezTo>
                  <a:lnTo>
                    <a:pt x="3325" y="58"/>
                  </a:lnTo>
                  <a:cubicBezTo>
                    <a:pt x="3312" y="58"/>
                    <a:pt x="3300" y="47"/>
                    <a:pt x="3300" y="33"/>
                  </a:cubicBezTo>
                  <a:cubicBezTo>
                    <a:pt x="3300" y="19"/>
                    <a:pt x="3312" y="8"/>
                    <a:pt x="3325" y="8"/>
                  </a:cubicBezTo>
                  <a:close/>
                  <a:moveTo>
                    <a:pt x="3875" y="8"/>
                  </a:moveTo>
                  <a:lnTo>
                    <a:pt x="4225" y="8"/>
                  </a:lnTo>
                  <a:cubicBezTo>
                    <a:pt x="4239" y="8"/>
                    <a:pt x="4250" y="19"/>
                    <a:pt x="4250" y="33"/>
                  </a:cubicBezTo>
                  <a:cubicBezTo>
                    <a:pt x="4250" y="46"/>
                    <a:pt x="4239" y="58"/>
                    <a:pt x="4225" y="58"/>
                  </a:cubicBezTo>
                  <a:lnTo>
                    <a:pt x="3875" y="58"/>
                  </a:lnTo>
                  <a:cubicBezTo>
                    <a:pt x="3862" y="58"/>
                    <a:pt x="3850" y="47"/>
                    <a:pt x="3850" y="33"/>
                  </a:cubicBezTo>
                  <a:cubicBezTo>
                    <a:pt x="3850" y="19"/>
                    <a:pt x="3862" y="8"/>
                    <a:pt x="3875" y="8"/>
                  </a:cubicBezTo>
                  <a:close/>
                  <a:moveTo>
                    <a:pt x="4425" y="7"/>
                  </a:moveTo>
                  <a:lnTo>
                    <a:pt x="4775" y="7"/>
                  </a:lnTo>
                  <a:cubicBezTo>
                    <a:pt x="4789" y="7"/>
                    <a:pt x="4800" y="18"/>
                    <a:pt x="4800" y="32"/>
                  </a:cubicBezTo>
                  <a:cubicBezTo>
                    <a:pt x="4800" y="46"/>
                    <a:pt x="4789" y="57"/>
                    <a:pt x="4775" y="57"/>
                  </a:cubicBezTo>
                  <a:lnTo>
                    <a:pt x="4425" y="57"/>
                  </a:lnTo>
                  <a:cubicBezTo>
                    <a:pt x="4412" y="57"/>
                    <a:pt x="4400" y="46"/>
                    <a:pt x="4400" y="32"/>
                  </a:cubicBezTo>
                  <a:cubicBezTo>
                    <a:pt x="4400" y="19"/>
                    <a:pt x="4412" y="7"/>
                    <a:pt x="4425" y="7"/>
                  </a:cubicBezTo>
                  <a:close/>
                  <a:moveTo>
                    <a:pt x="4975" y="7"/>
                  </a:moveTo>
                  <a:lnTo>
                    <a:pt x="5325" y="7"/>
                  </a:lnTo>
                  <a:cubicBezTo>
                    <a:pt x="5339" y="7"/>
                    <a:pt x="5350" y="18"/>
                    <a:pt x="5350" y="32"/>
                  </a:cubicBezTo>
                  <a:cubicBezTo>
                    <a:pt x="5350" y="46"/>
                    <a:pt x="5339" y="57"/>
                    <a:pt x="5325" y="57"/>
                  </a:cubicBezTo>
                  <a:lnTo>
                    <a:pt x="4975" y="57"/>
                  </a:lnTo>
                  <a:cubicBezTo>
                    <a:pt x="4962" y="57"/>
                    <a:pt x="4950" y="46"/>
                    <a:pt x="4950" y="32"/>
                  </a:cubicBezTo>
                  <a:cubicBezTo>
                    <a:pt x="4950" y="18"/>
                    <a:pt x="4962" y="7"/>
                    <a:pt x="4975" y="7"/>
                  </a:cubicBezTo>
                  <a:close/>
                  <a:moveTo>
                    <a:pt x="5525" y="7"/>
                  </a:moveTo>
                  <a:lnTo>
                    <a:pt x="5875" y="7"/>
                  </a:lnTo>
                  <a:cubicBezTo>
                    <a:pt x="5889" y="7"/>
                    <a:pt x="5900" y="18"/>
                    <a:pt x="5900" y="32"/>
                  </a:cubicBezTo>
                  <a:cubicBezTo>
                    <a:pt x="5900" y="45"/>
                    <a:pt x="5889" y="57"/>
                    <a:pt x="5875" y="57"/>
                  </a:cubicBezTo>
                  <a:lnTo>
                    <a:pt x="5525" y="57"/>
                  </a:lnTo>
                  <a:cubicBezTo>
                    <a:pt x="5512" y="57"/>
                    <a:pt x="5500" y="46"/>
                    <a:pt x="5500" y="32"/>
                  </a:cubicBezTo>
                  <a:cubicBezTo>
                    <a:pt x="5500" y="18"/>
                    <a:pt x="5512" y="7"/>
                    <a:pt x="5525" y="7"/>
                  </a:cubicBezTo>
                  <a:close/>
                  <a:moveTo>
                    <a:pt x="6075" y="6"/>
                  </a:moveTo>
                  <a:lnTo>
                    <a:pt x="6425" y="6"/>
                  </a:lnTo>
                  <a:cubicBezTo>
                    <a:pt x="6439" y="6"/>
                    <a:pt x="6450" y="17"/>
                    <a:pt x="6450" y="31"/>
                  </a:cubicBezTo>
                  <a:cubicBezTo>
                    <a:pt x="6450" y="45"/>
                    <a:pt x="6439" y="56"/>
                    <a:pt x="6425" y="56"/>
                  </a:cubicBezTo>
                  <a:lnTo>
                    <a:pt x="6075" y="56"/>
                  </a:lnTo>
                  <a:cubicBezTo>
                    <a:pt x="6062" y="56"/>
                    <a:pt x="6050" y="45"/>
                    <a:pt x="6050" y="31"/>
                  </a:cubicBezTo>
                  <a:cubicBezTo>
                    <a:pt x="6050" y="18"/>
                    <a:pt x="6062" y="6"/>
                    <a:pt x="6075" y="6"/>
                  </a:cubicBezTo>
                  <a:close/>
                  <a:moveTo>
                    <a:pt x="6625" y="6"/>
                  </a:moveTo>
                  <a:lnTo>
                    <a:pt x="6975" y="6"/>
                  </a:lnTo>
                  <a:cubicBezTo>
                    <a:pt x="6989" y="6"/>
                    <a:pt x="7000" y="17"/>
                    <a:pt x="7000" y="31"/>
                  </a:cubicBezTo>
                  <a:cubicBezTo>
                    <a:pt x="7000" y="45"/>
                    <a:pt x="6989" y="56"/>
                    <a:pt x="6975" y="56"/>
                  </a:cubicBezTo>
                  <a:lnTo>
                    <a:pt x="6625" y="56"/>
                  </a:lnTo>
                  <a:cubicBezTo>
                    <a:pt x="6612" y="56"/>
                    <a:pt x="6600" y="45"/>
                    <a:pt x="6600" y="31"/>
                  </a:cubicBezTo>
                  <a:cubicBezTo>
                    <a:pt x="6600" y="17"/>
                    <a:pt x="6612" y="6"/>
                    <a:pt x="6625" y="6"/>
                  </a:cubicBezTo>
                  <a:close/>
                  <a:moveTo>
                    <a:pt x="7175" y="6"/>
                  </a:moveTo>
                  <a:lnTo>
                    <a:pt x="7525" y="6"/>
                  </a:lnTo>
                  <a:cubicBezTo>
                    <a:pt x="7539" y="5"/>
                    <a:pt x="7550" y="17"/>
                    <a:pt x="7550" y="30"/>
                  </a:cubicBezTo>
                  <a:cubicBezTo>
                    <a:pt x="7550" y="44"/>
                    <a:pt x="7539" y="55"/>
                    <a:pt x="7525" y="56"/>
                  </a:cubicBezTo>
                  <a:lnTo>
                    <a:pt x="7175" y="56"/>
                  </a:lnTo>
                  <a:cubicBezTo>
                    <a:pt x="7162" y="56"/>
                    <a:pt x="7150" y="45"/>
                    <a:pt x="7150" y="31"/>
                  </a:cubicBezTo>
                  <a:cubicBezTo>
                    <a:pt x="7150" y="17"/>
                    <a:pt x="7162" y="6"/>
                    <a:pt x="7175" y="6"/>
                  </a:cubicBezTo>
                  <a:close/>
                  <a:moveTo>
                    <a:pt x="7725" y="5"/>
                  </a:moveTo>
                  <a:lnTo>
                    <a:pt x="8075" y="5"/>
                  </a:lnTo>
                  <a:cubicBezTo>
                    <a:pt x="8089" y="5"/>
                    <a:pt x="8100" y="16"/>
                    <a:pt x="8100" y="30"/>
                  </a:cubicBezTo>
                  <a:cubicBezTo>
                    <a:pt x="8100" y="44"/>
                    <a:pt x="8089" y="55"/>
                    <a:pt x="8075" y="55"/>
                  </a:cubicBezTo>
                  <a:lnTo>
                    <a:pt x="7725" y="55"/>
                  </a:lnTo>
                  <a:cubicBezTo>
                    <a:pt x="7712" y="55"/>
                    <a:pt x="7700" y="44"/>
                    <a:pt x="7700" y="30"/>
                  </a:cubicBezTo>
                  <a:cubicBezTo>
                    <a:pt x="7700" y="17"/>
                    <a:pt x="7712" y="5"/>
                    <a:pt x="7725" y="5"/>
                  </a:cubicBezTo>
                  <a:close/>
                  <a:moveTo>
                    <a:pt x="8275" y="5"/>
                  </a:moveTo>
                  <a:lnTo>
                    <a:pt x="8625" y="5"/>
                  </a:lnTo>
                  <a:cubicBezTo>
                    <a:pt x="8639" y="5"/>
                    <a:pt x="8650" y="16"/>
                    <a:pt x="8650" y="30"/>
                  </a:cubicBezTo>
                  <a:cubicBezTo>
                    <a:pt x="8650" y="44"/>
                    <a:pt x="8639" y="55"/>
                    <a:pt x="8625" y="55"/>
                  </a:cubicBezTo>
                  <a:lnTo>
                    <a:pt x="8275" y="55"/>
                  </a:lnTo>
                  <a:cubicBezTo>
                    <a:pt x="8262" y="55"/>
                    <a:pt x="8250" y="44"/>
                    <a:pt x="8250" y="30"/>
                  </a:cubicBezTo>
                  <a:cubicBezTo>
                    <a:pt x="8250" y="16"/>
                    <a:pt x="8262" y="5"/>
                    <a:pt x="8275" y="5"/>
                  </a:cubicBezTo>
                  <a:close/>
                  <a:moveTo>
                    <a:pt x="8825" y="5"/>
                  </a:moveTo>
                  <a:lnTo>
                    <a:pt x="9175" y="4"/>
                  </a:lnTo>
                  <a:cubicBezTo>
                    <a:pt x="9189" y="4"/>
                    <a:pt x="9200" y="16"/>
                    <a:pt x="9200" y="29"/>
                  </a:cubicBezTo>
                  <a:cubicBezTo>
                    <a:pt x="9200" y="43"/>
                    <a:pt x="9189" y="54"/>
                    <a:pt x="9175" y="54"/>
                  </a:cubicBezTo>
                  <a:lnTo>
                    <a:pt x="8825" y="55"/>
                  </a:lnTo>
                  <a:cubicBezTo>
                    <a:pt x="8812" y="55"/>
                    <a:pt x="8800" y="44"/>
                    <a:pt x="8800" y="30"/>
                  </a:cubicBezTo>
                  <a:cubicBezTo>
                    <a:pt x="8800" y="16"/>
                    <a:pt x="8812" y="5"/>
                    <a:pt x="8825" y="5"/>
                  </a:cubicBezTo>
                  <a:close/>
                  <a:moveTo>
                    <a:pt x="9375" y="4"/>
                  </a:moveTo>
                  <a:lnTo>
                    <a:pt x="9725" y="4"/>
                  </a:lnTo>
                  <a:cubicBezTo>
                    <a:pt x="9739" y="4"/>
                    <a:pt x="9750" y="15"/>
                    <a:pt x="9750" y="29"/>
                  </a:cubicBezTo>
                  <a:cubicBezTo>
                    <a:pt x="9750" y="43"/>
                    <a:pt x="9739" y="54"/>
                    <a:pt x="9725" y="54"/>
                  </a:cubicBezTo>
                  <a:lnTo>
                    <a:pt x="9375" y="54"/>
                  </a:lnTo>
                  <a:cubicBezTo>
                    <a:pt x="9362" y="54"/>
                    <a:pt x="9350" y="43"/>
                    <a:pt x="9350" y="29"/>
                  </a:cubicBezTo>
                  <a:cubicBezTo>
                    <a:pt x="9350" y="16"/>
                    <a:pt x="9362" y="4"/>
                    <a:pt x="9375" y="4"/>
                  </a:cubicBezTo>
                  <a:close/>
                  <a:moveTo>
                    <a:pt x="9925" y="4"/>
                  </a:moveTo>
                  <a:lnTo>
                    <a:pt x="10275" y="4"/>
                  </a:lnTo>
                  <a:cubicBezTo>
                    <a:pt x="10289" y="4"/>
                    <a:pt x="10300" y="15"/>
                    <a:pt x="10300" y="29"/>
                  </a:cubicBezTo>
                  <a:cubicBezTo>
                    <a:pt x="10300" y="43"/>
                    <a:pt x="10289" y="54"/>
                    <a:pt x="10275" y="54"/>
                  </a:cubicBezTo>
                  <a:lnTo>
                    <a:pt x="9925" y="54"/>
                  </a:lnTo>
                  <a:cubicBezTo>
                    <a:pt x="9912" y="54"/>
                    <a:pt x="9900" y="43"/>
                    <a:pt x="9900" y="29"/>
                  </a:cubicBezTo>
                  <a:cubicBezTo>
                    <a:pt x="9900" y="15"/>
                    <a:pt x="9912" y="4"/>
                    <a:pt x="9925" y="4"/>
                  </a:cubicBezTo>
                  <a:close/>
                  <a:moveTo>
                    <a:pt x="10475" y="4"/>
                  </a:moveTo>
                  <a:lnTo>
                    <a:pt x="10825" y="3"/>
                  </a:lnTo>
                  <a:cubicBezTo>
                    <a:pt x="10839" y="3"/>
                    <a:pt x="10850" y="15"/>
                    <a:pt x="10850" y="28"/>
                  </a:cubicBezTo>
                  <a:cubicBezTo>
                    <a:pt x="10850" y="42"/>
                    <a:pt x="10839" y="53"/>
                    <a:pt x="10825" y="53"/>
                  </a:cubicBezTo>
                  <a:lnTo>
                    <a:pt x="10475" y="54"/>
                  </a:lnTo>
                  <a:cubicBezTo>
                    <a:pt x="10462" y="54"/>
                    <a:pt x="10450" y="43"/>
                    <a:pt x="10450" y="29"/>
                  </a:cubicBezTo>
                  <a:cubicBezTo>
                    <a:pt x="10450" y="15"/>
                    <a:pt x="10462" y="4"/>
                    <a:pt x="10475" y="4"/>
                  </a:cubicBezTo>
                  <a:close/>
                  <a:moveTo>
                    <a:pt x="11025" y="3"/>
                  </a:moveTo>
                  <a:lnTo>
                    <a:pt x="11375" y="3"/>
                  </a:lnTo>
                  <a:cubicBezTo>
                    <a:pt x="11389" y="3"/>
                    <a:pt x="11400" y="14"/>
                    <a:pt x="11400" y="28"/>
                  </a:cubicBezTo>
                  <a:cubicBezTo>
                    <a:pt x="11400" y="42"/>
                    <a:pt x="11389" y="53"/>
                    <a:pt x="11375" y="53"/>
                  </a:cubicBezTo>
                  <a:lnTo>
                    <a:pt x="11025" y="53"/>
                  </a:lnTo>
                  <a:cubicBezTo>
                    <a:pt x="11012" y="53"/>
                    <a:pt x="11000" y="42"/>
                    <a:pt x="11000" y="28"/>
                  </a:cubicBezTo>
                  <a:cubicBezTo>
                    <a:pt x="11000" y="15"/>
                    <a:pt x="11012" y="3"/>
                    <a:pt x="11025" y="3"/>
                  </a:cubicBezTo>
                  <a:close/>
                  <a:moveTo>
                    <a:pt x="11575" y="3"/>
                  </a:moveTo>
                  <a:lnTo>
                    <a:pt x="11925" y="3"/>
                  </a:lnTo>
                  <a:cubicBezTo>
                    <a:pt x="11939" y="3"/>
                    <a:pt x="11950" y="14"/>
                    <a:pt x="11950" y="28"/>
                  </a:cubicBezTo>
                  <a:cubicBezTo>
                    <a:pt x="11950" y="42"/>
                    <a:pt x="11939" y="53"/>
                    <a:pt x="11925" y="53"/>
                  </a:cubicBezTo>
                  <a:lnTo>
                    <a:pt x="11575" y="53"/>
                  </a:lnTo>
                  <a:cubicBezTo>
                    <a:pt x="11562" y="53"/>
                    <a:pt x="11550" y="42"/>
                    <a:pt x="11550" y="28"/>
                  </a:cubicBezTo>
                  <a:cubicBezTo>
                    <a:pt x="11550" y="14"/>
                    <a:pt x="11562" y="3"/>
                    <a:pt x="11575" y="3"/>
                  </a:cubicBezTo>
                  <a:close/>
                  <a:moveTo>
                    <a:pt x="12125" y="3"/>
                  </a:moveTo>
                  <a:lnTo>
                    <a:pt x="12475" y="2"/>
                  </a:lnTo>
                  <a:cubicBezTo>
                    <a:pt x="12489" y="2"/>
                    <a:pt x="12500" y="14"/>
                    <a:pt x="12500" y="27"/>
                  </a:cubicBezTo>
                  <a:cubicBezTo>
                    <a:pt x="12500" y="41"/>
                    <a:pt x="12489" y="52"/>
                    <a:pt x="12475" y="52"/>
                  </a:cubicBezTo>
                  <a:lnTo>
                    <a:pt x="12125" y="53"/>
                  </a:lnTo>
                  <a:cubicBezTo>
                    <a:pt x="12112" y="53"/>
                    <a:pt x="12100" y="41"/>
                    <a:pt x="12100" y="28"/>
                  </a:cubicBezTo>
                  <a:cubicBezTo>
                    <a:pt x="12100" y="14"/>
                    <a:pt x="12112" y="3"/>
                    <a:pt x="12125" y="3"/>
                  </a:cubicBezTo>
                  <a:close/>
                  <a:moveTo>
                    <a:pt x="12675" y="2"/>
                  </a:moveTo>
                  <a:lnTo>
                    <a:pt x="13025" y="2"/>
                  </a:lnTo>
                  <a:cubicBezTo>
                    <a:pt x="13039" y="2"/>
                    <a:pt x="13050" y="13"/>
                    <a:pt x="13050" y="27"/>
                  </a:cubicBezTo>
                  <a:cubicBezTo>
                    <a:pt x="13050" y="41"/>
                    <a:pt x="13039" y="52"/>
                    <a:pt x="13025" y="52"/>
                  </a:cubicBezTo>
                  <a:lnTo>
                    <a:pt x="12675" y="52"/>
                  </a:lnTo>
                  <a:cubicBezTo>
                    <a:pt x="12662" y="52"/>
                    <a:pt x="12650" y="41"/>
                    <a:pt x="12650" y="27"/>
                  </a:cubicBezTo>
                  <a:cubicBezTo>
                    <a:pt x="12650" y="14"/>
                    <a:pt x="12662" y="2"/>
                    <a:pt x="12675" y="2"/>
                  </a:cubicBezTo>
                  <a:close/>
                  <a:moveTo>
                    <a:pt x="13225" y="2"/>
                  </a:moveTo>
                  <a:lnTo>
                    <a:pt x="13575" y="2"/>
                  </a:lnTo>
                  <a:cubicBezTo>
                    <a:pt x="13589" y="2"/>
                    <a:pt x="13600" y="13"/>
                    <a:pt x="13600" y="27"/>
                  </a:cubicBezTo>
                  <a:cubicBezTo>
                    <a:pt x="13600" y="41"/>
                    <a:pt x="13589" y="52"/>
                    <a:pt x="13575" y="52"/>
                  </a:cubicBezTo>
                  <a:lnTo>
                    <a:pt x="13225" y="52"/>
                  </a:lnTo>
                  <a:cubicBezTo>
                    <a:pt x="13212" y="52"/>
                    <a:pt x="13200" y="41"/>
                    <a:pt x="13200" y="27"/>
                  </a:cubicBezTo>
                  <a:cubicBezTo>
                    <a:pt x="13200" y="13"/>
                    <a:pt x="13212" y="2"/>
                    <a:pt x="13225" y="2"/>
                  </a:cubicBezTo>
                  <a:close/>
                  <a:moveTo>
                    <a:pt x="13775" y="2"/>
                  </a:moveTo>
                  <a:lnTo>
                    <a:pt x="14125" y="1"/>
                  </a:lnTo>
                  <a:cubicBezTo>
                    <a:pt x="14139" y="1"/>
                    <a:pt x="14150" y="13"/>
                    <a:pt x="14150" y="26"/>
                  </a:cubicBezTo>
                  <a:cubicBezTo>
                    <a:pt x="14150" y="40"/>
                    <a:pt x="14139" y="51"/>
                    <a:pt x="14125" y="51"/>
                  </a:cubicBezTo>
                  <a:lnTo>
                    <a:pt x="13775" y="52"/>
                  </a:lnTo>
                  <a:cubicBezTo>
                    <a:pt x="13762" y="52"/>
                    <a:pt x="13750" y="40"/>
                    <a:pt x="13750" y="27"/>
                  </a:cubicBezTo>
                  <a:cubicBezTo>
                    <a:pt x="13750" y="13"/>
                    <a:pt x="13762" y="2"/>
                    <a:pt x="13775" y="2"/>
                  </a:cubicBezTo>
                  <a:close/>
                  <a:moveTo>
                    <a:pt x="14325" y="1"/>
                  </a:moveTo>
                  <a:lnTo>
                    <a:pt x="14675" y="1"/>
                  </a:lnTo>
                  <a:cubicBezTo>
                    <a:pt x="14689" y="1"/>
                    <a:pt x="14700" y="12"/>
                    <a:pt x="14700" y="26"/>
                  </a:cubicBezTo>
                  <a:cubicBezTo>
                    <a:pt x="14700" y="40"/>
                    <a:pt x="14689" y="51"/>
                    <a:pt x="14675" y="51"/>
                  </a:cubicBezTo>
                  <a:lnTo>
                    <a:pt x="14325" y="51"/>
                  </a:lnTo>
                  <a:cubicBezTo>
                    <a:pt x="14312" y="51"/>
                    <a:pt x="14300" y="40"/>
                    <a:pt x="14300" y="26"/>
                  </a:cubicBezTo>
                  <a:cubicBezTo>
                    <a:pt x="14300" y="13"/>
                    <a:pt x="14312" y="1"/>
                    <a:pt x="14325" y="1"/>
                  </a:cubicBezTo>
                  <a:close/>
                  <a:moveTo>
                    <a:pt x="14875" y="1"/>
                  </a:moveTo>
                  <a:lnTo>
                    <a:pt x="15225" y="1"/>
                  </a:lnTo>
                  <a:cubicBezTo>
                    <a:pt x="15239" y="1"/>
                    <a:pt x="15250" y="12"/>
                    <a:pt x="15250" y="26"/>
                  </a:cubicBezTo>
                  <a:cubicBezTo>
                    <a:pt x="15250" y="40"/>
                    <a:pt x="15239" y="51"/>
                    <a:pt x="15225" y="51"/>
                  </a:cubicBezTo>
                  <a:lnTo>
                    <a:pt x="14875" y="51"/>
                  </a:lnTo>
                  <a:cubicBezTo>
                    <a:pt x="14862" y="51"/>
                    <a:pt x="14850" y="40"/>
                    <a:pt x="14850" y="26"/>
                  </a:cubicBezTo>
                  <a:cubicBezTo>
                    <a:pt x="14850" y="12"/>
                    <a:pt x="14862" y="1"/>
                    <a:pt x="14875" y="1"/>
                  </a:cubicBezTo>
                  <a:close/>
                  <a:moveTo>
                    <a:pt x="15425" y="1"/>
                  </a:moveTo>
                  <a:lnTo>
                    <a:pt x="15775" y="0"/>
                  </a:lnTo>
                  <a:cubicBezTo>
                    <a:pt x="15789" y="0"/>
                    <a:pt x="15800" y="12"/>
                    <a:pt x="15800" y="25"/>
                  </a:cubicBezTo>
                  <a:cubicBezTo>
                    <a:pt x="15800" y="39"/>
                    <a:pt x="15789" y="50"/>
                    <a:pt x="15775" y="50"/>
                  </a:cubicBezTo>
                  <a:lnTo>
                    <a:pt x="15425" y="51"/>
                  </a:lnTo>
                  <a:cubicBezTo>
                    <a:pt x="15412" y="51"/>
                    <a:pt x="15400" y="39"/>
                    <a:pt x="15400" y="26"/>
                  </a:cubicBezTo>
                  <a:cubicBezTo>
                    <a:pt x="15400" y="12"/>
                    <a:pt x="15412" y="1"/>
                    <a:pt x="15425" y="1"/>
                  </a:cubicBezTo>
                  <a:close/>
                  <a:moveTo>
                    <a:pt x="15975" y="0"/>
                  </a:moveTo>
                  <a:lnTo>
                    <a:pt x="16225" y="0"/>
                  </a:lnTo>
                  <a:cubicBezTo>
                    <a:pt x="16239" y="0"/>
                    <a:pt x="16250" y="11"/>
                    <a:pt x="16250" y="25"/>
                  </a:cubicBezTo>
                  <a:cubicBezTo>
                    <a:pt x="16250" y="39"/>
                    <a:pt x="16239" y="50"/>
                    <a:pt x="16225" y="50"/>
                  </a:cubicBezTo>
                  <a:lnTo>
                    <a:pt x="15975" y="50"/>
                  </a:lnTo>
                  <a:cubicBezTo>
                    <a:pt x="15962" y="50"/>
                    <a:pt x="15950" y="39"/>
                    <a:pt x="15950" y="25"/>
                  </a:cubicBezTo>
                  <a:cubicBezTo>
                    <a:pt x="15950" y="11"/>
                    <a:pt x="15962" y="0"/>
                    <a:pt x="15975" y="0"/>
                  </a:cubicBezTo>
                  <a:close/>
                </a:path>
              </a:pathLst>
            </a:custGeom>
            <a:solidFill>
              <a:srgbClr val="000000"/>
            </a:solidFill>
            <a:ln w="1588" cap="flat" cmpd="sng">
              <a:solidFill>
                <a:srgbClr val="000000"/>
              </a:solidFill>
              <a:prstDash val="solid"/>
              <a:bevel/>
              <a:headEnd type="none" w="med" len="med"/>
              <a:tailEnd type="none" w="med" len="med"/>
            </a:ln>
          </p:spPr>
          <p:txBody>
            <a:bodyPr/>
            <a:lstStyle/>
            <a:p>
              <a:endParaRPr lang="zh-CN" altLang="en-US"/>
            </a:p>
          </p:txBody>
        </p:sp>
        <p:sp>
          <p:nvSpPr>
            <p:cNvPr id="202778" name="任意多边形 202777"/>
            <p:cNvSpPr>
              <a:spLocks noEditPoints="1"/>
            </p:cNvSpPr>
            <p:nvPr/>
          </p:nvSpPr>
          <p:spPr>
            <a:xfrm>
              <a:off x="1383" y="1654"/>
              <a:ext cx="3587" cy="8"/>
            </a:xfrm>
            <a:custGeom>
              <a:avLst/>
              <a:gdLst/>
              <a:ahLst/>
              <a:cxnLst/>
              <a:rect l="0" t="0" r="0" b="0"/>
              <a:pathLst>
                <a:path w="16250" h="60">
                  <a:moveTo>
                    <a:pt x="25" y="10"/>
                  </a:moveTo>
                  <a:lnTo>
                    <a:pt x="375" y="10"/>
                  </a:lnTo>
                  <a:cubicBezTo>
                    <a:pt x="389" y="10"/>
                    <a:pt x="400" y="21"/>
                    <a:pt x="400" y="35"/>
                  </a:cubicBezTo>
                  <a:cubicBezTo>
                    <a:pt x="400" y="49"/>
                    <a:pt x="389" y="60"/>
                    <a:pt x="375" y="60"/>
                  </a:cubicBezTo>
                  <a:lnTo>
                    <a:pt x="25" y="60"/>
                  </a:lnTo>
                  <a:cubicBezTo>
                    <a:pt x="12" y="60"/>
                    <a:pt x="0" y="49"/>
                    <a:pt x="0" y="35"/>
                  </a:cubicBezTo>
                  <a:cubicBezTo>
                    <a:pt x="0" y="21"/>
                    <a:pt x="12" y="10"/>
                    <a:pt x="25" y="10"/>
                  </a:cubicBezTo>
                  <a:close/>
                  <a:moveTo>
                    <a:pt x="575" y="10"/>
                  </a:moveTo>
                  <a:lnTo>
                    <a:pt x="925" y="10"/>
                  </a:lnTo>
                  <a:cubicBezTo>
                    <a:pt x="939" y="10"/>
                    <a:pt x="950" y="21"/>
                    <a:pt x="950" y="35"/>
                  </a:cubicBezTo>
                  <a:cubicBezTo>
                    <a:pt x="950" y="48"/>
                    <a:pt x="939" y="60"/>
                    <a:pt x="925" y="60"/>
                  </a:cubicBezTo>
                  <a:lnTo>
                    <a:pt x="575" y="60"/>
                  </a:lnTo>
                  <a:cubicBezTo>
                    <a:pt x="562" y="60"/>
                    <a:pt x="550" y="49"/>
                    <a:pt x="550" y="35"/>
                  </a:cubicBezTo>
                  <a:cubicBezTo>
                    <a:pt x="550" y="21"/>
                    <a:pt x="562" y="10"/>
                    <a:pt x="575" y="10"/>
                  </a:cubicBezTo>
                  <a:close/>
                  <a:moveTo>
                    <a:pt x="1125" y="9"/>
                  </a:moveTo>
                  <a:lnTo>
                    <a:pt x="1475" y="9"/>
                  </a:lnTo>
                  <a:cubicBezTo>
                    <a:pt x="1489" y="9"/>
                    <a:pt x="1500" y="20"/>
                    <a:pt x="1500" y="34"/>
                  </a:cubicBezTo>
                  <a:cubicBezTo>
                    <a:pt x="1500" y="48"/>
                    <a:pt x="1489" y="59"/>
                    <a:pt x="1475" y="59"/>
                  </a:cubicBezTo>
                  <a:lnTo>
                    <a:pt x="1125" y="59"/>
                  </a:lnTo>
                  <a:cubicBezTo>
                    <a:pt x="1112" y="59"/>
                    <a:pt x="1100" y="48"/>
                    <a:pt x="1100" y="34"/>
                  </a:cubicBezTo>
                  <a:cubicBezTo>
                    <a:pt x="1100" y="21"/>
                    <a:pt x="1112" y="9"/>
                    <a:pt x="1125" y="9"/>
                  </a:cubicBezTo>
                  <a:close/>
                  <a:moveTo>
                    <a:pt x="1675" y="9"/>
                  </a:moveTo>
                  <a:lnTo>
                    <a:pt x="2025" y="9"/>
                  </a:lnTo>
                  <a:cubicBezTo>
                    <a:pt x="2039" y="9"/>
                    <a:pt x="2050" y="20"/>
                    <a:pt x="2050" y="34"/>
                  </a:cubicBezTo>
                  <a:cubicBezTo>
                    <a:pt x="2050" y="48"/>
                    <a:pt x="2039" y="59"/>
                    <a:pt x="2025" y="59"/>
                  </a:cubicBezTo>
                  <a:lnTo>
                    <a:pt x="1675" y="59"/>
                  </a:lnTo>
                  <a:cubicBezTo>
                    <a:pt x="1662" y="59"/>
                    <a:pt x="1650" y="48"/>
                    <a:pt x="1650" y="34"/>
                  </a:cubicBezTo>
                  <a:cubicBezTo>
                    <a:pt x="1650" y="20"/>
                    <a:pt x="1662" y="9"/>
                    <a:pt x="1675" y="9"/>
                  </a:cubicBezTo>
                  <a:close/>
                  <a:moveTo>
                    <a:pt x="2225" y="9"/>
                  </a:moveTo>
                  <a:lnTo>
                    <a:pt x="2575" y="9"/>
                  </a:lnTo>
                  <a:cubicBezTo>
                    <a:pt x="2589" y="9"/>
                    <a:pt x="2600" y="20"/>
                    <a:pt x="2600" y="34"/>
                  </a:cubicBezTo>
                  <a:cubicBezTo>
                    <a:pt x="2600" y="47"/>
                    <a:pt x="2589" y="59"/>
                    <a:pt x="2575" y="59"/>
                  </a:cubicBezTo>
                  <a:lnTo>
                    <a:pt x="2225" y="59"/>
                  </a:lnTo>
                  <a:cubicBezTo>
                    <a:pt x="2212" y="59"/>
                    <a:pt x="2200" y="48"/>
                    <a:pt x="2200" y="34"/>
                  </a:cubicBezTo>
                  <a:cubicBezTo>
                    <a:pt x="2200" y="20"/>
                    <a:pt x="2212" y="9"/>
                    <a:pt x="2225" y="9"/>
                  </a:cubicBezTo>
                  <a:close/>
                  <a:moveTo>
                    <a:pt x="2775" y="8"/>
                  </a:moveTo>
                  <a:lnTo>
                    <a:pt x="3125" y="8"/>
                  </a:lnTo>
                  <a:cubicBezTo>
                    <a:pt x="3139" y="8"/>
                    <a:pt x="3150" y="19"/>
                    <a:pt x="3150" y="33"/>
                  </a:cubicBezTo>
                  <a:cubicBezTo>
                    <a:pt x="3150" y="47"/>
                    <a:pt x="3139" y="58"/>
                    <a:pt x="3125" y="58"/>
                  </a:cubicBezTo>
                  <a:lnTo>
                    <a:pt x="2775" y="58"/>
                  </a:lnTo>
                  <a:cubicBezTo>
                    <a:pt x="2762" y="58"/>
                    <a:pt x="2750" y="47"/>
                    <a:pt x="2750" y="33"/>
                  </a:cubicBezTo>
                  <a:cubicBezTo>
                    <a:pt x="2750" y="20"/>
                    <a:pt x="2762" y="8"/>
                    <a:pt x="2775" y="8"/>
                  </a:cubicBezTo>
                  <a:close/>
                  <a:moveTo>
                    <a:pt x="3325" y="8"/>
                  </a:moveTo>
                  <a:lnTo>
                    <a:pt x="3675" y="8"/>
                  </a:lnTo>
                  <a:cubicBezTo>
                    <a:pt x="3689" y="8"/>
                    <a:pt x="3700" y="19"/>
                    <a:pt x="3700" y="33"/>
                  </a:cubicBezTo>
                  <a:cubicBezTo>
                    <a:pt x="3700" y="47"/>
                    <a:pt x="3689" y="58"/>
                    <a:pt x="3675" y="58"/>
                  </a:cubicBezTo>
                  <a:lnTo>
                    <a:pt x="3325" y="58"/>
                  </a:lnTo>
                  <a:cubicBezTo>
                    <a:pt x="3312" y="58"/>
                    <a:pt x="3300" y="47"/>
                    <a:pt x="3300" y="33"/>
                  </a:cubicBezTo>
                  <a:cubicBezTo>
                    <a:pt x="3300" y="19"/>
                    <a:pt x="3312" y="8"/>
                    <a:pt x="3325" y="8"/>
                  </a:cubicBezTo>
                  <a:close/>
                  <a:moveTo>
                    <a:pt x="3875" y="8"/>
                  </a:moveTo>
                  <a:lnTo>
                    <a:pt x="4225" y="8"/>
                  </a:lnTo>
                  <a:cubicBezTo>
                    <a:pt x="4239" y="8"/>
                    <a:pt x="4250" y="19"/>
                    <a:pt x="4250" y="33"/>
                  </a:cubicBezTo>
                  <a:cubicBezTo>
                    <a:pt x="4250" y="46"/>
                    <a:pt x="4239" y="58"/>
                    <a:pt x="4225" y="58"/>
                  </a:cubicBezTo>
                  <a:lnTo>
                    <a:pt x="3875" y="58"/>
                  </a:lnTo>
                  <a:cubicBezTo>
                    <a:pt x="3862" y="58"/>
                    <a:pt x="3850" y="47"/>
                    <a:pt x="3850" y="33"/>
                  </a:cubicBezTo>
                  <a:cubicBezTo>
                    <a:pt x="3850" y="19"/>
                    <a:pt x="3862" y="8"/>
                    <a:pt x="3875" y="8"/>
                  </a:cubicBezTo>
                  <a:close/>
                  <a:moveTo>
                    <a:pt x="4425" y="7"/>
                  </a:moveTo>
                  <a:lnTo>
                    <a:pt x="4775" y="7"/>
                  </a:lnTo>
                  <a:cubicBezTo>
                    <a:pt x="4789" y="7"/>
                    <a:pt x="4800" y="18"/>
                    <a:pt x="4800" y="32"/>
                  </a:cubicBezTo>
                  <a:cubicBezTo>
                    <a:pt x="4800" y="46"/>
                    <a:pt x="4789" y="57"/>
                    <a:pt x="4775" y="57"/>
                  </a:cubicBezTo>
                  <a:lnTo>
                    <a:pt x="4425" y="57"/>
                  </a:lnTo>
                  <a:cubicBezTo>
                    <a:pt x="4412" y="57"/>
                    <a:pt x="4400" y="46"/>
                    <a:pt x="4400" y="32"/>
                  </a:cubicBezTo>
                  <a:cubicBezTo>
                    <a:pt x="4400" y="19"/>
                    <a:pt x="4412" y="7"/>
                    <a:pt x="4425" y="7"/>
                  </a:cubicBezTo>
                  <a:close/>
                  <a:moveTo>
                    <a:pt x="4975" y="7"/>
                  </a:moveTo>
                  <a:lnTo>
                    <a:pt x="5325" y="7"/>
                  </a:lnTo>
                  <a:cubicBezTo>
                    <a:pt x="5339" y="7"/>
                    <a:pt x="5350" y="18"/>
                    <a:pt x="5350" y="32"/>
                  </a:cubicBezTo>
                  <a:cubicBezTo>
                    <a:pt x="5350" y="46"/>
                    <a:pt x="5339" y="57"/>
                    <a:pt x="5325" y="57"/>
                  </a:cubicBezTo>
                  <a:lnTo>
                    <a:pt x="4975" y="57"/>
                  </a:lnTo>
                  <a:cubicBezTo>
                    <a:pt x="4962" y="57"/>
                    <a:pt x="4950" y="46"/>
                    <a:pt x="4950" y="32"/>
                  </a:cubicBezTo>
                  <a:cubicBezTo>
                    <a:pt x="4950" y="18"/>
                    <a:pt x="4962" y="7"/>
                    <a:pt x="4975" y="7"/>
                  </a:cubicBezTo>
                  <a:close/>
                  <a:moveTo>
                    <a:pt x="5525" y="7"/>
                  </a:moveTo>
                  <a:lnTo>
                    <a:pt x="5875" y="7"/>
                  </a:lnTo>
                  <a:cubicBezTo>
                    <a:pt x="5889" y="7"/>
                    <a:pt x="5900" y="18"/>
                    <a:pt x="5900" y="32"/>
                  </a:cubicBezTo>
                  <a:cubicBezTo>
                    <a:pt x="5900" y="45"/>
                    <a:pt x="5889" y="57"/>
                    <a:pt x="5875" y="57"/>
                  </a:cubicBezTo>
                  <a:lnTo>
                    <a:pt x="5525" y="57"/>
                  </a:lnTo>
                  <a:cubicBezTo>
                    <a:pt x="5512" y="57"/>
                    <a:pt x="5500" y="46"/>
                    <a:pt x="5500" y="32"/>
                  </a:cubicBezTo>
                  <a:cubicBezTo>
                    <a:pt x="5500" y="18"/>
                    <a:pt x="5512" y="7"/>
                    <a:pt x="5525" y="7"/>
                  </a:cubicBezTo>
                  <a:close/>
                  <a:moveTo>
                    <a:pt x="6075" y="6"/>
                  </a:moveTo>
                  <a:lnTo>
                    <a:pt x="6425" y="6"/>
                  </a:lnTo>
                  <a:cubicBezTo>
                    <a:pt x="6439" y="6"/>
                    <a:pt x="6450" y="17"/>
                    <a:pt x="6450" y="31"/>
                  </a:cubicBezTo>
                  <a:cubicBezTo>
                    <a:pt x="6450" y="45"/>
                    <a:pt x="6439" y="56"/>
                    <a:pt x="6425" y="56"/>
                  </a:cubicBezTo>
                  <a:lnTo>
                    <a:pt x="6075" y="56"/>
                  </a:lnTo>
                  <a:cubicBezTo>
                    <a:pt x="6062" y="56"/>
                    <a:pt x="6050" y="45"/>
                    <a:pt x="6050" y="31"/>
                  </a:cubicBezTo>
                  <a:cubicBezTo>
                    <a:pt x="6050" y="18"/>
                    <a:pt x="6062" y="6"/>
                    <a:pt x="6075" y="6"/>
                  </a:cubicBezTo>
                  <a:close/>
                  <a:moveTo>
                    <a:pt x="6625" y="6"/>
                  </a:moveTo>
                  <a:lnTo>
                    <a:pt x="6975" y="6"/>
                  </a:lnTo>
                  <a:cubicBezTo>
                    <a:pt x="6989" y="6"/>
                    <a:pt x="7000" y="17"/>
                    <a:pt x="7000" y="31"/>
                  </a:cubicBezTo>
                  <a:cubicBezTo>
                    <a:pt x="7000" y="45"/>
                    <a:pt x="6989" y="56"/>
                    <a:pt x="6975" y="56"/>
                  </a:cubicBezTo>
                  <a:lnTo>
                    <a:pt x="6625" y="56"/>
                  </a:lnTo>
                  <a:cubicBezTo>
                    <a:pt x="6612" y="56"/>
                    <a:pt x="6600" y="45"/>
                    <a:pt x="6600" y="31"/>
                  </a:cubicBezTo>
                  <a:cubicBezTo>
                    <a:pt x="6600" y="17"/>
                    <a:pt x="6612" y="6"/>
                    <a:pt x="6625" y="6"/>
                  </a:cubicBezTo>
                  <a:close/>
                  <a:moveTo>
                    <a:pt x="7175" y="6"/>
                  </a:moveTo>
                  <a:lnTo>
                    <a:pt x="7525" y="6"/>
                  </a:lnTo>
                  <a:cubicBezTo>
                    <a:pt x="7539" y="5"/>
                    <a:pt x="7550" y="17"/>
                    <a:pt x="7550" y="30"/>
                  </a:cubicBezTo>
                  <a:cubicBezTo>
                    <a:pt x="7550" y="44"/>
                    <a:pt x="7539" y="55"/>
                    <a:pt x="7525" y="56"/>
                  </a:cubicBezTo>
                  <a:lnTo>
                    <a:pt x="7175" y="56"/>
                  </a:lnTo>
                  <a:cubicBezTo>
                    <a:pt x="7162" y="56"/>
                    <a:pt x="7150" y="45"/>
                    <a:pt x="7150" y="31"/>
                  </a:cubicBezTo>
                  <a:cubicBezTo>
                    <a:pt x="7150" y="17"/>
                    <a:pt x="7162" y="6"/>
                    <a:pt x="7175" y="6"/>
                  </a:cubicBezTo>
                  <a:close/>
                  <a:moveTo>
                    <a:pt x="7725" y="5"/>
                  </a:moveTo>
                  <a:lnTo>
                    <a:pt x="8075" y="5"/>
                  </a:lnTo>
                  <a:cubicBezTo>
                    <a:pt x="8089" y="5"/>
                    <a:pt x="8100" y="16"/>
                    <a:pt x="8100" y="30"/>
                  </a:cubicBezTo>
                  <a:cubicBezTo>
                    <a:pt x="8100" y="44"/>
                    <a:pt x="8089" y="55"/>
                    <a:pt x="8075" y="55"/>
                  </a:cubicBezTo>
                  <a:lnTo>
                    <a:pt x="7725" y="55"/>
                  </a:lnTo>
                  <a:cubicBezTo>
                    <a:pt x="7712" y="55"/>
                    <a:pt x="7700" y="44"/>
                    <a:pt x="7700" y="30"/>
                  </a:cubicBezTo>
                  <a:cubicBezTo>
                    <a:pt x="7700" y="17"/>
                    <a:pt x="7712" y="5"/>
                    <a:pt x="7725" y="5"/>
                  </a:cubicBezTo>
                  <a:close/>
                  <a:moveTo>
                    <a:pt x="8275" y="5"/>
                  </a:moveTo>
                  <a:lnTo>
                    <a:pt x="8625" y="5"/>
                  </a:lnTo>
                  <a:cubicBezTo>
                    <a:pt x="8639" y="5"/>
                    <a:pt x="8650" y="16"/>
                    <a:pt x="8650" y="30"/>
                  </a:cubicBezTo>
                  <a:cubicBezTo>
                    <a:pt x="8650" y="44"/>
                    <a:pt x="8639" y="55"/>
                    <a:pt x="8625" y="55"/>
                  </a:cubicBezTo>
                  <a:lnTo>
                    <a:pt x="8275" y="55"/>
                  </a:lnTo>
                  <a:cubicBezTo>
                    <a:pt x="8262" y="55"/>
                    <a:pt x="8250" y="44"/>
                    <a:pt x="8250" y="30"/>
                  </a:cubicBezTo>
                  <a:cubicBezTo>
                    <a:pt x="8250" y="16"/>
                    <a:pt x="8262" y="5"/>
                    <a:pt x="8275" y="5"/>
                  </a:cubicBezTo>
                  <a:close/>
                  <a:moveTo>
                    <a:pt x="8825" y="5"/>
                  </a:moveTo>
                  <a:lnTo>
                    <a:pt x="9175" y="4"/>
                  </a:lnTo>
                  <a:cubicBezTo>
                    <a:pt x="9189" y="4"/>
                    <a:pt x="9200" y="16"/>
                    <a:pt x="9200" y="29"/>
                  </a:cubicBezTo>
                  <a:cubicBezTo>
                    <a:pt x="9200" y="43"/>
                    <a:pt x="9189" y="54"/>
                    <a:pt x="9175" y="54"/>
                  </a:cubicBezTo>
                  <a:lnTo>
                    <a:pt x="8825" y="55"/>
                  </a:lnTo>
                  <a:cubicBezTo>
                    <a:pt x="8812" y="55"/>
                    <a:pt x="8800" y="44"/>
                    <a:pt x="8800" y="30"/>
                  </a:cubicBezTo>
                  <a:cubicBezTo>
                    <a:pt x="8800" y="16"/>
                    <a:pt x="8812" y="5"/>
                    <a:pt x="8825" y="5"/>
                  </a:cubicBezTo>
                  <a:close/>
                  <a:moveTo>
                    <a:pt x="9375" y="4"/>
                  </a:moveTo>
                  <a:lnTo>
                    <a:pt x="9725" y="4"/>
                  </a:lnTo>
                  <a:cubicBezTo>
                    <a:pt x="9739" y="4"/>
                    <a:pt x="9750" y="15"/>
                    <a:pt x="9750" y="29"/>
                  </a:cubicBezTo>
                  <a:cubicBezTo>
                    <a:pt x="9750" y="43"/>
                    <a:pt x="9739" y="54"/>
                    <a:pt x="9725" y="54"/>
                  </a:cubicBezTo>
                  <a:lnTo>
                    <a:pt x="9375" y="54"/>
                  </a:lnTo>
                  <a:cubicBezTo>
                    <a:pt x="9362" y="54"/>
                    <a:pt x="9350" y="43"/>
                    <a:pt x="9350" y="29"/>
                  </a:cubicBezTo>
                  <a:cubicBezTo>
                    <a:pt x="9350" y="16"/>
                    <a:pt x="9362" y="4"/>
                    <a:pt x="9375" y="4"/>
                  </a:cubicBezTo>
                  <a:close/>
                  <a:moveTo>
                    <a:pt x="9925" y="4"/>
                  </a:moveTo>
                  <a:lnTo>
                    <a:pt x="10275" y="4"/>
                  </a:lnTo>
                  <a:cubicBezTo>
                    <a:pt x="10289" y="4"/>
                    <a:pt x="10300" y="15"/>
                    <a:pt x="10300" y="29"/>
                  </a:cubicBezTo>
                  <a:cubicBezTo>
                    <a:pt x="10300" y="43"/>
                    <a:pt x="10289" y="54"/>
                    <a:pt x="10275" y="54"/>
                  </a:cubicBezTo>
                  <a:lnTo>
                    <a:pt x="9925" y="54"/>
                  </a:lnTo>
                  <a:cubicBezTo>
                    <a:pt x="9912" y="54"/>
                    <a:pt x="9900" y="43"/>
                    <a:pt x="9900" y="29"/>
                  </a:cubicBezTo>
                  <a:cubicBezTo>
                    <a:pt x="9900" y="15"/>
                    <a:pt x="9912" y="4"/>
                    <a:pt x="9925" y="4"/>
                  </a:cubicBezTo>
                  <a:close/>
                  <a:moveTo>
                    <a:pt x="10475" y="4"/>
                  </a:moveTo>
                  <a:lnTo>
                    <a:pt x="10825" y="3"/>
                  </a:lnTo>
                  <a:cubicBezTo>
                    <a:pt x="10839" y="3"/>
                    <a:pt x="10850" y="15"/>
                    <a:pt x="10850" y="28"/>
                  </a:cubicBezTo>
                  <a:cubicBezTo>
                    <a:pt x="10850" y="42"/>
                    <a:pt x="10839" y="53"/>
                    <a:pt x="10825" y="53"/>
                  </a:cubicBezTo>
                  <a:lnTo>
                    <a:pt x="10475" y="54"/>
                  </a:lnTo>
                  <a:cubicBezTo>
                    <a:pt x="10462" y="54"/>
                    <a:pt x="10450" y="43"/>
                    <a:pt x="10450" y="29"/>
                  </a:cubicBezTo>
                  <a:cubicBezTo>
                    <a:pt x="10450" y="15"/>
                    <a:pt x="10462" y="4"/>
                    <a:pt x="10475" y="4"/>
                  </a:cubicBezTo>
                  <a:close/>
                  <a:moveTo>
                    <a:pt x="11025" y="3"/>
                  </a:moveTo>
                  <a:lnTo>
                    <a:pt x="11375" y="3"/>
                  </a:lnTo>
                  <a:cubicBezTo>
                    <a:pt x="11389" y="3"/>
                    <a:pt x="11400" y="14"/>
                    <a:pt x="11400" y="28"/>
                  </a:cubicBezTo>
                  <a:cubicBezTo>
                    <a:pt x="11400" y="42"/>
                    <a:pt x="11389" y="53"/>
                    <a:pt x="11375" y="53"/>
                  </a:cubicBezTo>
                  <a:lnTo>
                    <a:pt x="11025" y="53"/>
                  </a:lnTo>
                  <a:cubicBezTo>
                    <a:pt x="11012" y="53"/>
                    <a:pt x="11000" y="42"/>
                    <a:pt x="11000" y="28"/>
                  </a:cubicBezTo>
                  <a:cubicBezTo>
                    <a:pt x="11000" y="15"/>
                    <a:pt x="11012" y="3"/>
                    <a:pt x="11025" y="3"/>
                  </a:cubicBezTo>
                  <a:close/>
                  <a:moveTo>
                    <a:pt x="11575" y="3"/>
                  </a:moveTo>
                  <a:lnTo>
                    <a:pt x="11925" y="3"/>
                  </a:lnTo>
                  <a:cubicBezTo>
                    <a:pt x="11939" y="3"/>
                    <a:pt x="11950" y="14"/>
                    <a:pt x="11950" y="28"/>
                  </a:cubicBezTo>
                  <a:cubicBezTo>
                    <a:pt x="11950" y="42"/>
                    <a:pt x="11939" y="53"/>
                    <a:pt x="11925" y="53"/>
                  </a:cubicBezTo>
                  <a:lnTo>
                    <a:pt x="11575" y="53"/>
                  </a:lnTo>
                  <a:cubicBezTo>
                    <a:pt x="11562" y="53"/>
                    <a:pt x="11550" y="42"/>
                    <a:pt x="11550" y="28"/>
                  </a:cubicBezTo>
                  <a:cubicBezTo>
                    <a:pt x="11550" y="14"/>
                    <a:pt x="11562" y="3"/>
                    <a:pt x="11575" y="3"/>
                  </a:cubicBezTo>
                  <a:close/>
                  <a:moveTo>
                    <a:pt x="12125" y="3"/>
                  </a:moveTo>
                  <a:lnTo>
                    <a:pt x="12475" y="2"/>
                  </a:lnTo>
                  <a:cubicBezTo>
                    <a:pt x="12489" y="2"/>
                    <a:pt x="12500" y="14"/>
                    <a:pt x="12500" y="27"/>
                  </a:cubicBezTo>
                  <a:cubicBezTo>
                    <a:pt x="12500" y="41"/>
                    <a:pt x="12489" y="52"/>
                    <a:pt x="12475" y="52"/>
                  </a:cubicBezTo>
                  <a:lnTo>
                    <a:pt x="12125" y="53"/>
                  </a:lnTo>
                  <a:cubicBezTo>
                    <a:pt x="12112" y="53"/>
                    <a:pt x="12100" y="41"/>
                    <a:pt x="12100" y="28"/>
                  </a:cubicBezTo>
                  <a:cubicBezTo>
                    <a:pt x="12100" y="14"/>
                    <a:pt x="12112" y="3"/>
                    <a:pt x="12125" y="3"/>
                  </a:cubicBezTo>
                  <a:close/>
                  <a:moveTo>
                    <a:pt x="12675" y="2"/>
                  </a:moveTo>
                  <a:lnTo>
                    <a:pt x="13025" y="2"/>
                  </a:lnTo>
                  <a:cubicBezTo>
                    <a:pt x="13039" y="2"/>
                    <a:pt x="13050" y="13"/>
                    <a:pt x="13050" y="27"/>
                  </a:cubicBezTo>
                  <a:cubicBezTo>
                    <a:pt x="13050" y="41"/>
                    <a:pt x="13039" y="52"/>
                    <a:pt x="13025" y="52"/>
                  </a:cubicBezTo>
                  <a:lnTo>
                    <a:pt x="12675" y="52"/>
                  </a:lnTo>
                  <a:cubicBezTo>
                    <a:pt x="12662" y="52"/>
                    <a:pt x="12650" y="41"/>
                    <a:pt x="12650" y="27"/>
                  </a:cubicBezTo>
                  <a:cubicBezTo>
                    <a:pt x="12650" y="14"/>
                    <a:pt x="12662" y="2"/>
                    <a:pt x="12675" y="2"/>
                  </a:cubicBezTo>
                  <a:close/>
                  <a:moveTo>
                    <a:pt x="13225" y="2"/>
                  </a:moveTo>
                  <a:lnTo>
                    <a:pt x="13575" y="2"/>
                  </a:lnTo>
                  <a:cubicBezTo>
                    <a:pt x="13589" y="2"/>
                    <a:pt x="13600" y="13"/>
                    <a:pt x="13600" y="27"/>
                  </a:cubicBezTo>
                  <a:cubicBezTo>
                    <a:pt x="13600" y="41"/>
                    <a:pt x="13589" y="52"/>
                    <a:pt x="13575" y="52"/>
                  </a:cubicBezTo>
                  <a:lnTo>
                    <a:pt x="13225" y="52"/>
                  </a:lnTo>
                  <a:cubicBezTo>
                    <a:pt x="13212" y="52"/>
                    <a:pt x="13200" y="41"/>
                    <a:pt x="13200" y="27"/>
                  </a:cubicBezTo>
                  <a:cubicBezTo>
                    <a:pt x="13200" y="13"/>
                    <a:pt x="13212" y="2"/>
                    <a:pt x="13225" y="2"/>
                  </a:cubicBezTo>
                  <a:close/>
                  <a:moveTo>
                    <a:pt x="13775" y="2"/>
                  </a:moveTo>
                  <a:lnTo>
                    <a:pt x="14125" y="1"/>
                  </a:lnTo>
                  <a:cubicBezTo>
                    <a:pt x="14139" y="1"/>
                    <a:pt x="14150" y="13"/>
                    <a:pt x="14150" y="26"/>
                  </a:cubicBezTo>
                  <a:cubicBezTo>
                    <a:pt x="14150" y="40"/>
                    <a:pt x="14139" y="51"/>
                    <a:pt x="14125" y="51"/>
                  </a:cubicBezTo>
                  <a:lnTo>
                    <a:pt x="13775" y="52"/>
                  </a:lnTo>
                  <a:cubicBezTo>
                    <a:pt x="13762" y="52"/>
                    <a:pt x="13750" y="40"/>
                    <a:pt x="13750" y="27"/>
                  </a:cubicBezTo>
                  <a:cubicBezTo>
                    <a:pt x="13750" y="13"/>
                    <a:pt x="13762" y="2"/>
                    <a:pt x="13775" y="2"/>
                  </a:cubicBezTo>
                  <a:close/>
                  <a:moveTo>
                    <a:pt x="14325" y="1"/>
                  </a:moveTo>
                  <a:lnTo>
                    <a:pt x="14675" y="1"/>
                  </a:lnTo>
                  <a:cubicBezTo>
                    <a:pt x="14689" y="1"/>
                    <a:pt x="14700" y="12"/>
                    <a:pt x="14700" y="26"/>
                  </a:cubicBezTo>
                  <a:cubicBezTo>
                    <a:pt x="14700" y="40"/>
                    <a:pt x="14689" y="51"/>
                    <a:pt x="14675" y="51"/>
                  </a:cubicBezTo>
                  <a:lnTo>
                    <a:pt x="14325" y="51"/>
                  </a:lnTo>
                  <a:cubicBezTo>
                    <a:pt x="14312" y="51"/>
                    <a:pt x="14300" y="40"/>
                    <a:pt x="14300" y="26"/>
                  </a:cubicBezTo>
                  <a:cubicBezTo>
                    <a:pt x="14300" y="13"/>
                    <a:pt x="14312" y="1"/>
                    <a:pt x="14325" y="1"/>
                  </a:cubicBezTo>
                  <a:close/>
                  <a:moveTo>
                    <a:pt x="14875" y="1"/>
                  </a:moveTo>
                  <a:lnTo>
                    <a:pt x="15225" y="1"/>
                  </a:lnTo>
                  <a:cubicBezTo>
                    <a:pt x="15239" y="1"/>
                    <a:pt x="15250" y="12"/>
                    <a:pt x="15250" y="26"/>
                  </a:cubicBezTo>
                  <a:cubicBezTo>
                    <a:pt x="15250" y="40"/>
                    <a:pt x="15239" y="51"/>
                    <a:pt x="15225" y="51"/>
                  </a:cubicBezTo>
                  <a:lnTo>
                    <a:pt x="14875" y="51"/>
                  </a:lnTo>
                  <a:cubicBezTo>
                    <a:pt x="14862" y="51"/>
                    <a:pt x="14850" y="40"/>
                    <a:pt x="14850" y="26"/>
                  </a:cubicBezTo>
                  <a:cubicBezTo>
                    <a:pt x="14850" y="12"/>
                    <a:pt x="14862" y="1"/>
                    <a:pt x="14875" y="1"/>
                  </a:cubicBezTo>
                  <a:close/>
                  <a:moveTo>
                    <a:pt x="15425" y="1"/>
                  </a:moveTo>
                  <a:lnTo>
                    <a:pt x="15775" y="0"/>
                  </a:lnTo>
                  <a:cubicBezTo>
                    <a:pt x="15789" y="0"/>
                    <a:pt x="15800" y="12"/>
                    <a:pt x="15800" y="25"/>
                  </a:cubicBezTo>
                  <a:cubicBezTo>
                    <a:pt x="15800" y="39"/>
                    <a:pt x="15789" y="50"/>
                    <a:pt x="15775" y="50"/>
                  </a:cubicBezTo>
                  <a:lnTo>
                    <a:pt x="15425" y="51"/>
                  </a:lnTo>
                  <a:cubicBezTo>
                    <a:pt x="15412" y="51"/>
                    <a:pt x="15400" y="39"/>
                    <a:pt x="15400" y="26"/>
                  </a:cubicBezTo>
                  <a:cubicBezTo>
                    <a:pt x="15400" y="12"/>
                    <a:pt x="15412" y="1"/>
                    <a:pt x="15425" y="1"/>
                  </a:cubicBezTo>
                  <a:close/>
                  <a:moveTo>
                    <a:pt x="15975" y="0"/>
                  </a:moveTo>
                  <a:lnTo>
                    <a:pt x="16225" y="0"/>
                  </a:lnTo>
                  <a:cubicBezTo>
                    <a:pt x="16239" y="0"/>
                    <a:pt x="16250" y="11"/>
                    <a:pt x="16250" y="25"/>
                  </a:cubicBezTo>
                  <a:cubicBezTo>
                    <a:pt x="16250" y="39"/>
                    <a:pt x="16239" y="50"/>
                    <a:pt x="16225" y="50"/>
                  </a:cubicBezTo>
                  <a:lnTo>
                    <a:pt x="15975" y="50"/>
                  </a:lnTo>
                  <a:cubicBezTo>
                    <a:pt x="15962" y="50"/>
                    <a:pt x="15950" y="39"/>
                    <a:pt x="15950" y="25"/>
                  </a:cubicBezTo>
                  <a:cubicBezTo>
                    <a:pt x="15950" y="11"/>
                    <a:pt x="15962" y="0"/>
                    <a:pt x="15975" y="0"/>
                  </a:cubicBezTo>
                  <a:close/>
                </a:path>
              </a:pathLst>
            </a:custGeom>
            <a:solidFill>
              <a:srgbClr val="000000"/>
            </a:solidFill>
            <a:ln w="1588" cap="flat" cmpd="sng">
              <a:solidFill>
                <a:srgbClr val="000000"/>
              </a:solidFill>
              <a:prstDash val="solid"/>
              <a:bevel/>
              <a:headEnd type="none" w="med" len="med"/>
              <a:tailEnd type="none" w="med" len="med"/>
            </a:ln>
          </p:spPr>
          <p:txBody>
            <a:bodyPr/>
            <a:lstStyle/>
            <a:p>
              <a:endParaRPr lang="zh-CN" altLang="en-US"/>
            </a:p>
          </p:txBody>
        </p:sp>
        <p:sp>
          <p:nvSpPr>
            <p:cNvPr id="202779" name="任意多边形 202778"/>
            <p:cNvSpPr>
              <a:spLocks noEditPoints="1"/>
            </p:cNvSpPr>
            <p:nvPr/>
          </p:nvSpPr>
          <p:spPr>
            <a:xfrm>
              <a:off x="1383" y="1366"/>
              <a:ext cx="3587" cy="8"/>
            </a:xfrm>
            <a:custGeom>
              <a:avLst/>
              <a:gdLst/>
              <a:ahLst/>
              <a:cxnLst/>
              <a:rect l="0" t="0" r="0" b="0"/>
              <a:pathLst>
                <a:path w="16250" h="60">
                  <a:moveTo>
                    <a:pt x="25" y="10"/>
                  </a:moveTo>
                  <a:lnTo>
                    <a:pt x="375" y="10"/>
                  </a:lnTo>
                  <a:cubicBezTo>
                    <a:pt x="389" y="10"/>
                    <a:pt x="400" y="21"/>
                    <a:pt x="400" y="35"/>
                  </a:cubicBezTo>
                  <a:cubicBezTo>
                    <a:pt x="400" y="49"/>
                    <a:pt x="389" y="60"/>
                    <a:pt x="375" y="60"/>
                  </a:cubicBezTo>
                  <a:lnTo>
                    <a:pt x="25" y="60"/>
                  </a:lnTo>
                  <a:cubicBezTo>
                    <a:pt x="12" y="60"/>
                    <a:pt x="0" y="49"/>
                    <a:pt x="0" y="35"/>
                  </a:cubicBezTo>
                  <a:cubicBezTo>
                    <a:pt x="0" y="21"/>
                    <a:pt x="12" y="10"/>
                    <a:pt x="25" y="10"/>
                  </a:cubicBezTo>
                  <a:close/>
                  <a:moveTo>
                    <a:pt x="575" y="10"/>
                  </a:moveTo>
                  <a:lnTo>
                    <a:pt x="925" y="10"/>
                  </a:lnTo>
                  <a:cubicBezTo>
                    <a:pt x="939" y="10"/>
                    <a:pt x="950" y="21"/>
                    <a:pt x="950" y="35"/>
                  </a:cubicBezTo>
                  <a:cubicBezTo>
                    <a:pt x="950" y="48"/>
                    <a:pt x="939" y="60"/>
                    <a:pt x="925" y="60"/>
                  </a:cubicBezTo>
                  <a:lnTo>
                    <a:pt x="575" y="60"/>
                  </a:lnTo>
                  <a:cubicBezTo>
                    <a:pt x="562" y="60"/>
                    <a:pt x="550" y="49"/>
                    <a:pt x="550" y="35"/>
                  </a:cubicBezTo>
                  <a:cubicBezTo>
                    <a:pt x="550" y="21"/>
                    <a:pt x="562" y="10"/>
                    <a:pt x="575" y="10"/>
                  </a:cubicBezTo>
                  <a:close/>
                  <a:moveTo>
                    <a:pt x="1125" y="9"/>
                  </a:moveTo>
                  <a:lnTo>
                    <a:pt x="1475" y="9"/>
                  </a:lnTo>
                  <a:cubicBezTo>
                    <a:pt x="1489" y="9"/>
                    <a:pt x="1500" y="20"/>
                    <a:pt x="1500" y="34"/>
                  </a:cubicBezTo>
                  <a:cubicBezTo>
                    <a:pt x="1500" y="48"/>
                    <a:pt x="1489" y="59"/>
                    <a:pt x="1475" y="59"/>
                  </a:cubicBezTo>
                  <a:lnTo>
                    <a:pt x="1125" y="59"/>
                  </a:lnTo>
                  <a:cubicBezTo>
                    <a:pt x="1112" y="59"/>
                    <a:pt x="1100" y="48"/>
                    <a:pt x="1100" y="34"/>
                  </a:cubicBezTo>
                  <a:cubicBezTo>
                    <a:pt x="1100" y="21"/>
                    <a:pt x="1112" y="9"/>
                    <a:pt x="1125" y="9"/>
                  </a:cubicBezTo>
                  <a:close/>
                  <a:moveTo>
                    <a:pt x="1675" y="9"/>
                  </a:moveTo>
                  <a:lnTo>
                    <a:pt x="2025" y="9"/>
                  </a:lnTo>
                  <a:cubicBezTo>
                    <a:pt x="2039" y="9"/>
                    <a:pt x="2050" y="20"/>
                    <a:pt x="2050" y="34"/>
                  </a:cubicBezTo>
                  <a:cubicBezTo>
                    <a:pt x="2050" y="48"/>
                    <a:pt x="2039" y="59"/>
                    <a:pt x="2025" y="59"/>
                  </a:cubicBezTo>
                  <a:lnTo>
                    <a:pt x="1675" y="59"/>
                  </a:lnTo>
                  <a:cubicBezTo>
                    <a:pt x="1662" y="59"/>
                    <a:pt x="1650" y="48"/>
                    <a:pt x="1650" y="34"/>
                  </a:cubicBezTo>
                  <a:cubicBezTo>
                    <a:pt x="1650" y="20"/>
                    <a:pt x="1662" y="9"/>
                    <a:pt x="1675" y="9"/>
                  </a:cubicBezTo>
                  <a:close/>
                  <a:moveTo>
                    <a:pt x="2225" y="9"/>
                  </a:moveTo>
                  <a:lnTo>
                    <a:pt x="2575" y="9"/>
                  </a:lnTo>
                  <a:cubicBezTo>
                    <a:pt x="2589" y="9"/>
                    <a:pt x="2600" y="20"/>
                    <a:pt x="2600" y="34"/>
                  </a:cubicBezTo>
                  <a:cubicBezTo>
                    <a:pt x="2600" y="47"/>
                    <a:pt x="2589" y="59"/>
                    <a:pt x="2575" y="59"/>
                  </a:cubicBezTo>
                  <a:lnTo>
                    <a:pt x="2225" y="59"/>
                  </a:lnTo>
                  <a:cubicBezTo>
                    <a:pt x="2212" y="59"/>
                    <a:pt x="2200" y="48"/>
                    <a:pt x="2200" y="34"/>
                  </a:cubicBezTo>
                  <a:cubicBezTo>
                    <a:pt x="2200" y="20"/>
                    <a:pt x="2212" y="9"/>
                    <a:pt x="2225" y="9"/>
                  </a:cubicBezTo>
                  <a:close/>
                  <a:moveTo>
                    <a:pt x="2775" y="8"/>
                  </a:moveTo>
                  <a:lnTo>
                    <a:pt x="3125" y="8"/>
                  </a:lnTo>
                  <a:cubicBezTo>
                    <a:pt x="3139" y="8"/>
                    <a:pt x="3150" y="19"/>
                    <a:pt x="3150" y="33"/>
                  </a:cubicBezTo>
                  <a:cubicBezTo>
                    <a:pt x="3150" y="47"/>
                    <a:pt x="3139" y="58"/>
                    <a:pt x="3125" y="58"/>
                  </a:cubicBezTo>
                  <a:lnTo>
                    <a:pt x="2775" y="58"/>
                  </a:lnTo>
                  <a:cubicBezTo>
                    <a:pt x="2762" y="58"/>
                    <a:pt x="2750" y="47"/>
                    <a:pt x="2750" y="33"/>
                  </a:cubicBezTo>
                  <a:cubicBezTo>
                    <a:pt x="2750" y="20"/>
                    <a:pt x="2762" y="8"/>
                    <a:pt x="2775" y="8"/>
                  </a:cubicBezTo>
                  <a:close/>
                  <a:moveTo>
                    <a:pt x="3325" y="8"/>
                  </a:moveTo>
                  <a:lnTo>
                    <a:pt x="3675" y="8"/>
                  </a:lnTo>
                  <a:cubicBezTo>
                    <a:pt x="3689" y="8"/>
                    <a:pt x="3700" y="19"/>
                    <a:pt x="3700" y="33"/>
                  </a:cubicBezTo>
                  <a:cubicBezTo>
                    <a:pt x="3700" y="47"/>
                    <a:pt x="3689" y="58"/>
                    <a:pt x="3675" y="58"/>
                  </a:cubicBezTo>
                  <a:lnTo>
                    <a:pt x="3325" y="58"/>
                  </a:lnTo>
                  <a:cubicBezTo>
                    <a:pt x="3312" y="58"/>
                    <a:pt x="3300" y="47"/>
                    <a:pt x="3300" y="33"/>
                  </a:cubicBezTo>
                  <a:cubicBezTo>
                    <a:pt x="3300" y="19"/>
                    <a:pt x="3312" y="8"/>
                    <a:pt x="3325" y="8"/>
                  </a:cubicBezTo>
                  <a:close/>
                  <a:moveTo>
                    <a:pt x="3875" y="8"/>
                  </a:moveTo>
                  <a:lnTo>
                    <a:pt x="4225" y="8"/>
                  </a:lnTo>
                  <a:cubicBezTo>
                    <a:pt x="4239" y="8"/>
                    <a:pt x="4250" y="19"/>
                    <a:pt x="4250" y="33"/>
                  </a:cubicBezTo>
                  <a:cubicBezTo>
                    <a:pt x="4250" y="46"/>
                    <a:pt x="4239" y="58"/>
                    <a:pt x="4225" y="58"/>
                  </a:cubicBezTo>
                  <a:lnTo>
                    <a:pt x="3875" y="58"/>
                  </a:lnTo>
                  <a:cubicBezTo>
                    <a:pt x="3862" y="58"/>
                    <a:pt x="3850" y="47"/>
                    <a:pt x="3850" y="33"/>
                  </a:cubicBezTo>
                  <a:cubicBezTo>
                    <a:pt x="3850" y="19"/>
                    <a:pt x="3862" y="8"/>
                    <a:pt x="3875" y="8"/>
                  </a:cubicBezTo>
                  <a:close/>
                  <a:moveTo>
                    <a:pt x="4425" y="7"/>
                  </a:moveTo>
                  <a:lnTo>
                    <a:pt x="4775" y="7"/>
                  </a:lnTo>
                  <a:cubicBezTo>
                    <a:pt x="4789" y="7"/>
                    <a:pt x="4800" y="18"/>
                    <a:pt x="4800" y="32"/>
                  </a:cubicBezTo>
                  <a:cubicBezTo>
                    <a:pt x="4800" y="46"/>
                    <a:pt x="4789" y="57"/>
                    <a:pt x="4775" y="57"/>
                  </a:cubicBezTo>
                  <a:lnTo>
                    <a:pt x="4425" y="57"/>
                  </a:lnTo>
                  <a:cubicBezTo>
                    <a:pt x="4412" y="57"/>
                    <a:pt x="4400" y="46"/>
                    <a:pt x="4400" y="32"/>
                  </a:cubicBezTo>
                  <a:cubicBezTo>
                    <a:pt x="4400" y="19"/>
                    <a:pt x="4412" y="7"/>
                    <a:pt x="4425" y="7"/>
                  </a:cubicBezTo>
                  <a:close/>
                  <a:moveTo>
                    <a:pt x="4975" y="7"/>
                  </a:moveTo>
                  <a:lnTo>
                    <a:pt x="5325" y="7"/>
                  </a:lnTo>
                  <a:cubicBezTo>
                    <a:pt x="5339" y="7"/>
                    <a:pt x="5350" y="18"/>
                    <a:pt x="5350" y="32"/>
                  </a:cubicBezTo>
                  <a:cubicBezTo>
                    <a:pt x="5350" y="46"/>
                    <a:pt x="5339" y="57"/>
                    <a:pt x="5325" y="57"/>
                  </a:cubicBezTo>
                  <a:lnTo>
                    <a:pt x="4975" y="57"/>
                  </a:lnTo>
                  <a:cubicBezTo>
                    <a:pt x="4962" y="57"/>
                    <a:pt x="4950" y="46"/>
                    <a:pt x="4950" y="32"/>
                  </a:cubicBezTo>
                  <a:cubicBezTo>
                    <a:pt x="4950" y="18"/>
                    <a:pt x="4962" y="7"/>
                    <a:pt x="4975" y="7"/>
                  </a:cubicBezTo>
                  <a:close/>
                  <a:moveTo>
                    <a:pt x="5525" y="7"/>
                  </a:moveTo>
                  <a:lnTo>
                    <a:pt x="5875" y="7"/>
                  </a:lnTo>
                  <a:cubicBezTo>
                    <a:pt x="5889" y="7"/>
                    <a:pt x="5900" y="18"/>
                    <a:pt x="5900" y="32"/>
                  </a:cubicBezTo>
                  <a:cubicBezTo>
                    <a:pt x="5900" y="45"/>
                    <a:pt x="5889" y="57"/>
                    <a:pt x="5875" y="57"/>
                  </a:cubicBezTo>
                  <a:lnTo>
                    <a:pt x="5525" y="57"/>
                  </a:lnTo>
                  <a:cubicBezTo>
                    <a:pt x="5512" y="57"/>
                    <a:pt x="5500" y="46"/>
                    <a:pt x="5500" y="32"/>
                  </a:cubicBezTo>
                  <a:cubicBezTo>
                    <a:pt x="5500" y="18"/>
                    <a:pt x="5512" y="7"/>
                    <a:pt x="5525" y="7"/>
                  </a:cubicBezTo>
                  <a:close/>
                  <a:moveTo>
                    <a:pt x="6075" y="6"/>
                  </a:moveTo>
                  <a:lnTo>
                    <a:pt x="6425" y="6"/>
                  </a:lnTo>
                  <a:cubicBezTo>
                    <a:pt x="6439" y="6"/>
                    <a:pt x="6450" y="17"/>
                    <a:pt x="6450" y="31"/>
                  </a:cubicBezTo>
                  <a:cubicBezTo>
                    <a:pt x="6450" y="45"/>
                    <a:pt x="6439" y="56"/>
                    <a:pt x="6425" y="56"/>
                  </a:cubicBezTo>
                  <a:lnTo>
                    <a:pt x="6075" y="56"/>
                  </a:lnTo>
                  <a:cubicBezTo>
                    <a:pt x="6062" y="56"/>
                    <a:pt x="6050" y="45"/>
                    <a:pt x="6050" y="31"/>
                  </a:cubicBezTo>
                  <a:cubicBezTo>
                    <a:pt x="6050" y="18"/>
                    <a:pt x="6062" y="6"/>
                    <a:pt x="6075" y="6"/>
                  </a:cubicBezTo>
                  <a:close/>
                  <a:moveTo>
                    <a:pt x="6625" y="6"/>
                  </a:moveTo>
                  <a:lnTo>
                    <a:pt x="6975" y="6"/>
                  </a:lnTo>
                  <a:cubicBezTo>
                    <a:pt x="6989" y="6"/>
                    <a:pt x="7000" y="17"/>
                    <a:pt x="7000" y="31"/>
                  </a:cubicBezTo>
                  <a:cubicBezTo>
                    <a:pt x="7000" y="45"/>
                    <a:pt x="6989" y="56"/>
                    <a:pt x="6975" y="56"/>
                  </a:cubicBezTo>
                  <a:lnTo>
                    <a:pt x="6625" y="56"/>
                  </a:lnTo>
                  <a:cubicBezTo>
                    <a:pt x="6612" y="56"/>
                    <a:pt x="6600" y="45"/>
                    <a:pt x="6600" y="31"/>
                  </a:cubicBezTo>
                  <a:cubicBezTo>
                    <a:pt x="6600" y="17"/>
                    <a:pt x="6612" y="6"/>
                    <a:pt x="6625" y="6"/>
                  </a:cubicBezTo>
                  <a:close/>
                  <a:moveTo>
                    <a:pt x="7175" y="6"/>
                  </a:moveTo>
                  <a:lnTo>
                    <a:pt x="7525" y="6"/>
                  </a:lnTo>
                  <a:cubicBezTo>
                    <a:pt x="7539" y="5"/>
                    <a:pt x="7550" y="17"/>
                    <a:pt x="7550" y="30"/>
                  </a:cubicBezTo>
                  <a:cubicBezTo>
                    <a:pt x="7550" y="44"/>
                    <a:pt x="7539" y="55"/>
                    <a:pt x="7525" y="56"/>
                  </a:cubicBezTo>
                  <a:lnTo>
                    <a:pt x="7175" y="56"/>
                  </a:lnTo>
                  <a:cubicBezTo>
                    <a:pt x="7162" y="56"/>
                    <a:pt x="7150" y="45"/>
                    <a:pt x="7150" y="31"/>
                  </a:cubicBezTo>
                  <a:cubicBezTo>
                    <a:pt x="7150" y="17"/>
                    <a:pt x="7162" y="6"/>
                    <a:pt x="7175" y="6"/>
                  </a:cubicBezTo>
                  <a:close/>
                  <a:moveTo>
                    <a:pt x="7725" y="5"/>
                  </a:moveTo>
                  <a:lnTo>
                    <a:pt x="8075" y="5"/>
                  </a:lnTo>
                  <a:cubicBezTo>
                    <a:pt x="8089" y="5"/>
                    <a:pt x="8100" y="16"/>
                    <a:pt x="8100" y="30"/>
                  </a:cubicBezTo>
                  <a:cubicBezTo>
                    <a:pt x="8100" y="44"/>
                    <a:pt x="8089" y="55"/>
                    <a:pt x="8075" y="55"/>
                  </a:cubicBezTo>
                  <a:lnTo>
                    <a:pt x="7725" y="55"/>
                  </a:lnTo>
                  <a:cubicBezTo>
                    <a:pt x="7712" y="55"/>
                    <a:pt x="7700" y="44"/>
                    <a:pt x="7700" y="30"/>
                  </a:cubicBezTo>
                  <a:cubicBezTo>
                    <a:pt x="7700" y="17"/>
                    <a:pt x="7712" y="5"/>
                    <a:pt x="7725" y="5"/>
                  </a:cubicBezTo>
                  <a:close/>
                  <a:moveTo>
                    <a:pt x="8275" y="5"/>
                  </a:moveTo>
                  <a:lnTo>
                    <a:pt x="8625" y="5"/>
                  </a:lnTo>
                  <a:cubicBezTo>
                    <a:pt x="8639" y="5"/>
                    <a:pt x="8650" y="16"/>
                    <a:pt x="8650" y="30"/>
                  </a:cubicBezTo>
                  <a:cubicBezTo>
                    <a:pt x="8650" y="44"/>
                    <a:pt x="8639" y="55"/>
                    <a:pt x="8625" y="55"/>
                  </a:cubicBezTo>
                  <a:lnTo>
                    <a:pt x="8275" y="55"/>
                  </a:lnTo>
                  <a:cubicBezTo>
                    <a:pt x="8262" y="55"/>
                    <a:pt x="8250" y="44"/>
                    <a:pt x="8250" y="30"/>
                  </a:cubicBezTo>
                  <a:cubicBezTo>
                    <a:pt x="8250" y="16"/>
                    <a:pt x="8262" y="5"/>
                    <a:pt x="8275" y="5"/>
                  </a:cubicBezTo>
                  <a:close/>
                  <a:moveTo>
                    <a:pt x="8825" y="5"/>
                  </a:moveTo>
                  <a:lnTo>
                    <a:pt x="9175" y="4"/>
                  </a:lnTo>
                  <a:cubicBezTo>
                    <a:pt x="9189" y="4"/>
                    <a:pt x="9200" y="16"/>
                    <a:pt x="9200" y="29"/>
                  </a:cubicBezTo>
                  <a:cubicBezTo>
                    <a:pt x="9200" y="43"/>
                    <a:pt x="9189" y="54"/>
                    <a:pt x="9175" y="54"/>
                  </a:cubicBezTo>
                  <a:lnTo>
                    <a:pt x="8825" y="55"/>
                  </a:lnTo>
                  <a:cubicBezTo>
                    <a:pt x="8812" y="55"/>
                    <a:pt x="8800" y="44"/>
                    <a:pt x="8800" y="30"/>
                  </a:cubicBezTo>
                  <a:cubicBezTo>
                    <a:pt x="8800" y="16"/>
                    <a:pt x="8812" y="5"/>
                    <a:pt x="8825" y="5"/>
                  </a:cubicBezTo>
                  <a:close/>
                  <a:moveTo>
                    <a:pt x="9375" y="4"/>
                  </a:moveTo>
                  <a:lnTo>
                    <a:pt x="9725" y="4"/>
                  </a:lnTo>
                  <a:cubicBezTo>
                    <a:pt x="9739" y="4"/>
                    <a:pt x="9750" y="15"/>
                    <a:pt x="9750" y="29"/>
                  </a:cubicBezTo>
                  <a:cubicBezTo>
                    <a:pt x="9750" y="43"/>
                    <a:pt x="9739" y="54"/>
                    <a:pt x="9725" y="54"/>
                  </a:cubicBezTo>
                  <a:lnTo>
                    <a:pt x="9375" y="54"/>
                  </a:lnTo>
                  <a:cubicBezTo>
                    <a:pt x="9362" y="54"/>
                    <a:pt x="9350" y="43"/>
                    <a:pt x="9350" y="29"/>
                  </a:cubicBezTo>
                  <a:cubicBezTo>
                    <a:pt x="9350" y="16"/>
                    <a:pt x="9362" y="4"/>
                    <a:pt x="9375" y="4"/>
                  </a:cubicBezTo>
                  <a:close/>
                  <a:moveTo>
                    <a:pt x="9925" y="4"/>
                  </a:moveTo>
                  <a:lnTo>
                    <a:pt x="10275" y="4"/>
                  </a:lnTo>
                  <a:cubicBezTo>
                    <a:pt x="10289" y="4"/>
                    <a:pt x="10300" y="15"/>
                    <a:pt x="10300" y="29"/>
                  </a:cubicBezTo>
                  <a:cubicBezTo>
                    <a:pt x="10300" y="43"/>
                    <a:pt x="10289" y="54"/>
                    <a:pt x="10275" y="54"/>
                  </a:cubicBezTo>
                  <a:lnTo>
                    <a:pt x="9925" y="54"/>
                  </a:lnTo>
                  <a:cubicBezTo>
                    <a:pt x="9912" y="54"/>
                    <a:pt x="9900" y="43"/>
                    <a:pt x="9900" y="29"/>
                  </a:cubicBezTo>
                  <a:cubicBezTo>
                    <a:pt x="9900" y="15"/>
                    <a:pt x="9912" y="4"/>
                    <a:pt x="9925" y="4"/>
                  </a:cubicBezTo>
                  <a:close/>
                  <a:moveTo>
                    <a:pt x="10475" y="4"/>
                  </a:moveTo>
                  <a:lnTo>
                    <a:pt x="10825" y="3"/>
                  </a:lnTo>
                  <a:cubicBezTo>
                    <a:pt x="10839" y="3"/>
                    <a:pt x="10850" y="15"/>
                    <a:pt x="10850" y="28"/>
                  </a:cubicBezTo>
                  <a:cubicBezTo>
                    <a:pt x="10850" y="42"/>
                    <a:pt x="10839" y="53"/>
                    <a:pt x="10825" y="53"/>
                  </a:cubicBezTo>
                  <a:lnTo>
                    <a:pt x="10475" y="54"/>
                  </a:lnTo>
                  <a:cubicBezTo>
                    <a:pt x="10462" y="54"/>
                    <a:pt x="10450" y="43"/>
                    <a:pt x="10450" y="29"/>
                  </a:cubicBezTo>
                  <a:cubicBezTo>
                    <a:pt x="10450" y="15"/>
                    <a:pt x="10462" y="4"/>
                    <a:pt x="10475" y="4"/>
                  </a:cubicBezTo>
                  <a:close/>
                  <a:moveTo>
                    <a:pt x="11025" y="3"/>
                  </a:moveTo>
                  <a:lnTo>
                    <a:pt x="11375" y="3"/>
                  </a:lnTo>
                  <a:cubicBezTo>
                    <a:pt x="11389" y="3"/>
                    <a:pt x="11400" y="14"/>
                    <a:pt x="11400" y="28"/>
                  </a:cubicBezTo>
                  <a:cubicBezTo>
                    <a:pt x="11400" y="42"/>
                    <a:pt x="11389" y="53"/>
                    <a:pt x="11375" y="53"/>
                  </a:cubicBezTo>
                  <a:lnTo>
                    <a:pt x="11025" y="53"/>
                  </a:lnTo>
                  <a:cubicBezTo>
                    <a:pt x="11012" y="53"/>
                    <a:pt x="11000" y="42"/>
                    <a:pt x="11000" y="28"/>
                  </a:cubicBezTo>
                  <a:cubicBezTo>
                    <a:pt x="11000" y="15"/>
                    <a:pt x="11012" y="3"/>
                    <a:pt x="11025" y="3"/>
                  </a:cubicBezTo>
                  <a:close/>
                  <a:moveTo>
                    <a:pt x="11575" y="3"/>
                  </a:moveTo>
                  <a:lnTo>
                    <a:pt x="11925" y="3"/>
                  </a:lnTo>
                  <a:cubicBezTo>
                    <a:pt x="11939" y="3"/>
                    <a:pt x="11950" y="14"/>
                    <a:pt x="11950" y="28"/>
                  </a:cubicBezTo>
                  <a:cubicBezTo>
                    <a:pt x="11950" y="42"/>
                    <a:pt x="11939" y="53"/>
                    <a:pt x="11925" y="53"/>
                  </a:cubicBezTo>
                  <a:lnTo>
                    <a:pt x="11575" y="53"/>
                  </a:lnTo>
                  <a:cubicBezTo>
                    <a:pt x="11562" y="53"/>
                    <a:pt x="11550" y="42"/>
                    <a:pt x="11550" y="28"/>
                  </a:cubicBezTo>
                  <a:cubicBezTo>
                    <a:pt x="11550" y="14"/>
                    <a:pt x="11562" y="3"/>
                    <a:pt x="11575" y="3"/>
                  </a:cubicBezTo>
                  <a:close/>
                  <a:moveTo>
                    <a:pt x="12125" y="3"/>
                  </a:moveTo>
                  <a:lnTo>
                    <a:pt x="12475" y="2"/>
                  </a:lnTo>
                  <a:cubicBezTo>
                    <a:pt x="12489" y="2"/>
                    <a:pt x="12500" y="14"/>
                    <a:pt x="12500" y="27"/>
                  </a:cubicBezTo>
                  <a:cubicBezTo>
                    <a:pt x="12500" y="41"/>
                    <a:pt x="12489" y="52"/>
                    <a:pt x="12475" y="52"/>
                  </a:cubicBezTo>
                  <a:lnTo>
                    <a:pt x="12125" y="53"/>
                  </a:lnTo>
                  <a:cubicBezTo>
                    <a:pt x="12112" y="53"/>
                    <a:pt x="12100" y="41"/>
                    <a:pt x="12100" y="28"/>
                  </a:cubicBezTo>
                  <a:cubicBezTo>
                    <a:pt x="12100" y="14"/>
                    <a:pt x="12112" y="3"/>
                    <a:pt x="12125" y="3"/>
                  </a:cubicBezTo>
                  <a:close/>
                  <a:moveTo>
                    <a:pt x="12675" y="2"/>
                  </a:moveTo>
                  <a:lnTo>
                    <a:pt x="13025" y="2"/>
                  </a:lnTo>
                  <a:cubicBezTo>
                    <a:pt x="13039" y="2"/>
                    <a:pt x="13050" y="13"/>
                    <a:pt x="13050" y="27"/>
                  </a:cubicBezTo>
                  <a:cubicBezTo>
                    <a:pt x="13050" y="41"/>
                    <a:pt x="13039" y="52"/>
                    <a:pt x="13025" y="52"/>
                  </a:cubicBezTo>
                  <a:lnTo>
                    <a:pt x="12675" y="52"/>
                  </a:lnTo>
                  <a:cubicBezTo>
                    <a:pt x="12662" y="52"/>
                    <a:pt x="12650" y="41"/>
                    <a:pt x="12650" y="27"/>
                  </a:cubicBezTo>
                  <a:cubicBezTo>
                    <a:pt x="12650" y="14"/>
                    <a:pt x="12662" y="2"/>
                    <a:pt x="12675" y="2"/>
                  </a:cubicBezTo>
                  <a:close/>
                  <a:moveTo>
                    <a:pt x="13225" y="2"/>
                  </a:moveTo>
                  <a:lnTo>
                    <a:pt x="13575" y="2"/>
                  </a:lnTo>
                  <a:cubicBezTo>
                    <a:pt x="13589" y="2"/>
                    <a:pt x="13600" y="13"/>
                    <a:pt x="13600" y="27"/>
                  </a:cubicBezTo>
                  <a:cubicBezTo>
                    <a:pt x="13600" y="41"/>
                    <a:pt x="13589" y="52"/>
                    <a:pt x="13575" y="52"/>
                  </a:cubicBezTo>
                  <a:lnTo>
                    <a:pt x="13225" y="52"/>
                  </a:lnTo>
                  <a:cubicBezTo>
                    <a:pt x="13212" y="52"/>
                    <a:pt x="13200" y="41"/>
                    <a:pt x="13200" y="27"/>
                  </a:cubicBezTo>
                  <a:cubicBezTo>
                    <a:pt x="13200" y="13"/>
                    <a:pt x="13212" y="2"/>
                    <a:pt x="13225" y="2"/>
                  </a:cubicBezTo>
                  <a:close/>
                  <a:moveTo>
                    <a:pt x="13775" y="2"/>
                  </a:moveTo>
                  <a:lnTo>
                    <a:pt x="14125" y="1"/>
                  </a:lnTo>
                  <a:cubicBezTo>
                    <a:pt x="14139" y="1"/>
                    <a:pt x="14150" y="13"/>
                    <a:pt x="14150" y="26"/>
                  </a:cubicBezTo>
                  <a:cubicBezTo>
                    <a:pt x="14150" y="40"/>
                    <a:pt x="14139" y="51"/>
                    <a:pt x="14125" y="51"/>
                  </a:cubicBezTo>
                  <a:lnTo>
                    <a:pt x="13775" y="52"/>
                  </a:lnTo>
                  <a:cubicBezTo>
                    <a:pt x="13762" y="52"/>
                    <a:pt x="13750" y="40"/>
                    <a:pt x="13750" y="27"/>
                  </a:cubicBezTo>
                  <a:cubicBezTo>
                    <a:pt x="13750" y="13"/>
                    <a:pt x="13762" y="2"/>
                    <a:pt x="13775" y="2"/>
                  </a:cubicBezTo>
                  <a:close/>
                  <a:moveTo>
                    <a:pt x="14325" y="1"/>
                  </a:moveTo>
                  <a:lnTo>
                    <a:pt x="14675" y="1"/>
                  </a:lnTo>
                  <a:cubicBezTo>
                    <a:pt x="14689" y="1"/>
                    <a:pt x="14700" y="12"/>
                    <a:pt x="14700" y="26"/>
                  </a:cubicBezTo>
                  <a:cubicBezTo>
                    <a:pt x="14700" y="40"/>
                    <a:pt x="14689" y="51"/>
                    <a:pt x="14675" y="51"/>
                  </a:cubicBezTo>
                  <a:lnTo>
                    <a:pt x="14325" y="51"/>
                  </a:lnTo>
                  <a:cubicBezTo>
                    <a:pt x="14312" y="51"/>
                    <a:pt x="14300" y="40"/>
                    <a:pt x="14300" y="26"/>
                  </a:cubicBezTo>
                  <a:cubicBezTo>
                    <a:pt x="14300" y="13"/>
                    <a:pt x="14312" y="1"/>
                    <a:pt x="14325" y="1"/>
                  </a:cubicBezTo>
                  <a:close/>
                  <a:moveTo>
                    <a:pt x="14875" y="1"/>
                  </a:moveTo>
                  <a:lnTo>
                    <a:pt x="15225" y="1"/>
                  </a:lnTo>
                  <a:cubicBezTo>
                    <a:pt x="15239" y="1"/>
                    <a:pt x="15250" y="12"/>
                    <a:pt x="15250" y="26"/>
                  </a:cubicBezTo>
                  <a:cubicBezTo>
                    <a:pt x="15250" y="40"/>
                    <a:pt x="15239" y="51"/>
                    <a:pt x="15225" y="51"/>
                  </a:cubicBezTo>
                  <a:lnTo>
                    <a:pt x="14875" y="51"/>
                  </a:lnTo>
                  <a:cubicBezTo>
                    <a:pt x="14862" y="51"/>
                    <a:pt x="14850" y="40"/>
                    <a:pt x="14850" y="26"/>
                  </a:cubicBezTo>
                  <a:cubicBezTo>
                    <a:pt x="14850" y="12"/>
                    <a:pt x="14862" y="1"/>
                    <a:pt x="14875" y="1"/>
                  </a:cubicBezTo>
                  <a:close/>
                  <a:moveTo>
                    <a:pt x="15425" y="1"/>
                  </a:moveTo>
                  <a:lnTo>
                    <a:pt x="15775" y="0"/>
                  </a:lnTo>
                  <a:cubicBezTo>
                    <a:pt x="15789" y="0"/>
                    <a:pt x="15800" y="12"/>
                    <a:pt x="15800" y="25"/>
                  </a:cubicBezTo>
                  <a:cubicBezTo>
                    <a:pt x="15800" y="39"/>
                    <a:pt x="15789" y="50"/>
                    <a:pt x="15775" y="50"/>
                  </a:cubicBezTo>
                  <a:lnTo>
                    <a:pt x="15425" y="51"/>
                  </a:lnTo>
                  <a:cubicBezTo>
                    <a:pt x="15412" y="51"/>
                    <a:pt x="15400" y="39"/>
                    <a:pt x="15400" y="26"/>
                  </a:cubicBezTo>
                  <a:cubicBezTo>
                    <a:pt x="15400" y="12"/>
                    <a:pt x="15412" y="1"/>
                    <a:pt x="15425" y="1"/>
                  </a:cubicBezTo>
                  <a:close/>
                  <a:moveTo>
                    <a:pt x="15975" y="0"/>
                  </a:moveTo>
                  <a:lnTo>
                    <a:pt x="16225" y="0"/>
                  </a:lnTo>
                  <a:cubicBezTo>
                    <a:pt x="16239" y="0"/>
                    <a:pt x="16250" y="11"/>
                    <a:pt x="16250" y="25"/>
                  </a:cubicBezTo>
                  <a:cubicBezTo>
                    <a:pt x="16250" y="39"/>
                    <a:pt x="16239" y="50"/>
                    <a:pt x="16225" y="50"/>
                  </a:cubicBezTo>
                  <a:lnTo>
                    <a:pt x="15975" y="50"/>
                  </a:lnTo>
                  <a:cubicBezTo>
                    <a:pt x="15962" y="50"/>
                    <a:pt x="15950" y="39"/>
                    <a:pt x="15950" y="25"/>
                  </a:cubicBezTo>
                  <a:cubicBezTo>
                    <a:pt x="15950" y="11"/>
                    <a:pt x="15962" y="0"/>
                    <a:pt x="15975" y="0"/>
                  </a:cubicBezTo>
                  <a:close/>
                </a:path>
              </a:pathLst>
            </a:custGeom>
            <a:solidFill>
              <a:srgbClr val="000000"/>
            </a:solidFill>
            <a:ln w="1588" cap="flat" cmpd="sng">
              <a:solidFill>
                <a:srgbClr val="000000"/>
              </a:solidFill>
              <a:prstDash val="solid"/>
              <a:bevel/>
              <a:headEnd type="none" w="med" len="med"/>
              <a:tailEnd type="none" w="med" len="med"/>
            </a:ln>
          </p:spPr>
          <p:txBody>
            <a:bodyPr/>
            <a:lstStyle/>
            <a:p>
              <a:endParaRPr lang="zh-CN" altLang="en-US"/>
            </a:p>
          </p:txBody>
        </p:sp>
        <p:sp>
          <p:nvSpPr>
            <p:cNvPr id="202780" name="任意多边形 202779"/>
            <p:cNvSpPr>
              <a:spLocks noEditPoints="1"/>
            </p:cNvSpPr>
            <p:nvPr/>
          </p:nvSpPr>
          <p:spPr>
            <a:xfrm>
              <a:off x="1383" y="1079"/>
              <a:ext cx="3587" cy="8"/>
            </a:xfrm>
            <a:custGeom>
              <a:avLst/>
              <a:gdLst/>
              <a:ahLst/>
              <a:cxnLst/>
              <a:rect l="0" t="0" r="0" b="0"/>
              <a:pathLst>
                <a:path w="16250" h="60">
                  <a:moveTo>
                    <a:pt x="25" y="10"/>
                  </a:moveTo>
                  <a:lnTo>
                    <a:pt x="375" y="10"/>
                  </a:lnTo>
                  <a:cubicBezTo>
                    <a:pt x="389" y="10"/>
                    <a:pt x="400" y="21"/>
                    <a:pt x="400" y="35"/>
                  </a:cubicBezTo>
                  <a:cubicBezTo>
                    <a:pt x="400" y="49"/>
                    <a:pt x="389" y="60"/>
                    <a:pt x="375" y="60"/>
                  </a:cubicBezTo>
                  <a:lnTo>
                    <a:pt x="25" y="60"/>
                  </a:lnTo>
                  <a:cubicBezTo>
                    <a:pt x="12" y="60"/>
                    <a:pt x="0" y="49"/>
                    <a:pt x="0" y="35"/>
                  </a:cubicBezTo>
                  <a:cubicBezTo>
                    <a:pt x="0" y="21"/>
                    <a:pt x="12" y="10"/>
                    <a:pt x="25" y="10"/>
                  </a:cubicBezTo>
                  <a:close/>
                  <a:moveTo>
                    <a:pt x="575" y="10"/>
                  </a:moveTo>
                  <a:lnTo>
                    <a:pt x="925" y="10"/>
                  </a:lnTo>
                  <a:cubicBezTo>
                    <a:pt x="939" y="10"/>
                    <a:pt x="950" y="21"/>
                    <a:pt x="950" y="35"/>
                  </a:cubicBezTo>
                  <a:cubicBezTo>
                    <a:pt x="950" y="48"/>
                    <a:pt x="939" y="60"/>
                    <a:pt x="925" y="60"/>
                  </a:cubicBezTo>
                  <a:lnTo>
                    <a:pt x="575" y="60"/>
                  </a:lnTo>
                  <a:cubicBezTo>
                    <a:pt x="562" y="60"/>
                    <a:pt x="550" y="49"/>
                    <a:pt x="550" y="35"/>
                  </a:cubicBezTo>
                  <a:cubicBezTo>
                    <a:pt x="550" y="21"/>
                    <a:pt x="562" y="10"/>
                    <a:pt x="575" y="10"/>
                  </a:cubicBezTo>
                  <a:close/>
                  <a:moveTo>
                    <a:pt x="1125" y="9"/>
                  </a:moveTo>
                  <a:lnTo>
                    <a:pt x="1475" y="9"/>
                  </a:lnTo>
                  <a:cubicBezTo>
                    <a:pt x="1489" y="9"/>
                    <a:pt x="1500" y="20"/>
                    <a:pt x="1500" y="34"/>
                  </a:cubicBezTo>
                  <a:cubicBezTo>
                    <a:pt x="1500" y="48"/>
                    <a:pt x="1489" y="59"/>
                    <a:pt x="1475" y="59"/>
                  </a:cubicBezTo>
                  <a:lnTo>
                    <a:pt x="1125" y="59"/>
                  </a:lnTo>
                  <a:cubicBezTo>
                    <a:pt x="1112" y="59"/>
                    <a:pt x="1100" y="48"/>
                    <a:pt x="1100" y="34"/>
                  </a:cubicBezTo>
                  <a:cubicBezTo>
                    <a:pt x="1100" y="21"/>
                    <a:pt x="1112" y="9"/>
                    <a:pt x="1125" y="9"/>
                  </a:cubicBezTo>
                  <a:close/>
                  <a:moveTo>
                    <a:pt x="1675" y="9"/>
                  </a:moveTo>
                  <a:lnTo>
                    <a:pt x="2025" y="9"/>
                  </a:lnTo>
                  <a:cubicBezTo>
                    <a:pt x="2039" y="9"/>
                    <a:pt x="2050" y="20"/>
                    <a:pt x="2050" y="34"/>
                  </a:cubicBezTo>
                  <a:cubicBezTo>
                    <a:pt x="2050" y="48"/>
                    <a:pt x="2039" y="59"/>
                    <a:pt x="2025" y="59"/>
                  </a:cubicBezTo>
                  <a:lnTo>
                    <a:pt x="1675" y="59"/>
                  </a:lnTo>
                  <a:cubicBezTo>
                    <a:pt x="1662" y="59"/>
                    <a:pt x="1650" y="48"/>
                    <a:pt x="1650" y="34"/>
                  </a:cubicBezTo>
                  <a:cubicBezTo>
                    <a:pt x="1650" y="20"/>
                    <a:pt x="1662" y="9"/>
                    <a:pt x="1675" y="9"/>
                  </a:cubicBezTo>
                  <a:close/>
                  <a:moveTo>
                    <a:pt x="2225" y="9"/>
                  </a:moveTo>
                  <a:lnTo>
                    <a:pt x="2575" y="9"/>
                  </a:lnTo>
                  <a:cubicBezTo>
                    <a:pt x="2589" y="9"/>
                    <a:pt x="2600" y="20"/>
                    <a:pt x="2600" y="34"/>
                  </a:cubicBezTo>
                  <a:cubicBezTo>
                    <a:pt x="2600" y="47"/>
                    <a:pt x="2589" y="59"/>
                    <a:pt x="2575" y="59"/>
                  </a:cubicBezTo>
                  <a:lnTo>
                    <a:pt x="2225" y="59"/>
                  </a:lnTo>
                  <a:cubicBezTo>
                    <a:pt x="2212" y="59"/>
                    <a:pt x="2200" y="48"/>
                    <a:pt x="2200" y="34"/>
                  </a:cubicBezTo>
                  <a:cubicBezTo>
                    <a:pt x="2200" y="20"/>
                    <a:pt x="2212" y="9"/>
                    <a:pt x="2225" y="9"/>
                  </a:cubicBezTo>
                  <a:close/>
                  <a:moveTo>
                    <a:pt x="2775" y="8"/>
                  </a:moveTo>
                  <a:lnTo>
                    <a:pt x="3125" y="8"/>
                  </a:lnTo>
                  <a:cubicBezTo>
                    <a:pt x="3139" y="8"/>
                    <a:pt x="3150" y="19"/>
                    <a:pt x="3150" y="33"/>
                  </a:cubicBezTo>
                  <a:cubicBezTo>
                    <a:pt x="3150" y="47"/>
                    <a:pt x="3139" y="58"/>
                    <a:pt x="3125" y="58"/>
                  </a:cubicBezTo>
                  <a:lnTo>
                    <a:pt x="2775" y="58"/>
                  </a:lnTo>
                  <a:cubicBezTo>
                    <a:pt x="2762" y="58"/>
                    <a:pt x="2750" y="47"/>
                    <a:pt x="2750" y="33"/>
                  </a:cubicBezTo>
                  <a:cubicBezTo>
                    <a:pt x="2750" y="20"/>
                    <a:pt x="2762" y="8"/>
                    <a:pt x="2775" y="8"/>
                  </a:cubicBezTo>
                  <a:close/>
                  <a:moveTo>
                    <a:pt x="3325" y="8"/>
                  </a:moveTo>
                  <a:lnTo>
                    <a:pt x="3675" y="8"/>
                  </a:lnTo>
                  <a:cubicBezTo>
                    <a:pt x="3689" y="8"/>
                    <a:pt x="3700" y="19"/>
                    <a:pt x="3700" y="33"/>
                  </a:cubicBezTo>
                  <a:cubicBezTo>
                    <a:pt x="3700" y="47"/>
                    <a:pt x="3689" y="58"/>
                    <a:pt x="3675" y="58"/>
                  </a:cubicBezTo>
                  <a:lnTo>
                    <a:pt x="3325" y="58"/>
                  </a:lnTo>
                  <a:cubicBezTo>
                    <a:pt x="3312" y="58"/>
                    <a:pt x="3300" y="47"/>
                    <a:pt x="3300" y="33"/>
                  </a:cubicBezTo>
                  <a:cubicBezTo>
                    <a:pt x="3300" y="19"/>
                    <a:pt x="3312" y="8"/>
                    <a:pt x="3325" y="8"/>
                  </a:cubicBezTo>
                  <a:close/>
                  <a:moveTo>
                    <a:pt x="3875" y="8"/>
                  </a:moveTo>
                  <a:lnTo>
                    <a:pt x="4225" y="8"/>
                  </a:lnTo>
                  <a:cubicBezTo>
                    <a:pt x="4239" y="8"/>
                    <a:pt x="4250" y="19"/>
                    <a:pt x="4250" y="33"/>
                  </a:cubicBezTo>
                  <a:cubicBezTo>
                    <a:pt x="4250" y="46"/>
                    <a:pt x="4239" y="58"/>
                    <a:pt x="4225" y="58"/>
                  </a:cubicBezTo>
                  <a:lnTo>
                    <a:pt x="3875" y="58"/>
                  </a:lnTo>
                  <a:cubicBezTo>
                    <a:pt x="3862" y="58"/>
                    <a:pt x="3850" y="47"/>
                    <a:pt x="3850" y="33"/>
                  </a:cubicBezTo>
                  <a:cubicBezTo>
                    <a:pt x="3850" y="19"/>
                    <a:pt x="3862" y="8"/>
                    <a:pt x="3875" y="8"/>
                  </a:cubicBezTo>
                  <a:close/>
                  <a:moveTo>
                    <a:pt x="4425" y="7"/>
                  </a:moveTo>
                  <a:lnTo>
                    <a:pt x="4775" y="7"/>
                  </a:lnTo>
                  <a:cubicBezTo>
                    <a:pt x="4789" y="7"/>
                    <a:pt x="4800" y="18"/>
                    <a:pt x="4800" y="32"/>
                  </a:cubicBezTo>
                  <a:cubicBezTo>
                    <a:pt x="4800" y="46"/>
                    <a:pt x="4789" y="57"/>
                    <a:pt x="4775" y="57"/>
                  </a:cubicBezTo>
                  <a:lnTo>
                    <a:pt x="4425" y="57"/>
                  </a:lnTo>
                  <a:cubicBezTo>
                    <a:pt x="4412" y="57"/>
                    <a:pt x="4400" y="46"/>
                    <a:pt x="4400" y="32"/>
                  </a:cubicBezTo>
                  <a:cubicBezTo>
                    <a:pt x="4400" y="19"/>
                    <a:pt x="4412" y="7"/>
                    <a:pt x="4425" y="7"/>
                  </a:cubicBezTo>
                  <a:close/>
                  <a:moveTo>
                    <a:pt x="4975" y="7"/>
                  </a:moveTo>
                  <a:lnTo>
                    <a:pt x="5325" y="7"/>
                  </a:lnTo>
                  <a:cubicBezTo>
                    <a:pt x="5339" y="7"/>
                    <a:pt x="5350" y="18"/>
                    <a:pt x="5350" y="32"/>
                  </a:cubicBezTo>
                  <a:cubicBezTo>
                    <a:pt x="5350" y="46"/>
                    <a:pt x="5339" y="57"/>
                    <a:pt x="5325" y="57"/>
                  </a:cubicBezTo>
                  <a:lnTo>
                    <a:pt x="4975" y="57"/>
                  </a:lnTo>
                  <a:cubicBezTo>
                    <a:pt x="4962" y="57"/>
                    <a:pt x="4950" y="46"/>
                    <a:pt x="4950" y="32"/>
                  </a:cubicBezTo>
                  <a:cubicBezTo>
                    <a:pt x="4950" y="18"/>
                    <a:pt x="4962" y="7"/>
                    <a:pt x="4975" y="7"/>
                  </a:cubicBezTo>
                  <a:close/>
                  <a:moveTo>
                    <a:pt x="5525" y="7"/>
                  </a:moveTo>
                  <a:lnTo>
                    <a:pt x="5875" y="7"/>
                  </a:lnTo>
                  <a:cubicBezTo>
                    <a:pt x="5889" y="7"/>
                    <a:pt x="5900" y="18"/>
                    <a:pt x="5900" y="32"/>
                  </a:cubicBezTo>
                  <a:cubicBezTo>
                    <a:pt x="5900" y="45"/>
                    <a:pt x="5889" y="57"/>
                    <a:pt x="5875" y="57"/>
                  </a:cubicBezTo>
                  <a:lnTo>
                    <a:pt x="5525" y="57"/>
                  </a:lnTo>
                  <a:cubicBezTo>
                    <a:pt x="5512" y="57"/>
                    <a:pt x="5500" y="46"/>
                    <a:pt x="5500" y="32"/>
                  </a:cubicBezTo>
                  <a:cubicBezTo>
                    <a:pt x="5500" y="18"/>
                    <a:pt x="5512" y="7"/>
                    <a:pt x="5525" y="7"/>
                  </a:cubicBezTo>
                  <a:close/>
                  <a:moveTo>
                    <a:pt x="6075" y="6"/>
                  </a:moveTo>
                  <a:lnTo>
                    <a:pt x="6425" y="6"/>
                  </a:lnTo>
                  <a:cubicBezTo>
                    <a:pt x="6439" y="6"/>
                    <a:pt x="6450" y="17"/>
                    <a:pt x="6450" y="31"/>
                  </a:cubicBezTo>
                  <a:cubicBezTo>
                    <a:pt x="6450" y="45"/>
                    <a:pt x="6439" y="56"/>
                    <a:pt x="6425" y="56"/>
                  </a:cubicBezTo>
                  <a:lnTo>
                    <a:pt x="6075" y="56"/>
                  </a:lnTo>
                  <a:cubicBezTo>
                    <a:pt x="6062" y="56"/>
                    <a:pt x="6050" y="45"/>
                    <a:pt x="6050" y="31"/>
                  </a:cubicBezTo>
                  <a:cubicBezTo>
                    <a:pt x="6050" y="18"/>
                    <a:pt x="6062" y="6"/>
                    <a:pt x="6075" y="6"/>
                  </a:cubicBezTo>
                  <a:close/>
                  <a:moveTo>
                    <a:pt x="6625" y="6"/>
                  </a:moveTo>
                  <a:lnTo>
                    <a:pt x="6975" y="6"/>
                  </a:lnTo>
                  <a:cubicBezTo>
                    <a:pt x="6989" y="6"/>
                    <a:pt x="7000" y="17"/>
                    <a:pt x="7000" y="31"/>
                  </a:cubicBezTo>
                  <a:cubicBezTo>
                    <a:pt x="7000" y="45"/>
                    <a:pt x="6989" y="56"/>
                    <a:pt x="6975" y="56"/>
                  </a:cubicBezTo>
                  <a:lnTo>
                    <a:pt x="6625" y="56"/>
                  </a:lnTo>
                  <a:cubicBezTo>
                    <a:pt x="6612" y="56"/>
                    <a:pt x="6600" y="45"/>
                    <a:pt x="6600" y="31"/>
                  </a:cubicBezTo>
                  <a:cubicBezTo>
                    <a:pt x="6600" y="17"/>
                    <a:pt x="6612" y="6"/>
                    <a:pt x="6625" y="6"/>
                  </a:cubicBezTo>
                  <a:close/>
                  <a:moveTo>
                    <a:pt x="7175" y="6"/>
                  </a:moveTo>
                  <a:lnTo>
                    <a:pt x="7525" y="6"/>
                  </a:lnTo>
                  <a:cubicBezTo>
                    <a:pt x="7539" y="5"/>
                    <a:pt x="7550" y="17"/>
                    <a:pt x="7550" y="30"/>
                  </a:cubicBezTo>
                  <a:cubicBezTo>
                    <a:pt x="7550" y="44"/>
                    <a:pt x="7539" y="55"/>
                    <a:pt x="7525" y="56"/>
                  </a:cubicBezTo>
                  <a:lnTo>
                    <a:pt x="7175" y="56"/>
                  </a:lnTo>
                  <a:cubicBezTo>
                    <a:pt x="7162" y="56"/>
                    <a:pt x="7150" y="45"/>
                    <a:pt x="7150" y="31"/>
                  </a:cubicBezTo>
                  <a:cubicBezTo>
                    <a:pt x="7150" y="17"/>
                    <a:pt x="7162" y="6"/>
                    <a:pt x="7175" y="6"/>
                  </a:cubicBezTo>
                  <a:close/>
                  <a:moveTo>
                    <a:pt x="7725" y="5"/>
                  </a:moveTo>
                  <a:lnTo>
                    <a:pt x="8075" y="5"/>
                  </a:lnTo>
                  <a:cubicBezTo>
                    <a:pt x="8089" y="5"/>
                    <a:pt x="8100" y="16"/>
                    <a:pt x="8100" y="30"/>
                  </a:cubicBezTo>
                  <a:cubicBezTo>
                    <a:pt x="8100" y="44"/>
                    <a:pt x="8089" y="55"/>
                    <a:pt x="8075" y="55"/>
                  </a:cubicBezTo>
                  <a:lnTo>
                    <a:pt x="7725" y="55"/>
                  </a:lnTo>
                  <a:cubicBezTo>
                    <a:pt x="7712" y="55"/>
                    <a:pt x="7700" y="44"/>
                    <a:pt x="7700" y="30"/>
                  </a:cubicBezTo>
                  <a:cubicBezTo>
                    <a:pt x="7700" y="17"/>
                    <a:pt x="7712" y="5"/>
                    <a:pt x="7725" y="5"/>
                  </a:cubicBezTo>
                  <a:close/>
                  <a:moveTo>
                    <a:pt x="8275" y="5"/>
                  </a:moveTo>
                  <a:lnTo>
                    <a:pt x="8625" y="5"/>
                  </a:lnTo>
                  <a:cubicBezTo>
                    <a:pt x="8639" y="5"/>
                    <a:pt x="8650" y="16"/>
                    <a:pt x="8650" y="30"/>
                  </a:cubicBezTo>
                  <a:cubicBezTo>
                    <a:pt x="8650" y="44"/>
                    <a:pt x="8639" y="55"/>
                    <a:pt x="8625" y="55"/>
                  </a:cubicBezTo>
                  <a:lnTo>
                    <a:pt x="8275" y="55"/>
                  </a:lnTo>
                  <a:cubicBezTo>
                    <a:pt x="8262" y="55"/>
                    <a:pt x="8250" y="44"/>
                    <a:pt x="8250" y="30"/>
                  </a:cubicBezTo>
                  <a:cubicBezTo>
                    <a:pt x="8250" y="16"/>
                    <a:pt x="8262" y="5"/>
                    <a:pt x="8275" y="5"/>
                  </a:cubicBezTo>
                  <a:close/>
                  <a:moveTo>
                    <a:pt x="8825" y="5"/>
                  </a:moveTo>
                  <a:lnTo>
                    <a:pt x="9175" y="4"/>
                  </a:lnTo>
                  <a:cubicBezTo>
                    <a:pt x="9189" y="4"/>
                    <a:pt x="9200" y="16"/>
                    <a:pt x="9200" y="29"/>
                  </a:cubicBezTo>
                  <a:cubicBezTo>
                    <a:pt x="9200" y="43"/>
                    <a:pt x="9189" y="54"/>
                    <a:pt x="9175" y="54"/>
                  </a:cubicBezTo>
                  <a:lnTo>
                    <a:pt x="8825" y="55"/>
                  </a:lnTo>
                  <a:cubicBezTo>
                    <a:pt x="8812" y="55"/>
                    <a:pt x="8800" y="44"/>
                    <a:pt x="8800" y="30"/>
                  </a:cubicBezTo>
                  <a:cubicBezTo>
                    <a:pt x="8800" y="16"/>
                    <a:pt x="8812" y="5"/>
                    <a:pt x="8825" y="5"/>
                  </a:cubicBezTo>
                  <a:close/>
                  <a:moveTo>
                    <a:pt x="9375" y="4"/>
                  </a:moveTo>
                  <a:lnTo>
                    <a:pt x="9725" y="4"/>
                  </a:lnTo>
                  <a:cubicBezTo>
                    <a:pt x="9739" y="4"/>
                    <a:pt x="9750" y="15"/>
                    <a:pt x="9750" y="29"/>
                  </a:cubicBezTo>
                  <a:cubicBezTo>
                    <a:pt x="9750" y="43"/>
                    <a:pt x="9739" y="54"/>
                    <a:pt x="9725" y="54"/>
                  </a:cubicBezTo>
                  <a:lnTo>
                    <a:pt x="9375" y="54"/>
                  </a:lnTo>
                  <a:cubicBezTo>
                    <a:pt x="9362" y="54"/>
                    <a:pt x="9350" y="43"/>
                    <a:pt x="9350" y="29"/>
                  </a:cubicBezTo>
                  <a:cubicBezTo>
                    <a:pt x="9350" y="16"/>
                    <a:pt x="9362" y="4"/>
                    <a:pt x="9375" y="4"/>
                  </a:cubicBezTo>
                  <a:close/>
                  <a:moveTo>
                    <a:pt x="9925" y="4"/>
                  </a:moveTo>
                  <a:lnTo>
                    <a:pt x="10275" y="4"/>
                  </a:lnTo>
                  <a:cubicBezTo>
                    <a:pt x="10289" y="4"/>
                    <a:pt x="10300" y="15"/>
                    <a:pt x="10300" y="29"/>
                  </a:cubicBezTo>
                  <a:cubicBezTo>
                    <a:pt x="10300" y="43"/>
                    <a:pt x="10289" y="54"/>
                    <a:pt x="10275" y="54"/>
                  </a:cubicBezTo>
                  <a:lnTo>
                    <a:pt x="9925" y="54"/>
                  </a:lnTo>
                  <a:cubicBezTo>
                    <a:pt x="9912" y="54"/>
                    <a:pt x="9900" y="43"/>
                    <a:pt x="9900" y="29"/>
                  </a:cubicBezTo>
                  <a:cubicBezTo>
                    <a:pt x="9900" y="15"/>
                    <a:pt x="9912" y="4"/>
                    <a:pt x="9925" y="4"/>
                  </a:cubicBezTo>
                  <a:close/>
                  <a:moveTo>
                    <a:pt x="10475" y="4"/>
                  </a:moveTo>
                  <a:lnTo>
                    <a:pt x="10825" y="3"/>
                  </a:lnTo>
                  <a:cubicBezTo>
                    <a:pt x="10839" y="3"/>
                    <a:pt x="10850" y="15"/>
                    <a:pt x="10850" y="28"/>
                  </a:cubicBezTo>
                  <a:cubicBezTo>
                    <a:pt x="10850" y="42"/>
                    <a:pt x="10839" y="53"/>
                    <a:pt x="10825" y="53"/>
                  </a:cubicBezTo>
                  <a:lnTo>
                    <a:pt x="10475" y="54"/>
                  </a:lnTo>
                  <a:cubicBezTo>
                    <a:pt x="10462" y="54"/>
                    <a:pt x="10450" y="43"/>
                    <a:pt x="10450" y="29"/>
                  </a:cubicBezTo>
                  <a:cubicBezTo>
                    <a:pt x="10450" y="15"/>
                    <a:pt x="10462" y="4"/>
                    <a:pt x="10475" y="4"/>
                  </a:cubicBezTo>
                  <a:close/>
                  <a:moveTo>
                    <a:pt x="11025" y="3"/>
                  </a:moveTo>
                  <a:lnTo>
                    <a:pt x="11375" y="3"/>
                  </a:lnTo>
                  <a:cubicBezTo>
                    <a:pt x="11389" y="3"/>
                    <a:pt x="11400" y="14"/>
                    <a:pt x="11400" y="28"/>
                  </a:cubicBezTo>
                  <a:cubicBezTo>
                    <a:pt x="11400" y="42"/>
                    <a:pt x="11389" y="53"/>
                    <a:pt x="11375" y="53"/>
                  </a:cubicBezTo>
                  <a:lnTo>
                    <a:pt x="11025" y="53"/>
                  </a:lnTo>
                  <a:cubicBezTo>
                    <a:pt x="11012" y="53"/>
                    <a:pt x="11000" y="42"/>
                    <a:pt x="11000" y="28"/>
                  </a:cubicBezTo>
                  <a:cubicBezTo>
                    <a:pt x="11000" y="15"/>
                    <a:pt x="11012" y="3"/>
                    <a:pt x="11025" y="3"/>
                  </a:cubicBezTo>
                  <a:close/>
                  <a:moveTo>
                    <a:pt x="11575" y="3"/>
                  </a:moveTo>
                  <a:lnTo>
                    <a:pt x="11925" y="3"/>
                  </a:lnTo>
                  <a:cubicBezTo>
                    <a:pt x="11939" y="3"/>
                    <a:pt x="11950" y="14"/>
                    <a:pt x="11950" y="28"/>
                  </a:cubicBezTo>
                  <a:cubicBezTo>
                    <a:pt x="11950" y="42"/>
                    <a:pt x="11939" y="53"/>
                    <a:pt x="11925" y="53"/>
                  </a:cubicBezTo>
                  <a:lnTo>
                    <a:pt x="11575" y="53"/>
                  </a:lnTo>
                  <a:cubicBezTo>
                    <a:pt x="11562" y="53"/>
                    <a:pt x="11550" y="42"/>
                    <a:pt x="11550" y="28"/>
                  </a:cubicBezTo>
                  <a:cubicBezTo>
                    <a:pt x="11550" y="14"/>
                    <a:pt x="11562" y="3"/>
                    <a:pt x="11575" y="3"/>
                  </a:cubicBezTo>
                  <a:close/>
                  <a:moveTo>
                    <a:pt x="12125" y="3"/>
                  </a:moveTo>
                  <a:lnTo>
                    <a:pt x="12475" y="2"/>
                  </a:lnTo>
                  <a:cubicBezTo>
                    <a:pt x="12489" y="2"/>
                    <a:pt x="12500" y="14"/>
                    <a:pt x="12500" y="27"/>
                  </a:cubicBezTo>
                  <a:cubicBezTo>
                    <a:pt x="12500" y="41"/>
                    <a:pt x="12489" y="52"/>
                    <a:pt x="12475" y="52"/>
                  </a:cubicBezTo>
                  <a:lnTo>
                    <a:pt x="12125" y="53"/>
                  </a:lnTo>
                  <a:cubicBezTo>
                    <a:pt x="12112" y="53"/>
                    <a:pt x="12100" y="41"/>
                    <a:pt x="12100" y="28"/>
                  </a:cubicBezTo>
                  <a:cubicBezTo>
                    <a:pt x="12100" y="14"/>
                    <a:pt x="12112" y="3"/>
                    <a:pt x="12125" y="3"/>
                  </a:cubicBezTo>
                  <a:close/>
                  <a:moveTo>
                    <a:pt x="12675" y="2"/>
                  </a:moveTo>
                  <a:lnTo>
                    <a:pt x="13025" y="2"/>
                  </a:lnTo>
                  <a:cubicBezTo>
                    <a:pt x="13039" y="2"/>
                    <a:pt x="13050" y="13"/>
                    <a:pt x="13050" y="27"/>
                  </a:cubicBezTo>
                  <a:cubicBezTo>
                    <a:pt x="13050" y="41"/>
                    <a:pt x="13039" y="52"/>
                    <a:pt x="13025" y="52"/>
                  </a:cubicBezTo>
                  <a:lnTo>
                    <a:pt x="12675" y="52"/>
                  </a:lnTo>
                  <a:cubicBezTo>
                    <a:pt x="12662" y="52"/>
                    <a:pt x="12650" y="41"/>
                    <a:pt x="12650" y="27"/>
                  </a:cubicBezTo>
                  <a:cubicBezTo>
                    <a:pt x="12650" y="14"/>
                    <a:pt x="12662" y="2"/>
                    <a:pt x="12675" y="2"/>
                  </a:cubicBezTo>
                  <a:close/>
                  <a:moveTo>
                    <a:pt x="13225" y="2"/>
                  </a:moveTo>
                  <a:lnTo>
                    <a:pt x="13575" y="2"/>
                  </a:lnTo>
                  <a:cubicBezTo>
                    <a:pt x="13589" y="2"/>
                    <a:pt x="13600" y="13"/>
                    <a:pt x="13600" y="27"/>
                  </a:cubicBezTo>
                  <a:cubicBezTo>
                    <a:pt x="13600" y="41"/>
                    <a:pt x="13589" y="52"/>
                    <a:pt x="13575" y="52"/>
                  </a:cubicBezTo>
                  <a:lnTo>
                    <a:pt x="13225" y="52"/>
                  </a:lnTo>
                  <a:cubicBezTo>
                    <a:pt x="13212" y="52"/>
                    <a:pt x="13200" y="41"/>
                    <a:pt x="13200" y="27"/>
                  </a:cubicBezTo>
                  <a:cubicBezTo>
                    <a:pt x="13200" y="13"/>
                    <a:pt x="13212" y="2"/>
                    <a:pt x="13225" y="2"/>
                  </a:cubicBezTo>
                  <a:close/>
                  <a:moveTo>
                    <a:pt x="13775" y="2"/>
                  </a:moveTo>
                  <a:lnTo>
                    <a:pt x="14125" y="1"/>
                  </a:lnTo>
                  <a:cubicBezTo>
                    <a:pt x="14139" y="1"/>
                    <a:pt x="14150" y="13"/>
                    <a:pt x="14150" y="26"/>
                  </a:cubicBezTo>
                  <a:cubicBezTo>
                    <a:pt x="14150" y="40"/>
                    <a:pt x="14139" y="51"/>
                    <a:pt x="14125" y="51"/>
                  </a:cubicBezTo>
                  <a:lnTo>
                    <a:pt x="13775" y="52"/>
                  </a:lnTo>
                  <a:cubicBezTo>
                    <a:pt x="13762" y="52"/>
                    <a:pt x="13750" y="40"/>
                    <a:pt x="13750" y="27"/>
                  </a:cubicBezTo>
                  <a:cubicBezTo>
                    <a:pt x="13750" y="13"/>
                    <a:pt x="13762" y="2"/>
                    <a:pt x="13775" y="2"/>
                  </a:cubicBezTo>
                  <a:close/>
                  <a:moveTo>
                    <a:pt x="14325" y="1"/>
                  </a:moveTo>
                  <a:lnTo>
                    <a:pt x="14675" y="1"/>
                  </a:lnTo>
                  <a:cubicBezTo>
                    <a:pt x="14689" y="1"/>
                    <a:pt x="14700" y="12"/>
                    <a:pt x="14700" y="26"/>
                  </a:cubicBezTo>
                  <a:cubicBezTo>
                    <a:pt x="14700" y="40"/>
                    <a:pt x="14689" y="51"/>
                    <a:pt x="14675" y="51"/>
                  </a:cubicBezTo>
                  <a:lnTo>
                    <a:pt x="14325" y="51"/>
                  </a:lnTo>
                  <a:cubicBezTo>
                    <a:pt x="14312" y="51"/>
                    <a:pt x="14300" y="40"/>
                    <a:pt x="14300" y="26"/>
                  </a:cubicBezTo>
                  <a:cubicBezTo>
                    <a:pt x="14300" y="13"/>
                    <a:pt x="14312" y="1"/>
                    <a:pt x="14325" y="1"/>
                  </a:cubicBezTo>
                  <a:close/>
                  <a:moveTo>
                    <a:pt x="14875" y="1"/>
                  </a:moveTo>
                  <a:lnTo>
                    <a:pt x="15225" y="1"/>
                  </a:lnTo>
                  <a:cubicBezTo>
                    <a:pt x="15239" y="1"/>
                    <a:pt x="15250" y="12"/>
                    <a:pt x="15250" y="26"/>
                  </a:cubicBezTo>
                  <a:cubicBezTo>
                    <a:pt x="15250" y="40"/>
                    <a:pt x="15239" y="51"/>
                    <a:pt x="15225" y="51"/>
                  </a:cubicBezTo>
                  <a:lnTo>
                    <a:pt x="14875" y="51"/>
                  </a:lnTo>
                  <a:cubicBezTo>
                    <a:pt x="14862" y="51"/>
                    <a:pt x="14850" y="40"/>
                    <a:pt x="14850" y="26"/>
                  </a:cubicBezTo>
                  <a:cubicBezTo>
                    <a:pt x="14850" y="12"/>
                    <a:pt x="14862" y="1"/>
                    <a:pt x="14875" y="1"/>
                  </a:cubicBezTo>
                  <a:close/>
                  <a:moveTo>
                    <a:pt x="15425" y="1"/>
                  </a:moveTo>
                  <a:lnTo>
                    <a:pt x="15775" y="0"/>
                  </a:lnTo>
                  <a:cubicBezTo>
                    <a:pt x="15789" y="0"/>
                    <a:pt x="15800" y="12"/>
                    <a:pt x="15800" y="25"/>
                  </a:cubicBezTo>
                  <a:cubicBezTo>
                    <a:pt x="15800" y="39"/>
                    <a:pt x="15789" y="50"/>
                    <a:pt x="15775" y="50"/>
                  </a:cubicBezTo>
                  <a:lnTo>
                    <a:pt x="15425" y="51"/>
                  </a:lnTo>
                  <a:cubicBezTo>
                    <a:pt x="15412" y="51"/>
                    <a:pt x="15400" y="39"/>
                    <a:pt x="15400" y="26"/>
                  </a:cubicBezTo>
                  <a:cubicBezTo>
                    <a:pt x="15400" y="12"/>
                    <a:pt x="15412" y="1"/>
                    <a:pt x="15425" y="1"/>
                  </a:cubicBezTo>
                  <a:close/>
                  <a:moveTo>
                    <a:pt x="15975" y="0"/>
                  </a:moveTo>
                  <a:lnTo>
                    <a:pt x="16225" y="0"/>
                  </a:lnTo>
                  <a:cubicBezTo>
                    <a:pt x="16239" y="0"/>
                    <a:pt x="16250" y="11"/>
                    <a:pt x="16250" y="25"/>
                  </a:cubicBezTo>
                  <a:cubicBezTo>
                    <a:pt x="16250" y="39"/>
                    <a:pt x="16239" y="50"/>
                    <a:pt x="16225" y="50"/>
                  </a:cubicBezTo>
                  <a:lnTo>
                    <a:pt x="15975" y="50"/>
                  </a:lnTo>
                  <a:cubicBezTo>
                    <a:pt x="15962" y="50"/>
                    <a:pt x="15950" y="39"/>
                    <a:pt x="15950" y="25"/>
                  </a:cubicBezTo>
                  <a:cubicBezTo>
                    <a:pt x="15950" y="11"/>
                    <a:pt x="15962" y="0"/>
                    <a:pt x="15975" y="0"/>
                  </a:cubicBezTo>
                  <a:close/>
                </a:path>
              </a:pathLst>
            </a:custGeom>
            <a:solidFill>
              <a:srgbClr val="000000"/>
            </a:solidFill>
            <a:ln w="1588" cap="flat" cmpd="sng">
              <a:solidFill>
                <a:srgbClr val="000000"/>
              </a:solidFill>
              <a:prstDash val="solid"/>
              <a:bevel/>
              <a:headEnd type="none" w="med" len="med"/>
              <a:tailEnd type="none" w="med" len="med"/>
            </a:ln>
          </p:spPr>
          <p:txBody>
            <a:bodyPr/>
            <a:lstStyle/>
            <a:p>
              <a:endParaRPr lang="zh-CN" altLang="en-US"/>
            </a:p>
          </p:txBody>
        </p:sp>
        <p:sp>
          <p:nvSpPr>
            <p:cNvPr id="202781" name="矩形 202780"/>
            <p:cNvSpPr/>
            <p:nvPr/>
          </p:nvSpPr>
          <p:spPr>
            <a:xfrm>
              <a:off x="1066" y="2116"/>
              <a:ext cx="318" cy="257"/>
            </a:xfrm>
            <a:prstGeom prst="rect">
              <a:avLst/>
            </a:prstGeom>
            <a:noFill/>
            <a:ln w="9525">
              <a:noFill/>
            </a:ln>
          </p:spPr>
          <p:txBody>
            <a:bodyPr lIns="0" tIns="0" rIns="0" bIns="0">
              <a:spAutoFit/>
            </a:bodyPr>
            <a:lstStyle/>
            <a:p>
              <a:r>
                <a:rPr lang="en-US" altLang="zh-CN" b="0">
                  <a:solidFill>
                    <a:srgbClr val="000000"/>
                  </a:solidFill>
                  <a:latin typeface="Times New Roman" panose="02020603050405020304" pitchFamily="18" charset="0"/>
                </a:rPr>
                <a:t>10</a:t>
              </a:r>
              <a:r>
                <a:rPr lang="en-US" altLang="zh-CN" b="0" baseline="30000">
                  <a:solidFill>
                    <a:srgbClr val="000000"/>
                  </a:solidFill>
                  <a:latin typeface="Times New Roman" panose="02020603050405020304" pitchFamily="18" charset="0"/>
                </a:rPr>
                <a:t>4</a:t>
              </a:r>
              <a:endParaRPr lang="en-US" altLang="zh-CN" b="0">
                <a:latin typeface="Tahoma" panose="020B0604030504040204" pitchFamily="34" charset="0"/>
              </a:endParaRPr>
            </a:p>
          </p:txBody>
        </p:sp>
        <p:sp>
          <p:nvSpPr>
            <p:cNvPr id="202784" name="矩形 202783"/>
            <p:cNvSpPr/>
            <p:nvPr/>
          </p:nvSpPr>
          <p:spPr>
            <a:xfrm>
              <a:off x="1106" y="1163"/>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788" name="矩形 202787"/>
            <p:cNvSpPr/>
            <p:nvPr/>
          </p:nvSpPr>
          <p:spPr>
            <a:xfrm>
              <a:off x="1106" y="1452"/>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792" name="矩形 202791"/>
            <p:cNvSpPr/>
            <p:nvPr/>
          </p:nvSpPr>
          <p:spPr>
            <a:xfrm>
              <a:off x="1106" y="1739"/>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796" name="矩形 202795"/>
            <p:cNvSpPr/>
            <p:nvPr/>
          </p:nvSpPr>
          <p:spPr>
            <a:xfrm>
              <a:off x="1106" y="2027"/>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800" name="矩形 202799"/>
            <p:cNvSpPr/>
            <p:nvPr/>
          </p:nvSpPr>
          <p:spPr>
            <a:xfrm>
              <a:off x="1106" y="2314"/>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803" name="矩形 202802"/>
            <p:cNvSpPr/>
            <p:nvPr/>
          </p:nvSpPr>
          <p:spPr>
            <a:xfrm>
              <a:off x="1283" y="2458"/>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804" name="矩形 202803"/>
            <p:cNvSpPr/>
            <p:nvPr/>
          </p:nvSpPr>
          <p:spPr>
            <a:xfrm>
              <a:off x="1106" y="2602"/>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807" name="矩形 202806"/>
            <p:cNvSpPr/>
            <p:nvPr/>
          </p:nvSpPr>
          <p:spPr>
            <a:xfrm>
              <a:off x="1283" y="2745"/>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808" name="矩形 202807"/>
            <p:cNvSpPr/>
            <p:nvPr/>
          </p:nvSpPr>
          <p:spPr>
            <a:xfrm>
              <a:off x="1106" y="2889"/>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811" name="矩形 202810"/>
            <p:cNvSpPr/>
            <p:nvPr/>
          </p:nvSpPr>
          <p:spPr>
            <a:xfrm>
              <a:off x="1283" y="3033"/>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812" name="矩形 202811"/>
            <p:cNvSpPr/>
            <p:nvPr/>
          </p:nvSpPr>
          <p:spPr>
            <a:xfrm>
              <a:off x="1106" y="3169"/>
              <a:ext cx="83" cy="128"/>
            </a:xfrm>
            <a:prstGeom prst="rect">
              <a:avLst/>
            </a:prstGeom>
            <a:noFill/>
            <a:ln w="9525">
              <a:noFill/>
            </a:ln>
          </p:spPr>
          <p:txBody>
            <a:bodyPr wrap="none" lIns="0" tIns="0" rIns="0" bIns="0">
              <a:spAutoFit/>
            </a:bodyPr>
            <a:lstStyle/>
            <a:p>
              <a:r>
                <a:rPr lang="zh-CN" altLang="en-US" sz="12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813" name="矩形 202812"/>
            <p:cNvSpPr/>
            <p:nvPr/>
          </p:nvSpPr>
          <p:spPr>
            <a:xfrm>
              <a:off x="1627" y="3160"/>
              <a:ext cx="400" cy="257"/>
            </a:xfrm>
            <a:prstGeom prst="rect">
              <a:avLst/>
            </a:prstGeom>
            <a:noFill/>
            <a:ln w="9525">
              <a:noFill/>
            </a:ln>
          </p:spPr>
          <p:txBody>
            <a:bodyPr wrap="none" lIns="0" tIns="0" rIns="0" bIns="0">
              <a:spAutoFit/>
            </a:bodyPr>
            <a:lstStyle/>
            <a:p>
              <a:r>
                <a:rPr lang="zh-CN" altLang="en-US" b="0" dirty="0">
                  <a:solidFill>
                    <a:srgbClr val="000000"/>
                  </a:solidFill>
                  <a:latin typeface="宋体" panose="02010600030101010101" pitchFamily="2" charset="-122"/>
                </a:rPr>
                <a:t>键盘</a:t>
              </a:r>
              <a:endParaRPr lang="zh-CN" altLang="en-US" b="0" dirty="0">
                <a:latin typeface="Tahoma" panose="020B0604030504040204" pitchFamily="34" charset="0"/>
              </a:endParaRPr>
            </a:p>
          </p:txBody>
        </p:sp>
        <p:sp>
          <p:nvSpPr>
            <p:cNvPr id="202814" name="矩形 202813"/>
            <p:cNvSpPr/>
            <p:nvPr/>
          </p:nvSpPr>
          <p:spPr>
            <a:xfrm>
              <a:off x="1892" y="3155"/>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815" name="矩形 202814"/>
            <p:cNvSpPr/>
            <p:nvPr/>
          </p:nvSpPr>
          <p:spPr>
            <a:xfrm>
              <a:off x="2091" y="3155"/>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816" name="矩形 202815"/>
            <p:cNvSpPr/>
            <p:nvPr/>
          </p:nvSpPr>
          <p:spPr>
            <a:xfrm>
              <a:off x="2157" y="3160"/>
              <a:ext cx="400" cy="257"/>
            </a:xfrm>
            <a:prstGeom prst="rect">
              <a:avLst/>
            </a:prstGeom>
            <a:noFill/>
            <a:ln w="9525">
              <a:noFill/>
            </a:ln>
          </p:spPr>
          <p:txBody>
            <a:bodyPr wrap="none" lIns="0" tIns="0" rIns="0" bIns="0">
              <a:spAutoFit/>
            </a:bodyPr>
            <a:lstStyle/>
            <a:p>
              <a:r>
                <a:rPr lang="zh-CN" altLang="en-US" b="0" dirty="0">
                  <a:solidFill>
                    <a:srgbClr val="000000"/>
                  </a:solidFill>
                  <a:latin typeface="宋体" panose="02010600030101010101" pitchFamily="2" charset="-122"/>
                </a:rPr>
                <a:t>鼠标</a:t>
              </a:r>
              <a:endParaRPr lang="zh-CN" altLang="en-US" b="0" dirty="0">
                <a:latin typeface="Tahoma" panose="020B0604030504040204" pitchFamily="34" charset="0"/>
              </a:endParaRPr>
            </a:p>
          </p:txBody>
        </p:sp>
        <p:sp>
          <p:nvSpPr>
            <p:cNvPr id="202817" name="矩形 202816"/>
            <p:cNvSpPr/>
            <p:nvPr/>
          </p:nvSpPr>
          <p:spPr>
            <a:xfrm>
              <a:off x="2422" y="3155"/>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818" name="矩形 202817"/>
            <p:cNvSpPr/>
            <p:nvPr/>
          </p:nvSpPr>
          <p:spPr>
            <a:xfrm>
              <a:off x="2687" y="3160"/>
              <a:ext cx="400" cy="257"/>
            </a:xfrm>
            <a:prstGeom prst="rect">
              <a:avLst/>
            </a:prstGeom>
            <a:noFill/>
            <a:ln w="9525">
              <a:noFill/>
            </a:ln>
          </p:spPr>
          <p:txBody>
            <a:bodyPr wrap="none" lIns="0" tIns="0" rIns="0" bIns="0">
              <a:spAutoFit/>
            </a:bodyPr>
            <a:lstStyle/>
            <a:p>
              <a:r>
                <a:rPr lang="zh-CN" altLang="en-US" b="0" dirty="0">
                  <a:solidFill>
                    <a:srgbClr val="000000"/>
                  </a:solidFill>
                  <a:latin typeface="宋体" panose="02010600030101010101" pitchFamily="2" charset="-122"/>
                </a:rPr>
                <a:t>针式</a:t>
              </a:r>
              <a:endParaRPr lang="zh-CN" altLang="en-US" b="0" dirty="0">
                <a:latin typeface="Tahoma" panose="020B0604030504040204" pitchFamily="34" charset="0"/>
              </a:endParaRPr>
            </a:p>
          </p:txBody>
        </p:sp>
        <p:sp>
          <p:nvSpPr>
            <p:cNvPr id="202819" name="矩形 202818"/>
            <p:cNvSpPr/>
            <p:nvPr/>
          </p:nvSpPr>
          <p:spPr>
            <a:xfrm>
              <a:off x="2953" y="3155"/>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820" name="矩形 202819"/>
            <p:cNvSpPr/>
            <p:nvPr/>
          </p:nvSpPr>
          <p:spPr>
            <a:xfrm>
              <a:off x="3150" y="3155"/>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821" name="矩形 202820"/>
            <p:cNvSpPr/>
            <p:nvPr/>
          </p:nvSpPr>
          <p:spPr>
            <a:xfrm>
              <a:off x="3217" y="3160"/>
              <a:ext cx="400" cy="257"/>
            </a:xfrm>
            <a:prstGeom prst="rect">
              <a:avLst/>
            </a:prstGeom>
            <a:noFill/>
            <a:ln w="9525">
              <a:noFill/>
            </a:ln>
          </p:spPr>
          <p:txBody>
            <a:bodyPr wrap="none" lIns="0" tIns="0" rIns="0" bIns="0">
              <a:spAutoFit/>
            </a:bodyPr>
            <a:lstStyle/>
            <a:p>
              <a:r>
                <a:rPr lang="zh-CN" altLang="en-US" b="0" dirty="0">
                  <a:solidFill>
                    <a:srgbClr val="000000"/>
                  </a:solidFill>
                  <a:latin typeface="宋体" panose="02010600030101010101" pitchFamily="2" charset="-122"/>
                </a:rPr>
                <a:t>软盘</a:t>
              </a:r>
              <a:endParaRPr lang="zh-CN" altLang="en-US" b="0" dirty="0">
                <a:latin typeface="Tahoma" panose="020B0604030504040204" pitchFamily="34" charset="0"/>
              </a:endParaRPr>
            </a:p>
          </p:txBody>
        </p:sp>
        <p:sp>
          <p:nvSpPr>
            <p:cNvPr id="202822" name="矩形 202821"/>
            <p:cNvSpPr/>
            <p:nvPr/>
          </p:nvSpPr>
          <p:spPr>
            <a:xfrm>
              <a:off x="3482" y="3155"/>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823" name="矩形 202822"/>
            <p:cNvSpPr/>
            <p:nvPr/>
          </p:nvSpPr>
          <p:spPr>
            <a:xfrm>
              <a:off x="3747" y="3160"/>
              <a:ext cx="400" cy="257"/>
            </a:xfrm>
            <a:prstGeom prst="rect">
              <a:avLst/>
            </a:prstGeom>
            <a:noFill/>
            <a:ln w="9525">
              <a:noFill/>
            </a:ln>
          </p:spPr>
          <p:txBody>
            <a:bodyPr wrap="none" lIns="0" tIns="0" rIns="0" bIns="0">
              <a:spAutoFit/>
            </a:bodyPr>
            <a:lstStyle/>
            <a:p>
              <a:r>
                <a:rPr lang="zh-CN" altLang="en-US" b="0" dirty="0">
                  <a:solidFill>
                    <a:srgbClr val="000000"/>
                  </a:solidFill>
                  <a:latin typeface="宋体" panose="02010600030101010101" pitchFamily="2" charset="-122"/>
                </a:rPr>
                <a:t>激光</a:t>
              </a:r>
              <a:endParaRPr lang="zh-CN" altLang="en-US" b="0" dirty="0">
                <a:latin typeface="Tahoma" panose="020B0604030504040204" pitchFamily="34" charset="0"/>
              </a:endParaRPr>
            </a:p>
          </p:txBody>
        </p:sp>
        <p:sp>
          <p:nvSpPr>
            <p:cNvPr id="202824" name="矩形 202823"/>
            <p:cNvSpPr/>
            <p:nvPr/>
          </p:nvSpPr>
          <p:spPr>
            <a:xfrm>
              <a:off x="4011" y="3155"/>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825" name="矩形 202824"/>
            <p:cNvSpPr/>
            <p:nvPr/>
          </p:nvSpPr>
          <p:spPr>
            <a:xfrm>
              <a:off x="4276" y="3160"/>
              <a:ext cx="400" cy="257"/>
            </a:xfrm>
            <a:prstGeom prst="rect">
              <a:avLst/>
            </a:prstGeom>
            <a:noFill/>
            <a:ln w="9525">
              <a:noFill/>
            </a:ln>
          </p:spPr>
          <p:txBody>
            <a:bodyPr wrap="none" lIns="0" tIns="0" rIns="0" bIns="0">
              <a:spAutoFit/>
            </a:bodyPr>
            <a:lstStyle/>
            <a:p>
              <a:r>
                <a:rPr lang="zh-CN" altLang="en-US" b="0" dirty="0">
                  <a:solidFill>
                    <a:srgbClr val="000000"/>
                  </a:solidFill>
                  <a:latin typeface="宋体" panose="02010600030101010101" pitchFamily="2" charset="-122"/>
                </a:rPr>
                <a:t>光盘</a:t>
              </a:r>
              <a:endParaRPr lang="zh-CN" altLang="en-US" b="0" dirty="0">
                <a:latin typeface="Tahoma" panose="020B0604030504040204" pitchFamily="34" charset="0"/>
              </a:endParaRPr>
            </a:p>
          </p:txBody>
        </p:sp>
        <p:sp>
          <p:nvSpPr>
            <p:cNvPr id="202826" name="矩形 202825"/>
            <p:cNvSpPr/>
            <p:nvPr/>
          </p:nvSpPr>
          <p:spPr>
            <a:xfrm>
              <a:off x="4541" y="3155"/>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827" name="矩形 202826"/>
            <p:cNvSpPr/>
            <p:nvPr/>
          </p:nvSpPr>
          <p:spPr>
            <a:xfrm>
              <a:off x="4806" y="3160"/>
              <a:ext cx="400" cy="257"/>
            </a:xfrm>
            <a:prstGeom prst="rect">
              <a:avLst/>
            </a:prstGeom>
            <a:noFill/>
            <a:ln w="9525">
              <a:noFill/>
            </a:ln>
          </p:spPr>
          <p:txBody>
            <a:bodyPr wrap="none" lIns="0" tIns="0" rIns="0" bIns="0">
              <a:spAutoFit/>
            </a:bodyPr>
            <a:lstStyle/>
            <a:p>
              <a:r>
                <a:rPr lang="zh-CN" altLang="en-US" b="0" dirty="0">
                  <a:solidFill>
                    <a:srgbClr val="000000"/>
                  </a:solidFill>
                  <a:latin typeface="宋体" panose="02010600030101010101" pitchFamily="2" charset="-122"/>
                </a:rPr>
                <a:t>硬盘</a:t>
              </a:r>
              <a:endParaRPr lang="zh-CN" altLang="en-US" b="0" dirty="0">
                <a:latin typeface="Tahoma" panose="020B0604030504040204" pitchFamily="34" charset="0"/>
              </a:endParaRPr>
            </a:p>
          </p:txBody>
        </p:sp>
        <p:sp>
          <p:nvSpPr>
            <p:cNvPr id="202828" name="矩形 202827"/>
            <p:cNvSpPr/>
            <p:nvPr/>
          </p:nvSpPr>
          <p:spPr>
            <a:xfrm>
              <a:off x="5071" y="3155"/>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829" name="矩形 202828"/>
            <p:cNvSpPr/>
            <p:nvPr/>
          </p:nvSpPr>
          <p:spPr>
            <a:xfrm>
              <a:off x="1627" y="3299"/>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830" name="矩形 202829"/>
            <p:cNvSpPr/>
            <p:nvPr/>
          </p:nvSpPr>
          <p:spPr>
            <a:xfrm>
              <a:off x="2608" y="3431"/>
              <a:ext cx="601" cy="257"/>
            </a:xfrm>
            <a:prstGeom prst="rect">
              <a:avLst/>
            </a:prstGeom>
            <a:noFill/>
            <a:ln w="9525">
              <a:noFill/>
            </a:ln>
          </p:spPr>
          <p:txBody>
            <a:bodyPr wrap="none" lIns="0" tIns="0" rIns="0" bIns="0">
              <a:spAutoFit/>
            </a:bodyPr>
            <a:lstStyle/>
            <a:p>
              <a:r>
                <a:rPr lang="zh-CN" altLang="en-US" b="0" dirty="0">
                  <a:solidFill>
                    <a:srgbClr val="000000"/>
                  </a:solidFill>
                  <a:latin typeface="宋体" panose="02010600030101010101" pitchFamily="2" charset="-122"/>
                </a:rPr>
                <a:t>打印机</a:t>
              </a:r>
              <a:endParaRPr lang="zh-CN" altLang="en-US" b="0" dirty="0">
                <a:latin typeface="Tahoma" panose="020B0604030504040204" pitchFamily="34" charset="0"/>
              </a:endParaRPr>
            </a:p>
          </p:txBody>
        </p:sp>
        <p:sp>
          <p:nvSpPr>
            <p:cNvPr id="202831" name="矩形 202830"/>
            <p:cNvSpPr/>
            <p:nvPr/>
          </p:nvSpPr>
          <p:spPr>
            <a:xfrm>
              <a:off x="2953" y="3299"/>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832" name="矩形 202831"/>
            <p:cNvSpPr/>
            <p:nvPr/>
          </p:nvSpPr>
          <p:spPr>
            <a:xfrm>
              <a:off x="3606" y="3427"/>
              <a:ext cx="601" cy="257"/>
            </a:xfrm>
            <a:prstGeom prst="rect">
              <a:avLst/>
            </a:prstGeom>
            <a:noFill/>
            <a:ln w="9525">
              <a:noFill/>
            </a:ln>
          </p:spPr>
          <p:txBody>
            <a:bodyPr wrap="none" lIns="0" tIns="0" rIns="0" bIns="0">
              <a:spAutoFit/>
            </a:bodyPr>
            <a:lstStyle/>
            <a:p>
              <a:r>
                <a:rPr lang="zh-CN" altLang="en-US" b="0" dirty="0">
                  <a:solidFill>
                    <a:srgbClr val="000000"/>
                  </a:solidFill>
                  <a:latin typeface="宋体" panose="02010600030101010101" pitchFamily="2" charset="-122"/>
                </a:rPr>
                <a:t>打印机</a:t>
              </a:r>
              <a:endParaRPr lang="zh-CN" altLang="en-US" b="0" dirty="0">
                <a:latin typeface="Tahoma" panose="020B0604030504040204" pitchFamily="34" charset="0"/>
              </a:endParaRPr>
            </a:p>
          </p:txBody>
        </p:sp>
        <p:sp>
          <p:nvSpPr>
            <p:cNvPr id="202833" name="矩形 202832"/>
            <p:cNvSpPr/>
            <p:nvPr/>
          </p:nvSpPr>
          <p:spPr>
            <a:xfrm>
              <a:off x="4011" y="3299"/>
              <a:ext cx="83" cy="107"/>
            </a:xfrm>
            <a:prstGeom prst="rect">
              <a:avLst/>
            </a:prstGeom>
            <a:noFill/>
            <a:ln w="9525">
              <a:noFill/>
            </a:ln>
          </p:spPr>
          <p:txBody>
            <a:bodyPr wrap="none" lIns="0" tIns="0" rIns="0" bIns="0">
              <a:spAutoFit/>
            </a:bodyPr>
            <a:lstStyle/>
            <a:p>
              <a:r>
                <a:rPr lang="zh-CN" altLang="en-US" sz="1000" b="0" dirty="0">
                  <a:solidFill>
                    <a:srgbClr val="000000"/>
                  </a:solidFill>
                  <a:latin typeface="Times New Roman" panose="02020603050405020304" pitchFamily="18" charset="0"/>
                </a:rPr>
                <a:t> </a:t>
              </a:r>
              <a:endParaRPr lang="zh-CN" altLang="en-US" b="0" dirty="0">
                <a:latin typeface="Tahoma" panose="020B0604030504040204" pitchFamily="34" charset="0"/>
              </a:endParaRPr>
            </a:p>
          </p:txBody>
        </p:sp>
        <p:sp>
          <p:nvSpPr>
            <p:cNvPr id="202834" name="直接连接符 202833"/>
            <p:cNvSpPr/>
            <p:nvPr/>
          </p:nvSpPr>
          <p:spPr>
            <a:xfrm>
              <a:off x="1786" y="2879"/>
              <a:ext cx="1" cy="215"/>
            </a:xfrm>
            <a:prstGeom prst="line">
              <a:avLst/>
            </a:prstGeom>
            <a:ln w="233363" cap="flat" cmpd="sng">
              <a:solidFill>
                <a:srgbClr val="777777"/>
              </a:solidFill>
              <a:prstDash val="solid"/>
              <a:headEnd type="none" w="med" len="med"/>
              <a:tailEnd type="none" w="med" len="med"/>
            </a:ln>
          </p:spPr>
        </p:sp>
        <p:sp>
          <p:nvSpPr>
            <p:cNvPr id="202835" name="直接连接符 202834"/>
            <p:cNvSpPr/>
            <p:nvPr/>
          </p:nvSpPr>
          <p:spPr>
            <a:xfrm>
              <a:off x="2315" y="2735"/>
              <a:ext cx="1" cy="359"/>
            </a:xfrm>
            <a:prstGeom prst="line">
              <a:avLst/>
            </a:prstGeom>
            <a:ln w="233363" cap="flat" cmpd="sng">
              <a:solidFill>
                <a:srgbClr val="777777"/>
              </a:solidFill>
              <a:prstDash val="solid"/>
              <a:headEnd type="none" w="med" len="med"/>
              <a:tailEnd type="none" w="med" len="med"/>
            </a:ln>
          </p:spPr>
        </p:sp>
        <p:sp>
          <p:nvSpPr>
            <p:cNvPr id="202836" name="直接连接符 202835"/>
            <p:cNvSpPr/>
            <p:nvPr/>
          </p:nvSpPr>
          <p:spPr>
            <a:xfrm>
              <a:off x="4435" y="1441"/>
              <a:ext cx="1" cy="1653"/>
            </a:xfrm>
            <a:prstGeom prst="line">
              <a:avLst/>
            </a:prstGeom>
            <a:ln w="233363" cap="flat" cmpd="sng">
              <a:solidFill>
                <a:srgbClr val="777777"/>
              </a:solidFill>
              <a:prstDash val="solid"/>
              <a:headEnd type="none" w="med" len="med"/>
              <a:tailEnd type="none" w="med" len="med"/>
            </a:ln>
          </p:spPr>
        </p:sp>
        <p:sp>
          <p:nvSpPr>
            <p:cNvPr id="202837" name="直接连接符 202836"/>
            <p:cNvSpPr/>
            <p:nvPr/>
          </p:nvSpPr>
          <p:spPr>
            <a:xfrm>
              <a:off x="2845" y="2016"/>
              <a:ext cx="1" cy="1078"/>
            </a:xfrm>
            <a:prstGeom prst="line">
              <a:avLst/>
            </a:prstGeom>
            <a:ln w="233363" cap="flat" cmpd="sng">
              <a:solidFill>
                <a:srgbClr val="777777"/>
              </a:solidFill>
              <a:prstDash val="solid"/>
              <a:headEnd type="none" w="med" len="med"/>
              <a:tailEnd type="none" w="med" len="med"/>
            </a:ln>
          </p:spPr>
        </p:sp>
        <p:sp>
          <p:nvSpPr>
            <p:cNvPr id="202838" name="直接连接符 202837"/>
            <p:cNvSpPr/>
            <p:nvPr/>
          </p:nvSpPr>
          <p:spPr>
            <a:xfrm>
              <a:off x="3375" y="1729"/>
              <a:ext cx="1" cy="1365"/>
            </a:xfrm>
            <a:prstGeom prst="line">
              <a:avLst/>
            </a:prstGeom>
            <a:ln w="233363" cap="flat" cmpd="sng">
              <a:solidFill>
                <a:srgbClr val="777777"/>
              </a:solidFill>
              <a:prstDash val="solid"/>
              <a:headEnd type="none" w="med" len="med"/>
              <a:tailEnd type="none" w="med" len="med"/>
            </a:ln>
          </p:spPr>
        </p:sp>
        <p:sp>
          <p:nvSpPr>
            <p:cNvPr id="202839" name="直接连接符 202838"/>
            <p:cNvSpPr/>
            <p:nvPr/>
          </p:nvSpPr>
          <p:spPr>
            <a:xfrm>
              <a:off x="3905" y="1585"/>
              <a:ext cx="1" cy="1509"/>
            </a:xfrm>
            <a:prstGeom prst="line">
              <a:avLst/>
            </a:prstGeom>
            <a:ln w="233363" cap="flat" cmpd="sng">
              <a:solidFill>
                <a:srgbClr val="777777"/>
              </a:solidFill>
              <a:prstDash val="solid"/>
              <a:headEnd type="none" w="med" len="med"/>
              <a:tailEnd type="none" w="med" len="med"/>
            </a:ln>
          </p:spPr>
        </p:sp>
        <p:sp>
          <p:nvSpPr>
            <p:cNvPr id="202840" name="直接连接符 202839"/>
            <p:cNvSpPr/>
            <p:nvPr/>
          </p:nvSpPr>
          <p:spPr>
            <a:xfrm>
              <a:off x="4965" y="1084"/>
              <a:ext cx="1" cy="2012"/>
            </a:xfrm>
            <a:prstGeom prst="line">
              <a:avLst/>
            </a:prstGeom>
            <a:ln w="233363" cap="flat" cmpd="sng">
              <a:solidFill>
                <a:srgbClr val="777777"/>
              </a:solidFill>
              <a:prstDash val="solid"/>
              <a:headEnd type="none" w="med" len="med"/>
              <a:tailEnd type="none" w="med" len="med"/>
            </a:ln>
          </p:spPr>
        </p:sp>
        <p:sp>
          <p:nvSpPr>
            <p:cNvPr id="202841" name="矩形 202840"/>
            <p:cNvSpPr/>
            <p:nvPr/>
          </p:nvSpPr>
          <p:spPr>
            <a:xfrm>
              <a:off x="1065" y="981"/>
              <a:ext cx="318" cy="257"/>
            </a:xfrm>
            <a:prstGeom prst="rect">
              <a:avLst/>
            </a:prstGeom>
            <a:noFill/>
            <a:ln w="9525">
              <a:noFill/>
            </a:ln>
          </p:spPr>
          <p:txBody>
            <a:bodyPr lIns="0" tIns="0" rIns="0" bIns="0">
              <a:spAutoFit/>
            </a:bodyPr>
            <a:lstStyle/>
            <a:p>
              <a:r>
                <a:rPr lang="en-US" altLang="zh-CN" b="0">
                  <a:solidFill>
                    <a:srgbClr val="000000"/>
                  </a:solidFill>
                  <a:latin typeface="Times New Roman" panose="02020603050405020304" pitchFamily="18" charset="0"/>
                </a:rPr>
                <a:t>10</a:t>
              </a:r>
              <a:r>
                <a:rPr lang="en-US" altLang="zh-CN" b="0" baseline="30000">
                  <a:solidFill>
                    <a:srgbClr val="000000"/>
                  </a:solidFill>
                  <a:latin typeface="Times New Roman" panose="02020603050405020304" pitchFamily="18" charset="0"/>
                </a:rPr>
                <a:t>8</a:t>
              </a:r>
              <a:endParaRPr lang="en-US" altLang="zh-CN" b="0">
                <a:latin typeface="Tahoma" panose="020B0604030504040204" pitchFamily="34" charset="0"/>
              </a:endParaRPr>
            </a:p>
          </p:txBody>
        </p:sp>
        <p:sp>
          <p:nvSpPr>
            <p:cNvPr id="202842" name="矩形 202841"/>
            <p:cNvSpPr/>
            <p:nvPr/>
          </p:nvSpPr>
          <p:spPr>
            <a:xfrm>
              <a:off x="1065" y="1253"/>
              <a:ext cx="318" cy="257"/>
            </a:xfrm>
            <a:prstGeom prst="rect">
              <a:avLst/>
            </a:prstGeom>
            <a:noFill/>
            <a:ln w="9525">
              <a:noFill/>
            </a:ln>
          </p:spPr>
          <p:txBody>
            <a:bodyPr lIns="0" tIns="0" rIns="0" bIns="0">
              <a:spAutoFit/>
            </a:bodyPr>
            <a:lstStyle/>
            <a:p>
              <a:r>
                <a:rPr lang="en-US" altLang="zh-CN" b="0">
                  <a:solidFill>
                    <a:srgbClr val="000000"/>
                  </a:solidFill>
                  <a:latin typeface="Times New Roman" panose="02020603050405020304" pitchFamily="18" charset="0"/>
                </a:rPr>
                <a:t>10</a:t>
              </a:r>
              <a:r>
                <a:rPr lang="en-US" altLang="zh-CN" b="0" baseline="30000">
                  <a:solidFill>
                    <a:srgbClr val="000000"/>
                  </a:solidFill>
                  <a:latin typeface="Times New Roman" panose="02020603050405020304" pitchFamily="18" charset="0"/>
                </a:rPr>
                <a:t>7</a:t>
              </a:r>
              <a:endParaRPr lang="en-US" altLang="zh-CN" b="0">
                <a:latin typeface="Tahoma" panose="020B0604030504040204" pitchFamily="34" charset="0"/>
              </a:endParaRPr>
            </a:p>
          </p:txBody>
        </p:sp>
        <p:sp>
          <p:nvSpPr>
            <p:cNvPr id="202843" name="矩形 202842"/>
            <p:cNvSpPr/>
            <p:nvPr/>
          </p:nvSpPr>
          <p:spPr>
            <a:xfrm>
              <a:off x="1066" y="1525"/>
              <a:ext cx="318" cy="257"/>
            </a:xfrm>
            <a:prstGeom prst="rect">
              <a:avLst/>
            </a:prstGeom>
            <a:noFill/>
            <a:ln w="9525">
              <a:noFill/>
            </a:ln>
          </p:spPr>
          <p:txBody>
            <a:bodyPr lIns="0" tIns="0" rIns="0" bIns="0">
              <a:spAutoFit/>
            </a:bodyPr>
            <a:lstStyle/>
            <a:p>
              <a:r>
                <a:rPr lang="en-US" altLang="zh-CN" b="0">
                  <a:solidFill>
                    <a:srgbClr val="000000"/>
                  </a:solidFill>
                  <a:latin typeface="Times New Roman" panose="02020603050405020304" pitchFamily="18" charset="0"/>
                </a:rPr>
                <a:t>10</a:t>
              </a:r>
              <a:r>
                <a:rPr lang="en-US" altLang="zh-CN" b="0" baseline="30000">
                  <a:solidFill>
                    <a:srgbClr val="000000"/>
                  </a:solidFill>
                  <a:latin typeface="Times New Roman" panose="02020603050405020304" pitchFamily="18" charset="0"/>
                </a:rPr>
                <a:t>6</a:t>
              </a:r>
              <a:endParaRPr lang="en-US" altLang="zh-CN" b="0">
                <a:latin typeface="Tahoma" panose="020B0604030504040204" pitchFamily="34" charset="0"/>
              </a:endParaRPr>
            </a:p>
          </p:txBody>
        </p:sp>
        <p:sp>
          <p:nvSpPr>
            <p:cNvPr id="202844" name="矩形 202843"/>
            <p:cNvSpPr/>
            <p:nvPr/>
          </p:nvSpPr>
          <p:spPr>
            <a:xfrm>
              <a:off x="1066" y="1797"/>
              <a:ext cx="318" cy="257"/>
            </a:xfrm>
            <a:prstGeom prst="rect">
              <a:avLst/>
            </a:prstGeom>
            <a:noFill/>
            <a:ln w="9525">
              <a:noFill/>
            </a:ln>
          </p:spPr>
          <p:txBody>
            <a:bodyPr lIns="0" tIns="0" rIns="0" bIns="0">
              <a:spAutoFit/>
            </a:bodyPr>
            <a:lstStyle/>
            <a:p>
              <a:r>
                <a:rPr lang="en-US" altLang="zh-CN" b="0">
                  <a:solidFill>
                    <a:srgbClr val="000000"/>
                  </a:solidFill>
                  <a:latin typeface="Times New Roman" panose="02020603050405020304" pitchFamily="18" charset="0"/>
                </a:rPr>
                <a:t>10</a:t>
              </a:r>
              <a:r>
                <a:rPr lang="en-US" altLang="zh-CN" b="0" baseline="30000">
                  <a:solidFill>
                    <a:srgbClr val="000000"/>
                  </a:solidFill>
                  <a:latin typeface="Times New Roman" panose="02020603050405020304" pitchFamily="18" charset="0"/>
                </a:rPr>
                <a:t>5</a:t>
              </a:r>
              <a:endParaRPr lang="en-US" altLang="zh-CN" b="0">
                <a:latin typeface="Tahoma" panose="020B0604030504040204" pitchFamily="34" charset="0"/>
              </a:endParaRPr>
            </a:p>
          </p:txBody>
        </p:sp>
        <p:sp>
          <p:nvSpPr>
            <p:cNvPr id="202845" name="矩形 202844"/>
            <p:cNvSpPr/>
            <p:nvPr/>
          </p:nvSpPr>
          <p:spPr>
            <a:xfrm>
              <a:off x="1066" y="2387"/>
              <a:ext cx="318" cy="257"/>
            </a:xfrm>
            <a:prstGeom prst="rect">
              <a:avLst/>
            </a:prstGeom>
            <a:noFill/>
            <a:ln w="9525">
              <a:noFill/>
            </a:ln>
          </p:spPr>
          <p:txBody>
            <a:bodyPr lIns="0" tIns="0" rIns="0" bIns="0">
              <a:spAutoFit/>
            </a:bodyPr>
            <a:lstStyle/>
            <a:p>
              <a:r>
                <a:rPr lang="en-US" altLang="zh-CN" b="0">
                  <a:solidFill>
                    <a:srgbClr val="000000"/>
                  </a:solidFill>
                  <a:latin typeface="Times New Roman" panose="02020603050405020304" pitchFamily="18" charset="0"/>
                </a:rPr>
                <a:t>10</a:t>
              </a:r>
              <a:r>
                <a:rPr lang="en-US" altLang="zh-CN" b="0" baseline="30000">
                  <a:solidFill>
                    <a:srgbClr val="000000"/>
                  </a:solidFill>
                  <a:latin typeface="Times New Roman" panose="02020603050405020304" pitchFamily="18" charset="0"/>
                </a:rPr>
                <a:t>3</a:t>
              </a:r>
              <a:endParaRPr lang="en-US" altLang="zh-CN" b="0">
                <a:latin typeface="Tahoma" panose="020B0604030504040204" pitchFamily="34" charset="0"/>
              </a:endParaRPr>
            </a:p>
          </p:txBody>
        </p:sp>
        <p:sp>
          <p:nvSpPr>
            <p:cNvPr id="202846" name="矩形 202845"/>
            <p:cNvSpPr/>
            <p:nvPr/>
          </p:nvSpPr>
          <p:spPr>
            <a:xfrm>
              <a:off x="1065" y="2659"/>
              <a:ext cx="318" cy="257"/>
            </a:xfrm>
            <a:prstGeom prst="rect">
              <a:avLst/>
            </a:prstGeom>
            <a:noFill/>
            <a:ln w="9525">
              <a:noFill/>
            </a:ln>
          </p:spPr>
          <p:txBody>
            <a:bodyPr lIns="0" tIns="0" rIns="0" bIns="0">
              <a:spAutoFit/>
            </a:bodyPr>
            <a:lstStyle/>
            <a:p>
              <a:r>
                <a:rPr lang="en-US" altLang="zh-CN" b="0">
                  <a:solidFill>
                    <a:srgbClr val="000000"/>
                  </a:solidFill>
                  <a:latin typeface="Times New Roman" panose="02020603050405020304" pitchFamily="18" charset="0"/>
                </a:rPr>
                <a:t>10</a:t>
              </a:r>
              <a:r>
                <a:rPr lang="en-US" altLang="zh-CN" b="0" baseline="30000">
                  <a:solidFill>
                    <a:srgbClr val="000000"/>
                  </a:solidFill>
                  <a:latin typeface="Times New Roman" panose="02020603050405020304" pitchFamily="18" charset="0"/>
                </a:rPr>
                <a:t>2</a:t>
              </a:r>
              <a:endParaRPr lang="en-US" altLang="zh-CN" b="0">
                <a:latin typeface="Tahoma" panose="020B0604030504040204" pitchFamily="34" charset="0"/>
              </a:endParaRPr>
            </a:p>
          </p:txBody>
        </p:sp>
        <p:sp>
          <p:nvSpPr>
            <p:cNvPr id="202847" name="矩形 202846"/>
            <p:cNvSpPr/>
            <p:nvPr/>
          </p:nvSpPr>
          <p:spPr>
            <a:xfrm>
              <a:off x="1066" y="2974"/>
              <a:ext cx="318" cy="257"/>
            </a:xfrm>
            <a:prstGeom prst="rect">
              <a:avLst/>
            </a:prstGeom>
            <a:noFill/>
            <a:ln w="9525">
              <a:noFill/>
            </a:ln>
          </p:spPr>
          <p:txBody>
            <a:bodyPr lIns="0" tIns="0" rIns="0" bIns="0">
              <a:spAutoFit/>
            </a:bodyPr>
            <a:lstStyle/>
            <a:p>
              <a:r>
                <a:rPr lang="en-US" altLang="zh-CN" b="0">
                  <a:solidFill>
                    <a:srgbClr val="000000"/>
                  </a:solidFill>
                  <a:latin typeface="Times New Roman" panose="02020603050405020304" pitchFamily="18" charset="0"/>
                </a:rPr>
                <a:t>10</a:t>
              </a:r>
              <a:r>
                <a:rPr lang="en-US" altLang="zh-CN" b="0" baseline="30000">
                  <a:solidFill>
                    <a:srgbClr val="000000"/>
                  </a:solidFill>
                  <a:latin typeface="Times New Roman" panose="02020603050405020304" pitchFamily="18" charset="0"/>
                </a:rPr>
                <a:t>1</a:t>
              </a:r>
              <a:endParaRPr lang="en-US" altLang="zh-CN" b="0">
                <a:latin typeface="Tahoma" panose="020B0604030504040204" pitchFamily="34" charset="0"/>
              </a:endParaRPr>
            </a:p>
          </p:txBody>
        </p:sp>
      </p:grpSp>
      <p:sp>
        <p:nvSpPr>
          <p:cNvPr id="202850" name="Text Box 38"/>
          <p:cNvSpPr txBox="1"/>
          <p:nvPr/>
        </p:nvSpPr>
        <p:spPr>
          <a:xfrm>
            <a:off x="1066362" y="1048836"/>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一、设备的类别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66" name="矩形 65">
            <a:extLst>
              <a:ext uri="{FF2B5EF4-FFF2-40B4-BE49-F238E27FC236}">
                <a16:creationId xmlns:a16="http://schemas.microsoft.com/office/drawing/2014/main" id="{3E708960-5230-470A-8D58-21CEE1CB6BC2}"/>
              </a:ext>
            </a:extLst>
          </p:cNvPr>
          <p:cNvSpPr/>
          <p:nvPr/>
        </p:nvSpPr>
        <p:spPr>
          <a:xfrm>
            <a:off x="551384" y="188640"/>
            <a:ext cx="2376488" cy="419100"/>
          </a:xfrm>
          <a:prstGeom prst="rect">
            <a:avLst/>
          </a:prstGeom>
        </p:spPr>
        <p:txBody>
          <a:bodyPr wrap="none" fromWordArt="1">
            <a:prstTxWarp prst="textPlain">
              <a:avLst>
                <a:gd name="adj" fmla="val 49560"/>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5.1 I/O系统</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2850"/>
                                        </p:tgtEl>
                                        <p:attrNameLst>
                                          <p:attrName>style.visibility</p:attrName>
                                        </p:attrNameLst>
                                      </p:cBhvr>
                                      <p:to>
                                        <p:strVal val="visible"/>
                                      </p:to>
                                    </p:set>
                                    <p:anim calcmode="lin" valueType="num">
                                      <p:cBhvr additive="base">
                                        <p:cTn id="7" dur="500" fill="hold"/>
                                        <p:tgtEl>
                                          <p:spTgt spid="202850"/>
                                        </p:tgtEl>
                                        <p:attrNameLst>
                                          <p:attrName>ppt_x</p:attrName>
                                        </p:attrNameLst>
                                      </p:cBhvr>
                                      <p:tavLst>
                                        <p:tav tm="0">
                                          <p:val>
                                            <p:strVal val="#ppt_x"/>
                                          </p:val>
                                        </p:tav>
                                        <p:tav tm="100000">
                                          <p:val>
                                            <p:strVal val="#ppt_x"/>
                                          </p:val>
                                        </p:tav>
                                      </p:tavLst>
                                    </p:anim>
                                    <p:anim calcmode="lin" valueType="num">
                                      <p:cBhvr additive="base">
                                        <p:cTn id="8" dur="500" fill="hold"/>
                                        <p:tgtEl>
                                          <p:spTgt spid="20285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2852"/>
                                        </p:tgtEl>
                                        <p:attrNameLst>
                                          <p:attrName>style.visibility</p:attrName>
                                        </p:attrNameLst>
                                      </p:cBhvr>
                                      <p:to>
                                        <p:strVal val="visible"/>
                                      </p:to>
                                    </p:set>
                                    <p:anim calcmode="lin" valueType="num">
                                      <p:cBhvr additive="base">
                                        <p:cTn id="12" dur="500" fill="hold"/>
                                        <p:tgtEl>
                                          <p:spTgt spid="202852"/>
                                        </p:tgtEl>
                                        <p:attrNameLst>
                                          <p:attrName>ppt_x</p:attrName>
                                        </p:attrNameLst>
                                      </p:cBhvr>
                                      <p:tavLst>
                                        <p:tav tm="0">
                                          <p:val>
                                            <p:strVal val="#ppt_x"/>
                                          </p:val>
                                        </p:tav>
                                        <p:tav tm="100000">
                                          <p:val>
                                            <p:strVal val="#ppt_x"/>
                                          </p:val>
                                        </p:tav>
                                      </p:tavLst>
                                    </p:anim>
                                    <p:anim calcmode="lin" valueType="num">
                                      <p:cBhvr additive="base">
                                        <p:cTn id="13" dur="500" fill="hold"/>
                                        <p:tgtEl>
                                          <p:spTgt spid="20285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02848"/>
                                        </p:tgtEl>
                                        <p:attrNameLst>
                                          <p:attrName>style.visibility</p:attrName>
                                        </p:attrNameLst>
                                      </p:cBhvr>
                                      <p:to>
                                        <p:strVal val="visible"/>
                                      </p:to>
                                    </p:set>
                                    <p:anim calcmode="lin" valueType="num">
                                      <p:cBhvr additive="base">
                                        <p:cTn id="17" dur="500" fill="hold"/>
                                        <p:tgtEl>
                                          <p:spTgt spid="202848"/>
                                        </p:tgtEl>
                                        <p:attrNameLst>
                                          <p:attrName>ppt_x</p:attrName>
                                        </p:attrNameLst>
                                      </p:cBhvr>
                                      <p:tavLst>
                                        <p:tav tm="0">
                                          <p:val>
                                            <p:strVal val="#ppt_x"/>
                                          </p:val>
                                        </p:tav>
                                        <p:tav tm="100000">
                                          <p:val>
                                            <p:strVal val="#ppt_x"/>
                                          </p:val>
                                        </p:tav>
                                      </p:tavLst>
                                    </p:anim>
                                    <p:anim calcmode="lin" valueType="num">
                                      <p:cBhvr additive="base">
                                        <p:cTn id="18" dur="500" fill="hold"/>
                                        <p:tgtEl>
                                          <p:spTgt spid="20284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02766"/>
                                        </p:tgtEl>
                                        <p:attrNameLst>
                                          <p:attrName>style.visibility</p:attrName>
                                        </p:attrNameLst>
                                      </p:cBhvr>
                                      <p:to>
                                        <p:strVal val="visible"/>
                                      </p:to>
                                    </p:set>
                                    <p:anim calcmode="lin" valueType="num">
                                      <p:cBhvr additive="base">
                                        <p:cTn id="22" dur="500" fill="hold"/>
                                        <p:tgtEl>
                                          <p:spTgt spid="202766"/>
                                        </p:tgtEl>
                                        <p:attrNameLst>
                                          <p:attrName>ppt_x</p:attrName>
                                        </p:attrNameLst>
                                      </p:cBhvr>
                                      <p:tavLst>
                                        <p:tav tm="0">
                                          <p:val>
                                            <p:strVal val="#ppt_x"/>
                                          </p:val>
                                        </p:tav>
                                        <p:tav tm="100000">
                                          <p:val>
                                            <p:strVal val="#ppt_x"/>
                                          </p:val>
                                        </p:tav>
                                      </p:tavLst>
                                    </p:anim>
                                    <p:anim calcmode="lin" valueType="num">
                                      <p:cBhvr additive="base">
                                        <p:cTn id="23" dur="500" fill="hold"/>
                                        <p:tgtEl>
                                          <p:spTgt spid="2027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52" grpId="0" bldLvl="0" animBg="1"/>
      <p:bldP spid="202766" grpId="0"/>
      <p:bldP spid="20285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6" name="文本框 291845"/>
          <p:cNvSpPr txBox="1"/>
          <p:nvPr/>
        </p:nvSpPr>
        <p:spPr>
          <a:xfrm>
            <a:off x="1775520" y="2420888"/>
            <a:ext cx="9577064" cy="3695627"/>
          </a:xfrm>
          <a:prstGeom prst="rect">
            <a:avLst/>
          </a:prstGeom>
          <a:noFill/>
          <a:ln w="9525">
            <a:noFill/>
          </a:ln>
        </p:spPr>
        <p:txBody>
          <a:bodyPr wrap="square">
            <a:spAutoFit/>
          </a:bodyPr>
          <a:lstStyle/>
          <a:p>
            <a:pPr>
              <a:lnSpc>
                <a:spcPct val="150000"/>
              </a:lnSpc>
            </a:pPr>
            <a:r>
              <a:rPr lang="zh-CN" altLang="en-US" sz="2800" dirty="0">
                <a:solidFill>
                  <a:srgbClr val="0000CC"/>
                </a:solidFill>
                <a:effectLst>
                  <a:outerShdw blurRad="38100" dist="38100" dir="2700000">
                    <a:srgbClr val="C0C0C0"/>
                  </a:outerShdw>
                </a:effectLst>
                <a:latin typeface="Tahoma" panose="020B0604030504040204" pitchFamily="34" charset="0"/>
              </a:rPr>
              <a:t>    缓冲技术是利用空间来换取时间，加快系统</a:t>
            </a:r>
            <a:r>
              <a:rPr lang="en-US" altLang="zh-CN" sz="2800" dirty="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数据处理速度。缓冲区的设置也根据设备的类型有关</a:t>
            </a:r>
          </a:p>
          <a:p>
            <a:pPr lvl="1">
              <a:lnSpc>
                <a:spcPct val="150000"/>
              </a:lnSpc>
              <a:buClr>
                <a:srgbClr val="CC3300"/>
              </a:buClr>
              <a:buFont typeface="Wingdings" panose="05000000000000000000" pitchFamily="2" charset="2"/>
              <a:buChar char="n"/>
            </a:pPr>
            <a:r>
              <a:rPr lang="zh-CN" altLang="en-US" b="1" dirty="0">
                <a:latin typeface="Tahoma" panose="020B0604030504040204" pitchFamily="34" charset="0"/>
              </a:rPr>
              <a:t> 块设备的缓冲区的大小应为块的大小；</a:t>
            </a:r>
          </a:p>
          <a:p>
            <a:pPr lvl="1">
              <a:lnSpc>
                <a:spcPct val="150000"/>
              </a:lnSpc>
              <a:buClr>
                <a:srgbClr val="CC3300"/>
              </a:buClr>
              <a:buFont typeface="Wingdings" panose="05000000000000000000" pitchFamily="2" charset="2"/>
              <a:buChar char="n"/>
            </a:pPr>
            <a:r>
              <a:rPr lang="zh-CN" altLang="en-US" b="1" dirty="0">
                <a:latin typeface="Tahoma" panose="020B0604030504040204" pitchFamily="34" charset="0"/>
              </a:rPr>
              <a:t> 字符设备的缓冲区大小一般以一行大小设置。</a:t>
            </a:r>
          </a:p>
          <a:p>
            <a:pPr>
              <a:lnSpc>
                <a:spcPct val="150000"/>
              </a:lnSpc>
              <a:buClr>
                <a:srgbClr val="0000FF"/>
              </a:buClr>
              <a:buSzPct val="80000"/>
              <a:buFont typeface="Wingdings" panose="05000000000000000000" pitchFamily="2" charset="2"/>
            </a:pPr>
            <a:r>
              <a:rPr lang="zh-CN" altLang="en-US" sz="2800" b="0" dirty="0">
                <a:latin typeface="Tahoma" panose="020B0604030504040204" pitchFamily="34" charset="0"/>
              </a:rPr>
              <a:t>    </a:t>
            </a:r>
            <a:r>
              <a:rPr lang="zh-CN" altLang="en-US" sz="2800" dirty="0">
                <a:solidFill>
                  <a:srgbClr val="0000CC"/>
                </a:solidFill>
                <a:effectLst>
                  <a:outerShdw blurRad="38100" dist="38100" dir="2700000">
                    <a:srgbClr val="C0C0C0"/>
                  </a:outerShdw>
                </a:effectLst>
                <a:latin typeface="Tahoma" panose="020B0604030504040204" pitchFamily="34" charset="0"/>
              </a:rPr>
              <a:t>根据系统不同配置，一般可把缓冲技术分为单缓冲、双缓冲和多缓冲以及缓冲池几种。 </a:t>
            </a:r>
          </a:p>
        </p:txBody>
      </p:sp>
      <p:sp>
        <p:nvSpPr>
          <p:cNvPr id="291849" name="文本框 291848"/>
          <p:cNvSpPr txBox="1"/>
          <p:nvPr/>
        </p:nvSpPr>
        <p:spPr>
          <a:xfrm>
            <a:off x="1415480" y="1839688"/>
            <a:ext cx="5038725" cy="521970"/>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、缓冲的种类</a:t>
            </a:r>
            <a:endParaRPr lang="zh-CN" altLang="en-US" sz="3200" b="0" dirty="0">
              <a:latin typeface="Tahoma" panose="020B0604030504040204" pitchFamily="34" charset="0"/>
            </a:endParaRPr>
          </a:p>
        </p:txBody>
      </p:sp>
      <p:sp>
        <p:nvSpPr>
          <p:cNvPr id="291851" name="AutoShape 5"/>
          <p:cNvSpPr/>
          <p:nvPr/>
        </p:nvSpPr>
        <p:spPr>
          <a:xfrm>
            <a:off x="1071885" y="1013049"/>
            <a:ext cx="3514725"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91852" name="Text Box 38"/>
          <p:cNvSpPr txBox="1"/>
          <p:nvPr/>
        </p:nvSpPr>
        <p:spPr>
          <a:xfrm>
            <a:off x="1127448" y="1052736"/>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一、缓冲的引入</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8" name="矩形 7">
            <a:extLst>
              <a:ext uri="{FF2B5EF4-FFF2-40B4-BE49-F238E27FC236}">
                <a16:creationId xmlns:a16="http://schemas.microsoft.com/office/drawing/2014/main" id="{AD5AA3C2-186D-423C-A83A-1864367FBD14}"/>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91851"/>
                                        </p:tgtEl>
                                        <p:attrNameLst>
                                          <p:attrName>style.visibility</p:attrName>
                                        </p:attrNameLst>
                                      </p:cBhvr>
                                      <p:to>
                                        <p:strVal val="visible"/>
                                      </p:to>
                                    </p:set>
                                    <p:anim calcmode="lin" valueType="num">
                                      <p:cBhvr additive="base">
                                        <p:cTn id="7" dur="500" fill="hold"/>
                                        <p:tgtEl>
                                          <p:spTgt spid="291851"/>
                                        </p:tgtEl>
                                        <p:attrNameLst>
                                          <p:attrName>ppt_x</p:attrName>
                                        </p:attrNameLst>
                                      </p:cBhvr>
                                      <p:tavLst>
                                        <p:tav tm="0">
                                          <p:val>
                                            <p:strVal val="#ppt_x"/>
                                          </p:val>
                                        </p:tav>
                                        <p:tav tm="100000">
                                          <p:val>
                                            <p:strVal val="#ppt_x"/>
                                          </p:val>
                                        </p:tav>
                                      </p:tavLst>
                                    </p:anim>
                                    <p:anim calcmode="lin" valueType="num">
                                      <p:cBhvr additive="base">
                                        <p:cTn id="8" dur="500" fill="hold"/>
                                        <p:tgtEl>
                                          <p:spTgt spid="29185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91852"/>
                                        </p:tgtEl>
                                        <p:attrNameLst>
                                          <p:attrName>style.visibility</p:attrName>
                                        </p:attrNameLst>
                                      </p:cBhvr>
                                      <p:to>
                                        <p:strVal val="visible"/>
                                      </p:to>
                                    </p:set>
                                    <p:anim calcmode="lin" valueType="num">
                                      <p:cBhvr additive="base">
                                        <p:cTn id="12" dur="500" fill="hold"/>
                                        <p:tgtEl>
                                          <p:spTgt spid="291852"/>
                                        </p:tgtEl>
                                        <p:attrNameLst>
                                          <p:attrName>ppt_x</p:attrName>
                                        </p:attrNameLst>
                                      </p:cBhvr>
                                      <p:tavLst>
                                        <p:tav tm="0">
                                          <p:val>
                                            <p:strVal val="#ppt_x"/>
                                          </p:val>
                                        </p:tav>
                                        <p:tav tm="100000">
                                          <p:val>
                                            <p:strVal val="#ppt_x"/>
                                          </p:val>
                                        </p:tav>
                                      </p:tavLst>
                                    </p:anim>
                                    <p:anim calcmode="lin" valueType="num">
                                      <p:cBhvr additive="base">
                                        <p:cTn id="13" dur="500" fill="hold"/>
                                        <p:tgtEl>
                                          <p:spTgt spid="29185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91846"/>
                                        </p:tgtEl>
                                        <p:attrNameLst>
                                          <p:attrName>style.visibility</p:attrName>
                                        </p:attrNameLst>
                                      </p:cBhvr>
                                      <p:to>
                                        <p:strVal val="visible"/>
                                      </p:to>
                                    </p:set>
                                    <p:anim calcmode="lin" valueType="num">
                                      <p:cBhvr additive="base">
                                        <p:cTn id="17" dur="500" fill="hold"/>
                                        <p:tgtEl>
                                          <p:spTgt spid="291846"/>
                                        </p:tgtEl>
                                        <p:attrNameLst>
                                          <p:attrName>ppt_x</p:attrName>
                                        </p:attrNameLst>
                                      </p:cBhvr>
                                      <p:tavLst>
                                        <p:tav tm="0">
                                          <p:val>
                                            <p:strVal val="0-#ppt_w/2"/>
                                          </p:val>
                                        </p:tav>
                                        <p:tav tm="100000">
                                          <p:val>
                                            <p:strVal val="#ppt_x"/>
                                          </p:val>
                                        </p:tav>
                                      </p:tavLst>
                                    </p:anim>
                                    <p:anim calcmode="lin" valueType="num">
                                      <p:cBhvr additive="base">
                                        <p:cTn id="18" dur="500" fill="hold"/>
                                        <p:tgtEl>
                                          <p:spTgt spid="29184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91849"/>
                                        </p:tgtEl>
                                        <p:attrNameLst>
                                          <p:attrName>style.visibility</p:attrName>
                                        </p:attrNameLst>
                                      </p:cBhvr>
                                      <p:to>
                                        <p:strVal val="visible"/>
                                      </p:to>
                                    </p:set>
                                    <p:anim calcmode="lin" valueType="num">
                                      <p:cBhvr additive="base">
                                        <p:cTn id="22" dur="500" fill="hold"/>
                                        <p:tgtEl>
                                          <p:spTgt spid="291849"/>
                                        </p:tgtEl>
                                        <p:attrNameLst>
                                          <p:attrName>ppt_x</p:attrName>
                                        </p:attrNameLst>
                                      </p:cBhvr>
                                      <p:tavLst>
                                        <p:tav tm="0">
                                          <p:val>
                                            <p:strVal val="0-#ppt_w/2"/>
                                          </p:val>
                                        </p:tav>
                                        <p:tav tm="100000">
                                          <p:val>
                                            <p:strVal val="#ppt_x"/>
                                          </p:val>
                                        </p:tav>
                                      </p:tavLst>
                                    </p:anim>
                                    <p:anim calcmode="lin" valueType="num">
                                      <p:cBhvr additive="base">
                                        <p:cTn id="23" dur="500" fill="hold"/>
                                        <p:tgtEl>
                                          <p:spTgt spid="2918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6" grpId="0"/>
      <p:bldP spid="291849" grpId="0"/>
      <p:bldP spid="291851" grpId="0" bldLvl="0" animBg="1"/>
      <p:bldP spid="29185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72" name="文本框 292871"/>
          <p:cNvSpPr txBox="1"/>
          <p:nvPr/>
        </p:nvSpPr>
        <p:spPr>
          <a:xfrm>
            <a:off x="5375275" y="1268413"/>
            <a:ext cx="1655763" cy="479425"/>
          </a:xfrm>
          <a:prstGeom prst="rect">
            <a:avLst/>
          </a:prstGeom>
          <a:noFill/>
          <a:ln w="9525">
            <a:noFill/>
          </a:ln>
        </p:spPr>
        <p:txBody>
          <a:bodyPr/>
          <a:lstStyle/>
          <a:p>
            <a:pPr algn="just"/>
            <a:r>
              <a:rPr lang="zh-CN" altLang="en-US" dirty="0">
                <a:solidFill>
                  <a:schemeClr val="hlink"/>
                </a:solidFill>
                <a:effectLst>
                  <a:outerShdw blurRad="38100" dist="38100" dir="2700000">
                    <a:srgbClr val="C0C0C0"/>
                  </a:outerShdw>
                </a:effectLst>
                <a:latin typeface="Times New Roman" panose="02020603050405020304" pitchFamily="18" charset="0"/>
              </a:rPr>
              <a:t>操作系统</a:t>
            </a:r>
            <a:endParaRPr lang="zh-CN" altLang="en-US" dirty="0">
              <a:solidFill>
                <a:schemeClr val="hlink"/>
              </a:solidFill>
              <a:effectLst>
                <a:outerShdw blurRad="38100" dist="38100" dir="2700000">
                  <a:srgbClr val="C0C0C0"/>
                </a:outerShdw>
              </a:effectLst>
              <a:latin typeface="Tahoma" panose="020B0604030504040204" pitchFamily="34" charset="0"/>
            </a:endParaRPr>
          </a:p>
        </p:txBody>
      </p:sp>
      <p:sp>
        <p:nvSpPr>
          <p:cNvPr id="292873" name="文本框 292872"/>
          <p:cNvSpPr txBox="1"/>
          <p:nvPr/>
        </p:nvSpPr>
        <p:spPr>
          <a:xfrm>
            <a:off x="8112125" y="1268413"/>
            <a:ext cx="1473200" cy="485775"/>
          </a:xfrm>
          <a:prstGeom prst="rect">
            <a:avLst/>
          </a:prstGeom>
          <a:noFill/>
          <a:ln w="9525">
            <a:noFill/>
          </a:ln>
        </p:spPr>
        <p:txBody>
          <a:bodyPr/>
          <a:lstStyle/>
          <a:p>
            <a:pPr algn="just"/>
            <a:r>
              <a:rPr lang="zh-CN" altLang="en-US" dirty="0">
                <a:solidFill>
                  <a:schemeClr val="hlink"/>
                </a:solidFill>
                <a:effectLst>
                  <a:outerShdw blurRad="38100" dist="38100" dir="2700000">
                    <a:srgbClr val="C0C0C0"/>
                  </a:outerShdw>
                </a:effectLst>
                <a:latin typeface="Times New Roman" panose="02020603050405020304" pitchFamily="18" charset="0"/>
              </a:rPr>
              <a:t>用户进程</a:t>
            </a:r>
            <a:endParaRPr lang="zh-CN" altLang="en-US" dirty="0">
              <a:solidFill>
                <a:schemeClr val="hlink"/>
              </a:solidFill>
              <a:effectLst>
                <a:outerShdw blurRad="38100" dist="38100" dir="2700000">
                  <a:srgbClr val="C0C0C0"/>
                </a:outerShdw>
              </a:effectLst>
              <a:latin typeface="Tahoma" panose="020B0604030504040204" pitchFamily="34" charset="0"/>
            </a:endParaRPr>
          </a:p>
        </p:txBody>
      </p:sp>
      <p:sp>
        <p:nvSpPr>
          <p:cNvPr id="292874" name="文本框 292873"/>
          <p:cNvSpPr txBox="1"/>
          <p:nvPr/>
        </p:nvSpPr>
        <p:spPr>
          <a:xfrm>
            <a:off x="2568575" y="1876425"/>
            <a:ext cx="1366838" cy="433388"/>
          </a:xfrm>
          <a:prstGeom prst="rect">
            <a:avLst/>
          </a:prstGeom>
          <a:noFill/>
          <a:ln w="9525">
            <a:noFill/>
          </a:ln>
        </p:spPr>
        <p:txBody>
          <a:bodyPr/>
          <a:lstStyle/>
          <a:p>
            <a:pPr algn="just"/>
            <a:r>
              <a:rPr lang="en-US" altLang="zh-CN">
                <a:effectLst>
                  <a:outerShdw blurRad="38100" dist="38100" dir="2700000">
                    <a:srgbClr val="C0C0C0"/>
                  </a:outerShdw>
                </a:effectLst>
                <a:latin typeface="Times New Roman" panose="02020603050405020304" pitchFamily="18" charset="0"/>
              </a:rPr>
              <a:t>I/O</a:t>
            </a:r>
            <a:r>
              <a:rPr lang="zh-CN" altLang="en-US" dirty="0">
                <a:effectLst>
                  <a:outerShdw blurRad="38100" dist="38100" dir="2700000">
                    <a:srgbClr val="C0C0C0"/>
                  </a:outerShdw>
                </a:effectLst>
                <a:latin typeface="Times New Roman" panose="02020603050405020304" pitchFamily="18" charset="0"/>
              </a:rPr>
              <a:t>设备</a:t>
            </a:r>
            <a:endParaRPr lang="zh-CN" altLang="en-US" dirty="0">
              <a:effectLst>
                <a:outerShdw blurRad="38100" dist="38100" dir="2700000">
                  <a:srgbClr val="C0C0C0"/>
                </a:outerShdw>
              </a:effectLst>
              <a:latin typeface="Tahoma" panose="020B0604030504040204" pitchFamily="34" charset="0"/>
            </a:endParaRPr>
          </a:p>
        </p:txBody>
      </p:sp>
      <p:sp>
        <p:nvSpPr>
          <p:cNvPr id="292875" name="文本框 292874"/>
          <p:cNvSpPr txBox="1"/>
          <p:nvPr/>
        </p:nvSpPr>
        <p:spPr>
          <a:xfrm>
            <a:off x="3978275" y="1760538"/>
            <a:ext cx="1000125" cy="473075"/>
          </a:xfrm>
          <a:prstGeom prst="rect">
            <a:avLst/>
          </a:prstGeom>
          <a:noFill/>
          <a:ln w="9525">
            <a:noFill/>
          </a:ln>
        </p:spPr>
        <p:txBody>
          <a:bodyPr/>
          <a:lstStyle/>
          <a:p>
            <a:pPr algn="ctr"/>
            <a:r>
              <a:rPr lang="zh-CN" altLang="en-US" sz="2000" dirty="0">
                <a:solidFill>
                  <a:srgbClr val="FF00FF"/>
                </a:solidFill>
                <a:effectLst>
                  <a:outerShdw blurRad="38100" dist="38100" dir="2700000">
                    <a:srgbClr val="C0C0C0"/>
                  </a:outerShdw>
                </a:effectLst>
                <a:latin typeface="Times New Roman" panose="02020603050405020304" pitchFamily="18" charset="0"/>
              </a:rPr>
              <a:t>进入</a:t>
            </a:r>
            <a:endParaRPr lang="zh-CN" altLang="en-US" sz="2000" dirty="0">
              <a:solidFill>
                <a:srgbClr val="FF00FF"/>
              </a:solidFill>
              <a:effectLst>
                <a:outerShdw blurRad="38100" dist="38100" dir="2700000">
                  <a:srgbClr val="C0C0C0"/>
                </a:outerShdw>
              </a:effectLst>
              <a:latin typeface="Tahoma" panose="020B0604030504040204" pitchFamily="34" charset="0"/>
            </a:endParaRPr>
          </a:p>
        </p:txBody>
      </p:sp>
      <p:sp>
        <p:nvSpPr>
          <p:cNvPr id="292876" name="圆角矩形 292875"/>
          <p:cNvSpPr/>
          <p:nvPr/>
        </p:nvSpPr>
        <p:spPr>
          <a:xfrm>
            <a:off x="8140700" y="1916113"/>
            <a:ext cx="1339850" cy="504825"/>
          </a:xfrm>
          <a:prstGeom prst="roundRect">
            <a:avLst>
              <a:gd name="adj" fmla="val 16667"/>
            </a:avLst>
          </a:prstGeom>
          <a:solidFill>
            <a:srgbClr val="9999FF"/>
          </a:solidFill>
          <a:ln w="9525" cap="flat" cmpd="sng">
            <a:solidFill>
              <a:srgbClr val="000000"/>
            </a:solidFill>
            <a:prstDash val="solid"/>
            <a:headEnd type="none" w="med" len="med"/>
            <a:tailEnd type="none" w="med" len="med"/>
          </a:ln>
        </p:spPr>
        <p:txBody>
          <a:bodyPr/>
          <a:lstStyle/>
          <a:p>
            <a:endParaRPr lang="zh-CN" altLang="en-US"/>
          </a:p>
        </p:txBody>
      </p:sp>
      <p:sp>
        <p:nvSpPr>
          <p:cNvPr id="292877" name="矩形 292876"/>
          <p:cNvSpPr/>
          <p:nvPr/>
        </p:nvSpPr>
        <p:spPr>
          <a:xfrm>
            <a:off x="8396288" y="2070100"/>
            <a:ext cx="812800" cy="136525"/>
          </a:xfrm>
          <a:prstGeom prst="rect">
            <a:avLst/>
          </a:prstGeom>
          <a:solidFill>
            <a:schemeClr val="bg1"/>
          </a:solidFill>
          <a:ln w="9525" cap="flat" cmpd="sng">
            <a:solidFill>
              <a:srgbClr val="000000"/>
            </a:solidFill>
            <a:prstDash val="solid"/>
            <a:miter/>
            <a:headEnd type="none" w="med" len="med"/>
            <a:tailEnd type="none" w="med" len="med"/>
          </a:ln>
        </p:spPr>
        <p:txBody>
          <a:bodyPr/>
          <a:lstStyle/>
          <a:p>
            <a:endParaRPr lang="zh-CN" altLang="en-US"/>
          </a:p>
        </p:txBody>
      </p:sp>
      <p:sp>
        <p:nvSpPr>
          <p:cNvPr id="292878" name="圆角矩形 292877"/>
          <p:cNvSpPr/>
          <p:nvPr/>
        </p:nvSpPr>
        <p:spPr>
          <a:xfrm>
            <a:off x="5462588" y="1916113"/>
            <a:ext cx="1338262" cy="504825"/>
          </a:xfrm>
          <a:prstGeom prst="roundRect">
            <a:avLst>
              <a:gd name="adj" fmla="val 16667"/>
            </a:avLst>
          </a:prstGeom>
          <a:solidFill>
            <a:srgbClr val="CCFFFF"/>
          </a:solidFill>
          <a:ln w="9525" cap="flat" cmpd="sng">
            <a:solidFill>
              <a:srgbClr val="000000"/>
            </a:solidFill>
            <a:prstDash val="solid"/>
            <a:headEnd type="none" w="med" len="med"/>
            <a:tailEnd type="none" w="med" len="med"/>
          </a:ln>
        </p:spPr>
        <p:txBody>
          <a:bodyPr/>
          <a:lstStyle/>
          <a:p>
            <a:endParaRPr lang="zh-CN" altLang="en-US"/>
          </a:p>
        </p:txBody>
      </p:sp>
      <p:sp>
        <p:nvSpPr>
          <p:cNvPr id="292879" name="直接连接符 292878"/>
          <p:cNvSpPr/>
          <p:nvPr/>
        </p:nvSpPr>
        <p:spPr>
          <a:xfrm>
            <a:off x="3784600" y="2146300"/>
            <a:ext cx="4592638" cy="0"/>
          </a:xfrm>
          <a:prstGeom prst="line">
            <a:avLst/>
          </a:prstGeom>
          <a:ln w="22225" cap="flat" cmpd="dbl">
            <a:solidFill>
              <a:srgbClr val="006600"/>
            </a:solidFill>
            <a:prstDash val="solid"/>
            <a:headEnd type="none" w="med" len="med"/>
            <a:tailEnd type="stealth" w="lg" len="lg"/>
          </a:ln>
        </p:spPr>
      </p:sp>
      <p:sp>
        <p:nvSpPr>
          <p:cNvPr id="292883" name="文本框 292882"/>
          <p:cNvSpPr txBox="1"/>
          <p:nvPr/>
        </p:nvSpPr>
        <p:spPr>
          <a:xfrm>
            <a:off x="4008438" y="2862263"/>
            <a:ext cx="928687" cy="431800"/>
          </a:xfrm>
          <a:prstGeom prst="rect">
            <a:avLst/>
          </a:prstGeom>
          <a:noFill/>
          <a:ln w="9525">
            <a:noFill/>
          </a:ln>
        </p:spPr>
        <p:txBody>
          <a:bodyPr/>
          <a:lstStyle/>
          <a:p>
            <a:pPr algn="ctr"/>
            <a:r>
              <a:rPr lang="zh-CN" altLang="en-US" sz="2000" dirty="0">
                <a:solidFill>
                  <a:srgbClr val="FF00FF"/>
                </a:solidFill>
                <a:effectLst>
                  <a:outerShdw blurRad="38100" dist="38100" dir="2700000">
                    <a:srgbClr val="C0C0C0"/>
                  </a:outerShdw>
                </a:effectLst>
                <a:latin typeface="Times New Roman" panose="02020603050405020304" pitchFamily="18" charset="0"/>
              </a:rPr>
              <a:t>进入</a:t>
            </a:r>
            <a:endParaRPr lang="zh-CN" altLang="en-US" sz="2000" dirty="0">
              <a:solidFill>
                <a:srgbClr val="FF00FF"/>
              </a:solidFill>
              <a:effectLst>
                <a:outerShdw blurRad="38100" dist="38100" dir="2700000">
                  <a:srgbClr val="C0C0C0"/>
                </a:outerShdw>
              </a:effectLst>
              <a:latin typeface="Tahoma" panose="020B0604030504040204" pitchFamily="34" charset="0"/>
            </a:endParaRPr>
          </a:p>
        </p:txBody>
      </p:sp>
      <p:sp>
        <p:nvSpPr>
          <p:cNvPr id="292884" name="圆角矩形 292883"/>
          <p:cNvSpPr/>
          <p:nvPr/>
        </p:nvSpPr>
        <p:spPr>
          <a:xfrm>
            <a:off x="8140700" y="2984500"/>
            <a:ext cx="1339850" cy="503238"/>
          </a:xfrm>
          <a:prstGeom prst="roundRect">
            <a:avLst>
              <a:gd name="adj" fmla="val 16667"/>
            </a:avLst>
          </a:prstGeom>
          <a:solidFill>
            <a:srgbClr val="9999FF"/>
          </a:solidFill>
          <a:ln w="9525" cap="flat" cmpd="sng">
            <a:solidFill>
              <a:srgbClr val="000000"/>
            </a:solidFill>
            <a:prstDash val="solid"/>
            <a:headEnd type="none" w="med" len="med"/>
            <a:tailEnd type="none" w="med" len="med"/>
          </a:ln>
        </p:spPr>
        <p:txBody>
          <a:bodyPr/>
          <a:lstStyle/>
          <a:p>
            <a:endParaRPr lang="zh-CN" altLang="en-US"/>
          </a:p>
        </p:txBody>
      </p:sp>
      <p:sp>
        <p:nvSpPr>
          <p:cNvPr id="292885" name="矩形 292884"/>
          <p:cNvSpPr/>
          <p:nvPr/>
        </p:nvSpPr>
        <p:spPr>
          <a:xfrm>
            <a:off x="8396288" y="3181350"/>
            <a:ext cx="812800" cy="136525"/>
          </a:xfrm>
          <a:prstGeom prst="rect">
            <a:avLst/>
          </a:prstGeom>
          <a:solidFill>
            <a:schemeClr val="bg1"/>
          </a:solidFill>
          <a:ln w="9525" cap="flat" cmpd="sng">
            <a:solidFill>
              <a:srgbClr val="000000"/>
            </a:solidFill>
            <a:prstDash val="solid"/>
            <a:miter/>
            <a:headEnd type="none" w="med" len="med"/>
            <a:tailEnd type="none" w="med" len="med"/>
          </a:ln>
        </p:spPr>
        <p:txBody>
          <a:bodyPr/>
          <a:lstStyle/>
          <a:p>
            <a:endParaRPr lang="zh-CN" altLang="en-US"/>
          </a:p>
        </p:txBody>
      </p:sp>
      <p:sp>
        <p:nvSpPr>
          <p:cNvPr id="292886" name="圆角矩形 292885"/>
          <p:cNvSpPr/>
          <p:nvPr/>
        </p:nvSpPr>
        <p:spPr>
          <a:xfrm>
            <a:off x="5462588" y="2984500"/>
            <a:ext cx="1338262" cy="504825"/>
          </a:xfrm>
          <a:prstGeom prst="roundRect">
            <a:avLst>
              <a:gd name="adj" fmla="val 16667"/>
            </a:avLst>
          </a:prstGeom>
          <a:solidFill>
            <a:srgbClr val="CCFFFF"/>
          </a:solidFill>
          <a:ln w="9525" cap="flat" cmpd="sng">
            <a:solidFill>
              <a:srgbClr val="000000"/>
            </a:solidFill>
            <a:prstDash val="solid"/>
            <a:headEnd type="none" w="med" len="med"/>
            <a:tailEnd type="none" w="med" len="med"/>
          </a:ln>
        </p:spPr>
        <p:txBody>
          <a:bodyPr/>
          <a:lstStyle/>
          <a:p>
            <a:endParaRPr lang="zh-CN" altLang="en-US"/>
          </a:p>
        </p:txBody>
      </p:sp>
      <p:sp>
        <p:nvSpPr>
          <p:cNvPr id="292887" name="直接连接符 292886"/>
          <p:cNvSpPr/>
          <p:nvPr/>
        </p:nvSpPr>
        <p:spPr>
          <a:xfrm flipV="1">
            <a:off x="6530975" y="3232150"/>
            <a:ext cx="1846263" cy="6350"/>
          </a:xfrm>
          <a:prstGeom prst="line">
            <a:avLst/>
          </a:prstGeom>
          <a:ln w="22225" cap="flat" cmpd="dbl">
            <a:solidFill>
              <a:srgbClr val="006600"/>
            </a:solidFill>
            <a:prstDash val="solid"/>
            <a:headEnd type="none" w="med" len="med"/>
            <a:tailEnd type="stealth" w="lg" len="lg"/>
          </a:ln>
        </p:spPr>
      </p:sp>
      <p:sp>
        <p:nvSpPr>
          <p:cNvPr id="292888" name="矩形 292887"/>
          <p:cNvSpPr/>
          <p:nvPr/>
        </p:nvSpPr>
        <p:spPr>
          <a:xfrm>
            <a:off x="5716588" y="3187700"/>
            <a:ext cx="814387" cy="136525"/>
          </a:xfrm>
          <a:prstGeom prst="rect">
            <a:avLst/>
          </a:prstGeom>
          <a:solidFill>
            <a:schemeClr val="accent2"/>
          </a:solidFill>
          <a:ln w="9525" cap="flat" cmpd="sng">
            <a:solidFill>
              <a:srgbClr val="000000"/>
            </a:solidFill>
            <a:prstDash val="solid"/>
            <a:miter/>
            <a:headEnd type="none" w="med" len="med"/>
            <a:tailEnd type="none" w="med" len="med"/>
          </a:ln>
        </p:spPr>
        <p:txBody>
          <a:bodyPr/>
          <a:lstStyle/>
          <a:p>
            <a:endParaRPr lang="zh-CN" altLang="en-US"/>
          </a:p>
        </p:txBody>
      </p:sp>
      <p:sp>
        <p:nvSpPr>
          <p:cNvPr id="292889" name="直接连接符 292888"/>
          <p:cNvSpPr/>
          <p:nvPr/>
        </p:nvSpPr>
        <p:spPr>
          <a:xfrm flipV="1">
            <a:off x="3851275" y="3268663"/>
            <a:ext cx="1846263" cy="6350"/>
          </a:xfrm>
          <a:prstGeom prst="line">
            <a:avLst/>
          </a:prstGeom>
          <a:ln w="22225" cap="flat" cmpd="dbl">
            <a:solidFill>
              <a:srgbClr val="006600"/>
            </a:solidFill>
            <a:prstDash val="solid"/>
            <a:headEnd type="none" w="med" len="med"/>
            <a:tailEnd type="stealth" w="lg" len="lg"/>
          </a:ln>
        </p:spPr>
      </p:sp>
      <p:sp>
        <p:nvSpPr>
          <p:cNvPr id="292890" name="文本框 292889"/>
          <p:cNvSpPr txBox="1"/>
          <p:nvPr/>
        </p:nvSpPr>
        <p:spPr>
          <a:xfrm>
            <a:off x="6888163" y="2678113"/>
            <a:ext cx="1223962" cy="446087"/>
          </a:xfrm>
          <a:prstGeom prst="rect">
            <a:avLst/>
          </a:prstGeom>
          <a:noFill/>
          <a:ln w="9525">
            <a:noFill/>
          </a:ln>
        </p:spPr>
        <p:txBody>
          <a:bodyPr/>
          <a:lstStyle/>
          <a:p>
            <a:pPr algn="just"/>
            <a:r>
              <a:rPr lang="zh-CN" altLang="en-US" sz="2000" dirty="0">
                <a:solidFill>
                  <a:srgbClr val="FF00FF"/>
                </a:solidFill>
                <a:effectLst>
                  <a:outerShdw blurRad="38100" dist="38100" dir="2700000">
                    <a:srgbClr val="C0C0C0"/>
                  </a:outerShdw>
                </a:effectLst>
                <a:latin typeface="Times New Roman" panose="02020603050405020304" pitchFamily="18" charset="0"/>
              </a:rPr>
              <a:t>移动到</a:t>
            </a:r>
            <a:endParaRPr lang="zh-CN" altLang="en-US" sz="2000" dirty="0">
              <a:solidFill>
                <a:srgbClr val="FF00FF"/>
              </a:solidFill>
              <a:effectLst>
                <a:outerShdw blurRad="38100" dist="38100" dir="2700000">
                  <a:srgbClr val="C0C0C0"/>
                </a:outerShdw>
              </a:effectLst>
              <a:latin typeface="Tahoma" panose="020B0604030504040204" pitchFamily="34" charset="0"/>
            </a:endParaRPr>
          </a:p>
        </p:txBody>
      </p:sp>
      <p:sp>
        <p:nvSpPr>
          <p:cNvPr id="292895" name="圆角矩形 292894"/>
          <p:cNvSpPr/>
          <p:nvPr/>
        </p:nvSpPr>
        <p:spPr>
          <a:xfrm>
            <a:off x="8140700" y="3948113"/>
            <a:ext cx="1339850" cy="693737"/>
          </a:xfrm>
          <a:prstGeom prst="roundRect">
            <a:avLst>
              <a:gd name="adj" fmla="val 16667"/>
            </a:avLst>
          </a:prstGeom>
          <a:solidFill>
            <a:srgbClr val="9999FF"/>
          </a:solidFill>
          <a:ln w="9525" cap="flat" cmpd="sng">
            <a:solidFill>
              <a:srgbClr val="000000"/>
            </a:solidFill>
            <a:prstDash val="solid"/>
            <a:headEnd type="none" w="med" len="med"/>
            <a:tailEnd type="none" w="med" len="med"/>
          </a:ln>
        </p:spPr>
        <p:txBody>
          <a:bodyPr/>
          <a:lstStyle/>
          <a:p>
            <a:endParaRPr lang="zh-CN" altLang="en-US"/>
          </a:p>
        </p:txBody>
      </p:sp>
      <p:sp>
        <p:nvSpPr>
          <p:cNvPr id="292896" name="矩形 292895"/>
          <p:cNvSpPr/>
          <p:nvPr/>
        </p:nvSpPr>
        <p:spPr>
          <a:xfrm>
            <a:off x="8396288" y="4208463"/>
            <a:ext cx="812800" cy="136525"/>
          </a:xfrm>
          <a:prstGeom prst="rect">
            <a:avLst/>
          </a:prstGeom>
          <a:solidFill>
            <a:schemeClr val="bg1"/>
          </a:solidFill>
          <a:ln w="9525" cap="flat" cmpd="sng">
            <a:solidFill>
              <a:srgbClr val="000000"/>
            </a:solidFill>
            <a:prstDash val="solid"/>
            <a:miter/>
            <a:headEnd type="none" w="med" len="med"/>
            <a:tailEnd type="none" w="med" len="med"/>
          </a:ln>
        </p:spPr>
        <p:txBody>
          <a:bodyPr/>
          <a:lstStyle/>
          <a:p>
            <a:endParaRPr lang="zh-CN" altLang="en-US"/>
          </a:p>
        </p:txBody>
      </p:sp>
      <p:sp>
        <p:nvSpPr>
          <p:cNvPr id="292897" name="圆角矩形 292896"/>
          <p:cNvSpPr/>
          <p:nvPr/>
        </p:nvSpPr>
        <p:spPr>
          <a:xfrm>
            <a:off x="5462588" y="3948113"/>
            <a:ext cx="1338262" cy="693737"/>
          </a:xfrm>
          <a:prstGeom prst="roundRect">
            <a:avLst>
              <a:gd name="adj" fmla="val 16667"/>
            </a:avLst>
          </a:prstGeom>
          <a:solidFill>
            <a:srgbClr val="CCFFFF"/>
          </a:solidFill>
          <a:ln w="9525" cap="flat" cmpd="sng">
            <a:solidFill>
              <a:srgbClr val="000000"/>
            </a:solidFill>
            <a:prstDash val="solid"/>
            <a:headEnd type="none" w="med" len="med"/>
            <a:tailEnd type="none" w="med" len="med"/>
          </a:ln>
        </p:spPr>
        <p:txBody>
          <a:bodyPr/>
          <a:lstStyle/>
          <a:p>
            <a:endParaRPr lang="zh-CN" altLang="en-US"/>
          </a:p>
        </p:txBody>
      </p:sp>
      <p:sp>
        <p:nvSpPr>
          <p:cNvPr id="292898" name="任意多边形 292897"/>
          <p:cNvSpPr/>
          <p:nvPr/>
        </p:nvSpPr>
        <p:spPr>
          <a:xfrm>
            <a:off x="6530975" y="4284663"/>
            <a:ext cx="1846263" cy="161925"/>
          </a:xfrm>
          <a:custGeom>
            <a:avLst/>
            <a:gdLst/>
            <a:ahLst/>
            <a:cxnLst/>
            <a:rect l="0" t="0" r="0" b="0"/>
            <a:pathLst>
              <a:path w="1737" h="255">
                <a:moveTo>
                  <a:pt x="0" y="255"/>
                </a:moveTo>
                <a:lnTo>
                  <a:pt x="540" y="0"/>
                </a:lnTo>
                <a:lnTo>
                  <a:pt x="1737" y="1"/>
                </a:lnTo>
              </a:path>
            </a:pathLst>
          </a:custGeom>
          <a:noFill/>
          <a:ln w="22225" cap="flat" cmpd="dbl">
            <a:solidFill>
              <a:srgbClr val="006600"/>
            </a:solidFill>
            <a:prstDash val="solid"/>
            <a:headEnd type="none" w="med" len="med"/>
            <a:tailEnd type="stealth" w="lg" len="lg"/>
          </a:ln>
        </p:spPr>
        <p:txBody>
          <a:bodyPr/>
          <a:lstStyle/>
          <a:p>
            <a:endParaRPr lang="zh-CN" altLang="en-US"/>
          </a:p>
        </p:txBody>
      </p:sp>
      <p:sp>
        <p:nvSpPr>
          <p:cNvPr id="292899" name="矩形 292898"/>
          <p:cNvSpPr/>
          <p:nvPr/>
        </p:nvSpPr>
        <p:spPr>
          <a:xfrm>
            <a:off x="5716588" y="4089400"/>
            <a:ext cx="814387" cy="138113"/>
          </a:xfrm>
          <a:prstGeom prst="rect">
            <a:avLst/>
          </a:prstGeom>
          <a:solidFill>
            <a:schemeClr val="accent2"/>
          </a:solidFill>
          <a:ln w="9525" cap="flat" cmpd="sng">
            <a:solidFill>
              <a:srgbClr val="000000"/>
            </a:solidFill>
            <a:prstDash val="solid"/>
            <a:miter/>
            <a:headEnd type="none" w="med" len="med"/>
            <a:tailEnd type="none" w="med" len="med"/>
          </a:ln>
        </p:spPr>
        <p:txBody>
          <a:bodyPr/>
          <a:lstStyle/>
          <a:p>
            <a:endParaRPr lang="zh-CN" altLang="en-US"/>
          </a:p>
        </p:txBody>
      </p:sp>
      <p:sp>
        <p:nvSpPr>
          <p:cNvPr id="292900" name="任意多边形 292899"/>
          <p:cNvSpPr/>
          <p:nvPr/>
        </p:nvSpPr>
        <p:spPr>
          <a:xfrm>
            <a:off x="3851275" y="4305300"/>
            <a:ext cx="1865313" cy="123825"/>
          </a:xfrm>
          <a:custGeom>
            <a:avLst/>
            <a:gdLst/>
            <a:ahLst/>
            <a:cxnLst/>
            <a:rect l="0" t="0" r="0" b="0"/>
            <a:pathLst>
              <a:path w="1755" h="196">
                <a:moveTo>
                  <a:pt x="0" y="196"/>
                </a:moveTo>
                <a:lnTo>
                  <a:pt x="1005" y="195"/>
                </a:lnTo>
                <a:lnTo>
                  <a:pt x="1755" y="0"/>
                </a:lnTo>
              </a:path>
            </a:pathLst>
          </a:custGeom>
          <a:noFill/>
          <a:ln w="22225" cap="flat" cmpd="dbl">
            <a:solidFill>
              <a:srgbClr val="006600"/>
            </a:solidFill>
            <a:prstDash val="solid"/>
            <a:headEnd type="none" w="med" len="med"/>
            <a:tailEnd type="stealth" w="lg" len="lg"/>
          </a:ln>
        </p:spPr>
        <p:txBody>
          <a:bodyPr/>
          <a:lstStyle/>
          <a:p>
            <a:endParaRPr lang="zh-CN" altLang="en-US"/>
          </a:p>
        </p:txBody>
      </p:sp>
      <p:sp>
        <p:nvSpPr>
          <p:cNvPr id="292902" name="矩形 292901"/>
          <p:cNvSpPr/>
          <p:nvPr/>
        </p:nvSpPr>
        <p:spPr>
          <a:xfrm>
            <a:off x="5716588" y="4386263"/>
            <a:ext cx="814387" cy="138112"/>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sp>
        <p:nvSpPr>
          <p:cNvPr id="292903" name="任意多边形 292902"/>
          <p:cNvSpPr/>
          <p:nvPr/>
        </p:nvSpPr>
        <p:spPr>
          <a:xfrm>
            <a:off x="4951413" y="4457700"/>
            <a:ext cx="749300" cy="142875"/>
          </a:xfrm>
          <a:custGeom>
            <a:avLst/>
            <a:gdLst/>
            <a:ahLst/>
            <a:cxnLst/>
            <a:rect l="0" t="0" r="0" b="0"/>
            <a:pathLst>
              <a:path w="705" h="225">
                <a:moveTo>
                  <a:pt x="0" y="0"/>
                </a:moveTo>
                <a:lnTo>
                  <a:pt x="705" y="225"/>
                </a:lnTo>
              </a:path>
            </a:pathLst>
          </a:custGeom>
          <a:noFill/>
          <a:ln w="22225" cap="flat" cmpd="dbl">
            <a:solidFill>
              <a:srgbClr val="006600"/>
            </a:solidFill>
            <a:prstDash val="sysDot"/>
            <a:headEnd type="none" w="med" len="med"/>
            <a:tailEnd type="stealth" w="lg" len="lg"/>
          </a:ln>
        </p:spPr>
        <p:txBody>
          <a:bodyPr/>
          <a:lstStyle/>
          <a:p>
            <a:endParaRPr lang="zh-CN" altLang="en-US"/>
          </a:p>
        </p:txBody>
      </p:sp>
      <p:sp>
        <p:nvSpPr>
          <p:cNvPr id="292904" name="任意多边形 292903"/>
          <p:cNvSpPr/>
          <p:nvPr/>
        </p:nvSpPr>
        <p:spPr>
          <a:xfrm>
            <a:off x="6530975" y="4151313"/>
            <a:ext cx="604838" cy="104775"/>
          </a:xfrm>
          <a:custGeom>
            <a:avLst/>
            <a:gdLst/>
            <a:ahLst/>
            <a:cxnLst/>
            <a:rect l="0" t="0" r="0" b="0"/>
            <a:pathLst>
              <a:path w="570" h="165">
                <a:moveTo>
                  <a:pt x="0" y="0"/>
                </a:moveTo>
                <a:lnTo>
                  <a:pt x="570" y="165"/>
                </a:lnTo>
              </a:path>
            </a:pathLst>
          </a:custGeom>
          <a:noFill/>
          <a:ln w="22225" cap="flat" cmpd="dbl">
            <a:solidFill>
              <a:srgbClr val="006600"/>
            </a:solidFill>
            <a:prstDash val="sysDot"/>
            <a:headEnd type="none" w="med" len="med"/>
            <a:tailEnd type="none" w="lg" len="lg"/>
          </a:ln>
        </p:spPr>
        <p:txBody>
          <a:bodyPr/>
          <a:lstStyle/>
          <a:p>
            <a:endParaRPr lang="zh-CN" altLang="en-US"/>
          </a:p>
        </p:txBody>
      </p:sp>
      <p:sp>
        <p:nvSpPr>
          <p:cNvPr id="292905" name="直接连接符 292904"/>
          <p:cNvSpPr/>
          <p:nvPr/>
        </p:nvSpPr>
        <p:spPr>
          <a:xfrm>
            <a:off x="5381625" y="4343400"/>
            <a:ext cx="0" cy="196850"/>
          </a:xfrm>
          <a:prstGeom prst="line">
            <a:avLst/>
          </a:prstGeom>
          <a:ln w="9525" cap="flat" cmpd="sng">
            <a:solidFill>
              <a:srgbClr val="006600"/>
            </a:solidFill>
            <a:prstDash val="solid"/>
            <a:headEnd type="triangle" w="med" len="med"/>
            <a:tailEnd type="triangle" w="med" len="med"/>
          </a:ln>
        </p:spPr>
      </p:sp>
      <p:sp>
        <p:nvSpPr>
          <p:cNvPr id="292906" name="直接连接符 292905"/>
          <p:cNvSpPr/>
          <p:nvPr/>
        </p:nvSpPr>
        <p:spPr>
          <a:xfrm>
            <a:off x="6832600" y="4189413"/>
            <a:ext cx="0" cy="196850"/>
          </a:xfrm>
          <a:prstGeom prst="line">
            <a:avLst/>
          </a:prstGeom>
          <a:ln w="9525" cap="flat" cmpd="sng">
            <a:solidFill>
              <a:srgbClr val="006600"/>
            </a:solidFill>
            <a:prstDash val="solid"/>
            <a:headEnd type="triangle" w="med" len="med"/>
            <a:tailEnd type="triangle" w="med" len="med"/>
          </a:ln>
        </p:spPr>
      </p:sp>
      <p:sp>
        <p:nvSpPr>
          <p:cNvPr id="292927" name="文本框 292926"/>
          <p:cNvSpPr txBox="1"/>
          <p:nvPr/>
        </p:nvSpPr>
        <p:spPr>
          <a:xfrm>
            <a:off x="4367213" y="6092825"/>
            <a:ext cx="3600450" cy="503238"/>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宋体" panose="02010600030101010101" pitchFamily="2" charset="-122"/>
              </a:rPr>
              <a:t>5.15 </a:t>
            </a:r>
            <a:r>
              <a:rPr lang="zh-CN" altLang="en-US" sz="2000" dirty="0">
                <a:solidFill>
                  <a:srgbClr val="006600"/>
                </a:solidFill>
                <a:effectLst>
                  <a:outerShdw blurRad="38100" dist="38100" dir="2700000">
                    <a:srgbClr val="C0C0C0"/>
                  </a:outerShdw>
                </a:effectLst>
                <a:latin typeface="宋体" panose="02010600030101010101" pitchFamily="2" charset="-122"/>
              </a:rPr>
              <a:t>输入缓冲配置</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292928" name="文本框 292927"/>
          <p:cNvSpPr txBox="1"/>
          <p:nvPr/>
        </p:nvSpPr>
        <p:spPr>
          <a:xfrm>
            <a:off x="5259388" y="2420938"/>
            <a:ext cx="1770062" cy="441325"/>
          </a:xfrm>
          <a:prstGeom prst="rect">
            <a:avLst/>
          </a:prstGeom>
          <a:noFill/>
          <a:ln w="9525">
            <a:noFill/>
          </a:ln>
        </p:spPr>
        <p:txBody>
          <a:bodyPr/>
          <a:lstStyle/>
          <a:p>
            <a:pPr algn="just"/>
            <a:r>
              <a:rPr lang="zh-CN" altLang="en-US" sz="2000" dirty="0">
                <a:solidFill>
                  <a:srgbClr val="0000CC"/>
                </a:solidFill>
                <a:effectLst>
                  <a:outerShdw blurRad="38100" dist="38100" dir="2700000">
                    <a:srgbClr val="C0C0C0"/>
                  </a:outerShdw>
                </a:effectLst>
                <a:latin typeface="Times New Roman" panose="02020603050405020304" pitchFamily="18" charset="0"/>
              </a:rPr>
              <a:t>（</a:t>
            </a:r>
            <a:r>
              <a:rPr lang="en-US" altLang="zh-CN" sz="2000">
                <a:solidFill>
                  <a:srgbClr val="0000CC"/>
                </a:solidFill>
                <a:effectLst>
                  <a:outerShdw blurRad="38100" dist="38100" dir="2700000">
                    <a:srgbClr val="C0C0C0"/>
                  </a:outerShdw>
                </a:effectLst>
                <a:latin typeface="Times New Roman" panose="02020603050405020304" pitchFamily="18" charset="0"/>
              </a:rPr>
              <a:t>a</a:t>
            </a:r>
            <a:r>
              <a:rPr lang="zh-CN" altLang="en-US" sz="2000" dirty="0">
                <a:solidFill>
                  <a:srgbClr val="0000CC"/>
                </a:solidFill>
                <a:effectLst>
                  <a:outerShdw blurRad="38100" dist="38100" dir="2700000">
                    <a:srgbClr val="C0C0C0"/>
                  </a:outerShdw>
                </a:effectLst>
                <a:latin typeface="Times New Roman" panose="02020603050405020304" pitchFamily="18" charset="0"/>
              </a:rPr>
              <a:t>）无缓冲</a:t>
            </a:r>
            <a:endParaRPr lang="zh-CN" altLang="en-US" sz="2000" dirty="0">
              <a:solidFill>
                <a:srgbClr val="0000CC"/>
              </a:solidFill>
              <a:effectLst>
                <a:outerShdw blurRad="38100" dist="38100" dir="2700000">
                  <a:srgbClr val="C0C0C0"/>
                </a:outerShdw>
              </a:effectLst>
              <a:latin typeface="Tahoma" panose="020B0604030504040204" pitchFamily="34" charset="0"/>
            </a:endParaRPr>
          </a:p>
        </p:txBody>
      </p:sp>
      <p:sp>
        <p:nvSpPr>
          <p:cNvPr id="292929" name="文本框 292928"/>
          <p:cNvSpPr txBox="1"/>
          <p:nvPr/>
        </p:nvSpPr>
        <p:spPr>
          <a:xfrm>
            <a:off x="5232400" y="3500438"/>
            <a:ext cx="1871663" cy="431800"/>
          </a:xfrm>
          <a:prstGeom prst="rect">
            <a:avLst/>
          </a:prstGeom>
          <a:noFill/>
          <a:ln w="9525">
            <a:noFill/>
          </a:ln>
        </p:spPr>
        <p:txBody>
          <a:bodyPr/>
          <a:lstStyle/>
          <a:p>
            <a:pPr algn="just"/>
            <a:r>
              <a:rPr lang="zh-CN" altLang="en-US" sz="2000" dirty="0">
                <a:solidFill>
                  <a:srgbClr val="0000CC"/>
                </a:solidFill>
                <a:effectLst>
                  <a:outerShdw blurRad="38100" dist="38100" dir="2700000">
                    <a:srgbClr val="C0C0C0"/>
                  </a:outerShdw>
                </a:effectLst>
                <a:latin typeface="Times New Roman" panose="02020603050405020304" pitchFamily="18" charset="0"/>
              </a:rPr>
              <a:t>（</a:t>
            </a:r>
            <a:r>
              <a:rPr lang="en-US" altLang="zh-CN" sz="2000">
                <a:solidFill>
                  <a:srgbClr val="0000CC"/>
                </a:solidFill>
                <a:effectLst>
                  <a:outerShdw blurRad="38100" dist="38100" dir="2700000">
                    <a:srgbClr val="C0C0C0"/>
                  </a:outerShdw>
                </a:effectLst>
                <a:latin typeface="Times New Roman" panose="02020603050405020304" pitchFamily="18" charset="0"/>
              </a:rPr>
              <a:t>b</a:t>
            </a:r>
            <a:r>
              <a:rPr lang="zh-CN" altLang="en-US" sz="2000" dirty="0">
                <a:solidFill>
                  <a:srgbClr val="0000CC"/>
                </a:solidFill>
                <a:effectLst>
                  <a:outerShdw blurRad="38100" dist="38100" dir="2700000">
                    <a:srgbClr val="C0C0C0"/>
                  </a:outerShdw>
                </a:effectLst>
                <a:latin typeface="Times New Roman" panose="02020603050405020304" pitchFamily="18" charset="0"/>
              </a:rPr>
              <a:t>）单缓冲</a:t>
            </a:r>
            <a:endParaRPr lang="zh-CN" altLang="en-US" sz="2000" dirty="0">
              <a:solidFill>
                <a:srgbClr val="0000CC"/>
              </a:solidFill>
              <a:effectLst>
                <a:outerShdw blurRad="38100" dist="38100" dir="2700000">
                  <a:srgbClr val="C0C0C0"/>
                </a:outerShdw>
              </a:effectLst>
              <a:latin typeface="Tahoma" panose="020B0604030504040204" pitchFamily="34" charset="0"/>
            </a:endParaRPr>
          </a:p>
        </p:txBody>
      </p:sp>
      <p:sp>
        <p:nvSpPr>
          <p:cNvPr id="292930" name="文本框 292929"/>
          <p:cNvSpPr txBox="1"/>
          <p:nvPr/>
        </p:nvSpPr>
        <p:spPr>
          <a:xfrm>
            <a:off x="5259388" y="4613275"/>
            <a:ext cx="1625600" cy="439738"/>
          </a:xfrm>
          <a:prstGeom prst="rect">
            <a:avLst/>
          </a:prstGeom>
          <a:noFill/>
          <a:ln w="9525">
            <a:noFill/>
          </a:ln>
        </p:spPr>
        <p:txBody>
          <a:bodyPr/>
          <a:lstStyle/>
          <a:p>
            <a:pPr algn="just"/>
            <a:r>
              <a:rPr lang="zh-CN" altLang="en-US" sz="2000" dirty="0">
                <a:solidFill>
                  <a:srgbClr val="0000CC"/>
                </a:solidFill>
                <a:effectLst>
                  <a:outerShdw blurRad="38100" dist="38100" dir="2700000">
                    <a:srgbClr val="C0C0C0"/>
                  </a:outerShdw>
                </a:effectLst>
                <a:latin typeface="Times New Roman" panose="02020603050405020304" pitchFamily="18" charset="0"/>
              </a:rPr>
              <a:t>（</a:t>
            </a:r>
            <a:r>
              <a:rPr lang="en-US" altLang="zh-CN" sz="2000">
                <a:solidFill>
                  <a:srgbClr val="0000CC"/>
                </a:solidFill>
                <a:effectLst>
                  <a:outerShdw blurRad="38100" dist="38100" dir="2700000">
                    <a:srgbClr val="C0C0C0"/>
                  </a:outerShdw>
                </a:effectLst>
                <a:latin typeface="Times New Roman" panose="02020603050405020304" pitchFamily="18" charset="0"/>
              </a:rPr>
              <a:t>c</a:t>
            </a:r>
            <a:r>
              <a:rPr lang="zh-CN" altLang="en-US" sz="2000" dirty="0">
                <a:solidFill>
                  <a:srgbClr val="0000CC"/>
                </a:solidFill>
                <a:effectLst>
                  <a:outerShdw blurRad="38100" dist="38100" dir="2700000">
                    <a:srgbClr val="C0C0C0"/>
                  </a:outerShdw>
                </a:effectLst>
                <a:latin typeface="Times New Roman" panose="02020603050405020304" pitchFamily="18" charset="0"/>
              </a:rPr>
              <a:t>）双缓冲</a:t>
            </a:r>
            <a:endParaRPr lang="zh-CN" altLang="en-US" sz="2000" dirty="0">
              <a:solidFill>
                <a:srgbClr val="0000CC"/>
              </a:solidFill>
              <a:effectLst>
                <a:outerShdw blurRad="38100" dist="38100" dir="2700000">
                  <a:srgbClr val="C0C0C0"/>
                </a:outerShdw>
              </a:effectLst>
              <a:latin typeface="Tahoma" panose="020B0604030504040204" pitchFamily="34" charset="0"/>
            </a:endParaRPr>
          </a:p>
        </p:txBody>
      </p:sp>
      <p:sp>
        <p:nvSpPr>
          <p:cNvPr id="292932" name="文本框 292931"/>
          <p:cNvSpPr txBox="1"/>
          <p:nvPr/>
        </p:nvSpPr>
        <p:spPr>
          <a:xfrm>
            <a:off x="2568575" y="2894013"/>
            <a:ext cx="1366838" cy="433387"/>
          </a:xfrm>
          <a:prstGeom prst="rect">
            <a:avLst/>
          </a:prstGeom>
          <a:noFill/>
          <a:ln w="9525">
            <a:noFill/>
          </a:ln>
        </p:spPr>
        <p:txBody>
          <a:bodyPr/>
          <a:lstStyle/>
          <a:p>
            <a:pPr algn="just"/>
            <a:r>
              <a:rPr lang="en-US" altLang="zh-CN">
                <a:effectLst>
                  <a:outerShdw blurRad="38100" dist="38100" dir="2700000">
                    <a:srgbClr val="C0C0C0"/>
                  </a:outerShdw>
                </a:effectLst>
                <a:latin typeface="Times New Roman" panose="02020603050405020304" pitchFamily="18" charset="0"/>
              </a:rPr>
              <a:t>I/O</a:t>
            </a:r>
            <a:r>
              <a:rPr lang="zh-CN" altLang="en-US" dirty="0">
                <a:effectLst>
                  <a:outerShdw blurRad="38100" dist="38100" dir="2700000">
                    <a:srgbClr val="C0C0C0"/>
                  </a:outerShdw>
                </a:effectLst>
                <a:latin typeface="Times New Roman" panose="02020603050405020304" pitchFamily="18" charset="0"/>
              </a:rPr>
              <a:t>设备</a:t>
            </a:r>
            <a:endParaRPr lang="zh-CN" altLang="en-US" dirty="0">
              <a:effectLst>
                <a:outerShdw blurRad="38100" dist="38100" dir="2700000">
                  <a:srgbClr val="C0C0C0"/>
                </a:outerShdw>
              </a:effectLst>
              <a:latin typeface="Tahoma" panose="020B0604030504040204" pitchFamily="34" charset="0"/>
            </a:endParaRPr>
          </a:p>
        </p:txBody>
      </p:sp>
      <p:sp>
        <p:nvSpPr>
          <p:cNvPr id="292933" name="文本框 292932"/>
          <p:cNvSpPr txBox="1"/>
          <p:nvPr/>
        </p:nvSpPr>
        <p:spPr>
          <a:xfrm>
            <a:off x="2568575" y="3965575"/>
            <a:ext cx="1366838" cy="433388"/>
          </a:xfrm>
          <a:prstGeom prst="rect">
            <a:avLst/>
          </a:prstGeom>
          <a:noFill/>
          <a:ln w="9525">
            <a:noFill/>
          </a:ln>
        </p:spPr>
        <p:txBody>
          <a:bodyPr/>
          <a:lstStyle/>
          <a:p>
            <a:pPr algn="just"/>
            <a:r>
              <a:rPr lang="en-US" altLang="zh-CN">
                <a:effectLst>
                  <a:outerShdw blurRad="38100" dist="38100" dir="2700000">
                    <a:srgbClr val="C0C0C0"/>
                  </a:outerShdw>
                </a:effectLst>
                <a:latin typeface="Times New Roman" panose="02020603050405020304" pitchFamily="18" charset="0"/>
              </a:rPr>
              <a:t>I/O</a:t>
            </a:r>
            <a:r>
              <a:rPr lang="zh-CN" altLang="en-US" dirty="0">
                <a:effectLst>
                  <a:outerShdw blurRad="38100" dist="38100" dir="2700000">
                    <a:srgbClr val="C0C0C0"/>
                  </a:outerShdw>
                </a:effectLst>
                <a:latin typeface="Times New Roman" panose="02020603050405020304" pitchFamily="18" charset="0"/>
              </a:rPr>
              <a:t>设备</a:t>
            </a:r>
            <a:endParaRPr lang="zh-CN" altLang="en-US" dirty="0">
              <a:effectLst>
                <a:outerShdw blurRad="38100" dist="38100" dir="2700000">
                  <a:srgbClr val="C0C0C0"/>
                </a:outerShdw>
              </a:effectLst>
              <a:latin typeface="Tahoma" panose="020B0604030504040204" pitchFamily="34" charset="0"/>
            </a:endParaRPr>
          </a:p>
        </p:txBody>
      </p:sp>
      <p:sp>
        <p:nvSpPr>
          <p:cNvPr id="292935" name="文本框 292934"/>
          <p:cNvSpPr txBox="1"/>
          <p:nvPr/>
        </p:nvSpPr>
        <p:spPr>
          <a:xfrm>
            <a:off x="4008438" y="4030663"/>
            <a:ext cx="928687" cy="431800"/>
          </a:xfrm>
          <a:prstGeom prst="rect">
            <a:avLst/>
          </a:prstGeom>
          <a:noFill/>
          <a:ln w="9525">
            <a:noFill/>
          </a:ln>
        </p:spPr>
        <p:txBody>
          <a:bodyPr/>
          <a:lstStyle/>
          <a:p>
            <a:pPr algn="ctr"/>
            <a:r>
              <a:rPr lang="zh-CN" altLang="en-US" sz="2000" dirty="0">
                <a:solidFill>
                  <a:srgbClr val="FF00FF"/>
                </a:solidFill>
                <a:effectLst>
                  <a:outerShdw blurRad="38100" dist="38100" dir="2700000">
                    <a:srgbClr val="C0C0C0"/>
                  </a:outerShdw>
                </a:effectLst>
                <a:latin typeface="Times New Roman" panose="02020603050405020304" pitchFamily="18" charset="0"/>
              </a:rPr>
              <a:t>进入</a:t>
            </a:r>
            <a:endParaRPr lang="zh-CN" altLang="en-US" sz="2000" dirty="0">
              <a:solidFill>
                <a:srgbClr val="FF00FF"/>
              </a:solidFill>
              <a:effectLst>
                <a:outerShdw blurRad="38100" dist="38100" dir="2700000">
                  <a:srgbClr val="C0C0C0"/>
                </a:outerShdw>
              </a:effectLst>
              <a:latin typeface="Tahoma" panose="020B0604030504040204" pitchFamily="34" charset="0"/>
            </a:endParaRPr>
          </a:p>
        </p:txBody>
      </p:sp>
      <p:sp>
        <p:nvSpPr>
          <p:cNvPr id="292937" name="文本框 292936"/>
          <p:cNvSpPr txBox="1"/>
          <p:nvPr/>
        </p:nvSpPr>
        <p:spPr>
          <a:xfrm>
            <a:off x="7104063" y="3846513"/>
            <a:ext cx="1223962" cy="446087"/>
          </a:xfrm>
          <a:prstGeom prst="rect">
            <a:avLst/>
          </a:prstGeom>
          <a:noFill/>
          <a:ln w="9525">
            <a:noFill/>
          </a:ln>
        </p:spPr>
        <p:txBody>
          <a:bodyPr/>
          <a:lstStyle/>
          <a:p>
            <a:pPr algn="just"/>
            <a:r>
              <a:rPr lang="zh-CN" altLang="en-US" sz="2000" dirty="0">
                <a:solidFill>
                  <a:srgbClr val="FF00FF"/>
                </a:solidFill>
                <a:effectLst>
                  <a:outerShdw blurRad="38100" dist="38100" dir="2700000">
                    <a:srgbClr val="C0C0C0"/>
                  </a:outerShdw>
                </a:effectLst>
                <a:latin typeface="Times New Roman" panose="02020603050405020304" pitchFamily="18" charset="0"/>
              </a:rPr>
              <a:t>移动到</a:t>
            </a:r>
            <a:endParaRPr lang="zh-CN" altLang="en-US" sz="2000" dirty="0">
              <a:solidFill>
                <a:srgbClr val="FF00FF"/>
              </a:solidFill>
              <a:effectLst>
                <a:outerShdw blurRad="38100" dist="38100" dir="2700000">
                  <a:srgbClr val="C0C0C0"/>
                </a:outerShdw>
              </a:effectLst>
              <a:latin typeface="Tahoma" panose="020B0604030504040204" pitchFamily="34" charset="0"/>
            </a:endParaRPr>
          </a:p>
        </p:txBody>
      </p:sp>
      <p:grpSp>
        <p:nvGrpSpPr>
          <p:cNvPr id="292907" name="组合 292906"/>
          <p:cNvGrpSpPr/>
          <p:nvPr/>
        </p:nvGrpSpPr>
        <p:grpSpPr>
          <a:xfrm rot="-162502">
            <a:off x="5253038" y="5233988"/>
            <a:ext cx="209550" cy="355600"/>
            <a:chOff x="465" y="6150"/>
            <a:chExt cx="465" cy="612"/>
          </a:xfrm>
        </p:grpSpPr>
        <p:sp>
          <p:nvSpPr>
            <p:cNvPr id="292908" name="任意多边形 292907"/>
            <p:cNvSpPr/>
            <p:nvPr/>
          </p:nvSpPr>
          <p:spPr>
            <a:xfrm>
              <a:off x="495" y="6150"/>
              <a:ext cx="435" cy="330"/>
            </a:xfrm>
            <a:custGeom>
              <a:avLst/>
              <a:gdLst/>
              <a:ahLst/>
              <a:cxnLst/>
              <a:rect l="0" t="0" r="0" b="0"/>
              <a:pathLst>
                <a:path w="435" h="330">
                  <a:moveTo>
                    <a:pt x="0" y="285"/>
                  </a:moveTo>
                  <a:cubicBezTo>
                    <a:pt x="7" y="260"/>
                    <a:pt x="7" y="183"/>
                    <a:pt x="45" y="135"/>
                  </a:cubicBezTo>
                  <a:cubicBezTo>
                    <a:pt x="82" y="73"/>
                    <a:pt x="163" y="0"/>
                    <a:pt x="225" y="0"/>
                  </a:cubicBezTo>
                  <a:cubicBezTo>
                    <a:pt x="285" y="0"/>
                    <a:pt x="375" y="31"/>
                    <a:pt x="405" y="135"/>
                  </a:cubicBezTo>
                  <a:cubicBezTo>
                    <a:pt x="435" y="239"/>
                    <a:pt x="417" y="290"/>
                    <a:pt x="420" y="330"/>
                  </a:cubicBezTo>
                </a:path>
              </a:pathLst>
            </a:custGeom>
            <a:noFill/>
            <a:ln w="9525" cap="flat" cmpd="sng">
              <a:solidFill>
                <a:srgbClr val="006600">
                  <a:alpha val="100000"/>
                </a:srgbClr>
              </a:solidFill>
              <a:prstDash val="solid"/>
              <a:headEnd type="none" w="med" len="med"/>
              <a:tailEnd type="triangle" w="med" len="med"/>
            </a:ln>
          </p:spPr>
          <p:txBody>
            <a:bodyPr/>
            <a:lstStyle/>
            <a:p>
              <a:endParaRPr lang="zh-CN" altLang="en-US"/>
            </a:p>
          </p:txBody>
        </p:sp>
        <p:sp>
          <p:nvSpPr>
            <p:cNvPr id="292909" name="任意多边形 292908"/>
            <p:cNvSpPr/>
            <p:nvPr/>
          </p:nvSpPr>
          <p:spPr>
            <a:xfrm flipH="1" flipV="1">
              <a:off x="465" y="6432"/>
              <a:ext cx="435" cy="330"/>
            </a:xfrm>
            <a:custGeom>
              <a:avLst/>
              <a:gdLst/>
              <a:ahLst/>
              <a:cxnLst/>
              <a:rect l="0" t="0" r="0" b="0"/>
              <a:pathLst>
                <a:path w="435" h="330">
                  <a:moveTo>
                    <a:pt x="0" y="285"/>
                  </a:moveTo>
                  <a:cubicBezTo>
                    <a:pt x="7" y="260"/>
                    <a:pt x="7" y="183"/>
                    <a:pt x="45" y="135"/>
                  </a:cubicBezTo>
                  <a:cubicBezTo>
                    <a:pt x="82" y="73"/>
                    <a:pt x="163" y="0"/>
                    <a:pt x="225" y="0"/>
                  </a:cubicBezTo>
                  <a:cubicBezTo>
                    <a:pt x="285" y="0"/>
                    <a:pt x="375" y="31"/>
                    <a:pt x="405" y="135"/>
                  </a:cubicBezTo>
                  <a:cubicBezTo>
                    <a:pt x="435" y="239"/>
                    <a:pt x="417" y="290"/>
                    <a:pt x="420" y="330"/>
                  </a:cubicBezTo>
                </a:path>
              </a:pathLst>
            </a:custGeom>
            <a:noFill/>
            <a:ln w="9525" cap="flat" cmpd="sng">
              <a:solidFill>
                <a:srgbClr val="006600">
                  <a:alpha val="100000"/>
                </a:srgbClr>
              </a:solidFill>
              <a:prstDash val="solid"/>
              <a:headEnd type="none" w="med" len="med"/>
              <a:tailEnd type="triangle" w="med" len="med"/>
            </a:ln>
          </p:spPr>
          <p:txBody>
            <a:bodyPr/>
            <a:lstStyle/>
            <a:p>
              <a:endParaRPr lang="zh-CN" altLang="en-US"/>
            </a:p>
          </p:txBody>
        </p:sp>
      </p:grpSp>
      <p:sp>
        <p:nvSpPr>
          <p:cNvPr id="292910" name="圆角矩形 292909"/>
          <p:cNvSpPr/>
          <p:nvPr/>
        </p:nvSpPr>
        <p:spPr>
          <a:xfrm>
            <a:off x="5462588" y="5038725"/>
            <a:ext cx="1338262" cy="693738"/>
          </a:xfrm>
          <a:prstGeom prst="roundRect">
            <a:avLst>
              <a:gd name="adj" fmla="val 16667"/>
            </a:avLst>
          </a:prstGeom>
          <a:solidFill>
            <a:srgbClr val="CCFFFF"/>
          </a:solidFill>
          <a:ln w="9525" cap="flat" cmpd="sng">
            <a:solidFill>
              <a:srgbClr val="000000"/>
            </a:solidFill>
            <a:prstDash val="solid"/>
            <a:headEnd type="none" w="med" len="med"/>
            <a:tailEnd type="none" w="med" len="med"/>
          </a:ln>
        </p:spPr>
        <p:txBody>
          <a:bodyPr/>
          <a:lstStyle/>
          <a:p>
            <a:endParaRPr lang="zh-CN" altLang="en-US"/>
          </a:p>
        </p:txBody>
      </p:sp>
      <p:sp>
        <p:nvSpPr>
          <p:cNvPr id="292915" name="圆角矩形 292914"/>
          <p:cNvSpPr/>
          <p:nvPr/>
        </p:nvSpPr>
        <p:spPr>
          <a:xfrm>
            <a:off x="8140700" y="5038725"/>
            <a:ext cx="1339850" cy="693738"/>
          </a:xfrm>
          <a:prstGeom prst="roundRect">
            <a:avLst>
              <a:gd name="adj" fmla="val 16667"/>
            </a:avLst>
          </a:prstGeom>
          <a:solidFill>
            <a:srgbClr val="9999FF"/>
          </a:solidFill>
          <a:ln w="9525" cap="flat" cmpd="sng">
            <a:solidFill>
              <a:srgbClr val="000000"/>
            </a:solidFill>
            <a:prstDash val="solid"/>
            <a:headEnd type="none" w="med" len="med"/>
            <a:tailEnd type="none" w="med" len="med"/>
          </a:ln>
        </p:spPr>
        <p:txBody>
          <a:bodyPr/>
          <a:lstStyle/>
          <a:p>
            <a:endParaRPr lang="zh-CN" altLang="en-US"/>
          </a:p>
        </p:txBody>
      </p:sp>
      <p:sp>
        <p:nvSpPr>
          <p:cNvPr id="292916" name="矩形 292915"/>
          <p:cNvSpPr/>
          <p:nvPr/>
        </p:nvSpPr>
        <p:spPr>
          <a:xfrm>
            <a:off x="8396288" y="5297488"/>
            <a:ext cx="812800" cy="136525"/>
          </a:xfrm>
          <a:prstGeom prst="rect">
            <a:avLst/>
          </a:prstGeom>
          <a:solidFill>
            <a:schemeClr val="bg1"/>
          </a:solidFill>
          <a:ln w="9525" cap="flat" cmpd="sng">
            <a:solidFill>
              <a:srgbClr val="000000"/>
            </a:solidFill>
            <a:prstDash val="solid"/>
            <a:miter/>
            <a:headEnd type="none" w="med" len="med"/>
            <a:tailEnd type="none" w="med" len="med"/>
          </a:ln>
        </p:spPr>
        <p:txBody>
          <a:bodyPr/>
          <a:lstStyle/>
          <a:p>
            <a:endParaRPr lang="zh-CN" altLang="en-US"/>
          </a:p>
        </p:txBody>
      </p:sp>
      <p:sp>
        <p:nvSpPr>
          <p:cNvPr id="292917" name="任意多边形 292916"/>
          <p:cNvSpPr/>
          <p:nvPr/>
        </p:nvSpPr>
        <p:spPr>
          <a:xfrm>
            <a:off x="6546850" y="5373688"/>
            <a:ext cx="1830388" cy="257175"/>
          </a:xfrm>
          <a:custGeom>
            <a:avLst/>
            <a:gdLst/>
            <a:ahLst/>
            <a:cxnLst/>
            <a:rect l="0" t="0" r="0" b="0"/>
            <a:pathLst>
              <a:path w="1722" h="405">
                <a:moveTo>
                  <a:pt x="0" y="405"/>
                </a:moveTo>
                <a:lnTo>
                  <a:pt x="525" y="0"/>
                </a:lnTo>
                <a:lnTo>
                  <a:pt x="1722" y="1"/>
                </a:lnTo>
              </a:path>
            </a:pathLst>
          </a:custGeom>
          <a:noFill/>
          <a:ln w="22225" cap="flat" cmpd="dbl">
            <a:solidFill>
              <a:srgbClr val="006600"/>
            </a:solidFill>
            <a:prstDash val="solid"/>
            <a:headEnd type="none" w="med" len="med"/>
            <a:tailEnd type="stealth" w="lg" len="lg"/>
          </a:ln>
        </p:spPr>
        <p:txBody>
          <a:bodyPr/>
          <a:lstStyle/>
          <a:p>
            <a:endParaRPr lang="zh-CN" altLang="en-US"/>
          </a:p>
        </p:txBody>
      </p:sp>
      <p:sp>
        <p:nvSpPr>
          <p:cNvPr id="292918" name="任意多边形 292917"/>
          <p:cNvSpPr/>
          <p:nvPr/>
        </p:nvSpPr>
        <p:spPr>
          <a:xfrm>
            <a:off x="3851275" y="5116513"/>
            <a:ext cx="1865313" cy="266700"/>
          </a:xfrm>
          <a:custGeom>
            <a:avLst/>
            <a:gdLst/>
            <a:ahLst/>
            <a:cxnLst/>
            <a:rect l="0" t="0" r="0" b="0"/>
            <a:pathLst>
              <a:path w="1755" h="421">
                <a:moveTo>
                  <a:pt x="0" y="421"/>
                </a:moveTo>
                <a:lnTo>
                  <a:pt x="1005" y="420"/>
                </a:lnTo>
                <a:lnTo>
                  <a:pt x="1755" y="0"/>
                </a:lnTo>
              </a:path>
            </a:pathLst>
          </a:custGeom>
          <a:noFill/>
          <a:ln w="22225" cap="flat" cmpd="dbl">
            <a:solidFill>
              <a:srgbClr val="006600"/>
            </a:solidFill>
            <a:prstDash val="solid"/>
            <a:headEnd type="none" w="med" len="med"/>
            <a:tailEnd type="stealth" w="lg" len="lg"/>
          </a:ln>
        </p:spPr>
        <p:txBody>
          <a:bodyPr/>
          <a:lstStyle/>
          <a:p>
            <a:endParaRPr lang="zh-CN" altLang="en-US"/>
          </a:p>
        </p:txBody>
      </p:sp>
      <p:sp>
        <p:nvSpPr>
          <p:cNvPr id="292920" name="矩形 292919"/>
          <p:cNvSpPr/>
          <p:nvPr/>
        </p:nvSpPr>
        <p:spPr>
          <a:xfrm>
            <a:off x="5700713" y="5080000"/>
            <a:ext cx="814387" cy="100013"/>
          </a:xfrm>
          <a:prstGeom prst="rect">
            <a:avLst/>
          </a:prstGeom>
          <a:solidFill>
            <a:schemeClr val="accent2"/>
          </a:solidFill>
          <a:ln w="9525" cap="flat" cmpd="sng">
            <a:solidFill>
              <a:srgbClr val="000000"/>
            </a:solidFill>
            <a:prstDash val="solid"/>
            <a:miter/>
            <a:headEnd type="none" w="med" len="med"/>
            <a:tailEnd type="none" w="med" len="med"/>
          </a:ln>
        </p:spPr>
        <p:txBody>
          <a:bodyPr/>
          <a:lstStyle/>
          <a:p>
            <a:endParaRPr lang="zh-CN" altLang="en-US"/>
          </a:p>
        </p:txBody>
      </p:sp>
      <p:sp>
        <p:nvSpPr>
          <p:cNvPr id="292921" name="矩形 292920"/>
          <p:cNvSpPr/>
          <p:nvPr/>
        </p:nvSpPr>
        <p:spPr>
          <a:xfrm>
            <a:off x="5700713" y="5249863"/>
            <a:ext cx="814387" cy="98425"/>
          </a:xfrm>
          <a:prstGeom prst="rect">
            <a:avLst/>
          </a:prstGeom>
          <a:solidFill>
            <a:schemeClr val="accent2"/>
          </a:solidFill>
          <a:ln w="9525" cap="flat" cmpd="sng">
            <a:solidFill>
              <a:srgbClr val="000000"/>
            </a:solidFill>
            <a:prstDash val="solid"/>
            <a:miter/>
            <a:headEnd type="none" w="med" len="med"/>
            <a:tailEnd type="none" w="med" len="med"/>
          </a:ln>
        </p:spPr>
        <p:txBody>
          <a:bodyPr/>
          <a:lstStyle/>
          <a:p>
            <a:endParaRPr lang="zh-CN" altLang="en-US"/>
          </a:p>
        </p:txBody>
      </p:sp>
      <p:sp>
        <p:nvSpPr>
          <p:cNvPr id="292922" name="矩形 292921"/>
          <p:cNvSpPr/>
          <p:nvPr/>
        </p:nvSpPr>
        <p:spPr>
          <a:xfrm>
            <a:off x="5716588" y="5575300"/>
            <a:ext cx="814387" cy="100013"/>
          </a:xfrm>
          <a:prstGeom prst="rect">
            <a:avLst/>
          </a:prstGeom>
          <a:solidFill>
            <a:schemeClr val="accent2"/>
          </a:solidFill>
          <a:ln w="9525" cap="flat" cmpd="sng">
            <a:solidFill>
              <a:srgbClr val="000000"/>
            </a:solidFill>
            <a:prstDash val="solid"/>
            <a:miter/>
            <a:headEnd type="none" w="med" len="med"/>
            <a:tailEnd type="none" w="med" len="med"/>
          </a:ln>
        </p:spPr>
        <p:txBody>
          <a:bodyPr/>
          <a:lstStyle/>
          <a:p>
            <a:endParaRPr lang="zh-CN" altLang="en-US"/>
          </a:p>
        </p:txBody>
      </p:sp>
      <p:sp>
        <p:nvSpPr>
          <p:cNvPr id="292923" name="文本框 292922"/>
          <p:cNvSpPr txBox="1"/>
          <p:nvPr/>
        </p:nvSpPr>
        <p:spPr>
          <a:xfrm>
            <a:off x="5884863" y="5299075"/>
            <a:ext cx="427037" cy="322263"/>
          </a:xfrm>
          <a:prstGeom prst="rect">
            <a:avLst/>
          </a:prstGeom>
          <a:noFill/>
          <a:ln w="9525">
            <a:noFill/>
          </a:ln>
        </p:spPr>
        <p:txBody>
          <a:bodyPr/>
          <a:lstStyle/>
          <a:p>
            <a:pPr algn="just"/>
            <a:r>
              <a:rPr lang="zh-CN" altLang="en-US" sz="1400" dirty="0">
                <a:latin typeface="宋体" panose="02010600030101010101" pitchFamily="2" charset="-122"/>
              </a:rPr>
              <a:t>┇</a:t>
            </a:r>
            <a:endParaRPr lang="zh-CN" altLang="en-US" b="0" dirty="0">
              <a:latin typeface="Tahoma" panose="020B0604030504040204" pitchFamily="34" charset="0"/>
            </a:endParaRPr>
          </a:p>
        </p:txBody>
      </p:sp>
      <p:grpSp>
        <p:nvGrpSpPr>
          <p:cNvPr id="292924" name="组合 292923"/>
          <p:cNvGrpSpPr/>
          <p:nvPr/>
        </p:nvGrpSpPr>
        <p:grpSpPr>
          <a:xfrm rot="-162502">
            <a:off x="6800850" y="5230813"/>
            <a:ext cx="209550" cy="355600"/>
            <a:chOff x="465" y="6150"/>
            <a:chExt cx="465" cy="612"/>
          </a:xfrm>
        </p:grpSpPr>
        <p:sp>
          <p:nvSpPr>
            <p:cNvPr id="292925" name="任意多边形 292924"/>
            <p:cNvSpPr/>
            <p:nvPr/>
          </p:nvSpPr>
          <p:spPr>
            <a:xfrm>
              <a:off x="495" y="6150"/>
              <a:ext cx="435" cy="330"/>
            </a:xfrm>
            <a:custGeom>
              <a:avLst/>
              <a:gdLst/>
              <a:ahLst/>
              <a:cxnLst/>
              <a:rect l="0" t="0" r="0" b="0"/>
              <a:pathLst>
                <a:path w="435" h="330">
                  <a:moveTo>
                    <a:pt x="0" y="285"/>
                  </a:moveTo>
                  <a:cubicBezTo>
                    <a:pt x="7" y="260"/>
                    <a:pt x="7" y="183"/>
                    <a:pt x="45" y="135"/>
                  </a:cubicBezTo>
                  <a:cubicBezTo>
                    <a:pt x="82" y="73"/>
                    <a:pt x="163" y="0"/>
                    <a:pt x="225" y="0"/>
                  </a:cubicBezTo>
                  <a:cubicBezTo>
                    <a:pt x="285" y="0"/>
                    <a:pt x="375" y="31"/>
                    <a:pt x="405" y="135"/>
                  </a:cubicBezTo>
                  <a:cubicBezTo>
                    <a:pt x="435" y="239"/>
                    <a:pt x="417" y="290"/>
                    <a:pt x="420" y="330"/>
                  </a:cubicBezTo>
                </a:path>
              </a:pathLst>
            </a:custGeom>
            <a:noFill/>
            <a:ln w="9525" cap="flat" cmpd="sng">
              <a:solidFill>
                <a:srgbClr val="006600">
                  <a:alpha val="100000"/>
                </a:srgbClr>
              </a:solidFill>
              <a:prstDash val="solid"/>
              <a:headEnd type="none" w="med" len="med"/>
              <a:tailEnd type="triangle" w="med" len="med"/>
            </a:ln>
          </p:spPr>
          <p:txBody>
            <a:bodyPr/>
            <a:lstStyle/>
            <a:p>
              <a:endParaRPr lang="zh-CN" altLang="en-US"/>
            </a:p>
          </p:txBody>
        </p:sp>
        <p:sp>
          <p:nvSpPr>
            <p:cNvPr id="292926" name="任意多边形 292925"/>
            <p:cNvSpPr/>
            <p:nvPr/>
          </p:nvSpPr>
          <p:spPr>
            <a:xfrm flipH="1" flipV="1">
              <a:off x="465" y="6432"/>
              <a:ext cx="435" cy="330"/>
            </a:xfrm>
            <a:custGeom>
              <a:avLst/>
              <a:gdLst/>
              <a:ahLst/>
              <a:cxnLst/>
              <a:rect l="0" t="0" r="0" b="0"/>
              <a:pathLst>
                <a:path w="435" h="330">
                  <a:moveTo>
                    <a:pt x="0" y="285"/>
                  </a:moveTo>
                  <a:cubicBezTo>
                    <a:pt x="7" y="260"/>
                    <a:pt x="7" y="183"/>
                    <a:pt x="45" y="135"/>
                  </a:cubicBezTo>
                  <a:cubicBezTo>
                    <a:pt x="82" y="73"/>
                    <a:pt x="163" y="0"/>
                    <a:pt x="225" y="0"/>
                  </a:cubicBezTo>
                  <a:cubicBezTo>
                    <a:pt x="285" y="0"/>
                    <a:pt x="375" y="31"/>
                    <a:pt x="405" y="135"/>
                  </a:cubicBezTo>
                  <a:cubicBezTo>
                    <a:pt x="435" y="239"/>
                    <a:pt x="417" y="290"/>
                    <a:pt x="420" y="330"/>
                  </a:cubicBezTo>
                </a:path>
              </a:pathLst>
            </a:custGeom>
            <a:noFill/>
            <a:ln w="9525" cap="flat" cmpd="sng">
              <a:solidFill>
                <a:srgbClr val="006600">
                  <a:alpha val="100000"/>
                </a:srgbClr>
              </a:solidFill>
              <a:prstDash val="solid"/>
              <a:headEnd type="none" w="med" len="med"/>
              <a:tailEnd type="triangle" w="med" len="med"/>
            </a:ln>
          </p:spPr>
          <p:txBody>
            <a:bodyPr/>
            <a:lstStyle/>
            <a:p>
              <a:endParaRPr lang="zh-CN" altLang="en-US"/>
            </a:p>
          </p:txBody>
        </p:sp>
      </p:grpSp>
      <p:sp>
        <p:nvSpPr>
          <p:cNvPr id="292931" name="文本框 292930"/>
          <p:cNvSpPr txBox="1"/>
          <p:nvPr/>
        </p:nvSpPr>
        <p:spPr>
          <a:xfrm>
            <a:off x="5087938" y="5734050"/>
            <a:ext cx="1892300" cy="431800"/>
          </a:xfrm>
          <a:prstGeom prst="rect">
            <a:avLst/>
          </a:prstGeom>
          <a:noFill/>
          <a:ln w="9525">
            <a:noFill/>
          </a:ln>
        </p:spPr>
        <p:txBody>
          <a:bodyPr/>
          <a:lstStyle/>
          <a:p>
            <a:pPr algn="just"/>
            <a:r>
              <a:rPr lang="zh-CN" altLang="en-US" sz="2000" dirty="0">
                <a:solidFill>
                  <a:srgbClr val="0000CC"/>
                </a:solidFill>
                <a:effectLst>
                  <a:outerShdw blurRad="38100" dist="38100" dir="2700000">
                    <a:srgbClr val="C0C0C0"/>
                  </a:outerShdw>
                </a:effectLst>
                <a:latin typeface="Times New Roman" panose="02020603050405020304" pitchFamily="18" charset="0"/>
              </a:rPr>
              <a:t>（</a:t>
            </a:r>
            <a:r>
              <a:rPr lang="en-US" altLang="zh-CN" sz="2000">
                <a:solidFill>
                  <a:srgbClr val="0000CC"/>
                </a:solidFill>
                <a:effectLst>
                  <a:outerShdw blurRad="38100" dist="38100" dir="2700000">
                    <a:srgbClr val="C0C0C0"/>
                  </a:outerShdw>
                </a:effectLst>
                <a:latin typeface="Times New Roman" panose="02020603050405020304" pitchFamily="18" charset="0"/>
              </a:rPr>
              <a:t>d</a:t>
            </a:r>
            <a:r>
              <a:rPr lang="zh-CN" altLang="en-US" sz="2000" dirty="0">
                <a:solidFill>
                  <a:srgbClr val="0000CC"/>
                </a:solidFill>
                <a:effectLst>
                  <a:outerShdw blurRad="38100" dist="38100" dir="2700000">
                    <a:srgbClr val="C0C0C0"/>
                  </a:outerShdw>
                </a:effectLst>
                <a:latin typeface="Times New Roman" panose="02020603050405020304" pitchFamily="18" charset="0"/>
              </a:rPr>
              <a:t>）循环缓冲</a:t>
            </a:r>
            <a:endParaRPr lang="zh-CN" altLang="en-US" sz="2000" dirty="0">
              <a:solidFill>
                <a:srgbClr val="0000CC"/>
              </a:solidFill>
              <a:effectLst>
                <a:outerShdw blurRad="38100" dist="38100" dir="2700000">
                  <a:srgbClr val="C0C0C0"/>
                </a:outerShdw>
              </a:effectLst>
              <a:latin typeface="Tahoma" panose="020B0604030504040204" pitchFamily="34" charset="0"/>
            </a:endParaRPr>
          </a:p>
        </p:txBody>
      </p:sp>
      <p:sp>
        <p:nvSpPr>
          <p:cNvPr id="292934" name="文本框 292933"/>
          <p:cNvSpPr txBox="1"/>
          <p:nvPr/>
        </p:nvSpPr>
        <p:spPr>
          <a:xfrm>
            <a:off x="2640013" y="5118100"/>
            <a:ext cx="1366837" cy="433388"/>
          </a:xfrm>
          <a:prstGeom prst="rect">
            <a:avLst/>
          </a:prstGeom>
          <a:noFill/>
          <a:ln w="9525">
            <a:noFill/>
          </a:ln>
        </p:spPr>
        <p:txBody>
          <a:bodyPr/>
          <a:lstStyle/>
          <a:p>
            <a:pPr algn="just"/>
            <a:r>
              <a:rPr lang="en-US" altLang="zh-CN">
                <a:effectLst>
                  <a:outerShdw blurRad="38100" dist="38100" dir="2700000">
                    <a:srgbClr val="C0C0C0"/>
                  </a:outerShdw>
                </a:effectLst>
                <a:latin typeface="Times New Roman" panose="02020603050405020304" pitchFamily="18" charset="0"/>
              </a:rPr>
              <a:t>I/O</a:t>
            </a:r>
            <a:r>
              <a:rPr lang="zh-CN" altLang="en-US" dirty="0">
                <a:effectLst>
                  <a:outerShdw blurRad="38100" dist="38100" dir="2700000">
                    <a:srgbClr val="C0C0C0"/>
                  </a:outerShdw>
                </a:effectLst>
                <a:latin typeface="Times New Roman" panose="02020603050405020304" pitchFamily="18" charset="0"/>
              </a:rPr>
              <a:t>设备</a:t>
            </a:r>
            <a:endParaRPr lang="zh-CN" altLang="en-US" dirty="0">
              <a:effectLst>
                <a:outerShdw blurRad="38100" dist="38100" dir="2700000">
                  <a:srgbClr val="C0C0C0"/>
                </a:outerShdw>
              </a:effectLst>
              <a:latin typeface="Tahoma" panose="020B0604030504040204" pitchFamily="34" charset="0"/>
            </a:endParaRPr>
          </a:p>
        </p:txBody>
      </p:sp>
      <p:sp>
        <p:nvSpPr>
          <p:cNvPr id="292936" name="文本框 292935"/>
          <p:cNvSpPr txBox="1"/>
          <p:nvPr/>
        </p:nvSpPr>
        <p:spPr>
          <a:xfrm>
            <a:off x="4008438" y="4997450"/>
            <a:ext cx="928687" cy="431800"/>
          </a:xfrm>
          <a:prstGeom prst="rect">
            <a:avLst/>
          </a:prstGeom>
          <a:noFill/>
          <a:ln w="9525">
            <a:noFill/>
          </a:ln>
        </p:spPr>
        <p:txBody>
          <a:bodyPr/>
          <a:lstStyle/>
          <a:p>
            <a:pPr algn="ctr"/>
            <a:r>
              <a:rPr lang="zh-CN" altLang="en-US" sz="2000" dirty="0">
                <a:solidFill>
                  <a:srgbClr val="FF00FF"/>
                </a:solidFill>
                <a:effectLst>
                  <a:outerShdw blurRad="38100" dist="38100" dir="2700000">
                    <a:srgbClr val="C0C0C0"/>
                  </a:outerShdw>
                </a:effectLst>
                <a:latin typeface="Times New Roman" panose="02020603050405020304" pitchFamily="18" charset="0"/>
              </a:rPr>
              <a:t>进入</a:t>
            </a:r>
            <a:endParaRPr lang="zh-CN" altLang="en-US" sz="2000" dirty="0">
              <a:solidFill>
                <a:srgbClr val="FF00FF"/>
              </a:solidFill>
              <a:effectLst>
                <a:outerShdw blurRad="38100" dist="38100" dir="2700000">
                  <a:srgbClr val="C0C0C0"/>
                </a:outerShdw>
              </a:effectLst>
              <a:latin typeface="Tahoma" panose="020B0604030504040204" pitchFamily="34" charset="0"/>
            </a:endParaRPr>
          </a:p>
        </p:txBody>
      </p:sp>
      <p:sp>
        <p:nvSpPr>
          <p:cNvPr id="292938" name="文本框 292937"/>
          <p:cNvSpPr txBox="1"/>
          <p:nvPr/>
        </p:nvSpPr>
        <p:spPr>
          <a:xfrm>
            <a:off x="7104063" y="4941888"/>
            <a:ext cx="1223962" cy="446087"/>
          </a:xfrm>
          <a:prstGeom prst="rect">
            <a:avLst/>
          </a:prstGeom>
          <a:noFill/>
          <a:ln w="9525">
            <a:noFill/>
          </a:ln>
        </p:spPr>
        <p:txBody>
          <a:bodyPr/>
          <a:lstStyle/>
          <a:p>
            <a:pPr algn="just"/>
            <a:r>
              <a:rPr lang="zh-CN" altLang="en-US" sz="2000" dirty="0">
                <a:solidFill>
                  <a:srgbClr val="FF00FF"/>
                </a:solidFill>
                <a:effectLst>
                  <a:outerShdw blurRad="38100" dist="38100" dir="2700000">
                    <a:srgbClr val="C0C0C0"/>
                  </a:outerShdw>
                </a:effectLst>
                <a:latin typeface="Times New Roman" panose="02020603050405020304" pitchFamily="18" charset="0"/>
              </a:rPr>
              <a:t>移动到</a:t>
            </a:r>
            <a:endParaRPr lang="zh-CN" altLang="en-US" sz="2000" dirty="0">
              <a:solidFill>
                <a:srgbClr val="FF00FF"/>
              </a:solidFill>
              <a:effectLst>
                <a:outerShdw blurRad="38100" dist="38100" dir="2700000">
                  <a:srgbClr val="C0C0C0"/>
                </a:outerShdw>
              </a:effectLst>
              <a:latin typeface="Tahoma" panose="020B0604030504040204" pitchFamily="34" charset="0"/>
            </a:endParaRPr>
          </a:p>
        </p:txBody>
      </p:sp>
      <p:sp>
        <p:nvSpPr>
          <p:cNvPr id="292945" name="文本框 292944"/>
          <p:cNvSpPr txBox="1"/>
          <p:nvPr/>
        </p:nvSpPr>
        <p:spPr>
          <a:xfrm>
            <a:off x="1305720" y="847207"/>
            <a:ext cx="3529012" cy="521970"/>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、缓冲的种类</a:t>
            </a:r>
            <a:endParaRPr lang="zh-CN" altLang="en-US" sz="3200" b="0" dirty="0">
              <a:latin typeface="Tahoma" panose="020B0604030504040204" pitchFamily="34" charset="0"/>
            </a:endParaRPr>
          </a:p>
        </p:txBody>
      </p:sp>
      <p:sp>
        <p:nvSpPr>
          <p:cNvPr id="58" name="矩形 57">
            <a:extLst>
              <a:ext uri="{FF2B5EF4-FFF2-40B4-BE49-F238E27FC236}">
                <a16:creationId xmlns:a16="http://schemas.microsoft.com/office/drawing/2014/main" id="{5A12D73D-DED1-4688-B305-35A4F814DA56}"/>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2945"/>
                                        </p:tgtEl>
                                        <p:attrNameLst>
                                          <p:attrName>style.visibility</p:attrName>
                                        </p:attrNameLst>
                                      </p:cBhvr>
                                      <p:to>
                                        <p:strVal val="visible"/>
                                      </p:to>
                                    </p:set>
                                    <p:anim calcmode="lin" valueType="num">
                                      <p:cBhvr additive="base">
                                        <p:cTn id="7" dur="500" fill="hold"/>
                                        <p:tgtEl>
                                          <p:spTgt spid="292945"/>
                                        </p:tgtEl>
                                        <p:attrNameLst>
                                          <p:attrName>ppt_x</p:attrName>
                                        </p:attrNameLst>
                                      </p:cBhvr>
                                      <p:tavLst>
                                        <p:tav tm="0">
                                          <p:val>
                                            <p:strVal val="0-#ppt_w/2"/>
                                          </p:val>
                                        </p:tav>
                                        <p:tav tm="100000">
                                          <p:val>
                                            <p:strVal val="#ppt_x"/>
                                          </p:val>
                                        </p:tav>
                                      </p:tavLst>
                                    </p:anim>
                                    <p:anim calcmode="lin" valueType="num">
                                      <p:cBhvr additive="base">
                                        <p:cTn id="8" dur="500" fill="hold"/>
                                        <p:tgtEl>
                                          <p:spTgt spid="2929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92872"/>
                                        </p:tgtEl>
                                        <p:attrNameLst>
                                          <p:attrName>style.visibility</p:attrName>
                                        </p:attrNameLst>
                                      </p:cBhvr>
                                      <p:to>
                                        <p:strVal val="visible"/>
                                      </p:to>
                                    </p:set>
                                    <p:anim calcmode="lin" valueType="num">
                                      <p:cBhvr additive="base">
                                        <p:cTn id="12" dur="500" fill="hold"/>
                                        <p:tgtEl>
                                          <p:spTgt spid="292872"/>
                                        </p:tgtEl>
                                        <p:attrNameLst>
                                          <p:attrName>ppt_x</p:attrName>
                                        </p:attrNameLst>
                                      </p:cBhvr>
                                      <p:tavLst>
                                        <p:tav tm="0">
                                          <p:val>
                                            <p:strVal val="#ppt_x"/>
                                          </p:val>
                                        </p:tav>
                                        <p:tav tm="100000">
                                          <p:val>
                                            <p:strVal val="#ppt_x"/>
                                          </p:val>
                                        </p:tav>
                                      </p:tavLst>
                                    </p:anim>
                                    <p:anim calcmode="lin" valueType="num">
                                      <p:cBhvr additive="base">
                                        <p:cTn id="13" dur="500" fill="hold"/>
                                        <p:tgtEl>
                                          <p:spTgt spid="29287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92873"/>
                                        </p:tgtEl>
                                        <p:attrNameLst>
                                          <p:attrName>style.visibility</p:attrName>
                                        </p:attrNameLst>
                                      </p:cBhvr>
                                      <p:to>
                                        <p:strVal val="visible"/>
                                      </p:to>
                                    </p:set>
                                    <p:anim calcmode="lin" valueType="num">
                                      <p:cBhvr additive="base">
                                        <p:cTn id="16" dur="500" fill="hold"/>
                                        <p:tgtEl>
                                          <p:spTgt spid="292873"/>
                                        </p:tgtEl>
                                        <p:attrNameLst>
                                          <p:attrName>ppt_x</p:attrName>
                                        </p:attrNameLst>
                                      </p:cBhvr>
                                      <p:tavLst>
                                        <p:tav tm="0">
                                          <p:val>
                                            <p:strVal val="#ppt_x"/>
                                          </p:val>
                                        </p:tav>
                                        <p:tav tm="100000">
                                          <p:val>
                                            <p:strVal val="#ppt_x"/>
                                          </p:val>
                                        </p:tav>
                                      </p:tavLst>
                                    </p:anim>
                                    <p:anim calcmode="lin" valueType="num">
                                      <p:cBhvr additive="base">
                                        <p:cTn id="17" dur="500" fill="hold"/>
                                        <p:tgtEl>
                                          <p:spTgt spid="29287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92874"/>
                                        </p:tgtEl>
                                        <p:attrNameLst>
                                          <p:attrName>style.visibility</p:attrName>
                                        </p:attrNameLst>
                                      </p:cBhvr>
                                      <p:to>
                                        <p:strVal val="visible"/>
                                      </p:to>
                                    </p:set>
                                    <p:anim calcmode="lin" valueType="num">
                                      <p:cBhvr additive="base">
                                        <p:cTn id="20" dur="500" fill="hold"/>
                                        <p:tgtEl>
                                          <p:spTgt spid="292874"/>
                                        </p:tgtEl>
                                        <p:attrNameLst>
                                          <p:attrName>ppt_x</p:attrName>
                                        </p:attrNameLst>
                                      </p:cBhvr>
                                      <p:tavLst>
                                        <p:tav tm="0">
                                          <p:val>
                                            <p:strVal val="#ppt_x"/>
                                          </p:val>
                                        </p:tav>
                                        <p:tav tm="100000">
                                          <p:val>
                                            <p:strVal val="#ppt_x"/>
                                          </p:val>
                                        </p:tav>
                                      </p:tavLst>
                                    </p:anim>
                                    <p:anim calcmode="lin" valueType="num">
                                      <p:cBhvr additive="base">
                                        <p:cTn id="21" dur="500" fill="hold"/>
                                        <p:tgtEl>
                                          <p:spTgt spid="29287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92875"/>
                                        </p:tgtEl>
                                        <p:attrNameLst>
                                          <p:attrName>style.visibility</p:attrName>
                                        </p:attrNameLst>
                                      </p:cBhvr>
                                      <p:to>
                                        <p:strVal val="visible"/>
                                      </p:to>
                                    </p:set>
                                    <p:anim calcmode="lin" valueType="num">
                                      <p:cBhvr additive="base">
                                        <p:cTn id="24" dur="500" fill="hold"/>
                                        <p:tgtEl>
                                          <p:spTgt spid="292875"/>
                                        </p:tgtEl>
                                        <p:attrNameLst>
                                          <p:attrName>ppt_x</p:attrName>
                                        </p:attrNameLst>
                                      </p:cBhvr>
                                      <p:tavLst>
                                        <p:tav tm="0">
                                          <p:val>
                                            <p:strVal val="#ppt_x"/>
                                          </p:val>
                                        </p:tav>
                                        <p:tav tm="100000">
                                          <p:val>
                                            <p:strVal val="#ppt_x"/>
                                          </p:val>
                                        </p:tav>
                                      </p:tavLst>
                                    </p:anim>
                                    <p:anim calcmode="lin" valueType="num">
                                      <p:cBhvr additive="base">
                                        <p:cTn id="25" dur="500" fill="hold"/>
                                        <p:tgtEl>
                                          <p:spTgt spid="292875"/>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92876"/>
                                        </p:tgtEl>
                                        <p:attrNameLst>
                                          <p:attrName>style.visibility</p:attrName>
                                        </p:attrNameLst>
                                      </p:cBhvr>
                                      <p:to>
                                        <p:strVal val="visible"/>
                                      </p:to>
                                    </p:set>
                                    <p:anim calcmode="lin" valueType="num">
                                      <p:cBhvr additive="base">
                                        <p:cTn id="28" dur="500" fill="hold"/>
                                        <p:tgtEl>
                                          <p:spTgt spid="292876"/>
                                        </p:tgtEl>
                                        <p:attrNameLst>
                                          <p:attrName>ppt_x</p:attrName>
                                        </p:attrNameLst>
                                      </p:cBhvr>
                                      <p:tavLst>
                                        <p:tav tm="0">
                                          <p:val>
                                            <p:strVal val="#ppt_x"/>
                                          </p:val>
                                        </p:tav>
                                        <p:tav tm="100000">
                                          <p:val>
                                            <p:strVal val="#ppt_x"/>
                                          </p:val>
                                        </p:tav>
                                      </p:tavLst>
                                    </p:anim>
                                    <p:anim calcmode="lin" valueType="num">
                                      <p:cBhvr additive="base">
                                        <p:cTn id="29" dur="500" fill="hold"/>
                                        <p:tgtEl>
                                          <p:spTgt spid="292876"/>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92877"/>
                                        </p:tgtEl>
                                        <p:attrNameLst>
                                          <p:attrName>style.visibility</p:attrName>
                                        </p:attrNameLst>
                                      </p:cBhvr>
                                      <p:to>
                                        <p:strVal val="visible"/>
                                      </p:to>
                                    </p:set>
                                    <p:anim calcmode="lin" valueType="num">
                                      <p:cBhvr additive="base">
                                        <p:cTn id="32" dur="500" fill="hold"/>
                                        <p:tgtEl>
                                          <p:spTgt spid="292877"/>
                                        </p:tgtEl>
                                        <p:attrNameLst>
                                          <p:attrName>ppt_x</p:attrName>
                                        </p:attrNameLst>
                                      </p:cBhvr>
                                      <p:tavLst>
                                        <p:tav tm="0">
                                          <p:val>
                                            <p:strVal val="#ppt_x"/>
                                          </p:val>
                                        </p:tav>
                                        <p:tav tm="100000">
                                          <p:val>
                                            <p:strVal val="#ppt_x"/>
                                          </p:val>
                                        </p:tav>
                                      </p:tavLst>
                                    </p:anim>
                                    <p:anim calcmode="lin" valueType="num">
                                      <p:cBhvr additive="base">
                                        <p:cTn id="33" dur="500" fill="hold"/>
                                        <p:tgtEl>
                                          <p:spTgt spid="292877"/>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92878"/>
                                        </p:tgtEl>
                                        <p:attrNameLst>
                                          <p:attrName>style.visibility</p:attrName>
                                        </p:attrNameLst>
                                      </p:cBhvr>
                                      <p:to>
                                        <p:strVal val="visible"/>
                                      </p:to>
                                    </p:set>
                                    <p:anim calcmode="lin" valueType="num">
                                      <p:cBhvr additive="base">
                                        <p:cTn id="36" dur="500" fill="hold"/>
                                        <p:tgtEl>
                                          <p:spTgt spid="292878"/>
                                        </p:tgtEl>
                                        <p:attrNameLst>
                                          <p:attrName>ppt_x</p:attrName>
                                        </p:attrNameLst>
                                      </p:cBhvr>
                                      <p:tavLst>
                                        <p:tav tm="0">
                                          <p:val>
                                            <p:strVal val="#ppt_x"/>
                                          </p:val>
                                        </p:tav>
                                        <p:tav tm="100000">
                                          <p:val>
                                            <p:strVal val="#ppt_x"/>
                                          </p:val>
                                        </p:tav>
                                      </p:tavLst>
                                    </p:anim>
                                    <p:anim calcmode="lin" valueType="num">
                                      <p:cBhvr additive="base">
                                        <p:cTn id="37" dur="500" fill="hold"/>
                                        <p:tgtEl>
                                          <p:spTgt spid="292878"/>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92879"/>
                                        </p:tgtEl>
                                        <p:attrNameLst>
                                          <p:attrName>style.visibility</p:attrName>
                                        </p:attrNameLst>
                                      </p:cBhvr>
                                      <p:to>
                                        <p:strVal val="visible"/>
                                      </p:to>
                                    </p:set>
                                    <p:anim calcmode="lin" valueType="num">
                                      <p:cBhvr additive="base">
                                        <p:cTn id="40" dur="500" fill="hold"/>
                                        <p:tgtEl>
                                          <p:spTgt spid="292879"/>
                                        </p:tgtEl>
                                        <p:attrNameLst>
                                          <p:attrName>ppt_x</p:attrName>
                                        </p:attrNameLst>
                                      </p:cBhvr>
                                      <p:tavLst>
                                        <p:tav tm="0">
                                          <p:val>
                                            <p:strVal val="#ppt_x"/>
                                          </p:val>
                                        </p:tav>
                                        <p:tav tm="100000">
                                          <p:val>
                                            <p:strVal val="#ppt_x"/>
                                          </p:val>
                                        </p:tav>
                                      </p:tavLst>
                                    </p:anim>
                                    <p:anim calcmode="lin" valueType="num">
                                      <p:cBhvr additive="base">
                                        <p:cTn id="41" dur="500" fill="hold"/>
                                        <p:tgtEl>
                                          <p:spTgt spid="292879"/>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92883"/>
                                        </p:tgtEl>
                                        <p:attrNameLst>
                                          <p:attrName>style.visibility</p:attrName>
                                        </p:attrNameLst>
                                      </p:cBhvr>
                                      <p:to>
                                        <p:strVal val="visible"/>
                                      </p:to>
                                    </p:set>
                                    <p:anim calcmode="lin" valueType="num">
                                      <p:cBhvr additive="base">
                                        <p:cTn id="44" dur="500" fill="hold"/>
                                        <p:tgtEl>
                                          <p:spTgt spid="292883"/>
                                        </p:tgtEl>
                                        <p:attrNameLst>
                                          <p:attrName>ppt_x</p:attrName>
                                        </p:attrNameLst>
                                      </p:cBhvr>
                                      <p:tavLst>
                                        <p:tav tm="0">
                                          <p:val>
                                            <p:strVal val="#ppt_x"/>
                                          </p:val>
                                        </p:tav>
                                        <p:tav tm="100000">
                                          <p:val>
                                            <p:strVal val="#ppt_x"/>
                                          </p:val>
                                        </p:tav>
                                      </p:tavLst>
                                    </p:anim>
                                    <p:anim calcmode="lin" valueType="num">
                                      <p:cBhvr additive="base">
                                        <p:cTn id="45" dur="500" fill="hold"/>
                                        <p:tgtEl>
                                          <p:spTgt spid="292883"/>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92884"/>
                                        </p:tgtEl>
                                        <p:attrNameLst>
                                          <p:attrName>style.visibility</p:attrName>
                                        </p:attrNameLst>
                                      </p:cBhvr>
                                      <p:to>
                                        <p:strVal val="visible"/>
                                      </p:to>
                                    </p:set>
                                    <p:anim calcmode="lin" valueType="num">
                                      <p:cBhvr additive="base">
                                        <p:cTn id="48" dur="500" fill="hold"/>
                                        <p:tgtEl>
                                          <p:spTgt spid="292884"/>
                                        </p:tgtEl>
                                        <p:attrNameLst>
                                          <p:attrName>ppt_x</p:attrName>
                                        </p:attrNameLst>
                                      </p:cBhvr>
                                      <p:tavLst>
                                        <p:tav tm="0">
                                          <p:val>
                                            <p:strVal val="#ppt_x"/>
                                          </p:val>
                                        </p:tav>
                                        <p:tav tm="100000">
                                          <p:val>
                                            <p:strVal val="#ppt_x"/>
                                          </p:val>
                                        </p:tav>
                                      </p:tavLst>
                                    </p:anim>
                                    <p:anim calcmode="lin" valueType="num">
                                      <p:cBhvr additive="base">
                                        <p:cTn id="49" dur="500" fill="hold"/>
                                        <p:tgtEl>
                                          <p:spTgt spid="292884"/>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292885"/>
                                        </p:tgtEl>
                                        <p:attrNameLst>
                                          <p:attrName>style.visibility</p:attrName>
                                        </p:attrNameLst>
                                      </p:cBhvr>
                                      <p:to>
                                        <p:strVal val="visible"/>
                                      </p:to>
                                    </p:set>
                                    <p:anim calcmode="lin" valueType="num">
                                      <p:cBhvr additive="base">
                                        <p:cTn id="52" dur="500" fill="hold"/>
                                        <p:tgtEl>
                                          <p:spTgt spid="292885"/>
                                        </p:tgtEl>
                                        <p:attrNameLst>
                                          <p:attrName>ppt_x</p:attrName>
                                        </p:attrNameLst>
                                      </p:cBhvr>
                                      <p:tavLst>
                                        <p:tav tm="0">
                                          <p:val>
                                            <p:strVal val="#ppt_x"/>
                                          </p:val>
                                        </p:tav>
                                        <p:tav tm="100000">
                                          <p:val>
                                            <p:strVal val="#ppt_x"/>
                                          </p:val>
                                        </p:tav>
                                      </p:tavLst>
                                    </p:anim>
                                    <p:anim calcmode="lin" valueType="num">
                                      <p:cBhvr additive="base">
                                        <p:cTn id="53" dur="500" fill="hold"/>
                                        <p:tgtEl>
                                          <p:spTgt spid="292885"/>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292886"/>
                                        </p:tgtEl>
                                        <p:attrNameLst>
                                          <p:attrName>style.visibility</p:attrName>
                                        </p:attrNameLst>
                                      </p:cBhvr>
                                      <p:to>
                                        <p:strVal val="visible"/>
                                      </p:to>
                                    </p:set>
                                    <p:anim calcmode="lin" valueType="num">
                                      <p:cBhvr additive="base">
                                        <p:cTn id="56" dur="500" fill="hold"/>
                                        <p:tgtEl>
                                          <p:spTgt spid="292886"/>
                                        </p:tgtEl>
                                        <p:attrNameLst>
                                          <p:attrName>ppt_x</p:attrName>
                                        </p:attrNameLst>
                                      </p:cBhvr>
                                      <p:tavLst>
                                        <p:tav tm="0">
                                          <p:val>
                                            <p:strVal val="#ppt_x"/>
                                          </p:val>
                                        </p:tav>
                                        <p:tav tm="100000">
                                          <p:val>
                                            <p:strVal val="#ppt_x"/>
                                          </p:val>
                                        </p:tav>
                                      </p:tavLst>
                                    </p:anim>
                                    <p:anim calcmode="lin" valueType="num">
                                      <p:cBhvr additive="base">
                                        <p:cTn id="57" dur="500" fill="hold"/>
                                        <p:tgtEl>
                                          <p:spTgt spid="292886"/>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292887"/>
                                        </p:tgtEl>
                                        <p:attrNameLst>
                                          <p:attrName>style.visibility</p:attrName>
                                        </p:attrNameLst>
                                      </p:cBhvr>
                                      <p:to>
                                        <p:strVal val="visible"/>
                                      </p:to>
                                    </p:set>
                                    <p:anim calcmode="lin" valueType="num">
                                      <p:cBhvr additive="base">
                                        <p:cTn id="60" dur="500" fill="hold"/>
                                        <p:tgtEl>
                                          <p:spTgt spid="292887"/>
                                        </p:tgtEl>
                                        <p:attrNameLst>
                                          <p:attrName>ppt_x</p:attrName>
                                        </p:attrNameLst>
                                      </p:cBhvr>
                                      <p:tavLst>
                                        <p:tav tm="0">
                                          <p:val>
                                            <p:strVal val="#ppt_x"/>
                                          </p:val>
                                        </p:tav>
                                        <p:tav tm="100000">
                                          <p:val>
                                            <p:strVal val="#ppt_x"/>
                                          </p:val>
                                        </p:tav>
                                      </p:tavLst>
                                    </p:anim>
                                    <p:anim calcmode="lin" valueType="num">
                                      <p:cBhvr additive="base">
                                        <p:cTn id="61" dur="500" fill="hold"/>
                                        <p:tgtEl>
                                          <p:spTgt spid="292887"/>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292888"/>
                                        </p:tgtEl>
                                        <p:attrNameLst>
                                          <p:attrName>style.visibility</p:attrName>
                                        </p:attrNameLst>
                                      </p:cBhvr>
                                      <p:to>
                                        <p:strVal val="visible"/>
                                      </p:to>
                                    </p:set>
                                    <p:anim calcmode="lin" valueType="num">
                                      <p:cBhvr additive="base">
                                        <p:cTn id="64" dur="500" fill="hold"/>
                                        <p:tgtEl>
                                          <p:spTgt spid="292888"/>
                                        </p:tgtEl>
                                        <p:attrNameLst>
                                          <p:attrName>ppt_x</p:attrName>
                                        </p:attrNameLst>
                                      </p:cBhvr>
                                      <p:tavLst>
                                        <p:tav tm="0">
                                          <p:val>
                                            <p:strVal val="#ppt_x"/>
                                          </p:val>
                                        </p:tav>
                                        <p:tav tm="100000">
                                          <p:val>
                                            <p:strVal val="#ppt_x"/>
                                          </p:val>
                                        </p:tav>
                                      </p:tavLst>
                                    </p:anim>
                                    <p:anim calcmode="lin" valueType="num">
                                      <p:cBhvr additive="base">
                                        <p:cTn id="65" dur="500" fill="hold"/>
                                        <p:tgtEl>
                                          <p:spTgt spid="292888"/>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292889"/>
                                        </p:tgtEl>
                                        <p:attrNameLst>
                                          <p:attrName>style.visibility</p:attrName>
                                        </p:attrNameLst>
                                      </p:cBhvr>
                                      <p:to>
                                        <p:strVal val="visible"/>
                                      </p:to>
                                    </p:set>
                                    <p:anim calcmode="lin" valueType="num">
                                      <p:cBhvr additive="base">
                                        <p:cTn id="68" dur="500" fill="hold"/>
                                        <p:tgtEl>
                                          <p:spTgt spid="292889"/>
                                        </p:tgtEl>
                                        <p:attrNameLst>
                                          <p:attrName>ppt_x</p:attrName>
                                        </p:attrNameLst>
                                      </p:cBhvr>
                                      <p:tavLst>
                                        <p:tav tm="0">
                                          <p:val>
                                            <p:strVal val="#ppt_x"/>
                                          </p:val>
                                        </p:tav>
                                        <p:tav tm="100000">
                                          <p:val>
                                            <p:strVal val="#ppt_x"/>
                                          </p:val>
                                        </p:tav>
                                      </p:tavLst>
                                    </p:anim>
                                    <p:anim calcmode="lin" valueType="num">
                                      <p:cBhvr additive="base">
                                        <p:cTn id="69" dur="500" fill="hold"/>
                                        <p:tgtEl>
                                          <p:spTgt spid="29288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292890"/>
                                        </p:tgtEl>
                                        <p:attrNameLst>
                                          <p:attrName>style.visibility</p:attrName>
                                        </p:attrNameLst>
                                      </p:cBhvr>
                                      <p:to>
                                        <p:strVal val="visible"/>
                                      </p:to>
                                    </p:set>
                                    <p:anim calcmode="lin" valueType="num">
                                      <p:cBhvr additive="base">
                                        <p:cTn id="72" dur="500" fill="hold"/>
                                        <p:tgtEl>
                                          <p:spTgt spid="292890"/>
                                        </p:tgtEl>
                                        <p:attrNameLst>
                                          <p:attrName>ppt_x</p:attrName>
                                        </p:attrNameLst>
                                      </p:cBhvr>
                                      <p:tavLst>
                                        <p:tav tm="0">
                                          <p:val>
                                            <p:strVal val="#ppt_x"/>
                                          </p:val>
                                        </p:tav>
                                        <p:tav tm="100000">
                                          <p:val>
                                            <p:strVal val="#ppt_x"/>
                                          </p:val>
                                        </p:tav>
                                      </p:tavLst>
                                    </p:anim>
                                    <p:anim calcmode="lin" valueType="num">
                                      <p:cBhvr additive="base">
                                        <p:cTn id="73" dur="500" fill="hold"/>
                                        <p:tgtEl>
                                          <p:spTgt spid="292890"/>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292895"/>
                                        </p:tgtEl>
                                        <p:attrNameLst>
                                          <p:attrName>style.visibility</p:attrName>
                                        </p:attrNameLst>
                                      </p:cBhvr>
                                      <p:to>
                                        <p:strVal val="visible"/>
                                      </p:to>
                                    </p:set>
                                    <p:anim calcmode="lin" valueType="num">
                                      <p:cBhvr additive="base">
                                        <p:cTn id="76" dur="500" fill="hold"/>
                                        <p:tgtEl>
                                          <p:spTgt spid="292895"/>
                                        </p:tgtEl>
                                        <p:attrNameLst>
                                          <p:attrName>ppt_x</p:attrName>
                                        </p:attrNameLst>
                                      </p:cBhvr>
                                      <p:tavLst>
                                        <p:tav tm="0">
                                          <p:val>
                                            <p:strVal val="#ppt_x"/>
                                          </p:val>
                                        </p:tav>
                                        <p:tav tm="100000">
                                          <p:val>
                                            <p:strVal val="#ppt_x"/>
                                          </p:val>
                                        </p:tav>
                                      </p:tavLst>
                                    </p:anim>
                                    <p:anim calcmode="lin" valueType="num">
                                      <p:cBhvr additive="base">
                                        <p:cTn id="77" dur="500" fill="hold"/>
                                        <p:tgtEl>
                                          <p:spTgt spid="292895"/>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292896"/>
                                        </p:tgtEl>
                                        <p:attrNameLst>
                                          <p:attrName>style.visibility</p:attrName>
                                        </p:attrNameLst>
                                      </p:cBhvr>
                                      <p:to>
                                        <p:strVal val="visible"/>
                                      </p:to>
                                    </p:set>
                                    <p:anim calcmode="lin" valueType="num">
                                      <p:cBhvr additive="base">
                                        <p:cTn id="80" dur="500" fill="hold"/>
                                        <p:tgtEl>
                                          <p:spTgt spid="292896"/>
                                        </p:tgtEl>
                                        <p:attrNameLst>
                                          <p:attrName>ppt_x</p:attrName>
                                        </p:attrNameLst>
                                      </p:cBhvr>
                                      <p:tavLst>
                                        <p:tav tm="0">
                                          <p:val>
                                            <p:strVal val="#ppt_x"/>
                                          </p:val>
                                        </p:tav>
                                        <p:tav tm="100000">
                                          <p:val>
                                            <p:strVal val="#ppt_x"/>
                                          </p:val>
                                        </p:tav>
                                      </p:tavLst>
                                    </p:anim>
                                    <p:anim calcmode="lin" valueType="num">
                                      <p:cBhvr additive="base">
                                        <p:cTn id="81" dur="500" fill="hold"/>
                                        <p:tgtEl>
                                          <p:spTgt spid="292896"/>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292897"/>
                                        </p:tgtEl>
                                        <p:attrNameLst>
                                          <p:attrName>style.visibility</p:attrName>
                                        </p:attrNameLst>
                                      </p:cBhvr>
                                      <p:to>
                                        <p:strVal val="visible"/>
                                      </p:to>
                                    </p:set>
                                    <p:anim calcmode="lin" valueType="num">
                                      <p:cBhvr additive="base">
                                        <p:cTn id="84" dur="500" fill="hold"/>
                                        <p:tgtEl>
                                          <p:spTgt spid="292897"/>
                                        </p:tgtEl>
                                        <p:attrNameLst>
                                          <p:attrName>ppt_x</p:attrName>
                                        </p:attrNameLst>
                                      </p:cBhvr>
                                      <p:tavLst>
                                        <p:tav tm="0">
                                          <p:val>
                                            <p:strVal val="#ppt_x"/>
                                          </p:val>
                                        </p:tav>
                                        <p:tav tm="100000">
                                          <p:val>
                                            <p:strVal val="#ppt_x"/>
                                          </p:val>
                                        </p:tav>
                                      </p:tavLst>
                                    </p:anim>
                                    <p:anim calcmode="lin" valueType="num">
                                      <p:cBhvr additive="base">
                                        <p:cTn id="85" dur="500" fill="hold"/>
                                        <p:tgtEl>
                                          <p:spTgt spid="292897"/>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292898"/>
                                        </p:tgtEl>
                                        <p:attrNameLst>
                                          <p:attrName>style.visibility</p:attrName>
                                        </p:attrNameLst>
                                      </p:cBhvr>
                                      <p:to>
                                        <p:strVal val="visible"/>
                                      </p:to>
                                    </p:set>
                                    <p:anim calcmode="lin" valueType="num">
                                      <p:cBhvr additive="base">
                                        <p:cTn id="88" dur="500" fill="hold"/>
                                        <p:tgtEl>
                                          <p:spTgt spid="292898"/>
                                        </p:tgtEl>
                                        <p:attrNameLst>
                                          <p:attrName>ppt_x</p:attrName>
                                        </p:attrNameLst>
                                      </p:cBhvr>
                                      <p:tavLst>
                                        <p:tav tm="0">
                                          <p:val>
                                            <p:strVal val="#ppt_x"/>
                                          </p:val>
                                        </p:tav>
                                        <p:tav tm="100000">
                                          <p:val>
                                            <p:strVal val="#ppt_x"/>
                                          </p:val>
                                        </p:tav>
                                      </p:tavLst>
                                    </p:anim>
                                    <p:anim calcmode="lin" valueType="num">
                                      <p:cBhvr additive="base">
                                        <p:cTn id="89" dur="500" fill="hold"/>
                                        <p:tgtEl>
                                          <p:spTgt spid="292898"/>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292899"/>
                                        </p:tgtEl>
                                        <p:attrNameLst>
                                          <p:attrName>style.visibility</p:attrName>
                                        </p:attrNameLst>
                                      </p:cBhvr>
                                      <p:to>
                                        <p:strVal val="visible"/>
                                      </p:to>
                                    </p:set>
                                    <p:anim calcmode="lin" valueType="num">
                                      <p:cBhvr additive="base">
                                        <p:cTn id="92" dur="500" fill="hold"/>
                                        <p:tgtEl>
                                          <p:spTgt spid="292899"/>
                                        </p:tgtEl>
                                        <p:attrNameLst>
                                          <p:attrName>ppt_x</p:attrName>
                                        </p:attrNameLst>
                                      </p:cBhvr>
                                      <p:tavLst>
                                        <p:tav tm="0">
                                          <p:val>
                                            <p:strVal val="#ppt_x"/>
                                          </p:val>
                                        </p:tav>
                                        <p:tav tm="100000">
                                          <p:val>
                                            <p:strVal val="#ppt_x"/>
                                          </p:val>
                                        </p:tav>
                                      </p:tavLst>
                                    </p:anim>
                                    <p:anim calcmode="lin" valueType="num">
                                      <p:cBhvr additive="base">
                                        <p:cTn id="93" dur="500" fill="hold"/>
                                        <p:tgtEl>
                                          <p:spTgt spid="292899"/>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292900"/>
                                        </p:tgtEl>
                                        <p:attrNameLst>
                                          <p:attrName>style.visibility</p:attrName>
                                        </p:attrNameLst>
                                      </p:cBhvr>
                                      <p:to>
                                        <p:strVal val="visible"/>
                                      </p:to>
                                    </p:set>
                                    <p:anim calcmode="lin" valueType="num">
                                      <p:cBhvr additive="base">
                                        <p:cTn id="96" dur="500" fill="hold"/>
                                        <p:tgtEl>
                                          <p:spTgt spid="292900"/>
                                        </p:tgtEl>
                                        <p:attrNameLst>
                                          <p:attrName>ppt_x</p:attrName>
                                        </p:attrNameLst>
                                      </p:cBhvr>
                                      <p:tavLst>
                                        <p:tav tm="0">
                                          <p:val>
                                            <p:strVal val="#ppt_x"/>
                                          </p:val>
                                        </p:tav>
                                        <p:tav tm="100000">
                                          <p:val>
                                            <p:strVal val="#ppt_x"/>
                                          </p:val>
                                        </p:tav>
                                      </p:tavLst>
                                    </p:anim>
                                    <p:anim calcmode="lin" valueType="num">
                                      <p:cBhvr additive="base">
                                        <p:cTn id="97" dur="500" fill="hold"/>
                                        <p:tgtEl>
                                          <p:spTgt spid="292900"/>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292902"/>
                                        </p:tgtEl>
                                        <p:attrNameLst>
                                          <p:attrName>style.visibility</p:attrName>
                                        </p:attrNameLst>
                                      </p:cBhvr>
                                      <p:to>
                                        <p:strVal val="visible"/>
                                      </p:to>
                                    </p:set>
                                    <p:anim calcmode="lin" valueType="num">
                                      <p:cBhvr additive="base">
                                        <p:cTn id="100" dur="500" fill="hold"/>
                                        <p:tgtEl>
                                          <p:spTgt spid="292902"/>
                                        </p:tgtEl>
                                        <p:attrNameLst>
                                          <p:attrName>ppt_x</p:attrName>
                                        </p:attrNameLst>
                                      </p:cBhvr>
                                      <p:tavLst>
                                        <p:tav tm="0">
                                          <p:val>
                                            <p:strVal val="#ppt_x"/>
                                          </p:val>
                                        </p:tav>
                                        <p:tav tm="100000">
                                          <p:val>
                                            <p:strVal val="#ppt_x"/>
                                          </p:val>
                                        </p:tav>
                                      </p:tavLst>
                                    </p:anim>
                                    <p:anim calcmode="lin" valueType="num">
                                      <p:cBhvr additive="base">
                                        <p:cTn id="101" dur="500" fill="hold"/>
                                        <p:tgtEl>
                                          <p:spTgt spid="292902"/>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292903"/>
                                        </p:tgtEl>
                                        <p:attrNameLst>
                                          <p:attrName>style.visibility</p:attrName>
                                        </p:attrNameLst>
                                      </p:cBhvr>
                                      <p:to>
                                        <p:strVal val="visible"/>
                                      </p:to>
                                    </p:set>
                                    <p:anim calcmode="lin" valueType="num">
                                      <p:cBhvr additive="base">
                                        <p:cTn id="104" dur="500" fill="hold"/>
                                        <p:tgtEl>
                                          <p:spTgt spid="292903"/>
                                        </p:tgtEl>
                                        <p:attrNameLst>
                                          <p:attrName>ppt_x</p:attrName>
                                        </p:attrNameLst>
                                      </p:cBhvr>
                                      <p:tavLst>
                                        <p:tav tm="0">
                                          <p:val>
                                            <p:strVal val="#ppt_x"/>
                                          </p:val>
                                        </p:tav>
                                        <p:tav tm="100000">
                                          <p:val>
                                            <p:strVal val="#ppt_x"/>
                                          </p:val>
                                        </p:tav>
                                      </p:tavLst>
                                    </p:anim>
                                    <p:anim calcmode="lin" valueType="num">
                                      <p:cBhvr additive="base">
                                        <p:cTn id="105" dur="500" fill="hold"/>
                                        <p:tgtEl>
                                          <p:spTgt spid="292903"/>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292904"/>
                                        </p:tgtEl>
                                        <p:attrNameLst>
                                          <p:attrName>style.visibility</p:attrName>
                                        </p:attrNameLst>
                                      </p:cBhvr>
                                      <p:to>
                                        <p:strVal val="visible"/>
                                      </p:to>
                                    </p:set>
                                    <p:anim calcmode="lin" valueType="num">
                                      <p:cBhvr additive="base">
                                        <p:cTn id="108" dur="500" fill="hold"/>
                                        <p:tgtEl>
                                          <p:spTgt spid="292904"/>
                                        </p:tgtEl>
                                        <p:attrNameLst>
                                          <p:attrName>ppt_x</p:attrName>
                                        </p:attrNameLst>
                                      </p:cBhvr>
                                      <p:tavLst>
                                        <p:tav tm="0">
                                          <p:val>
                                            <p:strVal val="#ppt_x"/>
                                          </p:val>
                                        </p:tav>
                                        <p:tav tm="100000">
                                          <p:val>
                                            <p:strVal val="#ppt_x"/>
                                          </p:val>
                                        </p:tav>
                                      </p:tavLst>
                                    </p:anim>
                                    <p:anim calcmode="lin" valueType="num">
                                      <p:cBhvr additive="base">
                                        <p:cTn id="109" dur="500" fill="hold"/>
                                        <p:tgtEl>
                                          <p:spTgt spid="292904"/>
                                        </p:tgtEl>
                                        <p:attrNameLst>
                                          <p:attrName>ppt_y</p:attrName>
                                        </p:attrNameLst>
                                      </p:cBhvr>
                                      <p:tavLst>
                                        <p:tav tm="0">
                                          <p:val>
                                            <p:strVal val="1+#ppt_h/2"/>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292905"/>
                                        </p:tgtEl>
                                        <p:attrNameLst>
                                          <p:attrName>style.visibility</p:attrName>
                                        </p:attrNameLst>
                                      </p:cBhvr>
                                      <p:to>
                                        <p:strVal val="visible"/>
                                      </p:to>
                                    </p:set>
                                    <p:anim calcmode="lin" valueType="num">
                                      <p:cBhvr additive="base">
                                        <p:cTn id="112" dur="500" fill="hold"/>
                                        <p:tgtEl>
                                          <p:spTgt spid="292905"/>
                                        </p:tgtEl>
                                        <p:attrNameLst>
                                          <p:attrName>ppt_x</p:attrName>
                                        </p:attrNameLst>
                                      </p:cBhvr>
                                      <p:tavLst>
                                        <p:tav tm="0">
                                          <p:val>
                                            <p:strVal val="#ppt_x"/>
                                          </p:val>
                                        </p:tav>
                                        <p:tav tm="100000">
                                          <p:val>
                                            <p:strVal val="#ppt_x"/>
                                          </p:val>
                                        </p:tav>
                                      </p:tavLst>
                                    </p:anim>
                                    <p:anim calcmode="lin" valueType="num">
                                      <p:cBhvr additive="base">
                                        <p:cTn id="113" dur="500" fill="hold"/>
                                        <p:tgtEl>
                                          <p:spTgt spid="292905"/>
                                        </p:tgtEl>
                                        <p:attrNameLst>
                                          <p:attrName>ppt_y</p:attrName>
                                        </p:attrNameLst>
                                      </p:cBhvr>
                                      <p:tavLst>
                                        <p:tav tm="0">
                                          <p:val>
                                            <p:strVal val="1+#ppt_h/2"/>
                                          </p:val>
                                        </p:tav>
                                        <p:tav tm="100000">
                                          <p:val>
                                            <p:strVal val="#ppt_y"/>
                                          </p:val>
                                        </p:tav>
                                      </p:tavLst>
                                    </p:anim>
                                  </p:childTnLst>
                                </p:cTn>
                              </p:par>
                              <p:par>
                                <p:cTn id="114" presetID="2" presetClass="entr" presetSubtype="4" fill="hold" nodeType="withEffect">
                                  <p:stCondLst>
                                    <p:cond delay="0"/>
                                  </p:stCondLst>
                                  <p:childTnLst>
                                    <p:set>
                                      <p:cBhvr>
                                        <p:cTn id="115" dur="1" fill="hold">
                                          <p:stCondLst>
                                            <p:cond delay="0"/>
                                          </p:stCondLst>
                                        </p:cTn>
                                        <p:tgtEl>
                                          <p:spTgt spid="292906"/>
                                        </p:tgtEl>
                                        <p:attrNameLst>
                                          <p:attrName>style.visibility</p:attrName>
                                        </p:attrNameLst>
                                      </p:cBhvr>
                                      <p:to>
                                        <p:strVal val="visible"/>
                                      </p:to>
                                    </p:set>
                                    <p:anim calcmode="lin" valueType="num">
                                      <p:cBhvr additive="base">
                                        <p:cTn id="116" dur="500" fill="hold"/>
                                        <p:tgtEl>
                                          <p:spTgt spid="292906"/>
                                        </p:tgtEl>
                                        <p:attrNameLst>
                                          <p:attrName>ppt_x</p:attrName>
                                        </p:attrNameLst>
                                      </p:cBhvr>
                                      <p:tavLst>
                                        <p:tav tm="0">
                                          <p:val>
                                            <p:strVal val="#ppt_x"/>
                                          </p:val>
                                        </p:tav>
                                        <p:tav tm="100000">
                                          <p:val>
                                            <p:strVal val="#ppt_x"/>
                                          </p:val>
                                        </p:tav>
                                      </p:tavLst>
                                    </p:anim>
                                    <p:anim calcmode="lin" valueType="num">
                                      <p:cBhvr additive="base">
                                        <p:cTn id="117" dur="500" fill="hold"/>
                                        <p:tgtEl>
                                          <p:spTgt spid="292906"/>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292927"/>
                                        </p:tgtEl>
                                        <p:attrNameLst>
                                          <p:attrName>style.visibility</p:attrName>
                                        </p:attrNameLst>
                                      </p:cBhvr>
                                      <p:to>
                                        <p:strVal val="visible"/>
                                      </p:to>
                                    </p:set>
                                    <p:anim calcmode="lin" valueType="num">
                                      <p:cBhvr additive="base">
                                        <p:cTn id="120" dur="500" fill="hold"/>
                                        <p:tgtEl>
                                          <p:spTgt spid="292927"/>
                                        </p:tgtEl>
                                        <p:attrNameLst>
                                          <p:attrName>ppt_x</p:attrName>
                                        </p:attrNameLst>
                                      </p:cBhvr>
                                      <p:tavLst>
                                        <p:tav tm="0">
                                          <p:val>
                                            <p:strVal val="#ppt_x"/>
                                          </p:val>
                                        </p:tav>
                                        <p:tav tm="100000">
                                          <p:val>
                                            <p:strVal val="#ppt_x"/>
                                          </p:val>
                                        </p:tav>
                                      </p:tavLst>
                                    </p:anim>
                                    <p:anim calcmode="lin" valueType="num">
                                      <p:cBhvr additive="base">
                                        <p:cTn id="121" dur="500" fill="hold"/>
                                        <p:tgtEl>
                                          <p:spTgt spid="292927"/>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292928"/>
                                        </p:tgtEl>
                                        <p:attrNameLst>
                                          <p:attrName>style.visibility</p:attrName>
                                        </p:attrNameLst>
                                      </p:cBhvr>
                                      <p:to>
                                        <p:strVal val="visible"/>
                                      </p:to>
                                    </p:set>
                                    <p:anim calcmode="lin" valueType="num">
                                      <p:cBhvr additive="base">
                                        <p:cTn id="124" dur="500" fill="hold"/>
                                        <p:tgtEl>
                                          <p:spTgt spid="292928"/>
                                        </p:tgtEl>
                                        <p:attrNameLst>
                                          <p:attrName>ppt_x</p:attrName>
                                        </p:attrNameLst>
                                      </p:cBhvr>
                                      <p:tavLst>
                                        <p:tav tm="0">
                                          <p:val>
                                            <p:strVal val="#ppt_x"/>
                                          </p:val>
                                        </p:tav>
                                        <p:tav tm="100000">
                                          <p:val>
                                            <p:strVal val="#ppt_x"/>
                                          </p:val>
                                        </p:tav>
                                      </p:tavLst>
                                    </p:anim>
                                    <p:anim calcmode="lin" valueType="num">
                                      <p:cBhvr additive="base">
                                        <p:cTn id="125" dur="500" fill="hold"/>
                                        <p:tgtEl>
                                          <p:spTgt spid="292928"/>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292929"/>
                                        </p:tgtEl>
                                        <p:attrNameLst>
                                          <p:attrName>style.visibility</p:attrName>
                                        </p:attrNameLst>
                                      </p:cBhvr>
                                      <p:to>
                                        <p:strVal val="visible"/>
                                      </p:to>
                                    </p:set>
                                    <p:anim calcmode="lin" valueType="num">
                                      <p:cBhvr additive="base">
                                        <p:cTn id="128" dur="500" fill="hold"/>
                                        <p:tgtEl>
                                          <p:spTgt spid="292929"/>
                                        </p:tgtEl>
                                        <p:attrNameLst>
                                          <p:attrName>ppt_x</p:attrName>
                                        </p:attrNameLst>
                                      </p:cBhvr>
                                      <p:tavLst>
                                        <p:tav tm="0">
                                          <p:val>
                                            <p:strVal val="#ppt_x"/>
                                          </p:val>
                                        </p:tav>
                                        <p:tav tm="100000">
                                          <p:val>
                                            <p:strVal val="#ppt_x"/>
                                          </p:val>
                                        </p:tav>
                                      </p:tavLst>
                                    </p:anim>
                                    <p:anim calcmode="lin" valueType="num">
                                      <p:cBhvr additive="base">
                                        <p:cTn id="129" dur="500" fill="hold"/>
                                        <p:tgtEl>
                                          <p:spTgt spid="292929"/>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0"/>
                                  </p:stCondLst>
                                  <p:childTnLst>
                                    <p:set>
                                      <p:cBhvr>
                                        <p:cTn id="131" dur="1" fill="hold">
                                          <p:stCondLst>
                                            <p:cond delay="0"/>
                                          </p:stCondLst>
                                        </p:cTn>
                                        <p:tgtEl>
                                          <p:spTgt spid="292930"/>
                                        </p:tgtEl>
                                        <p:attrNameLst>
                                          <p:attrName>style.visibility</p:attrName>
                                        </p:attrNameLst>
                                      </p:cBhvr>
                                      <p:to>
                                        <p:strVal val="visible"/>
                                      </p:to>
                                    </p:set>
                                    <p:anim calcmode="lin" valueType="num">
                                      <p:cBhvr additive="base">
                                        <p:cTn id="132" dur="500" fill="hold"/>
                                        <p:tgtEl>
                                          <p:spTgt spid="292930"/>
                                        </p:tgtEl>
                                        <p:attrNameLst>
                                          <p:attrName>ppt_x</p:attrName>
                                        </p:attrNameLst>
                                      </p:cBhvr>
                                      <p:tavLst>
                                        <p:tav tm="0">
                                          <p:val>
                                            <p:strVal val="#ppt_x"/>
                                          </p:val>
                                        </p:tav>
                                        <p:tav tm="100000">
                                          <p:val>
                                            <p:strVal val="#ppt_x"/>
                                          </p:val>
                                        </p:tav>
                                      </p:tavLst>
                                    </p:anim>
                                    <p:anim calcmode="lin" valueType="num">
                                      <p:cBhvr additive="base">
                                        <p:cTn id="133" dur="500" fill="hold"/>
                                        <p:tgtEl>
                                          <p:spTgt spid="292930"/>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292932"/>
                                        </p:tgtEl>
                                        <p:attrNameLst>
                                          <p:attrName>style.visibility</p:attrName>
                                        </p:attrNameLst>
                                      </p:cBhvr>
                                      <p:to>
                                        <p:strVal val="visible"/>
                                      </p:to>
                                    </p:set>
                                    <p:anim calcmode="lin" valueType="num">
                                      <p:cBhvr additive="base">
                                        <p:cTn id="136" dur="500" fill="hold"/>
                                        <p:tgtEl>
                                          <p:spTgt spid="292932"/>
                                        </p:tgtEl>
                                        <p:attrNameLst>
                                          <p:attrName>ppt_x</p:attrName>
                                        </p:attrNameLst>
                                      </p:cBhvr>
                                      <p:tavLst>
                                        <p:tav tm="0">
                                          <p:val>
                                            <p:strVal val="#ppt_x"/>
                                          </p:val>
                                        </p:tav>
                                        <p:tav tm="100000">
                                          <p:val>
                                            <p:strVal val="#ppt_x"/>
                                          </p:val>
                                        </p:tav>
                                      </p:tavLst>
                                    </p:anim>
                                    <p:anim calcmode="lin" valueType="num">
                                      <p:cBhvr additive="base">
                                        <p:cTn id="137" dur="500" fill="hold"/>
                                        <p:tgtEl>
                                          <p:spTgt spid="292932"/>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292933"/>
                                        </p:tgtEl>
                                        <p:attrNameLst>
                                          <p:attrName>style.visibility</p:attrName>
                                        </p:attrNameLst>
                                      </p:cBhvr>
                                      <p:to>
                                        <p:strVal val="visible"/>
                                      </p:to>
                                    </p:set>
                                    <p:anim calcmode="lin" valueType="num">
                                      <p:cBhvr additive="base">
                                        <p:cTn id="140" dur="500" fill="hold"/>
                                        <p:tgtEl>
                                          <p:spTgt spid="292933"/>
                                        </p:tgtEl>
                                        <p:attrNameLst>
                                          <p:attrName>ppt_x</p:attrName>
                                        </p:attrNameLst>
                                      </p:cBhvr>
                                      <p:tavLst>
                                        <p:tav tm="0">
                                          <p:val>
                                            <p:strVal val="#ppt_x"/>
                                          </p:val>
                                        </p:tav>
                                        <p:tav tm="100000">
                                          <p:val>
                                            <p:strVal val="#ppt_x"/>
                                          </p:val>
                                        </p:tav>
                                      </p:tavLst>
                                    </p:anim>
                                    <p:anim calcmode="lin" valueType="num">
                                      <p:cBhvr additive="base">
                                        <p:cTn id="141" dur="500" fill="hold"/>
                                        <p:tgtEl>
                                          <p:spTgt spid="292933"/>
                                        </p:tgtEl>
                                        <p:attrNameLst>
                                          <p:attrName>ppt_y</p:attrName>
                                        </p:attrNameLst>
                                      </p:cBhvr>
                                      <p:tavLst>
                                        <p:tav tm="0">
                                          <p:val>
                                            <p:strVal val="1+#ppt_h/2"/>
                                          </p:val>
                                        </p:tav>
                                        <p:tav tm="100000">
                                          <p:val>
                                            <p:strVal val="#ppt_y"/>
                                          </p:val>
                                        </p:tav>
                                      </p:tavLst>
                                    </p:anim>
                                  </p:childTnLst>
                                </p:cTn>
                              </p:par>
                              <p:par>
                                <p:cTn id="142" presetID="2" presetClass="entr" presetSubtype="4" fill="hold" grpId="0" nodeType="withEffect">
                                  <p:stCondLst>
                                    <p:cond delay="0"/>
                                  </p:stCondLst>
                                  <p:childTnLst>
                                    <p:set>
                                      <p:cBhvr>
                                        <p:cTn id="143" dur="1" fill="hold">
                                          <p:stCondLst>
                                            <p:cond delay="0"/>
                                          </p:stCondLst>
                                        </p:cTn>
                                        <p:tgtEl>
                                          <p:spTgt spid="292935"/>
                                        </p:tgtEl>
                                        <p:attrNameLst>
                                          <p:attrName>style.visibility</p:attrName>
                                        </p:attrNameLst>
                                      </p:cBhvr>
                                      <p:to>
                                        <p:strVal val="visible"/>
                                      </p:to>
                                    </p:set>
                                    <p:anim calcmode="lin" valueType="num">
                                      <p:cBhvr additive="base">
                                        <p:cTn id="144" dur="500" fill="hold"/>
                                        <p:tgtEl>
                                          <p:spTgt spid="292935"/>
                                        </p:tgtEl>
                                        <p:attrNameLst>
                                          <p:attrName>ppt_x</p:attrName>
                                        </p:attrNameLst>
                                      </p:cBhvr>
                                      <p:tavLst>
                                        <p:tav tm="0">
                                          <p:val>
                                            <p:strVal val="#ppt_x"/>
                                          </p:val>
                                        </p:tav>
                                        <p:tav tm="100000">
                                          <p:val>
                                            <p:strVal val="#ppt_x"/>
                                          </p:val>
                                        </p:tav>
                                      </p:tavLst>
                                    </p:anim>
                                    <p:anim calcmode="lin" valueType="num">
                                      <p:cBhvr additive="base">
                                        <p:cTn id="145" dur="500" fill="hold"/>
                                        <p:tgtEl>
                                          <p:spTgt spid="292935"/>
                                        </p:tgtEl>
                                        <p:attrNameLst>
                                          <p:attrName>ppt_y</p:attrName>
                                        </p:attrNameLst>
                                      </p:cBhvr>
                                      <p:tavLst>
                                        <p:tav tm="0">
                                          <p:val>
                                            <p:strVal val="1+#ppt_h/2"/>
                                          </p:val>
                                        </p:tav>
                                        <p:tav tm="100000">
                                          <p:val>
                                            <p:strVal val="#ppt_y"/>
                                          </p:val>
                                        </p:tav>
                                      </p:tavLst>
                                    </p:anim>
                                  </p:childTnLst>
                                </p:cTn>
                              </p:par>
                              <p:par>
                                <p:cTn id="146" presetID="2" presetClass="entr" presetSubtype="4" fill="hold" grpId="0" nodeType="withEffect">
                                  <p:stCondLst>
                                    <p:cond delay="0"/>
                                  </p:stCondLst>
                                  <p:childTnLst>
                                    <p:set>
                                      <p:cBhvr>
                                        <p:cTn id="147" dur="1" fill="hold">
                                          <p:stCondLst>
                                            <p:cond delay="0"/>
                                          </p:stCondLst>
                                        </p:cTn>
                                        <p:tgtEl>
                                          <p:spTgt spid="292937"/>
                                        </p:tgtEl>
                                        <p:attrNameLst>
                                          <p:attrName>style.visibility</p:attrName>
                                        </p:attrNameLst>
                                      </p:cBhvr>
                                      <p:to>
                                        <p:strVal val="visible"/>
                                      </p:to>
                                    </p:set>
                                    <p:anim calcmode="lin" valueType="num">
                                      <p:cBhvr additive="base">
                                        <p:cTn id="148" dur="500" fill="hold"/>
                                        <p:tgtEl>
                                          <p:spTgt spid="292937"/>
                                        </p:tgtEl>
                                        <p:attrNameLst>
                                          <p:attrName>ppt_x</p:attrName>
                                        </p:attrNameLst>
                                      </p:cBhvr>
                                      <p:tavLst>
                                        <p:tav tm="0">
                                          <p:val>
                                            <p:strVal val="#ppt_x"/>
                                          </p:val>
                                        </p:tav>
                                        <p:tav tm="100000">
                                          <p:val>
                                            <p:strVal val="#ppt_x"/>
                                          </p:val>
                                        </p:tav>
                                      </p:tavLst>
                                    </p:anim>
                                    <p:anim calcmode="lin" valueType="num">
                                      <p:cBhvr additive="base">
                                        <p:cTn id="149" dur="500" fill="hold"/>
                                        <p:tgtEl>
                                          <p:spTgt spid="292937"/>
                                        </p:tgtEl>
                                        <p:attrNameLst>
                                          <p:attrName>ppt_y</p:attrName>
                                        </p:attrNameLst>
                                      </p:cBhvr>
                                      <p:tavLst>
                                        <p:tav tm="0">
                                          <p:val>
                                            <p:strVal val="1+#ppt_h/2"/>
                                          </p:val>
                                        </p:tav>
                                        <p:tav tm="100000">
                                          <p:val>
                                            <p:strVal val="#ppt_y"/>
                                          </p:val>
                                        </p:tav>
                                      </p:tavLst>
                                    </p:anim>
                                  </p:childTnLst>
                                </p:cTn>
                              </p:par>
                              <p:par>
                                <p:cTn id="150" presetID="2" presetClass="entr" presetSubtype="4" fill="hold" nodeType="withEffect">
                                  <p:stCondLst>
                                    <p:cond delay="0"/>
                                  </p:stCondLst>
                                  <p:childTnLst>
                                    <p:set>
                                      <p:cBhvr>
                                        <p:cTn id="151" dur="1" fill="hold">
                                          <p:stCondLst>
                                            <p:cond delay="0"/>
                                          </p:stCondLst>
                                        </p:cTn>
                                        <p:tgtEl>
                                          <p:spTgt spid="292907"/>
                                        </p:tgtEl>
                                        <p:attrNameLst>
                                          <p:attrName>style.visibility</p:attrName>
                                        </p:attrNameLst>
                                      </p:cBhvr>
                                      <p:to>
                                        <p:strVal val="visible"/>
                                      </p:to>
                                    </p:set>
                                    <p:anim calcmode="lin" valueType="num">
                                      <p:cBhvr additive="base">
                                        <p:cTn id="152" dur="500" fill="hold"/>
                                        <p:tgtEl>
                                          <p:spTgt spid="292907"/>
                                        </p:tgtEl>
                                        <p:attrNameLst>
                                          <p:attrName>ppt_x</p:attrName>
                                        </p:attrNameLst>
                                      </p:cBhvr>
                                      <p:tavLst>
                                        <p:tav tm="0">
                                          <p:val>
                                            <p:strVal val="#ppt_x"/>
                                          </p:val>
                                        </p:tav>
                                        <p:tav tm="100000">
                                          <p:val>
                                            <p:strVal val="#ppt_x"/>
                                          </p:val>
                                        </p:tav>
                                      </p:tavLst>
                                    </p:anim>
                                    <p:anim calcmode="lin" valueType="num">
                                      <p:cBhvr additive="base">
                                        <p:cTn id="153" dur="500" fill="hold"/>
                                        <p:tgtEl>
                                          <p:spTgt spid="292907"/>
                                        </p:tgtEl>
                                        <p:attrNameLst>
                                          <p:attrName>ppt_y</p:attrName>
                                        </p:attrNameLst>
                                      </p:cBhvr>
                                      <p:tavLst>
                                        <p:tav tm="0">
                                          <p:val>
                                            <p:strVal val="1+#ppt_h/2"/>
                                          </p:val>
                                        </p:tav>
                                        <p:tav tm="100000">
                                          <p:val>
                                            <p:strVal val="#ppt_y"/>
                                          </p:val>
                                        </p:tav>
                                      </p:tavLst>
                                    </p:anim>
                                  </p:childTnLst>
                                </p:cTn>
                              </p:par>
                              <p:par>
                                <p:cTn id="154" presetID="2" presetClass="entr" presetSubtype="4" fill="hold" nodeType="withEffect">
                                  <p:stCondLst>
                                    <p:cond delay="0"/>
                                  </p:stCondLst>
                                  <p:childTnLst>
                                    <p:set>
                                      <p:cBhvr>
                                        <p:cTn id="155" dur="1" fill="hold">
                                          <p:stCondLst>
                                            <p:cond delay="0"/>
                                          </p:stCondLst>
                                        </p:cTn>
                                        <p:tgtEl>
                                          <p:spTgt spid="292910"/>
                                        </p:tgtEl>
                                        <p:attrNameLst>
                                          <p:attrName>style.visibility</p:attrName>
                                        </p:attrNameLst>
                                      </p:cBhvr>
                                      <p:to>
                                        <p:strVal val="visible"/>
                                      </p:to>
                                    </p:set>
                                    <p:anim calcmode="lin" valueType="num">
                                      <p:cBhvr additive="base">
                                        <p:cTn id="156" dur="500" fill="hold"/>
                                        <p:tgtEl>
                                          <p:spTgt spid="292910"/>
                                        </p:tgtEl>
                                        <p:attrNameLst>
                                          <p:attrName>ppt_x</p:attrName>
                                        </p:attrNameLst>
                                      </p:cBhvr>
                                      <p:tavLst>
                                        <p:tav tm="0">
                                          <p:val>
                                            <p:strVal val="#ppt_x"/>
                                          </p:val>
                                        </p:tav>
                                        <p:tav tm="100000">
                                          <p:val>
                                            <p:strVal val="#ppt_x"/>
                                          </p:val>
                                        </p:tav>
                                      </p:tavLst>
                                    </p:anim>
                                    <p:anim calcmode="lin" valueType="num">
                                      <p:cBhvr additive="base">
                                        <p:cTn id="157" dur="500" fill="hold"/>
                                        <p:tgtEl>
                                          <p:spTgt spid="292910"/>
                                        </p:tgtEl>
                                        <p:attrNameLst>
                                          <p:attrName>ppt_y</p:attrName>
                                        </p:attrNameLst>
                                      </p:cBhvr>
                                      <p:tavLst>
                                        <p:tav tm="0">
                                          <p:val>
                                            <p:strVal val="1+#ppt_h/2"/>
                                          </p:val>
                                        </p:tav>
                                        <p:tav tm="100000">
                                          <p:val>
                                            <p:strVal val="#ppt_y"/>
                                          </p:val>
                                        </p:tav>
                                      </p:tavLst>
                                    </p:anim>
                                  </p:childTnLst>
                                </p:cTn>
                              </p:par>
                              <p:par>
                                <p:cTn id="158" presetID="2" presetClass="entr" presetSubtype="4" fill="hold" nodeType="withEffect">
                                  <p:stCondLst>
                                    <p:cond delay="0"/>
                                  </p:stCondLst>
                                  <p:childTnLst>
                                    <p:set>
                                      <p:cBhvr>
                                        <p:cTn id="159" dur="1" fill="hold">
                                          <p:stCondLst>
                                            <p:cond delay="0"/>
                                          </p:stCondLst>
                                        </p:cTn>
                                        <p:tgtEl>
                                          <p:spTgt spid="292915"/>
                                        </p:tgtEl>
                                        <p:attrNameLst>
                                          <p:attrName>style.visibility</p:attrName>
                                        </p:attrNameLst>
                                      </p:cBhvr>
                                      <p:to>
                                        <p:strVal val="visible"/>
                                      </p:to>
                                    </p:set>
                                    <p:anim calcmode="lin" valueType="num">
                                      <p:cBhvr additive="base">
                                        <p:cTn id="160" dur="500" fill="hold"/>
                                        <p:tgtEl>
                                          <p:spTgt spid="292915"/>
                                        </p:tgtEl>
                                        <p:attrNameLst>
                                          <p:attrName>ppt_x</p:attrName>
                                        </p:attrNameLst>
                                      </p:cBhvr>
                                      <p:tavLst>
                                        <p:tav tm="0">
                                          <p:val>
                                            <p:strVal val="#ppt_x"/>
                                          </p:val>
                                        </p:tav>
                                        <p:tav tm="100000">
                                          <p:val>
                                            <p:strVal val="#ppt_x"/>
                                          </p:val>
                                        </p:tav>
                                      </p:tavLst>
                                    </p:anim>
                                    <p:anim calcmode="lin" valueType="num">
                                      <p:cBhvr additive="base">
                                        <p:cTn id="161" dur="500" fill="hold"/>
                                        <p:tgtEl>
                                          <p:spTgt spid="292915"/>
                                        </p:tgtEl>
                                        <p:attrNameLst>
                                          <p:attrName>ppt_y</p:attrName>
                                        </p:attrNameLst>
                                      </p:cBhvr>
                                      <p:tavLst>
                                        <p:tav tm="0">
                                          <p:val>
                                            <p:strVal val="1+#ppt_h/2"/>
                                          </p:val>
                                        </p:tav>
                                        <p:tav tm="100000">
                                          <p:val>
                                            <p:strVal val="#ppt_y"/>
                                          </p:val>
                                        </p:tav>
                                      </p:tavLst>
                                    </p:anim>
                                  </p:childTnLst>
                                </p:cTn>
                              </p:par>
                              <p:par>
                                <p:cTn id="162" presetID="2" presetClass="entr" presetSubtype="4" fill="hold" nodeType="withEffect">
                                  <p:stCondLst>
                                    <p:cond delay="0"/>
                                  </p:stCondLst>
                                  <p:childTnLst>
                                    <p:set>
                                      <p:cBhvr>
                                        <p:cTn id="163" dur="1" fill="hold">
                                          <p:stCondLst>
                                            <p:cond delay="0"/>
                                          </p:stCondLst>
                                        </p:cTn>
                                        <p:tgtEl>
                                          <p:spTgt spid="292916"/>
                                        </p:tgtEl>
                                        <p:attrNameLst>
                                          <p:attrName>style.visibility</p:attrName>
                                        </p:attrNameLst>
                                      </p:cBhvr>
                                      <p:to>
                                        <p:strVal val="visible"/>
                                      </p:to>
                                    </p:set>
                                    <p:anim calcmode="lin" valueType="num">
                                      <p:cBhvr additive="base">
                                        <p:cTn id="164" dur="500" fill="hold"/>
                                        <p:tgtEl>
                                          <p:spTgt spid="292916"/>
                                        </p:tgtEl>
                                        <p:attrNameLst>
                                          <p:attrName>ppt_x</p:attrName>
                                        </p:attrNameLst>
                                      </p:cBhvr>
                                      <p:tavLst>
                                        <p:tav tm="0">
                                          <p:val>
                                            <p:strVal val="#ppt_x"/>
                                          </p:val>
                                        </p:tav>
                                        <p:tav tm="100000">
                                          <p:val>
                                            <p:strVal val="#ppt_x"/>
                                          </p:val>
                                        </p:tav>
                                      </p:tavLst>
                                    </p:anim>
                                    <p:anim calcmode="lin" valueType="num">
                                      <p:cBhvr additive="base">
                                        <p:cTn id="165" dur="500" fill="hold"/>
                                        <p:tgtEl>
                                          <p:spTgt spid="292916"/>
                                        </p:tgtEl>
                                        <p:attrNameLst>
                                          <p:attrName>ppt_y</p:attrName>
                                        </p:attrNameLst>
                                      </p:cBhvr>
                                      <p:tavLst>
                                        <p:tav tm="0">
                                          <p:val>
                                            <p:strVal val="1+#ppt_h/2"/>
                                          </p:val>
                                        </p:tav>
                                        <p:tav tm="100000">
                                          <p:val>
                                            <p:strVal val="#ppt_y"/>
                                          </p:val>
                                        </p:tav>
                                      </p:tavLst>
                                    </p:anim>
                                  </p:childTnLst>
                                </p:cTn>
                              </p:par>
                              <p:par>
                                <p:cTn id="166" presetID="2" presetClass="entr" presetSubtype="4" fill="hold" nodeType="withEffect">
                                  <p:stCondLst>
                                    <p:cond delay="0"/>
                                  </p:stCondLst>
                                  <p:childTnLst>
                                    <p:set>
                                      <p:cBhvr>
                                        <p:cTn id="167" dur="1" fill="hold">
                                          <p:stCondLst>
                                            <p:cond delay="0"/>
                                          </p:stCondLst>
                                        </p:cTn>
                                        <p:tgtEl>
                                          <p:spTgt spid="292917"/>
                                        </p:tgtEl>
                                        <p:attrNameLst>
                                          <p:attrName>style.visibility</p:attrName>
                                        </p:attrNameLst>
                                      </p:cBhvr>
                                      <p:to>
                                        <p:strVal val="visible"/>
                                      </p:to>
                                    </p:set>
                                    <p:anim calcmode="lin" valueType="num">
                                      <p:cBhvr additive="base">
                                        <p:cTn id="168" dur="500" fill="hold"/>
                                        <p:tgtEl>
                                          <p:spTgt spid="292917"/>
                                        </p:tgtEl>
                                        <p:attrNameLst>
                                          <p:attrName>ppt_x</p:attrName>
                                        </p:attrNameLst>
                                      </p:cBhvr>
                                      <p:tavLst>
                                        <p:tav tm="0">
                                          <p:val>
                                            <p:strVal val="#ppt_x"/>
                                          </p:val>
                                        </p:tav>
                                        <p:tav tm="100000">
                                          <p:val>
                                            <p:strVal val="#ppt_x"/>
                                          </p:val>
                                        </p:tav>
                                      </p:tavLst>
                                    </p:anim>
                                    <p:anim calcmode="lin" valueType="num">
                                      <p:cBhvr additive="base">
                                        <p:cTn id="169" dur="500" fill="hold"/>
                                        <p:tgtEl>
                                          <p:spTgt spid="292917"/>
                                        </p:tgtEl>
                                        <p:attrNameLst>
                                          <p:attrName>ppt_y</p:attrName>
                                        </p:attrNameLst>
                                      </p:cBhvr>
                                      <p:tavLst>
                                        <p:tav tm="0">
                                          <p:val>
                                            <p:strVal val="1+#ppt_h/2"/>
                                          </p:val>
                                        </p:tav>
                                        <p:tav tm="100000">
                                          <p:val>
                                            <p:strVal val="#ppt_y"/>
                                          </p:val>
                                        </p:tav>
                                      </p:tavLst>
                                    </p:anim>
                                  </p:childTnLst>
                                </p:cTn>
                              </p:par>
                              <p:par>
                                <p:cTn id="170" presetID="2" presetClass="entr" presetSubtype="4" fill="hold" nodeType="withEffect">
                                  <p:stCondLst>
                                    <p:cond delay="0"/>
                                  </p:stCondLst>
                                  <p:childTnLst>
                                    <p:set>
                                      <p:cBhvr>
                                        <p:cTn id="171" dur="1" fill="hold">
                                          <p:stCondLst>
                                            <p:cond delay="0"/>
                                          </p:stCondLst>
                                        </p:cTn>
                                        <p:tgtEl>
                                          <p:spTgt spid="292918"/>
                                        </p:tgtEl>
                                        <p:attrNameLst>
                                          <p:attrName>style.visibility</p:attrName>
                                        </p:attrNameLst>
                                      </p:cBhvr>
                                      <p:to>
                                        <p:strVal val="visible"/>
                                      </p:to>
                                    </p:set>
                                    <p:anim calcmode="lin" valueType="num">
                                      <p:cBhvr additive="base">
                                        <p:cTn id="172" dur="500" fill="hold"/>
                                        <p:tgtEl>
                                          <p:spTgt spid="292918"/>
                                        </p:tgtEl>
                                        <p:attrNameLst>
                                          <p:attrName>ppt_x</p:attrName>
                                        </p:attrNameLst>
                                      </p:cBhvr>
                                      <p:tavLst>
                                        <p:tav tm="0">
                                          <p:val>
                                            <p:strVal val="#ppt_x"/>
                                          </p:val>
                                        </p:tav>
                                        <p:tav tm="100000">
                                          <p:val>
                                            <p:strVal val="#ppt_x"/>
                                          </p:val>
                                        </p:tav>
                                      </p:tavLst>
                                    </p:anim>
                                    <p:anim calcmode="lin" valueType="num">
                                      <p:cBhvr additive="base">
                                        <p:cTn id="173" dur="500" fill="hold"/>
                                        <p:tgtEl>
                                          <p:spTgt spid="292918"/>
                                        </p:tgtEl>
                                        <p:attrNameLst>
                                          <p:attrName>ppt_y</p:attrName>
                                        </p:attrNameLst>
                                      </p:cBhvr>
                                      <p:tavLst>
                                        <p:tav tm="0">
                                          <p:val>
                                            <p:strVal val="1+#ppt_h/2"/>
                                          </p:val>
                                        </p:tav>
                                        <p:tav tm="100000">
                                          <p:val>
                                            <p:strVal val="#ppt_y"/>
                                          </p:val>
                                        </p:tav>
                                      </p:tavLst>
                                    </p:anim>
                                  </p:childTnLst>
                                </p:cTn>
                              </p:par>
                              <p:par>
                                <p:cTn id="174" presetID="2" presetClass="entr" presetSubtype="4" fill="hold" nodeType="withEffect">
                                  <p:stCondLst>
                                    <p:cond delay="0"/>
                                  </p:stCondLst>
                                  <p:childTnLst>
                                    <p:set>
                                      <p:cBhvr>
                                        <p:cTn id="175" dur="1" fill="hold">
                                          <p:stCondLst>
                                            <p:cond delay="0"/>
                                          </p:stCondLst>
                                        </p:cTn>
                                        <p:tgtEl>
                                          <p:spTgt spid="292920"/>
                                        </p:tgtEl>
                                        <p:attrNameLst>
                                          <p:attrName>style.visibility</p:attrName>
                                        </p:attrNameLst>
                                      </p:cBhvr>
                                      <p:to>
                                        <p:strVal val="visible"/>
                                      </p:to>
                                    </p:set>
                                    <p:anim calcmode="lin" valueType="num">
                                      <p:cBhvr additive="base">
                                        <p:cTn id="176" dur="500" fill="hold"/>
                                        <p:tgtEl>
                                          <p:spTgt spid="292920"/>
                                        </p:tgtEl>
                                        <p:attrNameLst>
                                          <p:attrName>ppt_x</p:attrName>
                                        </p:attrNameLst>
                                      </p:cBhvr>
                                      <p:tavLst>
                                        <p:tav tm="0">
                                          <p:val>
                                            <p:strVal val="#ppt_x"/>
                                          </p:val>
                                        </p:tav>
                                        <p:tav tm="100000">
                                          <p:val>
                                            <p:strVal val="#ppt_x"/>
                                          </p:val>
                                        </p:tav>
                                      </p:tavLst>
                                    </p:anim>
                                    <p:anim calcmode="lin" valueType="num">
                                      <p:cBhvr additive="base">
                                        <p:cTn id="177" dur="500" fill="hold"/>
                                        <p:tgtEl>
                                          <p:spTgt spid="292920"/>
                                        </p:tgtEl>
                                        <p:attrNameLst>
                                          <p:attrName>ppt_y</p:attrName>
                                        </p:attrNameLst>
                                      </p:cBhvr>
                                      <p:tavLst>
                                        <p:tav tm="0">
                                          <p:val>
                                            <p:strVal val="1+#ppt_h/2"/>
                                          </p:val>
                                        </p:tav>
                                        <p:tav tm="100000">
                                          <p:val>
                                            <p:strVal val="#ppt_y"/>
                                          </p:val>
                                        </p:tav>
                                      </p:tavLst>
                                    </p:anim>
                                  </p:childTnLst>
                                </p:cTn>
                              </p:par>
                              <p:par>
                                <p:cTn id="178" presetID="2" presetClass="entr" presetSubtype="4" fill="hold" nodeType="withEffect">
                                  <p:stCondLst>
                                    <p:cond delay="0"/>
                                  </p:stCondLst>
                                  <p:childTnLst>
                                    <p:set>
                                      <p:cBhvr>
                                        <p:cTn id="179" dur="1" fill="hold">
                                          <p:stCondLst>
                                            <p:cond delay="0"/>
                                          </p:stCondLst>
                                        </p:cTn>
                                        <p:tgtEl>
                                          <p:spTgt spid="292921"/>
                                        </p:tgtEl>
                                        <p:attrNameLst>
                                          <p:attrName>style.visibility</p:attrName>
                                        </p:attrNameLst>
                                      </p:cBhvr>
                                      <p:to>
                                        <p:strVal val="visible"/>
                                      </p:to>
                                    </p:set>
                                    <p:anim calcmode="lin" valueType="num">
                                      <p:cBhvr additive="base">
                                        <p:cTn id="180" dur="500" fill="hold"/>
                                        <p:tgtEl>
                                          <p:spTgt spid="292921"/>
                                        </p:tgtEl>
                                        <p:attrNameLst>
                                          <p:attrName>ppt_x</p:attrName>
                                        </p:attrNameLst>
                                      </p:cBhvr>
                                      <p:tavLst>
                                        <p:tav tm="0">
                                          <p:val>
                                            <p:strVal val="#ppt_x"/>
                                          </p:val>
                                        </p:tav>
                                        <p:tav tm="100000">
                                          <p:val>
                                            <p:strVal val="#ppt_x"/>
                                          </p:val>
                                        </p:tav>
                                      </p:tavLst>
                                    </p:anim>
                                    <p:anim calcmode="lin" valueType="num">
                                      <p:cBhvr additive="base">
                                        <p:cTn id="181" dur="500" fill="hold"/>
                                        <p:tgtEl>
                                          <p:spTgt spid="292921"/>
                                        </p:tgtEl>
                                        <p:attrNameLst>
                                          <p:attrName>ppt_y</p:attrName>
                                        </p:attrNameLst>
                                      </p:cBhvr>
                                      <p:tavLst>
                                        <p:tav tm="0">
                                          <p:val>
                                            <p:strVal val="1+#ppt_h/2"/>
                                          </p:val>
                                        </p:tav>
                                        <p:tav tm="100000">
                                          <p:val>
                                            <p:strVal val="#ppt_y"/>
                                          </p:val>
                                        </p:tav>
                                      </p:tavLst>
                                    </p:anim>
                                  </p:childTnLst>
                                </p:cTn>
                              </p:par>
                              <p:par>
                                <p:cTn id="182" presetID="2" presetClass="entr" presetSubtype="4" fill="hold" nodeType="withEffect">
                                  <p:stCondLst>
                                    <p:cond delay="0"/>
                                  </p:stCondLst>
                                  <p:childTnLst>
                                    <p:set>
                                      <p:cBhvr>
                                        <p:cTn id="183" dur="1" fill="hold">
                                          <p:stCondLst>
                                            <p:cond delay="0"/>
                                          </p:stCondLst>
                                        </p:cTn>
                                        <p:tgtEl>
                                          <p:spTgt spid="292922"/>
                                        </p:tgtEl>
                                        <p:attrNameLst>
                                          <p:attrName>style.visibility</p:attrName>
                                        </p:attrNameLst>
                                      </p:cBhvr>
                                      <p:to>
                                        <p:strVal val="visible"/>
                                      </p:to>
                                    </p:set>
                                    <p:anim calcmode="lin" valueType="num">
                                      <p:cBhvr additive="base">
                                        <p:cTn id="184" dur="500" fill="hold"/>
                                        <p:tgtEl>
                                          <p:spTgt spid="292922"/>
                                        </p:tgtEl>
                                        <p:attrNameLst>
                                          <p:attrName>ppt_x</p:attrName>
                                        </p:attrNameLst>
                                      </p:cBhvr>
                                      <p:tavLst>
                                        <p:tav tm="0">
                                          <p:val>
                                            <p:strVal val="#ppt_x"/>
                                          </p:val>
                                        </p:tav>
                                        <p:tav tm="100000">
                                          <p:val>
                                            <p:strVal val="#ppt_x"/>
                                          </p:val>
                                        </p:tav>
                                      </p:tavLst>
                                    </p:anim>
                                    <p:anim calcmode="lin" valueType="num">
                                      <p:cBhvr additive="base">
                                        <p:cTn id="185" dur="500" fill="hold"/>
                                        <p:tgtEl>
                                          <p:spTgt spid="292922"/>
                                        </p:tgtEl>
                                        <p:attrNameLst>
                                          <p:attrName>ppt_y</p:attrName>
                                        </p:attrNameLst>
                                      </p:cBhvr>
                                      <p:tavLst>
                                        <p:tav tm="0">
                                          <p:val>
                                            <p:strVal val="1+#ppt_h/2"/>
                                          </p:val>
                                        </p:tav>
                                        <p:tav tm="100000">
                                          <p:val>
                                            <p:strVal val="#ppt_y"/>
                                          </p:val>
                                        </p:tav>
                                      </p:tavLst>
                                    </p:anim>
                                  </p:childTnLst>
                                </p:cTn>
                              </p:par>
                              <p:par>
                                <p:cTn id="186" presetID="2" presetClass="entr" presetSubtype="4" fill="hold" grpId="0" nodeType="withEffect">
                                  <p:stCondLst>
                                    <p:cond delay="0"/>
                                  </p:stCondLst>
                                  <p:childTnLst>
                                    <p:set>
                                      <p:cBhvr>
                                        <p:cTn id="187" dur="1" fill="hold">
                                          <p:stCondLst>
                                            <p:cond delay="0"/>
                                          </p:stCondLst>
                                        </p:cTn>
                                        <p:tgtEl>
                                          <p:spTgt spid="292923"/>
                                        </p:tgtEl>
                                        <p:attrNameLst>
                                          <p:attrName>style.visibility</p:attrName>
                                        </p:attrNameLst>
                                      </p:cBhvr>
                                      <p:to>
                                        <p:strVal val="visible"/>
                                      </p:to>
                                    </p:set>
                                    <p:anim calcmode="lin" valueType="num">
                                      <p:cBhvr additive="base">
                                        <p:cTn id="188" dur="500" fill="hold"/>
                                        <p:tgtEl>
                                          <p:spTgt spid="292923"/>
                                        </p:tgtEl>
                                        <p:attrNameLst>
                                          <p:attrName>ppt_x</p:attrName>
                                        </p:attrNameLst>
                                      </p:cBhvr>
                                      <p:tavLst>
                                        <p:tav tm="0">
                                          <p:val>
                                            <p:strVal val="#ppt_x"/>
                                          </p:val>
                                        </p:tav>
                                        <p:tav tm="100000">
                                          <p:val>
                                            <p:strVal val="#ppt_x"/>
                                          </p:val>
                                        </p:tav>
                                      </p:tavLst>
                                    </p:anim>
                                    <p:anim calcmode="lin" valueType="num">
                                      <p:cBhvr additive="base">
                                        <p:cTn id="189" dur="500" fill="hold"/>
                                        <p:tgtEl>
                                          <p:spTgt spid="292923"/>
                                        </p:tgtEl>
                                        <p:attrNameLst>
                                          <p:attrName>ppt_y</p:attrName>
                                        </p:attrNameLst>
                                      </p:cBhvr>
                                      <p:tavLst>
                                        <p:tav tm="0">
                                          <p:val>
                                            <p:strVal val="1+#ppt_h/2"/>
                                          </p:val>
                                        </p:tav>
                                        <p:tav tm="100000">
                                          <p:val>
                                            <p:strVal val="#ppt_y"/>
                                          </p:val>
                                        </p:tav>
                                      </p:tavLst>
                                    </p:anim>
                                  </p:childTnLst>
                                </p:cTn>
                              </p:par>
                              <p:par>
                                <p:cTn id="190" presetID="2" presetClass="entr" presetSubtype="4" fill="hold" nodeType="withEffect">
                                  <p:stCondLst>
                                    <p:cond delay="0"/>
                                  </p:stCondLst>
                                  <p:childTnLst>
                                    <p:set>
                                      <p:cBhvr>
                                        <p:cTn id="191" dur="1" fill="hold">
                                          <p:stCondLst>
                                            <p:cond delay="0"/>
                                          </p:stCondLst>
                                        </p:cTn>
                                        <p:tgtEl>
                                          <p:spTgt spid="292924"/>
                                        </p:tgtEl>
                                        <p:attrNameLst>
                                          <p:attrName>style.visibility</p:attrName>
                                        </p:attrNameLst>
                                      </p:cBhvr>
                                      <p:to>
                                        <p:strVal val="visible"/>
                                      </p:to>
                                    </p:set>
                                    <p:anim calcmode="lin" valueType="num">
                                      <p:cBhvr additive="base">
                                        <p:cTn id="192" dur="500" fill="hold"/>
                                        <p:tgtEl>
                                          <p:spTgt spid="292924"/>
                                        </p:tgtEl>
                                        <p:attrNameLst>
                                          <p:attrName>ppt_x</p:attrName>
                                        </p:attrNameLst>
                                      </p:cBhvr>
                                      <p:tavLst>
                                        <p:tav tm="0">
                                          <p:val>
                                            <p:strVal val="#ppt_x"/>
                                          </p:val>
                                        </p:tav>
                                        <p:tav tm="100000">
                                          <p:val>
                                            <p:strVal val="#ppt_x"/>
                                          </p:val>
                                        </p:tav>
                                      </p:tavLst>
                                    </p:anim>
                                    <p:anim calcmode="lin" valueType="num">
                                      <p:cBhvr additive="base">
                                        <p:cTn id="193" dur="500" fill="hold"/>
                                        <p:tgtEl>
                                          <p:spTgt spid="292924"/>
                                        </p:tgtEl>
                                        <p:attrNameLst>
                                          <p:attrName>ppt_y</p:attrName>
                                        </p:attrNameLst>
                                      </p:cBhvr>
                                      <p:tavLst>
                                        <p:tav tm="0">
                                          <p:val>
                                            <p:strVal val="1+#ppt_h/2"/>
                                          </p:val>
                                        </p:tav>
                                        <p:tav tm="100000">
                                          <p:val>
                                            <p:strVal val="#ppt_y"/>
                                          </p:val>
                                        </p:tav>
                                      </p:tavLst>
                                    </p:anim>
                                  </p:childTnLst>
                                </p:cTn>
                              </p:par>
                              <p:par>
                                <p:cTn id="194" presetID="2" presetClass="entr" presetSubtype="4" fill="hold" grpId="0" nodeType="withEffect">
                                  <p:stCondLst>
                                    <p:cond delay="0"/>
                                  </p:stCondLst>
                                  <p:childTnLst>
                                    <p:set>
                                      <p:cBhvr>
                                        <p:cTn id="195" dur="1" fill="hold">
                                          <p:stCondLst>
                                            <p:cond delay="0"/>
                                          </p:stCondLst>
                                        </p:cTn>
                                        <p:tgtEl>
                                          <p:spTgt spid="292931"/>
                                        </p:tgtEl>
                                        <p:attrNameLst>
                                          <p:attrName>style.visibility</p:attrName>
                                        </p:attrNameLst>
                                      </p:cBhvr>
                                      <p:to>
                                        <p:strVal val="visible"/>
                                      </p:to>
                                    </p:set>
                                    <p:anim calcmode="lin" valueType="num">
                                      <p:cBhvr additive="base">
                                        <p:cTn id="196" dur="500" fill="hold"/>
                                        <p:tgtEl>
                                          <p:spTgt spid="292931"/>
                                        </p:tgtEl>
                                        <p:attrNameLst>
                                          <p:attrName>ppt_x</p:attrName>
                                        </p:attrNameLst>
                                      </p:cBhvr>
                                      <p:tavLst>
                                        <p:tav tm="0">
                                          <p:val>
                                            <p:strVal val="#ppt_x"/>
                                          </p:val>
                                        </p:tav>
                                        <p:tav tm="100000">
                                          <p:val>
                                            <p:strVal val="#ppt_x"/>
                                          </p:val>
                                        </p:tav>
                                      </p:tavLst>
                                    </p:anim>
                                    <p:anim calcmode="lin" valueType="num">
                                      <p:cBhvr additive="base">
                                        <p:cTn id="197" dur="500" fill="hold"/>
                                        <p:tgtEl>
                                          <p:spTgt spid="292931"/>
                                        </p:tgtEl>
                                        <p:attrNameLst>
                                          <p:attrName>ppt_y</p:attrName>
                                        </p:attrNameLst>
                                      </p:cBhvr>
                                      <p:tavLst>
                                        <p:tav tm="0">
                                          <p:val>
                                            <p:strVal val="1+#ppt_h/2"/>
                                          </p:val>
                                        </p:tav>
                                        <p:tav tm="100000">
                                          <p:val>
                                            <p:strVal val="#ppt_y"/>
                                          </p:val>
                                        </p:tav>
                                      </p:tavLst>
                                    </p:anim>
                                  </p:childTnLst>
                                </p:cTn>
                              </p:par>
                              <p:par>
                                <p:cTn id="198" presetID="2" presetClass="entr" presetSubtype="4" fill="hold" grpId="0" nodeType="withEffect">
                                  <p:stCondLst>
                                    <p:cond delay="0"/>
                                  </p:stCondLst>
                                  <p:childTnLst>
                                    <p:set>
                                      <p:cBhvr>
                                        <p:cTn id="199" dur="1" fill="hold">
                                          <p:stCondLst>
                                            <p:cond delay="0"/>
                                          </p:stCondLst>
                                        </p:cTn>
                                        <p:tgtEl>
                                          <p:spTgt spid="292934"/>
                                        </p:tgtEl>
                                        <p:attrNameLst>
                                          <p:attrName>style.visibility</p:attrName>
                                        </p:attrNameLst>
                                      </p:cBhvr>
                                      <p:to>
                                        <p:strVal val="visible"/>
                                      </p:to>
                                    </p:set>
                                    <p:anim calcmode="lin" valueType="num">
                                      <p:cBhvr additive="base">
                                        <p:cTn id="200" dur="500" fill="hold"/>
                                        <p:tgtEl>
                                          <p:spTgt spid="292934"/>
                                        </p:tgtEl>
                                        <p:attrNameLst>
                                          <p:attrName>ppt_x</p:attrName>
                                        </p:attrNameLst>
                                      </p:cBhvr>
                                      <p:tavLst>
                                        <p:tav tm="0">
                                          <p:val>
                                            <p:strVal val="#ppt_x"/>
                                          </p:val>
                                        </p:tav>
                                        <p:tav tm="100000">
                                          <p:val>
                                            <p:strVal val="#ppt_x"/>
                                          </p:val>
                                        </p:tav>
                                      </p:tavLst>
                                    </p:anim>
                                    <p:anim calcmode="lin" valueType="num">
                                      <p:cBhvr additive="base">
                                        <p:cTn id="201" dur="500" fill="hold"/>
                                        <p:tgtEl>
                                          <p:spTgt spid="292934"/>
                                        </p:tgtEl>
                                        <p:attrNameLst>
                                          <p:attrName>ppt_y</p:attrName>
                                        </p:attrNameLst>
                                      </p:cBhvr>
                                      <p:tavLst>
                                        <p:tav tm="0">
                                          <p:val>
                                            <p:strVal val="1+#ppt_h/2"/>
                                          </p:val>
                                        </p:tav>
                                        <p:tav tm="100000">
                                          <p:val>
                                            <p:strVal val="#ppt_y"/>
                                          </p:val>
                                        </p:tav>
                                      </p:tavLst>
                                    </p:anim>
                                  </p:childTnLst>
                                </p:cTn>
                              </p:par>
                              <p:par>
                                <p:cTn id="202" presetID="2" presetClass="entr" presetSubtype="4" fill="hold" grpId="0" nodeType="withEffect">
                                  <p:stCondLst>
                                    <p:cond delay="0"/>
                                  </p:stCondLst>
                                  <p:childTnLst>
                                    <p:set>
                                      <p:cBhvr>
                                        <p:cTn id="203" dur="1" fill="hold">
                                          <p:stCondLst>
                                            <p:cond delay="0"/>
                                          </p:stCondLst>
                                        </p:cTn>
                                        <p:tgtEl>
                                          <p:spTgt spid="292936"/>
                                        </p:tgtEl>
                                        <p:attrNameLst>
                                          <p:attrName>style.visibility</p:attrName>
                                        </p:attrNameLst>
                                      </p:cBhvr>
                                      <p:to>
                                        <p:strVal val="visible"/>
                                      </p:to>
                                    </p:set>
                                    <p:anim calcmode="lin" valueType="num">
                                      <p:cBhvr additive="base">
                                        <p:cTn id="204" dur="500" fill="hold"/>
                                        <p:tgtEl>
                                          <p:spTgt spid="292936"/>
                                        </p:tgtEl>
                                        <p:attrNameLst>
                                          <p:attrName>ppt_x</p:attrName>
                                        </p:attrNameLst>
                                      </p:cBhvr>
                                      <p:tavLst>
                                        <p:tav tm="0">
                                          <p:val>
                                            <p:strVal val="#ppt_x"/>
                                          </p:val>
                                        </p:tav>
                                        <p:tav tm="100000">
                                          <p:val>
                                            <p:strVal val="#ppt_x"/>
                                          </p:val>
                                        </p:tav>
                                      </p:tavLst>
                                    </p:anim>
                                    <p:anim calcmode="lin" valueType="num">
                                      <p:cBhvr additive="base">
                                        <p:cTn id="205" dur="500" fill="hold"/>
                                        <p:tgtEl>
                                          <p:spTgt spid="292936"/>
                                        </p:tgtEl>
                                        <p:attrNameLst>
                                          <p:attrName>ppt_y</p:attrName>
                                        </p:attrNameLst>
                                      </p:cBhvr>
                                      <p:tavLst>
                                        <p:tav tm="0">
                                          <p:val>
                                            <p:strVal val="1+#ppt_h/2"/>
                                          </p:val>
                                        </p:tav>
                                        <p:tav tm="100000">
                                          <p:val>
                                            <p:strVal val="#ppt_y"/>
                                          </p:val>
                                        </p:tav>
                                      </p:tavLst>
                                    </p:anim>
                                  </p:childTnLst>
                                </p:cTn>
                              </p:par>
                              <p:par>
                                <p:cTn id="206" presetID="2" presetClass="entr" presetSubtype="4" fill="hold" grpId="0" nodeType="withEffect">
                                  <p:stCondLst>
                                    <p:cond delay="0"/>
                                  </p:stCondLst>
                                  <p:childTnLst>
                                    <p:set>
                                      <p:cBhvr>
                                        <p:cTn id="207" dur="1" fill="hold">
                                          <p:stCondLst>
                                            <p:cond delay="0"/>
                                          </p:stCondLst>
                                        </p:cTn>
                                        <p:tgtEl>
                                          <p:spTgt spid="292938"/>
                                        </p:tgtEl>
                                        <p:attrNameLst>
                                          <p:attrName>style.visibility</p:attrName>
                                        </p:attrNameLst>
                                      </p:cBhvr>
                                      <p:to>
                                        <p:strVal val="visible"/>
                                      </p:to>
                                    </p:set>
                                    <p:anim calcmode="lin" valueType="num">
                                      <p:cBhvr additive="base">
                                        <p:cTn id="208" dur="500" fill="hold"/>
                                        <p:tgtEl>
                                          <p:spTgt spid="292938"/>
                                        </p:tgtEl>
                                        <p:attrNameLst>
                                          <p:attrName>ppt_x</p:attrName>
                                        </p:attrNameLst>
                                      </p:cBhvr>
                                      <p:tavLst>
                                        <p:tav tm="0">
                                          <p:val>
                                            <p:strVal val="#ppt_x"/>
                                          </p:val>
                                        </p:tav>
                                        <p:tav tm="100000">
                                          <p:val>
                                            <p:strVal val="#ppt_x"/>
                                          </p:val>
                                        </p:tav>
                                      </p:tavLst>
                                    </p:anim>
                                    <p:anim calcmode="lin" valueType="num">
                                      <p:cBhvr additive="base">
                                        <p:cTn id="209" dur="500" fill="hold"/>
                                        <p:tgtEl>
                                          <p:spTgt spid="2929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2" grpId="0"/>
      <p:bldP spid="292873" grpId="0"/>
      <p:bldP spid="292874" grpId="0"/>
      <p:bldP spid="292875" grpId="0"/>
      <p:bldP spid="292883" grpId="0"/>
      <p:bldP spid="292890" grpId="0"/>
      <p:bldP spid="292927" grpId="0"/>
      <p:bldP spid="292928" grpId="0"/>
      <p:bldP spid="292929" grpId="0"/>
      <p:bldP spid="292930" grpId="0"/>
      <p:bldP spid="292932" grpId="0"/>
      <p:bldP spid="292933" grpId="0"/>
      <p:bldP spid="292935" grpId="0"/>
      <p:bldP spid="292937" grpId="0"/>
      <p:bldP spid="292923" grpId="0"/>
      <p:bldP spid="292931" grpId="0"/>
      <p:bldP spid="292934" grpId="0"/>
      <p:bldP spid="292936" grpId="0"/>
      <p:bldP spid="292938" grpId="0"/>
      <p:bldP spid="29294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1" name="文本框 295940"/>
          <p:cNvSpPr txBox="1"/>
          <p:nvPr/>
        </p:nvSpPr>
        <p:spPr>
          <a:xfrm>
            <a:off x="1559495" y="1700436"/>
            <a:ext cx="9648757" cy="1383665"/>
          </a:xfrm>
          <a:prstGeom prst="rect">
            <a:avLst/>
          </a:prstGeom>
          <a:noFill/>
          <a:ln w="9525">
            <a:noFill/>
          </a:ln>
        </p:spPr>
        <p:txBody>
          <a:bodyPr wrap="square">
            <a:spAutoFit/>
          </a:bodyPr>
          <a:lstStyle/>
          <a:p>
            <a:r>
              <a:rPr lang="zh-CN" altLang="en-US" sz="2800" dirty="0">
                <a:solidFill>
                  <a:srgbClr val="0000CC"/>
                </a:solidFill>
                <a:effectLst>
                  <a:outerShdw blurRad="38100" dist="38100" dir="2700000">
                    <a:srgbClr val="C0C0C0"/>
                  </a:outerShdw>
                </a:effectLst>
                <a:latin typeface="Tahoma" panose="020B0604030504040204" pitchFamily="34" charset="0"/>
              </a:rPr>
              <a:t>以块传输为例。</a:t>
            </a:r>
          </a:p>
          <a:p>
            <a:r>
              <a:rPr lang="zh-CN" altLang="en-US" sz="2800" dirty="0">
                <a:solidFill>
                  <a:srgbClr val="0000CC"/>
                </a:solidFill>
                <a:effectLst>
                  <a:outerShdw blurRad="38100" dist="38100" dir="2700000">
                    <a:srgbClr val="C0C0C0"/>
                  </a:outerShdw>
                </a:effectLst>
                <a:latin typeface="Tahoma" panose="020B0604030504040204" pitchFamily="34" charset="0"/>
              </a:rPr>
              <a:t>   假定</a:t>
            </a:r>
            <a:r>
              <a:rPr lang="en-US" altLang="zh-CN" sz="2800" dirty="0">
                <a:solidFill>
                  <a:srgbClr val="0000CC"/>
                </a:solidFill>
                <a:effectLst>
                  <a:outerShdw blurRad="38100" dist="38100" dir="2700000">
                    <a:srgbClr val="C0C0C0"/>
                  </a:outerShdw>
                </a:effectLst>
                <a:latin typeface="Tahoma" panose="020B0604030504040204" pitchFamily="34" charset="0"/>
              </a:rPr>
              <a:t>T </a:t>
            </a:r>
            <a:r>
              <a:rPr lang="zh-CN" altLang="en-US" sz="2800" dirty="0">
                <a:solidFill>
                  <a:srgbClr val="0000CC"/>
                </a:solidFill>
                <a:effectLst>
                  <a:outerShdw blurRad="38100" dist="38100" dir="2700000">
                    <a:srgbClr val="C0C0C0"/>
                  </a:outerShdw>
                </a:effectLst>
                <a:latin typeface="Tahoma" panose="020B0604030504040204" pitchFamily="34" charset="0"/>
              </a:rPr>
              <a:t>为从块设备传输一块到缓冲区的时间，对其进行计算</a:t>
            </a:r>
            <a:r>
              <a:rPr lang="en-US" altLang="zh-CN" sz="2800" dirty="0">
                <a:solidFill>
                  <a:srgbClr val="0000CC"/>
                </a:solidFill>
                <a:effectLst>
                  <a:outerShdw blurRad="38100" dist="38100" dir="2700000">
                    <a:srgbClr val="C0C0C0"/>
                  </a:outerShdw>
                </a:effectLst>
                <a:latin typeface="Tahoma" panose="020B0604030504040204" pitchFamily="34" charset="0"/>
              </a:rPr>
              <a:t>(</a:t>
            </a:r>
            <a:r>
              <a:rPr lang="zh-CN" altLang="en-US" sz="2800" dirty="0">
                <a:solidFill>
                  <a:srgbClr val="0000CC"/>
                </a:solidFill>
                <a:effectLst>
                  <a:outerShdw blurRad="38100" dist="38100" dir="2700000">
                    <a:srgbClr val="C0C0C0"/>
                  </a:outerShdw>
                </a:effectLst>
                <a:latin typeface="Tahoma" panose="020B0604030504040204" pitchFamily="34" charset="0"/>
              </a:rPr>
              <a:t>或加工</a:t>
            </a:r>
            <a:r>
              <a:rPr lang="en-US" altLang="zh-CN" sz="2800" dirty="0">
                <a:solidFill>
                  <a:srgbClr val="0000CC"/>
                </a:solidFill>
                <a:effectLst>
                  <a:outerShdw blurRad="38100" dist="38100" dir="2700000">
                    <a:srgbClr val="C0C0C0"/>
                  </a:outerShdw>
                </a:effectLst>
                <a:latin typeface="Tahoma" panose="020B0604030504040204" pitchFamily="34" charset="0"/>
              </a:rPr>
              <a:t>)</a:t>
            </a:r>
            <a:r>
              <a:rPr lang="zh-CN" altLang="en-US" sz="2800" dirty="0">
                <a:solidFill>
                  <a:srgbClr val="0000CC"/>
                </a:solidFill>
                <a:effectLst>
                  <a:outerShdw blurRad="38100" dist="38100" dir="2700000">
                    <a:srgbClr val="C0C0C0"/>
                  </a:outerShdw>
                </a:effectLst>
                <a:latin typeface="Tahoma" panose="020B0604030504040204" pitchFamily="34" charset="0"/>
              </a:rPr>
              <a:t>时间为</a:t>
            </a:r>
            <a:r>
              <a:rPr lang="en-US" altLang="zh-CN" sz="2800" dirty="0">
                <a:solidFill>
                  <a:srgbClr val="0000CC"/>
                </a:solidFill>
                <a:effectLst>
                  <a:outerShdw blurRad="38100" dist="38100" dir="2700000">
                    <a:srgbClr val="C0C0C0"/>
                  </a:outerShdw>
                </a:effectLst>
                <a:latin typeface="Tahoma" panose="020B0604030504040204" pitchFamily="34" charset="0"/>
              </a:rPr>
              <a:t>C</a:t>
            </a:r>
            <a:r>
              <a:rPr lang="zh-CN" altLang="en-US" sz="2800" dirty="0">
                <a:solidFill>
                  <a:srgbClr val="0000CC"/>
                </a:solidFill>
                <a:effectLst>
                  <a:outerShdw blurRad="38100" dist="38100" dir="2700000">
                    <a:srgbClr val="C0C0C0"/>
                  </a:outerShdw>
                </a:effectLst>
                <a:latin typeface="Tahoma" panose="020B0604030504040204" pitchFamily="34" charset="0"/>
              </a:rPr>
              <a:t>。 </a:t>
            </a:r>
          </a:p>
        </p:txBody>
      </p:sp>
      <p:sp>
        <p:nvSpPr>
          <p:cNvPr id="295942" name="文本框 295941"/>
          <p:cNvSpPr txBox="1"/>
          <p:nvPr/>
        </p:nvSpPr>
        <p:spPr>
          <a:xfrm>
            <a:off x="1845386" y="3267278"/>
            <a:ext cx="9362867" cy="829945"/>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dirty="0">
                <a:latin typeface="Tahoma" panose="020B0604030504040204" pitchFamily="34" charset="0"/>
              </a:rPr>
              <a:t> 无缓冲；数据直接进入用户区，一块处理时间显然为：</a:t>
            </a:r>
            <a:r>
              <a:rPr lang="en-US" altLang="zh-CN" dirty="0">
                <a:solidFill>
                  <a:srgbClr val="FF00FF"/>
                </a:solidFill>
                <a:latin typeface="Tahoma" panose="020B0604030504040204" pitchFamily="34" charset="0"/>
              </a:rPr>
              <a:t>T+C</a:t>
            </a:r>
            <a:r>
              <a:rPr lang="zh-CN" altLang="en-US" dirty="0">
                <a:latin typeface="Tahoma" panose="020B0604030504040204" pitchFamily="34" charset="0"/>
              </a:rPr>
              <a:t>。如图</a:t>
            </a:r>
            <a:r>
              <a:rPr lang="en-US" altLang="zh-CN" dirty="0">
                <a:latin typeface="Tahoma" panose="020B0604030504040204" pitchFamily="34" charset="0"/>
              </a:rPr>
              <a:t>5.15</a:t>
            </a:r>
            <a:r>
              <a:rPr lang="zh-CN" altLang="en-US" dirty="0">
                <a:latin typeface="Tahoma" panose="020B0604030504040204" pitchFamily="34" charset="0"/>
              </a:rPr>
              <a:t>（</a:t>
            </a:r>
            <a:r>
              <a:rPr lang="en-US" altLang="zh-CN" dirty="0">
                <a:latin typeface="Tahoma" panose="020B0604030504040204" pitchFamily="34" charset="0"/>
              </a:rPr>
              <a:t>a</a:t>
            </a:r>
            <a:r>
              <a:rPr lang="zh-CN" altLang="en-US" dirty="0">
                <a:latin typeface="Tahoma" panose="020B0604030504040204" pitchFamily="34" charset="0"/>
              </a:rPr>
              <a:t>）。 </a:t>
            </a:r>
          </a:p>
        </p:txBody>
      </p:sp>
      <p:sp>
        <p:nvSpPr>
          <p:cNvPr id="295943" name="文本框 295942"/>
          <p:cNvSpPr txBox="1"/>
          <p:nvPr/>
        </p:nvSpPr>
        <p:spPr>
          <a:xfrm>
            <a:off x="1846832" y="4280401"/>
            <a:ext cx="9362867" cy="1754326"/>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dirty="0">
                <a:latin typeface="Tahoma" panose="020B0604030504040204" pitchFamily="34" charset="0"/>
              </a:rPr>
              <a:t> 设置单缓冲区；从缓冲区将数据传送到用户区时间为 </a:t>
            </a:r>
            <a:r>
              <a:rPr lang="en-US" altLang="zh-CN" dirty="0">
                <a:latin typeface="Tahoma" panose="020B0604030504040204" pitchFamily="34" charset="0"/>
              </a:rPr>
              <a:t>M </a:t>
            </a:r>
            <a:r>
              <a:rPr lang="zh-CN" altLang="en-US" dirty="0">
                <a:latin typeface="Tahoma" panose="020B0604030504040204" pitchFamily="34" charset="0"/>
              </a:rPr>
              <a:t>；处理一块时间为：</a:t>
            </a:r>
            <a:r>
              <a:rPr lang="en-US" altLang="zh-CN" dirty="0">
                <a:solidFill>
                  <a:srgbClr val="FF00FF"/>
                </a:solidFill>
                <a:latin typeface="Tahoma" panose="020B0604030504040204" pitchFamily="34" charset="0"/>
              </a:rPr>
              <a:t>max ( T</a:t>
            </a:r>
            <a:r>
              <a:rPr lang="zh-CN" altLang="en-US" dirty="0">
                <a:solidFill>
                  <a:srgbClr val="FF00FF"/>
                </a:solidFill>
                <a:latin typeface="Tahoma" panose="020B0604030504040204" pitchFamily="34" charset="0"/>
              </a:rPr>
              <a:t>，</a:t>
            </a:r>
            <a:r>
              <a:rPr lang="en-US" altLang="zh-CN" dirty="0">
                <a:solidFill>
                  <a:srgbClr val="FF00FF"/>
                </a:solidFill>
                <a:latin typeface="Tahoma" panose="020B0604030504040204" pitchFamily="34" charset="0"/>
              </a:rPr>
              <a:t>C )+M</a:t>
            </a:r>
            <a:r>
              <a:rPr lang="zh-CN" altLang="en-US" dirty="0">
                <a:solidFill>
                  <a:srgbClr val="FF00FF"/>
                </a:solidFill>
                <a:latin typeface="Tahoma" panose="020B0604030504040204" pitchFamily="34" charset="0"/>
              </a:rPr>
              <a:t>。</a:t>
            </a:r>
          </a:p>
          <a:p>
            <a:pPr>
              <a:spcBef>
                <a:spcPct val="50000"/>
              </a:spcBef>
              <a:buClr>
                <a:srgbClr val="CC3300"/>
              </a:buClr>
              <a:buFont typeface="Wingdings" panose="05000000000000000000" pitchFamily="2" charset="2"/>
            </a:pPr>
            <a:r>
              <a:rPr lang="zh-CN" altLang="en-US" dirty="0">
                <a:solidFill>
                  <a:srgbClr val="0000CC"/>
                </a:solidFill>
                <a:latin typeface="Tahoma" panose="020B0604030504040204" pitchFamily="34" charset="0"/>
              </a:rPr>
              <a:t>假定，连续输入 </a:t>
            </a:r>
            <a:r>
              <a:rPr lang="en-US" altLang="zh-CN" dirty="0">
                <a:solidFill>
                  <a:srgbClr val="0000CC"/>
                </a:solidFill>
                <a:latin typeface="Tahoma" panose="020B0604030504040204" pitchFamily="34" charset="0"/>
              </a:rPr>
              <a:t>n </a:t>
            </a:r>
            <a:r>
              <a:rPr lang="zh-CN" altLang="en-US" dirty="0">
                <a:solidFill>
                  <a:srgbClr val="0000CC"/>
                </a:solidFill>
                <a:latin typeface="Tahoma" panose="020B0604030504040204" pitchFamily="34" charset="0"/>
              </a:rPr>
              <a:t>块数据，且</a:t>
            </a:r>
            <a:r>
              <a:rPr lang="en-US" altLang="zh-CN" dirty="0">
                <a:solidFill>
                  <a:srgbClr val="FF00FF"/>
                </a:solidFill>
                <a:latin typeface="Tahoma" panose="020B0604030504040204" pitchFamily="34" charset="0"/>
              </a:rPr>
              <a:t>T=C</a:t>
            </a:r>
            <a:r>
              <a:rPr lang="zh-CN" altLang="en-US" dirty="0">
                <a:solidFill>
                  <a:srgbClr val="0000CC"/>
                </a:solidFill>
                <a:latin typeface="Tahoma" panose="020B0604030504040204" pitchFamily="34" charset="0"/>
              </a:rPr>
              <a:t>，不考虑最初输入和最后的计算，中间任何一块处理时间均为：</a:t>
            </a:r>
            <a:r>
              <a:rPr lang="en-US" altLang="zh-CN" dirty="0">
                <a:solidFill>
                  <a:srgbClr val="0000CC"/>
                </a:solidFill>
                <a:latin typeface="Tahoma" panose="020B0604030504040204" pitchFamily="34" charset="0"/>
              </a:rPr>
              <a:t>T+M</a:t>
            </a:r>
            <a:r>
              <a:rPr lang="zh-CN" altLang="en-US" dirty="0">
                <a:solidFill>
                  <a:srgbClr val="0000CC"/>
                </a:solidFill>
                <a:latin typeface="Tahoma" panose="020B0604030504040204" pitchFamily="34" charset="0"/>
              </a:rPr>
              <a:t>，或</a:t>
            </a:r>
            <a:r>
              <a:rPr lang="en-US" altLang="zh-CN" dirty="0">
                <a:solidFill>
                  <a:srgbClr val="0000CC"/>
                </a:solidFill>
                <a:latin typeface="Tahoma" panose="020B0604030504040204" pitchFamily="34" charset="0"/>
              </a:rPr>
              <a:t>C+M</a:t>
            </a:r>
            <a:r>
              <a:rPr lang="zh-CN" altLang="en-US" dirty="0">
                <a:solidFill>
                  <a:srgbClr val="0000CC"/>
                </a:solidFill>
                <a:latin typeface="Tahoma" panose="020B0604030504040204" pitchFamily="34" charset="0"/>
              </a:rPr>
              <a:t>，如图</a:t>
            </a:r>
            <a:r>
              <a:rPr lang="en-US" altLang="zh-CN" dirty="0">
                <a:solidFill>
                  <a:srgbClr val="0000CC"/>
                </a:solidFill>
                <a:latin typeface="Tahoma" panose="020B0604030504040204" pitchFamily="34" charset="0"/>
              </a:rPr>
              <a:t>5.16</a:t>
            </a:r>
            <a:r>
              <a:rPr lang="zh-CN" altLang="en-US" dirty="0">
                <a:solidFill>
                  <a:srgbClr val="0000CC"/>
                </a:solidFill>
                <a:latin typeface="Tahoma" panose="020B0604030504040204" pitchFamily="34" charset="0"/>
              </a:rPr>
              <a:t>分析所示。</a:t>
            </a:r>
          </a:p>
        </p:txBody>
      </p:sp>
      <p:sp>
        <p:nvSpPr>
          <p:cNvPr id="295946" name="AutoShape 5"/>
          <p:cNvSpPr/>
          <p:nvPr/>
        </p:nvSpPr>
        <p:spPr>
          <a:xfrm>
            <a:off x="783853" y="1013049"/>
            <a:ext cx="3514725"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95947" name="Text Box 38"/>
          <p:cNvSpPr txBox="1"/>
          <p:nvPr/>
        </p:nvSpPr>
        <p:spPr>
          <a:xfrm>
            <a:off x="839416" y="1052736"/>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二、单缓冲区</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9" name="矩形 8">
            <a:extLst>
              <a:ext uri="{FF2B5EF4-FFF2-40B4-BE49-F238E27FC236}">
                <a16:creationId xmlns:a16="http://schemas.microsoft.com/office/drawing/2014/main" id="{D03CAFD0-58D5-4A2E-8887-D895DB360A30}"/>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95946"/>
                                        </p:tgtEl>
                                        <p:attrNameLst>
                                          <p:attrName>style.visibility</p:attrName>
                                        </p:attrNameLst>
                                      </p:cBhvr>
                                      <p:to>
                                        <p:strVal val="visible"/>
                                      </p:to>
                                    </p:set>
                                    <p:anim calcmode="lin" valueType="num">
                                      <p:cBhvr additive="base">
                                        <p:cTn id="7" dur="500" fill="hold"/>
                                        <p:tgtEl>
                                          <p:spTgt spid="295946"/>
                                        </p:tgtEl>
                                        <p:attrNameLst>
                                          <p:attrName>ppt_x</p:attrName>
                                        </p:attrNameLst>
                                      </p:cBhvr>
                                      <p:tavLst>
                                        <p:tav tm="0">
                                          <p:val>
                                            <p:strVal val="#ppt_x"/>
                                          </p:val>
                                        </p:tav>
                                        <p:tav tm="100000">
                                          <p:val>
                                            <p:strVal val="#ppt_x"/>
                                          </p:val>
                                        </p:tav>
                                      </p:tavLst>
                                    </p:anim>
                                    <p:anim calcmode="lin" valueType="num">
                                      <p:cBhvr additive="base">
                                        <p:cTn id="8" dur="500" fill="hold"/>
                                        <p:tgtEl>
                                          <p:spTgt spid="29594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95947"/>
                                        </p:tgtEl>
                                        <p:attrNameLst>
                                          <p:attrName>style.visibility</p:attrName>
                                        </p:attrNameLst>
                                      </p:cBhvr>
                                      <p:to>
                                        <p:strVal val="visible"/>
                                      </p:to>
                                    </p:set>
                                    <p:anim calcmode="lin" valueType="num">
                                      <p:cBhvr additive="base">
                                        <p:cTn id="12" dur="500" fill="hold"/>
                                        <p:tgtEl>
                                          <p:spTgt spid="295947"/>
                                        </p:tgtEl>
                                        <p:attrNameLst>
                                          <p:attrName>ppt_x</p:attrName>
                                        </p:attrNameLst>
                                      </p:cBhvr>
                                      <p:tavLst>
                                        <p:tav tm="0">
                                          <p:val>
                                            <p:strVal val="#ppt_x"/>
                                          </p:val>
                                        </p:tav>
                                        <p:tav tm="100000">
                                          <p:val>
                                            <p:strVal val="#ppt_x"/>
                                          </p:val>
                                        </p:tav>
                                      </p:tavLst>
                                    </p:anim>
                                    <p:anim calcmode="lin" valueType="num">
                                      <p:cBhvr additive="base">
                                        <p:cTn id="13" dur="500" fill="hold"/>
                                        <p:tgtEl>
                                          <p:spTgt spid="29594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95941"/>
                                        </p:tgtEl>
                                        <p:attrNameLst>
                                          <p:attrName>style.visibility</p:attrName>
                                        </p:attrNameLst>
                                      </p:cBhvr>
                                      <p:to>
                                        <p:strVal val="visible"/>
                                      </p:to>
                                    </p:set>
                                    <p:anim calcmode="lin" valueType="num">
                                      <p:cBhvr additive="base">
                                        <p:cTn id="17" dur="500" fill="hold"/>
                                        <p:tgtEl>
                                          <p:spTgt spid="295941"/>
                                        </p:tgtEl>
                                        <p:attrNameLst>
                                          <p:attrName>ppt_x</p:attrName>
                                        </p:attrNameLst>
                                      </p:cBhvr>
                                      <p:tavLst>
                                        <p:tav tm="0">
                                          <p:val>
                                            <p:strVal val="0-#ppt_w/2"/>
                                          </p:val>
                                        </p:tav>
                                        <p:tav tm="100000">
                                          <p:val>
                                            <p:strVal val="#ppt_x"/>
                                          </p:val>
                                        </p:tav>
                                      </p:tavLst>
                                    </p:anim>
                                    <p:anim calcmode="lin" valueType="num">
                                      <p:cBhvr additive="base">
                                        <p:cTn id="18" dur="500" fill="hold"/>
                                        <p:tgtEl>
                                          <p:spTgt spid="29594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95942"/>
                                        </p:tgtEl>
                                        <p:attrNameLst>
                                          <p:attrName>style.visibility</p:attrName>
                                        </p:attrNameLst>
                                      </p:cBhvr>
                                      <p:to>
                                        <p:strVal val="visible"/>
                                      </p:to>
                                    </p:set>
                                    <p:anim calcmode="lin" valueType="num">
                                      <p:cBhvr additive="base">
                                        <p:cTn id="22" dur="500" fill="hold"/>
                                        <p:tgtEl>
                                          <p:spTgt spid="295942"/>
                                        </p:tgtEl>
                                        <p:attrNameLst>
                                          <p:attrName>ppt_x</p:attrName>
                                        </p:attrNameLst>
                                      </p:cBhvr>
                                      <p:tavLst>
                                        <p:tav tm="0">
                                          <p:val>
                                            <p:strVal val="0-#ppt_w/2"/>
                                          </p:val>
                                        </p:tav>
                                        <p:tav tm="100000">
                                          <p:val>
                                            <p:strVal val="#ppt_x"/>
                                          </p:val>
                                        </p:tav>
                                      </p:tavLst>
                                    </p:anim>
                                    <p:anim calcmode="lin" valueType="num">
                                      <p:cBhvr additive="base">
                                        <p:cTn id="23" dur="500" fill="hold"/>
                                        <p:tgtEl>
                                          <p:spTgt spid="29594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95943"/>
                                        </p:tgtEl>
                                        <p:attrNameLst>
                                          <p:attrName>style.visibility</p:attrName>
                                        </p:attrNameLst>
                                      </p:cBhvr>
                                      <p:to>
                                        <p:strVal val="visible"/>
                                      </p:to>
                                    </p:set>
                                    <p:anim calcmode="lin" valueType="num">
                                      <p:cBhvr additive="base">
                                        <p:cTn id="27" dur="500" fill="hold"/>
                                        <p:tgtEl>
                                          <p:spTgt spid="295943"/>
                                        </p:tgtEl>
                                        <p:attrNameLst>
                                          <p:attrName>ppt_x</p:attrName>
                                        </p:attrNameLst>
                                      </p:cBhvr>
                                      <p:tavLst>
                                        <p:tav tm="0">
                                          <p:val>
                                            <p:strVal val="0-#ppt_w/2"/>
                                          </p:val>
                                        </p:tav>
                                        <p:tav tm="100000">
                                          <p:val>
                                            <p:strVal val="#ppt_x"/>
                                          </p:val>
                                        </p:tav>
                                      </p:tavLst>
                                    </p:anim>
                                    <p:anim calcmode="lin" valueType="num">
                                      <p:cBhvr additive="base">
                                        <p:cTn id="28" dur="500" fill="hold"/>
                                        <p:tgtEl>
                                          <p:spTgt spid="2959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1" grpId="0"/>
      <p:bldP spid="295942" grpId="0"/>
      <p:bldP spid="295943" grpId="0"/>
      <p:bldP spid="295946" grpId="0" bldLvl="0" animBg="1"/>
      <p:bldP spid="29594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7" name="文本框 296966"/>
          <p:cNvSpPr txBox="1"/>
          <p:nvPr/>
        </p:nvSpPr>
        <p:spPr>
          <a:xfrm>
            <a:off x="7967663" y="1341438"/>
            <a:ext cx="1803400" cy="506412"/>
          </a:xfrm>
          <a:prstGeom prst="rect">
            <a:avLst/>
          </a:prstGeom>
          <a:noFill/>
          <a:ln w="9525">
            <a:noFill/>
          </a:ln>
        </p:spPr>
        <p:txBody>
          <a:bodyPr/>
          <a:lstStyle/>
          <a:p>
            <a:pPr algn="ctr"/>
            <a:r>
              <a:rPr lang="zh-CN" altLang="en-US" dirty="0">
                <a:solidFill>
                  <a:srgbClr val="FF00FF"/>
                </a:solidFill>
                <a:effectLst>
                  <a:outerShdw blurRad="38100" dist="38100" dir="2700000">
                    <a:srgbClr val="C0C0C0"/>
                  </a:outerShdw>
                </a:effectLst>
                <a:latin typeface="Times New Roman" panose="02020603050405020304" pitchFamily="18" charset="0"/>
              </a:rPr>
              <a:t>用户进程</a:t>
            </a:r>
            <a:endParaRPr lang="zh-CN" altLang="en-US" dirty="0">
              <a:solidFill>
                <a:srgbClr val="FF00FF"/>
              </a:solidFill>
              <a:effectLst>
                <a:outerShdw blurRad="38100" dist="38100" dir="2700000">
                  <a:srgbClr val="C0C0C0"/>
                </a:outerShdw>
              </a:effectLst>
              <a:latin typeface="Tahoma" panose="020B0604030504040204" pitchFamily="34" charset="0"/>
            </a:endParaRPr>
          </a:p>
        </p:txBody>
      </p:sp>
      <p:sp>
        <p:nvSpPr>
          <p:cNvPr id="296968" name="文本框 296967"/>
          <p:cNvSpPr txBox="1"/>
          <p:nvPr/>
        </p:nvSpPr>
        <p:spPr>
          <a:xfrm>
            <a:off x="2495550" y="1773238"/>
            <a:ext cx="1944688" cy="431800"/>
          </a:xfrm>
          <a:prstGeom prst="rect">
            <a:avLst/>
          </a:prstGeom>
          <a:noFill/>
          <a:ln w="9525">
            <a:noFill/>
          </a:ln>
        </p:spPr>
        <p:txBody>
          <a:bodyPr/>
          <a:lstStyle/>
          <a:p>
            <a:pPr algn="ctr"/>
            <a:r>
              <a:rPr lang="zh-CN" altLang="en-US" sz="2000" dirty="0">
                <a:effectLst>
                  <a:outerShdw blurRad="38100" dist="38100" dir="2700000">
                    <a:srgbClr val="C0C0C0"/>
                  </a:outerShdw>
                </a:effectLst>
                <a:latin typeface="Times New Roman" panose="02020603050405020304" pitchFamily="18" charset="0"/>
              </a:rPr>
              <a:t>输入时间</a:t>
            </a:r>
            <a:r>
              <a:rPr lang="en-US" altLang="zh-CN" sz="2000">
                <a:solidFill>
                  <a:srgbClr val="0000FF"/>
                </a:solidFill>
                <a:effectLst>
                  <a:outerShdw blurRad="38100" dist="38100" dir="2700000">
                    <a:srgbClr val="C0C0C0"/>
                  </a:outerShdw>
                </a:effectLst>
                <a:latin typeface="Times New Roman" panose="02020603050405020304" pitchFamily="18" charset="0"/>
              </a:rPr>
              <a:t>T</a:t>
            </a:r>
            <a:endParaRPr lang="en-US" altLang="zh-CN" sz="2000">
              <a:solidFill>
                <a:srgbClr val="0000FF"/>
              </a:solidFill>
              <a:effectLst>
                <a:outerShdw blurRad="38100" dist="38100" dir="2700000">
                  <a:srgbClr val="C0C0C0"/>
                </a:outerShdw>
              </a:effectLst>
              <a:latin typeface="Tahoma" panose="020B0604030504040204" pitchFamily="34" charset="0"/>
            </a:endParaRPr>
          </a:p>
        </p:txBody>
      </p:sp>
      <p:sp>
        <p:nvSpPr>
          <p:cNvPr id="296969" name="圆角矩形 296968"/>
          <p:cNvSpPr/>
          <p:nvPr/>
        </p:nvSpPr>
        <p:spPr>
          <a:xfrm>
            <a:off x="8005763" y="1933575"/>
            <a:ext cx="1690687" cy="847725"/>
          </a:xfrm>
          <a:prstGeom prst="roundRect">
            <a:avLst>
              <a:gd name="adj" fmla="val 16667"/>
            </a:avLst>
          </a:prstGeom>
          <a:solidFill>
            <a:srgbClr val="9999FF"/>
          </a:solidFill>
          <a:ln w="9525" cap="flat" cmpd="sng">
            <a:solidFill>
              <a:srgbClr val="000000"/>
            </a:solidFill>
            <a:prstDash val="solid"/>
            <a:headEnd type="none" w="med" len="med"/>
            <a:tailEnd type="none" w="med" len="med"/>
          </a:ln>
        </p:spPr>
        <p:txBody>
          <a:bodyPr/>
          <a:lstStyle/>
          <a:p>
            <a:endParaRPr lang="zh-CN" altLang="en-US"/>
          </a:p>
        </p:txBody>
      </p:sp>
      <p:sp>
        <p:nvSpPr>
          <p:cNvPr id="296970" name="矩形 296969"/>
          <p:cNvSpPr/>
          <p:nvPr/>
        </p:nvSpPr>
        <p:spPr>
          <a:xfrm>
            <a:off x="8328025" y="2276475"/>
            <a:ext cx="1025525" cy="242888"/>
          </a:xfrm>
          <a:prstGeom prst="rect">
            <a:avLst/>
          </a:prstGeom>
          <a:solidFill>
            <a:schemeClr val="bg1"/>
          </a:solidFill>
          <a:ln w="9525" cap="flat" cmpd="sng">
            <a:solidFill>
              <a:srgbClr val="000000"/>
            </a:solidFill>
            <a:prstDash val="solid"/>
            <a:miter/>
            <a:headEnd type="none" w="med" len="med"/>
            <a:tailEnd type="none" w="med" len="med"/>
          </a:ln>
        </p:spPr>
        <p:txBody>
          <a:bodyPr/>
          <a:lstStyle/>
          <a:p>
            <a:endParaRPr lang="zh-CN" altLang="en-US"/>
          </a:p>
        </p:txBody>
      </p:sp>
      <p:sp>
        <p:nvSpPr>
          <p:cNvPr id="296971" name="圆角矩形 296970"/>
          <p:cNvSpPr/>
          <p:nvPr/>
        </p:nvSpPr>
        <p:spPr>
          <a:xfrm>
            <a:off x="4624388" y="2078038"/>
            <a:ext cx="1690687" cy="630237"/>
          </a:xfrm>
          <a:prstGeom prst="roundRect">
            <a:avLst>
              <a:gd name="adj" fmla="val 16667"/>
            </a:avLst>
          </a:prstGeom>
          <a:solidFill>
            <a:srgbClr val="CCFFFF"/>
          </a:solidFill>
          <a:ln w="9525" cap="flat" cmpd="sng">
            <a:solidFill>
              <a:srgbClr val="000000"/>
            </a:solidFill>
            <a:prstDash val="solid"/>
            <a:headEnd type="none" w="med" len="med"/>
            <a:tailEnd type="none" w="med" len="med"/>
          </a:ln>
        </p:spPr>
        <p:txBody>
          <a:bodyPr/>
          <a:lstStyle/>
          <a:p>
            <a:endParaRPr lang="zh-CN" altLang="en-US"/>
          </a:p>
        </p:txBody>
      </p:sp>
      <p:sp>
        <p:nvSpPr>
          <p:cNvPr id="296972" name="直接连接符 296971"/>
          <p:cNvSpPr/>
          <p:nvPr/>
        </p:nvSpPr>
        <p:spPr>
          <a:xfrm flipV="1">
            <a:off x="5972175" y="2413000"/>
            <a:ext cx="2332038" cy="7938"/>
          </a:xfrm>
          <a:prstGeom prst="line">
            <a:avLst/>
          </a:prstGeom>
          <a:ln w="22225" cap="flat" cmpd="dbl">
            <a:solidFill>
              <a:srgbClr val="000000"/>
            </a:solidFill>
            <a:prstDash val="solid"/>
            <a:headEnd type="none" w="med" len="med"/>
            <a:tailEnd type="stealth" w="lg" len="lg"/>
          </a:ln>
        </p:spPr>
      </p:sp>
      <p:sp>
        <p:nvSpPr>
          <p:cNvPr id="296973" name="矩形 296972"/>
          <p:cNvSpPr/>
          <p:nvPr/>
        </p:nvSpPr>
        <p:spPr>
          <a:xfrm>
            <a:off x="4945063" y="2262188"/>
            <a:ext cx="1027112" cy="231775"/>
          </a:xfrm>
          <a:prstGeom prst="rect">
            <a:avLst/>
          </a:prstGeom>
          <a:solidFill>
            <a:schemeClr val="accent2"/>
          </a:solidFill>
          <a:ln w="9525" cap="flat" cmpd="sng">
            <a:solidFill>
              <a:srgbClr val="000000"/>
            </a:solidFill>
            <a:prstDash val="solid"/>
            <a:miter/>
            <a:headEnd type="none" w="med" len="med"/>
            <a:tailEnd type="none" w="med" len="med"/>
          </a:ln>
        </p:spPr>
        <p:txBody>
          <a:bodyPr/>
          <a:lstStyle/>
          <a:p>
            <a:endParaRPr lang="zh-CN" altLang="en-US"/>
          </a:p>
        </p:txBody>
      </p:sp>
      <p:sp>
        <p:nvSpPr>
          <p:cNvPr id="296974" name="直接连接符 296973"/>
          <p:cNvSpPr/>
          <p:nvPr/>
        </p:nvSpPr>
        <p:spPr>
          <a:xfrm>
            <a:off x="2449513" y="2106613"/>
            <a:ext cx="2471737" cy="241300"/>
          </a:xfrm>
          <a:prstGeom prst="line">
            <a:avLst/>
          </a:prstGeom>
          <a:ln w="22225" cap="flat" cmpd="dbl">
            <a:solidFill>
              <a:srgbClr val="000000"/>
            </a:solidFill>
            <a:prstDash val="solid"/>
            <a:headEnd type="none" w="med" len="med"/>
            <a:tailEnd type="stealth" w="lg" len="lg"/>
          </a:ln>
        </p:spPr>
      </p:sp>
      <p:sp>
        <p:nvSpPr>
          <p:cNvPr id="296975" name="文本框 296974"/>
          <p:cNvSpPr txBox="1"/>
          <p:nvPr/>
        </p:nvSpPr>
        <p:spPr>
          <a:xfrm>
            <a:off x="6273800" y="1989138"/>
            <a:ext cx="1838325" cy="504825"/>
          </a:xfrm>
          <a:prstGeom prst="rect">
            <a:avLst/>
          </a:prstGeom>
          <a:noFill/>
          <a:ln w="9525">
            <a:noFill/>
          </a:ln>
        </p:spPr>
        <p:txBody>
          <a:bodyPr/>
          <a:lstStyle/>
          <a:p>
            <a:pPr algn="ctr"/>
            <a:r>
              <a:rPr lang="zh-CN" altLang="en-US" sz="2000" dirty="0">
                <a:effectLst>
                  <a:outerShdw blurRad="38100" dist="38100" dir="2700000">
                    <a:srgbClr val="C0C0C0"/>
                  </a:outerShdw>
                </a:effectLst>
                <a:latin typeface="Times New Roman" panose="02020603050405020304" pitchFamily="18" charset="0"/>
              </a:rPr>
              <a:t>移动时间</a:t>
            </a:r>
            <a:r>
              <a:rPr lang="en-US" altLang="zh-CN" sz="2000">
                <a:solidFill>
                  <a:srgbClr val="0000FF"/>
                </a:solidFill>
                <a:effectLst>
                  <a:outerShdw blurRad="38100" dist="38100" dir="2700000">
                    <a:srgbClr val="C0C0C0"/>
                  </a:outerShdw>
                </a:effectLst>
                <a:latin typeface="Times New Roman" panose="02020603050405020304" pitchFamily="18" charset="0"/>
              </a:rPr>
              <a:t>M</a:t>
            </a:r>
            <a:endParaRPr lang="en-US" altLang="zh-CN" sz="2000">
              <a:solidFill>
                <a:srgbClr val="0000FF"/>
              </a:solidFill>
              <a:effectLst>
                <a:outerShdw blurRad="38100" dist="38100" dir="2700000">
                  <a:srgbClr val="C0C0C0"/>
                </a:outerShdw>
              </a:effectLst>
              <a:latin typeface="Tahoma" panose="020B0604030504040204" pitchFamily="34" charset="0"/>
            </a:endParaRPr>
          </a:p>
        </p:txBody>
      </p:sp>
      <p:sp>
        <p:nvSpPr>
          <p:cNvPr id="296976" name="文本框 296975"/>
          <p:cNvSpPr txBox="1"/>
          <p:nvPr/>
        </p:nvSpPr>
        <p:spPr>
          <a:xfrm>
            <a:off x="7967663" y="1917700"/>
            <a:ext cx="1728787" cy="407988"/>
          </a:xfrm>
          <a:prstGeom prst="rect">
            <a:avLst/>
          </a:prstGeom>
          <a:noFill/>
          <a:ln w="9525">
            <a:noFill/>
          </a:ln>
        </p:spPr>
        <p:txBody>
          <a:bodyPr/>
          <a:lstStyle/>
          <a:p>
            <a:pPr algn="ctr"/>
            <a:r>
              <a:rPr lang="zh-CN" altLang="en-US" sz="2000" dirty="0">
                <a:latin typeface="Times New Roman" panose="02020603050405020304" pitchFamily="18" charset="0"/>
              </a:rPr>
              <a:t>计算时间</a:t>
            </a:r>
            <a:r>
              <a:rPr lang="en-US" altLang="zh-CN" sz="2000">
                <a:solidFill>
                  <a:srgbClr val="0000FF"/>
                </a:solidFill>
                <a:latin typeface="Times New Roman" panose="02020603050405020304" pitchFamily="18" charset="0"/>
              </a:rPr>
              <a:t>C</a:t>
            </a:r>
            <a:endParaRPr lang="en-US" altLang="zh-CN" sz="2000">
              <a:solidFill>
                <a:srgbClr val="0000FF"/>
              </a:solidFill>
              <a:latin typeface="Tahoma" panose="020B0604030504040204" pitchFamily="34" charset="0"/>
            </a:endParaRPr>
          </a:p>
        </p:txBody>
      </p:sp>
      <p:sp>
        <p:nvSpPr>
          <p:cNvPr id="296977" name="直接连接符 296976"/>
          <p:cNvSpPr/>
          <p:nvPr/>
        </p:nvSpPr>
        <p:spPr>
          <a:xfrm flipV="1">
            <a:off x="2449513" y="2395538"/>
            <a:ext cx="2455862" cy="195262"/>
          </a:xfrm>
          <a:prstGeom prst="line">
            <a:avLst/>
          </a:prstGeom>
          <a:ln w="22225" cap="flat" cmpd="dbl">
            <a:solidFill>
              <a:srgbClr val="000000"/>
            </a:solidFill>
            <a:prstDash val="solid"/>
            <a:headEnd type="none" w="med" len="med"/>
            <a:tailEnd type="stealth" w="lg" len="lg"/>
          </a:ln>
        </p:spPr>
      </p:sp>
      <p:sp>
        <p:nvSpPr>
          <p:cNvPr id="296978" name="文本框 296977"/>
          <p:cNvSpPr txBox="1"/>
          <p:nvPr/>
        </p:nvSpPr>
        <p:spPr>
          <a:xfrm>
            <a:off x="2351088" y="2216150"/>
            <a:ext cx="431800" cy="349250"/>
          </a:xfrm>
          <a:prstGeom prst="rect">
            <a:avLst/>
          </a:prstGeom>
          <a:noFill/>
          <a:ln w="9525">
            <a:noFill/>
          </a:ln>
        </p:spPr>
        <p:txBody>
          <a:bodyPr/>
          <a:lstStyle/>
          <a:p>
            <a:pPr algn="just"/>
            <a:r>
              <a:rPr lang="zh-CN" altLang="en-US" sz="1400" dirty="0">
                <a:effectLst>
                  <a:outerShdw blurRad="38100" dist="38100" dir="2700000">
                    <a:srgbClr val="C0C0C0"/>
                  </a:outerShdw>
                </a:effectLst>
                <a:latin typeface="宋体" panose="02010600030101010101" pitchFamily="2" charset="-122"/>
              </a:rPr>
              <a:t>┇</a:t>
            </a:r>
            <a:endParaRPr lang="zh-CN" altLang="en-US" dirty="0">
              <a:effectLst>
                <a:outerShdw blurRad="38100" dist="38100" dir="2700000">
                  <a:srgbClr val="C0C0C0"/>
                </a:outerShdw>
              </a:effectLst>
              <a:latin typeface="Tahoma" panose="020B0604030504040204" pitchFamily="34" charset="0"/>
            </a:endParaRPr>
          </a:p>
        </p:txBody>
      </p:sp>
      <p:sp>
        <p:nvSpPr>
          <p:cNvPr id="296981" name="文本框 296980"/>
          <p:cNvSpPr txBox="1"/>
          <p:nvPr/>
        </p:nvSpPr>
        <p:spPr>
          <a:xfrm>
            <a:off x="2352675" y="3590925"/>
            <a:ext cx="1511300" cy="441325"/>
          </a:xfrm>
          <a:prstGeom prst="rect">
            <a:avLst/>
          </a:prstGeom>
          <a:noFill/>
          <a:ln w="9525">
            <a:noFill/>
          </a:ln>
        </p:spPr>
        <p:txBody>
          <a:bodyPr/>
          <a:lstStyle/>
          <a:p>
            <a:pPr algn="just"/>
            <a:r>
              <a:rPr lang="zh-CN" altLang="en-US" sz="2000" u="sng" dirty="0">
                <a:solidFill>
                  <a:srgbClr val="0000CC"/>
                </a:solidFill>
                <a:effectLst>
                  <a:outerShdw blurRad="38100" dist="38100" dir="2700000">
                    <a:srgbClr val="C0C0C0"/>
                  </a:outerShdw>
                </a:effectLst>
                <a:latin typeface="Times New Roman" panose="02020603050405020304" pitchFamily="18" charset="0"/>
              </a:rPr>
              <a:t>设备输入</a:t>
            </a:r>
            <a:r>
              <a:rPr lang="zh-CN" altLang="en-US" sz="2000" dirty="0">
                <a:solidFill>
                  <a:srgbClr val="0000CC"/>
                </a:solidFill>
                <a:effectLst>
                  <a:outerShdw blurRad="38100" dist="38100" dir="2700000">
                    <a:srgbClr val="C0C0C0"/>
                  </a:outerShdw>
                </a:effectLst>
                <a:latin typeface="Times New Roman" panose="02020603050405020304" pitchFamily="18" charset="0"/>
              </a:rPr>
              <a:t>：</a:t>
            </a:r>
            <a:endParaRPr lang="zh-CN" altLang="en-US" sz="2000" dirty="0">
              <a:solidFill>
                <a:srgbClr val="0000CC"/>
              </a:solidFill>
              <a:effectLst>
                <a:outerShdw blurRad="38100" dist="38100" dir="2700000">
                  <a:srgbClr val="C0C0C0"/>
                </a:outerShdw>
              </a:effectLst>
              <a:latin typeface="Tahoma" panose="020B0604030504040204" pitchFamily="34" charset="0"/>
            </a:endParaRPr>
          </a:p>
        </p:txBody>
      </p:sp>
      <p:sp>
        <p:nvSpPr>
          <p:cNvPr id="296982" name="直接连接符 296981"/>
          <p:cNvSpPr/>
          <p:nvPr/>
        </p:nvSpPr>
        <p:spPr>
          <a:xfrm>
            <a:off x="3475038" y="5180013"/>
            <a:ext cx="6854825" cy="0"/>
          </a:xfrm>
          <a:prstGeom prst="line">
            <a:avLst/>
          </a:prstGeom>
          <a:ln w="28575" cap="flat" cmpd="sng">
            <a:solidFill>
              <a:srgbClr val="006600"/>
            </a:solidFill>
            <a:prstDash val="solid"/>
            <a:headEnd type="none" w="med" len="med"/>
            <a:tailEnd type="triangle" w="med" len="med"/>
          </a:ln>
        </p:spPr>
      </p:sp>
      <p:sp>
        <p:nvSpPr>
          <p:cNvPr id="296983" name="直接连接符 296982"/>
          <p:cNvSpPr/>
          <p:nvPr/>
        </p:nvSpPr>
        <p:spPr>
          <a:xfrm>
            <a:off x="3676650" y="3213100"/>
            <a:ext cx="0" cy="2295525"/>
          </a:xfrm>
          <a:prstGeom prst="line">
            <a:avLst/>
          </a:prstGeom>
          <a:ln w="19050" cap="flat" cmpd="sng">
            <a:solidFill>
              <a:srgbClr val="006600"/>
            </a:solidFill>
            <a:prstDash val="solid"/>
            <a:headEnd type="none" w="med" len="med"/>
            <a:tailEnd type="none" w="med" len="med"/>
          </a:ln>
        </p:spPr>
      </p:sp>
      <p:sp>
        <p:nvSpPr>
          <p:cNvPr id="296984" name="文本框 296983"/>
          <p:cNvSpPr txBox="1"/>
          <p:nvPr/>
        </p:nvSpPr>
        <p:spPr>
          <a:xfrm>
            <a:off x="2668588" y="3286125"/>
            <a:ext cx="1209675" cy="341313"/>
          </a:xfrm>
          <a:prstGeom prst="rect">
            <a:avLst/>
          </a:prstGeom>
          <a:noFill/>
          <a:ln w="9525">
            <a:noFill/>
          </a:ln>
        </p:spPr>
        <p:txBody>
          <a:bodyPr/>
          <a:lstStyle/>
          <a:p>
            <a:pPr algn="just"/>
            <a:r>
              <a:rPr lang="zh-CN" altLang="en-US" sz="2000" dirty="0">
                <a:solidFill>
                  <a:srgbClr val="0000CC"/>
                </a:solidFill>
                <a:effectLst>
                  <a:outerShdw blurRad="38100" dist="38100" dir="2700000">
                    <a:srgbClr val="C0C0C0"/>
                  </a:outerShdw>
                </a:effectLst>
                <a:latin typeface="Times New Roman" panose="02020603050405020304" pitchFamily="18" charset="0"/>
              </a:rPr>
              <a:t>缓冲区：</a:t>
            </a:r>
            <a:endParaRPr lang="zh-CN" altLang="en-US" sz="2000" dirty="0">
              <a:solidFill>
                <a:srgbClr val="0000CC"/>
              </a:solidFill>
              <a:effectLst>
                <a:outerShdw blurRad="38100" dist="38100" dir="2700000">
                  <a:srgbClr val="C0C0C0"/>
                </a:outerShdw>
              </a:effectLst>
              <a:latin typeface="Tahoma" panose="020B0604030504040204" pitchFamily="34" charset="0"/>
            </a:endParaRPr>
          </a:p>
        </p:txBody>
      </p:sp>
      <p:sp>
        <p:nvSpPr>
          <p:cNvPr id="296985" name="文本框 296984"/>
          <p:cNvSpPr txBox="1"/>
          <p:nvPr/>
        </p:nvSpPr>
        <p:spPr>
          <a:xfrm>
            <a:off x="1847850" y="3995738"/>
            <a:ext cx="2030413" cy="441325"/>
          </a:xfrm>
          <a:prstGeom prst="rect">
            <a:avLst/>
          </a:prstGeom>
          <a:noFill/>
          <a:ln w="9525">
            <a:noFill/>
          </a:ln>
        </p:spPr>
        <p:txBody>
          <a:bodyPr/>
          <a:lstStyle/>
          <a:p>
            <a:pPr algn="just"/>
            <a:r>
              <a:rPr lang="zh-CN" altLang="en-US" sz="2000" u="sng" dirty="0">
                <a:solidFill>
                  <a:srgbClr val="0000CC"/>
                </a:solidFill>
                <a:effectLst>
                  <a:outerShdw blurRad="38100" dist="38100" dir="2700000">
                    <a:srgbClr val="C0C0C0"/>
                  </a:outerShdw>
                </a:effectLst>
                <a:latin typeface="Times New Roman" panose="02020603050405020304" pitchFamily="18" charset="0"/>
              </a:rPr>
              <a:t>拷贝到用户区</a:t>
            </a:r>
            <a:r>
              <a:rPr lang="zh-CN" altLang="en-US" sz="2000" dirty="0">
                <a:solidFill>
                  <a:srgbClr val="0000CC"/>
                </a:solidFill>
                <a:effectLst>
                  <a:outerShdw blurRad="38100" dist="38100" dir="2700000">
                    <a:srgbClr val="C0C0C0"/>
                  </a:outerShdw>
                </a:effectLst>
                <a:latin typeface="Times New Roman" panose="02020603050405020304" pitchFamily="18" charset="0"/>
              </a:rPr>
              <a:t>：</a:t>
            </a:r>
            <a:endParaRPr lang="zh-CN" altLang="en-US" sz="2000" dirty="0">
              <a:solidFill>
                <a:srgbClr val="0000CC"/>
              </a:solidFill>
              <a:effectLst>
                <a:outerShdw blurRad="38100" dist="38100" dir="2700000">
                  <a:srgbClr val="C0C0C0"/>
                </a:outerShdw>
              </a:effectLst>
              <a:latin typeface="Tahoma" panose="020B0604030504040204" pitchFamily="34" charset="0"/>
            </a:endParaRPr>
          </a:p>
        </p:txBody>
      </p:sp>
      <p:sp>
        <p:nvSpPr>
          <p:cNvPr id="296986" name="文本框 296985"/>
          <p:cNvSpPr txBox="1"/>
          <p:nvPr/>
        </p:nvSpPr>
        <p:spPr>
          <a:xfrm>
            <a:off x="2136775" y="4365625"/>
            <a:ext cx="1800225" cy="441325"/>
          </a:xfrm>
          <a:prstGeom prst="rect">
            <a:avLst/>
          </a:prstGeom>
          <a:noFill/>
          <a:ln w="9525">
            <a:noFill/>
          </a:ln>
        </p:spPr>
        <p:txBody>
          <a:bodyPr/>
          <a:lstStyle/>
          <a:p>
            <a:pPr algn="just"/>
            <a:r>
              <a:rPr lang="zh-CN" altLang="en-US" sz="2000" dirty="0">
                <a:solidFill>
                  <a:srgbClr val="0000CC"/>
                </a:solidFill>
                <a:effectLst>
                  <a:outerShdw blurRad="38100" dist="38100" dir="2700000">
                    <a:srgbClr val="C0C0C0"/>
                  </a:outerShdw>
                </a:effectLst>
                <a:latin typeface="Times New Roman" panose="02020603050405020304" pitchFamily="18" charset="0"/>
              </a:rPr>
              <a:t>用户区数据：</a:t>
            </a:r>
            <a:endParaRPr lang="zh-CN" altLang="en-US" sz="2000" dirty="0">
              <a:solidFill>
                <a:srgbClr val="0000CC"/>
              </a:solidFill>
              <a:effectLst>
                <a:outerShdw blurRad="38100" dist="38100" dir="2700000">
                  <a:srgbClr val="C0C0C0"/>
                </a:outerShdw>
              </a:effectLst>
              <a:latin typeface="Tahoma" panose="020B0604030504040204" pitchFamily="34" charset="0"/>
            </a:endParaRPr>
          </a:p>
        </p:txBody>
      </p:sp>
      <p:sp>
        <p:nvSpPr>
          <p:cNvPr id="296987" name="文本框 296986"/>
          <p:cNvSpPr txBox="1"/>
          <p:nvPr/>
        </p:nvSpPr>
        <p:spPr>
          <a:xfrm>
            <a:off x="1847850" y="4652963"/>
            <a:ext cx="2030413" cy="441325"/>
          </a:xfrm>
          <a:prstGeom prst="rect">
            <a:avLst/>
          </a:prstGeom>
          <a:noFill/>
          <a:ln w="9525">
            <a:noFill/>
          </a:ln>
        </p:spPr>
        <p:txBody>
          <a:bodyPr/>
          <a:lstStyle/>
          <a:p>
            <a:pPr algn="just"/>
            <a:r>
              <a:rPr lang="zh-CN" altLang="en-US" sz="2000" u="sng" dirty="0">
                <a:solidFill>
                  <a:srgbClr val="0000CC"/>
                </a:solidFill>
                <a:effectLst>
                  <a:outerShdw blurRad="38100" dist="38100" dir="2700000">
                    <a:srgbClr val="C0C0C0"/>
                  </a:outerShdw>
                </a:effectLst>
                <a:latin typeface="Times New Roman" panose="02020603050405020304" pitchFamily="18" charset="0"/>
              </a:rPr>
              <a:t>用户进程计算</a:t>
            </a:r>
            <a:r>
              <a:rPr lang="zh-CN" altLang="en-US" sz="2000" dirty="0">
                <a:solidFill>
                  <a:srgbClr val="0000CC"/>
                </a:solidFill>
                <a:effectLst>
                  <a:outerShdw blurRad="38100" dist="38100" dir="2700000">
                    <a:srgbClr val="C0C0C0"/>
                  </a:outerShdw>
                </a:effectLst>
                <a:latin typeface="Times New Roman" panose="02020603050405020304" pitchFamily="18" charset="0"/>
              </a:rPr>
              <a:t>：</a:t>
            </a:r>
            <a:endParaRPr lang="zh-CN" altLang="en-US" sz="2000" dirty="0">
              <a:solidFill>
                <a:srgbClr val="0000CC"/>
              </a:solidFill>
              <a:effectLst>
                <a:outerShdw blurRad="38100" dist="38100" dir="2700000">
                  <a:srgbClr val="C0C0C0"/>
                </a:outerShdw>
              </a:effectLst>
              <a:latin typeface="Tahoma" panose="020B0604030504040204" pitchFamily="34" charset="0"/>
            </a:endParaRPr>
          </a:p>
        </p:txBody>
      </p:sp>
      <p:sp>
        <p:nvSpPr>
          <p:cNvPr id="296990" name="矩形 296989"/>
          <p:cNvSpPr/>
          <p:nvPr/>
        </p:nvSpPr>
        <p:spPr>
          <a:xfrm>
            <a:off x="3676650" y="4471988"/>
            <a:ext cx="763588" cy="541337"/>
          </a:xfrm>
          <a:prstGeom prst="rect">
            <a:avLst/>
          </a:prstGeom>
          <a:noFill/>
          <a:ln w="317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296991" name="文本框 296990"/>
          <p:cNvSpPr txBox="1"/>
          <p:nvPr/>
        </p:nvSpPr>
        <p:spPr>
          <a:xfrm>
            <a:off x="3792538" y="4437063"/>
            <a:ext cx="576262" cy="360362"/>
          </a:xfrm>
          <a:prstGeom prst="rect">
            <a:avLst/>
          </a:prstGeom>
          <a:noFill/>
          <a:ln w="9525">
            <a:noFill/>
          </a:ln>
        </p:spPr>
        <p:txBody>
          <a:bodyPr/>
          <a:lstStyle/>
          <a:p>
            <a:pPr algn="just"/>
            <a:r>
              <a:rPr lang="zh-CN" altLang="en-US" dirty="0">
                <a:latin typeface="Times New Roman" panose="02020603050405020304" pitchFamily="18" charset="0"/>
              </a:rPr>
              <a:t>空</a:t>
            </a:r>
            <a:endParaRPr lang="zh-CN" altLang="en-US" dirty="0">
              <a:latin typeface="Tahoma" panose="020B0604030504040204" pitchFamily="34" charset="0"/>
            </a:endParaRPr>
          </a:p>
        </p:txBody>
      </p:sp>
      <p:sp>
        <p:nvSpPr>
          <p:cNvPr id="296992" name="直接连接符 296991"/>
          <p:cNvSpPr/>
          <p:nvPr/>
        </p:nvSpPr>
        <p:spPr>
          <a:xfrm>
            <a:off x="4483100" y="3213100"/>
            <a:ext cx="0" cy="2295525"/>
          </a:xfrm>
          <a:prstGeom prst="line">
            <a:avLst/>
          </a:prstGeom>
          <a:ln w="19050" cap="flat" cmpd="sng">
            <a:solidFill>
              <a:srgbClr val="000000"/>
            </a:solidFill>
            <a:prstDash val="lgDash"/>
            <a:headEnd type="none" w="med" len="med"/>
            <a:tailEnd type="none" w="med" len="med"/>
          </a:ln>
        </p:spPr>
      </p:sp>
      <p:sp>
        <p:nvSpPr>
          <p:cNvPr id="296993" name="直接连接符 296992"/>
          <p:cNvSpPr/>
          <p:nvPr/>
        </p:nvSpPr>
        <p:spPr>
          <a:xfrm>
            <a:off x="4886325" y="3213100"/>
            <a:ext cx="0" cy="2295525"/>
          </a:xfrm>
          <a:prstGeom prst="line">
            <a:avLst/>
          </a:prstGeom>
          <a:ln w="19050" cap="flat" cmpd="sng">
            <a:solidFill>
              <a:srgbClr val="000000"/>
            </a:solidFill>
            <a:prstDash val="lgDash"/>
            <a:headEnd type="none" w="med" len="med"/>
            <a:tailEnd type="none" w="med" len="med"/>
          </a:ln>
        </p:spPr>
      </p:sp>
      <p:sp>
        <p:nvSpPr>
          <p:cNvPr id="296995" name="直接连接符 296994"/>
          <p:cNvSpPr/>
          <p:nvPr/>
        </p:nvSpPr>
        <p:spPr>
          <a:xfrm>
            <a:off x="5692775" y="3213100"/>
            <a:ext cx="0" cy="2132013"/>
          </a:xfrm>
          <a:prstGeom prst="line">
            <a:avLst/>
          </a:prstGeom>
          <a:ln w="19050" cap="flat" cmpd="sng">
            <a:solidFill>
              <a:srgbClr val="000000"/>
            </a:solidFill>
            <a:prstDash val="lgDash"/>
            <a:headEnd type="none" w="med" len="med"/>
            <a:tailEnd type="none" w="med" len="med"/>
          </a:ln>
        </p:spPr>
      </p:sp>
      <p:sp>
        <p:nvSpPr>
          <p:cNvPr id="296997" name="矩形 296996"/>
          <p:cNvSpPr/>
          <p:nvPr/>
        </p:nvSpPr>
        <p:spPr>
          <a:xfrm>
            <a:off x="4886325" y="4468813"/>
            <a:ext cx="739775" cy="544512"/>
          </a:xfrm>
          <a:prstGeom prst="rect">
            <a:avLst/>
          </a:prstGeom>
          <a:noFill/>
          <a:ln w="317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296998" name="文本框 296997"/>
          <p:cNvSpPr txBox="1"/>
          <p:nvPr/>
        </p:nvSpPr>
        <p:spPr>
          <a:xfrm>
            <a:off x="4995863" y="4437063"/>
            <a:ext cx="452437" cy="360362"/>
          </a:xfrm>
          <a:prstGeom prst="rect">
            <a:avLst/>
          </a:prstGeom>
          <a:noFill/>
          <a:ln w="9525">
            <a:noFill/>
          </a:ln>
        </p:spPr>
        <p:txBody>
          <a:bodyPr/>
          <a:lstStyle/>
          <a:p>
            <a:pPr algn="just"/>
            <a:r>
              <a:rPr lang="zh-CN" altLang="en-US" dirty="0">
                <a:latin typeface="Times New Roman" panose="02020603050405020304" pitchFamily="18" charset="0"/>
              </a:rPr>
              <a:t>满</a:t>
            </a:r>
            <a:endParaRPr lang="zh-CN" altLang="en-US" dirty="0">
              <a:latin typeface="Tahoma" panose="020B0604030504040204" pitchFamily="34" charset="0"/>
            </a:endParaRPr>
          </a:p>
        </p:txBody>
      </p:sp>
      <p:sp>
        <p:nvSpPr>
          <p:cNvPr id="296999" name="直接连接符 296998"/>
          <p:cNvSpPr/>
          <p:nvPr/>
        </p:nvSpPr>
        <p:spPr>
          <a:xfrm>
            <a:off x="4479925" y="3705225"/>
            <a:ext cx="392113" cy="731838"/>
          </a:xfrm>
          <a:prstGeom prst="line">
            <a:avLst/>
          </a:prstGeom>
          <a:ln w="38100" cap="flat" cmpd="dbl">
            <a:solidFill>
              <a:srgbClr val="800000"/>
            </a:solidFill>
            <a:prstDash val="solid"/>
            <a:headEnd type="none" w="med" len="med"/>
            <a:tailEnd type="triangle" w="med" len="med"/>
          </a:ln>
        </p:spPr>
      </p:sp>
      <p:sp>
        <p:nvSpPr>
          <p:cNvPr id="297001" name="直接连接符 297000"/>
          <p:cNvSpPr/>
          <p:nvPr/>
        </p:nvSpPr>
        <p:spPr>
          <a:xfrm>
            <a:off x="6096000" y="3213100"/>
            <a:ext cx="0" cy="2132013"/>
          </a:xfrm>
          <a:prstGeom prst="line">
            <a:avLst/>
          </a:prstGeom>
          <a:ln w="19050" cap="flat" cmpd="sng">
            <a:solidFill>
              <a:srgbClr val="000000"/>
            </a:solidFill>
            <a:prstDash val="lgDash"/>
            <a:headEnd type="none" w="med" len="med"/>
            <a:tailEnd type="none" w="med" len="med"/>
          </a:ln>
        </p:spPr>
      </p:sp>
      <p:sp>
        <p:nvSpPr>
          <p:cNvPr id="297002" name="直接连接符 297001"/>
          <p:cNvSpPr/>
          <p:nvPr/>
        </p:nvSpPr>
        <p:spPr>
          <a:xfrm>
            <a:off x="6902450" y="3213100"/>
            <a:ext cx="0" cy="2132013"/>
          </a:xfrm>
          <a:prstGeom prst="line">
            <a:avLst/>
          </a:prstGeom>
          <a:ln w="19050" cap="flat" cmpd="sng">
            <a:solidFill>
              <a:srgbClr val="000000"/>
            </a:solidFill>
            <a:prstDash val="lgDash"/>
            <a:headEnd type="none" w="med" len="med"/>
            <a:tailEnd type="none" w="med" len="med"/>
          </a:ln>
        </p:spPr>
      </p:sp>
      <p:sp>
        <p:nvSpPr>
          <p:cNvPr id="297005" name="矩形 297004"/>
          <p:cNvSpPr/>
          <p:nvPr/>
        </p:nvSpPr>
        <p:spPr>
          <a:xfrm>
            <a:off x="6096000" y="4468813"/>
            <a:ext cx="741363" cy="544512"/>
          </a:xfrm>
          <a:prstGeom prst="rect">
            <a:avLst/>
          </a:prstGeom>
          <a:noFill/>
          <a:ln w="317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297007" name="直接连接符 297006"/>
          <p:cNvSpPr/>
          <p:nvPr/>
        </p:nvSpPr>
        <p:spPr>
          <a:xfrm>
            <a:off x="5692775" y="3705225"/>
            <a:ext cx="403225" cy="731838"/>
          </a:xfrm>
          <a:prstGeom prst="line">
            <a:avLst/>
          </a:prstGeom>
          <a:ln w="38100" cap="flat" cmpd="dbl">
            <a:solidFill>
              <a:srgbClr val="800000"/>
            </a:solidFill>
            <a:prstDash val="solid"/>
            <a:headEnd type="none" w="med" len="med"/>
            <a:tailEnd type="triangle" w="med" len="med"/>
          </a:ln>
        </p:spPr>
      </p:sp>
      <p:sp>
        <p:nvSpPr>
          <p:cNvPr id="297009" name="文本框 297008"/>
          <p:cNvSpPr txBox="1"/>
          <p:nvPr/>
        </p:nvSpPr>
        <p:spPr>
          <a:xfrm>
            <a:off x="7191375" y="3868738"/>
            <a:ext cx="633413" cy="352425"/>
          </a:xfrm>
          <a:prstGeom prst="rect">
            <a:avLst/>
          </a:prstGeom>
          <a:noFill/>
          <a:ln w="9525">
            <a:noFill/>
          </a:ln>
        </p:spPr>
        <p:txBody>
          <a:bodyPr/>
          <a:lstStyle/>
          <a:p>
            <a:pPr algn="just"/>
            <a:r>
              <a:rPr lang="en-US" altLang="zh-CN" sz="3200">
                <a:latin typeface="Arial" panose="020B0604020202020204" pitchFamily="34" charset="0"/>
              </a:rPr>
              <a:t>···</a:t>
            </a:r>
            <a:endParaRPr lang="en-US" altLang="zh-CN" sz="3200" b="0">
              <a:latin typeface="Tahoma" panose="020B0604030504040204" pitchFamily="34" charset="0"/>
            </a:endParaRPr>
          </a:p>
        </p:txBody>
      </p:sp>
      <p:sp>
        <p:nvSpPr>
          <p:cNvPr id="297010" name="直接连接符 297009"/>
          <p:cNvSpPr/>
          <p:nvPr/>
        </p:nvSpPr>
        <p:spPr>
          <a:xfrm>
            <a:off x="7910513" y="3213100"/>
            <a:ext cx="0" cy="2132013"/>
          </a:xfrm>
          <a:prstGeom prst="line">
            <a:avLst/>
          </a:prstGeom>
          <a:ln w="19050" cap="flat" cmpd="sng">
            <a:solidFill>
              <a:srgbClr val="000000"/>
            </a:solidFill>
            <a:prstDash val="lgDash"/>
            <a:headEnd type="none" w="med" len="med"/>
            <a:tailEnd type="none" w="med" len="med"/>
          </a:ln>
        </p:spPr>
      </p:sp>
      <p:sp>
        <p:nvSpPr>
          <p:cNvPr id="297011" name="直接连接符 297010"/>
          <p:cNvSpPr/>
          <p:nvPr/>
        </p:nvSpPr>
        <p:spPr>
          <a:xfrm>
            <a:off x="8716963" y="3213100"/>
            <a:ext cx="0" cy="2132013"/>
          </a:xfrm>
          <a:prstGeom prst="line">
            <a:avLst/>
          </a:prstGeom>
          <a:ln w="19050" cap="flat" cmpd="sng">
            <a:solidFill>
              <a:srgbClr val="000000"/>
            </a:solidFill>
            <a:prstDash val="lgDash"/>
            <a:headEnd type="none" w="med" len="med"/>
            <a:tailEnd type="none" w="med" len="med"/>
          </a:ln>
        </p:spPr>
      </p:sp>
      <p:sp>
        <p:nvSpPr>
          <p:cNvPr id="297013" name="矩形 297012"/>
          <p:cNvSpPr/>
          <p:nvPr/>
        </p:nvSpPr>
        <p:spPr>
          <a:xfrm>
            <a:off x="7910513" y="4468813"/>
            <a:ext cx="741362" cy="544512"/>
          </a:xfrm>
          <a:prstGeom prst="rect">
            <a:avLst/>
          </a:prstGeom>
          <a:noFill/>
          <a:ln w="317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297016" name="直接连接符 297015"/>
          <p:cNvSpPr/>
          <p:nvPr/>
        </p:nvSpPr>
        <p:spPr>
          <a:xfrm>
            <a:off x="7507288" y="3705225"/>
            <a:ext cx="388937" cy="731838"/>
          </a:xfrm>
          <a:prstGeom prst="line">
            <a:avLst/>
          </a:prstGeom>
          <a:ln w="38100" cap="flat" cmpd="dbl">
            <a:solidFill>
              <a:srgbClr val="800000"/>
            </a:solidFill>
            <a:prstDash val="solid"/>
            <a:headEnd type="none" w="med" len="med"/>
            <a:tailEnd type="triangle" w="med" len="med"/>
          </a:ln>
        </p:spPr>
      </p:sp>
      <p:sp>
        <p:nvSpPr>
          <p:cNvPr id="297018" name="直接连接符 297017"/>
          <p:cNvSpPr/>
          <p:nvPr/>
        </p:nvSpPr>
        <p:spPr>
          <a:xfrm>
            <a:off x="9120188" y="3213100"/>
            <a:ext cx="0" cy="2132013"/>
          </a:xfrm>
          <a:prstGeom prst="line">
            <a:avLst/>
          </a:prstGeom>
          <a:ln w="19050" cap="flat" cmpd="sng">
            <a:solidFill>
              <a:srgbClr val="000000"/>
            </a:solidFill>
            <a:prstDash val="lgDash"/>
            <a:headEnd type="none" w="med" len="med"/>
            <a:tailEnd type="none" w="med" len="med"/>
          </a:ln>
        </p:spPr>
      </p:sp>
      <p:sp>
        <p:nvSpPr>
          <p:cNvPr id="297019" name="直接连接符 297018"/>
          <p:cNvSpPr/>
          <p:nvPr/>
        </p:nvSpPr>
        <p:spPr>
          <a:xfrm>
            <a:off x="9912350" y="3789363"/>
            <a:ext cx="14288" cy="1555750"/>
          </a:xfrm>
          <a:prstGeom prst="line">
            <a:avLst/>
          </a:prstGeom>
          <a:ln w="19050" cap="flat" cmpd="sng">
            <a:solidFill>
              <a:srgbClr val="000000"/>
            </a:solidFill>
            <a:prstDash val="lgDash"/>
            <a:headEnd type="none" w="med" len="med"/>
            <a:tailEnd type="none" w="med" len="med"/>
          </a:ln>
        </p:spPr>
      </p:sp>
      <p:sp>
        <p:nvSpPr>
          <p:cNvPr id="297022" name="矩形 297021"/>
          <p:cNvSpPr/>
          <p:nvPr/>
        </p:nvSpPr>
        <p:spPr>
          <a:xfrm>
            <a:off x="9120188" y="4468813"/>
            <a:ext cx="741362" cy="544512"/>
          </a:xfrm>
          <a:prstGeom prst="rect">
            <a:avLst/>
          </a:prstGeom>
          <a:noFill/>
          <a:ln w="317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297024" name="直接连接符 297023"/>
          <p:cNvSpPr/>
          <p:nvPr/>
        </p:nvSpPr>
        <p:spPr>
          <a:xfrm>
            <a:off x="8716963" y="3705225"/>
            <a:ext cx="403225" cy="731838"/>
          </a:xfrm>
          <a:prstGeom prst="line">
            <a:avLst/>
          </a:prstGeom>
          <a:ln w="38100" cap="flat" cmpd="dbl">
            <a:solidFill>
              <a:srgbClr val="800000"/>
            </a:solidFill>
            <a:prstDash val="solid"/>
            <a:headEnd type="none" w="med" len="med"/>
            <a:tailEnd type="triangle" w="med" len="med"/>
          </a:ln>
        </p:spPr>
      </p:sp>
      <p:sp>
        <p:nvSpPr>
          <p:cNvPr id="297026" name="矩形 297025"/>
          <p:cNvSpPr/>
          <p:nvPr/>
        </p:nvSpPr>
        <p:spPr>
          <a:xfrm>
            <a:off x="3694113" y="3459163"/>
            <a:ext cx="739775" cy="536575"/>
          </a:xfrm>
          <a:prstGeom prst="rect">
            <a:avLst/>
          </a:prstGeom>
          <a:noFill/>
          <a:ln w="317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297031" name="矩形 297030"/>
          <p:cNvSpPr/>
          <p:nvPr/>
        </p:nvSpPr>
        <p:spPr>
          <a:xfrm>
            <a:off x="4903788" y="3459163"/>
            <a:ext cx="739775" cy="536575"/>
          </a:xfrm>
          <a:prstGeom prst="rect">
            <a:avLst/>
          </a:prstGeom>
          <a:noFill/>
          <a:ln w="317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297036" name="矩形 297035"/>
          <p:cNvSpPr/>
          <p:nvPr/>
        </p:nvSpPr>
        <p:spPr>
          <a:xfrm>
            <a:off x="6113463" y="3459163"/>
            <a:ext cx="739775" cy="536575"/>
          </a:xfrm>
          <a:prstGeom prst="rect">
            <a:avLst/>
          </a:prstGeom>
          <a:noFill/>
          <a:ln w="317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297041" name="矩形 297040"/>
          <p:cNvSpPr/>
          <p:nvPr/>
        </p:nvSpPr>
        <p:spPr>
          <a:xfrm>
            <a:off x="7945438" y="3459163"/>
            <a:ext cx="739775" cy="536575"/>
          </a:xfrm>
          <a:prstGeom prst="rect">
            <a:avLst/>
          </a:prstGeom>
          <a:noFill/>
          <a:ln w="317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297045" name="文本框 297044"/>
          <p:cNvSpPr txBox="1"/>
          <p:nvPr/>
        </p:nvSpPr>
        <p:spPr>
          <a:xfrm>
            <a:off x="10301288" y="4852988"/>
            <a:ext cx="403225" cy="441325"/>
          </a:xfrm>
          <a:prstGeom prst="rect">
            <a:avLst/>
          </a:prstGeom>
          <a:noFill/>
          <a:ln w="9525">
            <a:noFill/>
          </a:ln>
        </p:spPr>
        <p:txBody>
          <a:bodyPr/>
          <a:lstStyle/>
          <a:p>
            <a:pPr algn="just"/>
            <a:r>
              <a:rPr lang="en-US" altLang="zh-CN" sz="3200" b="0">
                <a:latin typeface="Times New Roman" panose="02020603050405020304" pitchFamily="18" charset="0"/>
              </a:rPr>
              <a:t>t</a:t>
            </a:r>
            <a:endParaRPr lang="en-US" altLang="zh-CN" sz="3200" b="0">
              <a:latin typeface="Tahoma" panose="020B0604030504040204" pitchFamily="34" charset="0"/>
            </a:endParaRPr>
          </a:p>
        </p:txBody>
      </p:sp>
      <p:sp>
        <p:nvSpPr>
          <p:cNvPr id="297047" name="左大括号 297046"/>
          <p:cNvSpPr/>
          <p:nvPr/>
        </p:nvSpPr>
        <p:spPr>
          <a:xfrm rot="-5400000" flipV="1">
            <a:off x="5151438" y="5094288"/>
            <a:ext cx="231775" cy="790575"/>
          </a:xfrm>
          <a:prstGeom prst="leftBrace">
            <a:avLst>
              <a:gd name="adj1" fmla="val 28424"/>
              <a:gd name="adj2" fmla="val 50000"/>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297048" name="文本框 297047"/>
          <p:cNvSpPr txBox="1"/>
          <p:nvPr/>
        </p:nvSpPr>
        <p:spPr>
          <a:xfrm>
            <a:off x="4872038" y="5518150"/>
            <a:ext cx="863600" cy="422275"/>
          </a:xfrm>
          <a:prstGeom prst="rect">
            <a:avLst/>
          </a:prstGeom>
          <a:noFill/>
          <a:ln w="9525">
            <a:noFill/>
          </a:ln>
        </p:spPr>
        <p:txBody>
          <a:bodyPr/>
          <a:lstStyle/>
          <a:p>
            <a:pPr algn="just"/>
            <a:r>
              <a:rPr lang="en-US" altLang="zh-CN" b="0" i="1">
                <a:latin typeface="Times New Roman" panose="02020603050405020304" pitchFamily="18" charset="0"/>
              </a:rPr>
              <a:t>T</a:t>
            </a:r>
            <a:r>
              <a:rPr lang="en-US" altLang="zh-CN" b="0">
                <a:latin typeface="Times New Roman" panose="02020603050405020304" pitchFamily="18" charset="0"/>
              </a:rPr>
              <a:t>=</a:t>
            </a:r>
            <a:r>
              <a:rPr lang="en-US" altLang="zh-CN" b="0" i="1">
                <a:latin typeface="Times New Roman" panose="02020603050405020304" pitchFamily="18" charset="0"/>
              </a:rPr>
              <a:t>C</a:t>
            </a:r>
            <a:endParaRPr lang="en-US" altLang="zh-CN" b="0">
              <a:latin typeface="Tahoma" panose="020B0604030504040204" pitchFamily="34" charset="0"/>
            </a:endParaRPr>
          </a:p>
        </p:txBody>
      </p:sp>
      <p:sp>
        <p:nvSpPr>
          <p:cNvPr id="297049" name="文本框 297048"/>
          <p:cNvSpPr txBox="1"/>
          <p:nvPr/>
        </p:nvSpPr>
        <p:spPr>
          <a:xfrm>
            <a:off x="4483100" y="5508625"/>
            <a:ext cx="604838" cy="441325"/>
          </a:xfrm>
          <a:prstGeom prst="rect">
            <a:avLst/>
          </a:prstGeom>
          <a:noFill/>
          <a:ln w="9525">
            <a:noFill/>
          </a:ln>
        </p:spPr>
        <p:txBody>
          <a:bodyPr/>
          <a:lstStyle/>
          <a:p>
            <a:pPr algn="just"/>
            <a:r>
              <a:rPr lang="en-US" altLang="zh-CN" b="0" i="1">
                <a:latin typeface="Times New Roman" panose="02020603050405020304" pitchFamily="18" charset="0"/>
              </a:rPr>
              <a:t>M</a:t>
            </a:r>
            <a:endParaRPr lang="en-US" altLang="zh-CN" b="0">
              <a:latin typeface="Tahoma" panose="020B0604030504040204" pitchFamily="34" charset="0"/>
            </a:endParaRPr>
          </a:p>
        </p:txBody>
      </p:sp>
      <p:sp>
        <p:nvSpPr>
          <p:cNvPr id="297050" name="左大括号 297049"/>
          <p:cNvSpPr/>
          <p:nvPr/>
        </p:nvSpPr>
        <p:spPr>
          <a:xfrm rot="-5400000">
            <a:off x="4576763" y="5324475"/>
            <a:ext cx="220662" cy="366713"/>
          </a:xfrm>
          <a:prstGeom prst="leftBrace">
            <a:avLst>
              <a:gd name="adj1" fmla="val 13848"/>
              <a:gd name="adj2" fmla="val 50000"/>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297051" name="文本框 297050"/>
          <p:cNvSpPr txBox="1"/>
          <p:nvPr/>
        </p:nvSpPr>
        <p:spPr>
          <a:xfrm>
            <a:off x="4727575" y="6021388"/>
            <a:ext cx="4464050" cy="503237"/>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宋体" panose="02010600030101010101" pitchFamily="2" charset="-122"/>
              </a:rPr>
              <a:t>5.16</a:t>
            </a:r>
            <a:r>
              <a:rPr lang="zh-CN" altLang="en-US" sz="2000" dirty="0">
                <a:solidFill>
                  <a:srgbClr val="006600"/>
                </a:solidFill>
                <a:effectLst>
                  <a:outerShdw blurRad="38100" dist="38100" dir="2700000">
                    <a:srgbClr val="C0C0C0"/>
                  </a:outerShdw>
                </a:effectLst>
                <a:latin typeface="宋体" panose="02010600030101010101" pitchFamily="2" charset="-122"/>
              </a:rPr>
              <a:t>单缓冲下处理数据块</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297053" name="文本框 297052"/>
          <p:cNvSpPr txBox="1"/>
          <p:nvPr/>
        </p:nvSpPr>
        <p:spPr>
          <a:xfrm>
            <a:off x="6240463" y="4437063"/>
            <a:ext cx="452437" cy="360362"/>
          </a:xfrm>
          <a:prstGeom prst="rect">
            <a:avLst/>
          </a:prstGeom>
          <a:noFill/>
          <a:ln w="9525">
            <a:noFill/>
          </a:ln>
        </p:spPr>
        <p:txBody>
          <a:bodyPr/>
          <a:lstStyle/>
          <a:p>
            <a:pPr algn="just"/>
            <a:r>
              <a:rPr lang="zh-CN" altLang="en-US" dirty="0">
                <a:latin typeface="Times New Roman" panose="02020603050405020304" pitchFamily="18" charset="0"/>
              </a:rPr>
              <a:t>满</a:t>
            </a:r>
            <a:endParaRPr lang="zh-CN" altLang="en-US" dirty="0">
              <a:latin typeface="Tahoma" panose="020B0604030504040204" pitchFamily="34" charset="0"/>
            </a:endParaRPr>
          </a:p>
        </p:txBody>
      </p:sp>
      <p:sp>
        <p:nvSpPr>
          <p:cNvPr id="297054" name="文本框 297053"/>
          <p:cNvSpPr txBox="1"/>
          <p:nvPr/>
        </p:nvSpPr>
        <p:spPr>
          <a:xfrm>
            <a:off x="8040688" y="4437063"/>
            <a:ext cx="452437" cy="360362"/>
          </a:xfrm>
          <a:prstGeom prst="rect">
            <a:avLst/>
          </a:prstGeom>
          <a:noFill/>
          <a:ln w="9525">
            <a:noFill/>
          </a:ln>
        </p:spPr>
        <p:txBody>
          <a:bodyPr/>
          <a:lstStyle/>
          <a:p>
            <a:pPr algn="just"/>
            <a:r>
              <a:rPr lang="zh-CN" altLang="en-US" dirty="0">
                <a:latin typeface="Times New Roman" panose="02020603050405020304" pitchFamily="18" charset="0"/>
              </a:rPr>
              <a:t>满</a:t>
            </a:r>
            <a:endParaRPr lang="zh-CN" altLang="en-US" dirty="0">
              <a:latin typeface="Tahoma" panose="020B0604030504040204" pitchFamily="34" charset="0"/>
            </a:endParaRPr>
          </a:p>
        </p:txBody>
      </p:sp>
      <p:sp>
        <p:nvSpPr>
          <p:cNvPr id="297055" name="文本框 297054"/>
          <p:cNvSpPr txBox="1"/>
          <p:nvPr/>
        </p:nvSpPr>
        <p:spPr>
          <a:xfrm>
            <a:off x="9264650" y="4437063"/>
            <a:ext cx="452438" cy="360362"/>
          </a:xfrm>
          <a:prstGeom prst="rect">
            <a:avLst/>
          </a:prstGeom>
          <a:noFill/>
          <a:ln w="9525">
            <a:noFill/>
          </a:ln>
        </p:spPr>
        <p:txBody>
          <a:bodyPr/>
          <a:lstStyle/>
          <a:p>
            <a:pPr algn="just"/>
            <a:r>
              <a:rPr lang="zh-CN" altLang="en-US" dirty="0">
                <a:latin typeface="Times New Roman" panose="02020603050405020304" pitchFamily="18" charset="0"/>
              </a:rPr>
              <a:t>满</a:t>
            </a:r>
            <a:endParaRPr lang="zh-CN" altLang="en-US" dirty="0">
              <a:latin typeface="Tahoma" panose="020B0604030504040204" pitchFamily="34" charset="0"/>
            </a:endParaRPr>
          </a:p>
        </p:txBody>
      </p:sp>
      <p:grpSp>
        <p:nvGrpSpPr>
          <p:cNvPr id="297057" name="组合 297056"/>
          <p:cNvGrpSpPr/>
          <p:nvPr/>
        </p:nvGrpSpPr>
        <p:grpSpPr>
          <a:xfrm>
            <a:off x="3697288" y="3468688"/>
            <a:ext cx="806450" cy="431800"/>
            <a:chOff x="3198" y="255"/>
            <a:chExt cx="508" cy="272"/>
          </a:xfrm>
        </p:grpSpPr>
        <p:sp>
          <p:nvSpPr>
            <p:cNvPr id="296988" name="直接连接符 296987"/>
            <p:cNvSpPr/>
            <p:nvPr/>
          </p:nvSpPr>
          <p:spPr>
            <a:xfrm>
              <a:off x="3198" y="527"/>
              <a:ext cx="508" cy="0"/>
            </a:xfrm>
            <a:prstGeom prst="line">
              <a:avLst/>
            </a:prstGeom>
            <a:ln w="28575" cap="flat" cmpd="sng">
              <a:solidFill>
                <a:srgbClr val="000000"/>
              </a:solidFill>
              <a:prstDash val="solid"/>
              <a:headEnd type="none" w="med" len="med"/>
              <a:tailEnd type="triangle" w="med" len="med"/>
            </a:ln>
          </p:spPr>
        </p:sp>
        <p:sp>
          <p:nvSpPr>
            <p:cNvPr id="297056" name="矩形 297055"/>
            <p:cNvSpPr/>
            <p:nvPr/>
          </p:nvSpPr>
          <p:spPr>
            <a:xfrm>
              <a:off x="3198" y="255"/>
              <a:ext cx="498" cy="227"/>
            </a:xfrm>
            <a:prstGeom prst="rect">
              <a:avLst/>
            </a:prstGeom>
            <a:solidFill>
              <a:srgbClr val="C0C0C0"/>
            </a:solidFill>
            <a:ln w="9525" cap="flat" cmpd="sng">
              <a:solidFill>
                <a:schemeClr val="tx1"/>
              </a:solidFill>
              <a:prstDash val="solid"/>
              <a:miter/>
              <a:headEnd type="none" w="med" len="med"/>
              <a:tailEnd type="none" w="med" len="med"/>
            </a:ln>
          </p:spPr>
          <p:txBody>
            <a:bodyPr/>
            <a:lstStyle/>
            <a:p>
              <a:endParaRPr lang="zh-CN" altLang="en-US"/>
            </a:p>
          </p:txBody>
        </p:sp>
      </p:grpSp>
      <p:grpSp>
        <p:nvGrpSpPr>
          <p:cNvPr id="297058" name="组合 297057"/>
          <p:cNvGrpSpPr/>
          <p:nvPr/>
        </p:nvGrpSpPr>
        <p:grpSpPr>
          <a:xfrm>
            <a:off x="4883150" y="3468688"/>
            <a:ext cx="806450" cy="431800"/>
            <a:chOff x="3198" y="255"/>
            <a:chExt cx="508" cy="272"/>
          </a:xfrm>
        </p:grpSpPr>
        <p:sp>
          <p:nvSpPr>
            <p:cNvPr id="297059" name="直接连接符 297058"/>
            <p:cNvSpPr/>
            <p:nvPr/>
          </p:nvSpPr>
          <p:spPr>
            <a:xfrm>
              <a:off x="3198" y="527"/>
              <a:ext cx="508" cy="0"/>
            </a:xfrm>
            <a:prstGeom prst="line">
              <a:avLst/>
            </a:prstGeom>
            <a:ln w="28575" cap="flat" cmpd="sng">
              <a:solidFill>
                <a:srgbClr val="000000"/>
              </a:solidFill>
              <a:prstDash val="solid"/>
              <a:headEnd type="none" w="med" len="med"/>
              <a:tailEnd type="triangle" w="med" len="med"/>
            </a:ln>
          </p:spPr>
        </p:sp>
        <p:sp>
          <p:nvSpPr>
            <p:cNvPr id="297060" name="矩形 297059"/>
            <p:cNvSpPr/>
            <p:nvPr/>
          </p:nvSpPr>
          <p:spPr>
            <a:xfrm>
              <a:off x="3198" y="255"/>
              <a:ext cx="498" cy="227"/>
            </a:xfrm>
            <a:prstGeom prst="rect">
              <a:avLst/>
            </a:prstGeom>
            <a:solidFill>
              <a:srgbClr val="C0C0C0"/>
            </a:solidFill>
            <a:ln w="9525" cap="flat" cmpd="sng">
              <a:solidFill>
                <a:schemeClr val="tx1"/>
              </a:solidFill>
              <a:prstDash val="solid"/>
              <a:miter/>
              <a:headEnd type="none" w="med" len="med"/>
              <a:tailEnd type="none" w="med" len="med"/>
            </a:ln>
          </p:spPr>
          <p:txBody>
            <a:bodyPr/>
            <a:lstStyle/>
            <a:p>
              <a:endParaRPr lang="zh-CN" altLang="en-US"/>
            </a:p>
          </p:txBody>
        </p:sp>
      </p:grpSp>
      <p:grpSp>
        <p:nvGrpSpPr>
          <p:cNvPr id="297061" name="组合 297060"/>
          <p:cNvGrpSpPr/>
          <p:nvPr/>
        </p:nvGrpSpPr>
        <p:grpSpPr>
          <a:xfrm>
            <a:off x="6107113" y="3473450"/>
            <a:ext cx="806450" cy="431800"/>
            <a:chOff x="3198" y="255"/>
            <a:chExt cx="508" cy="272"/>
          </a:xfrm>
        </p:grpSpPr>
        <p:sp>
          <p:nvSpPr>
            <p:cNvPr id="297062" name="直接连接符 297061"/>
            <p:cNvSpPr/>
            <p:nvPr/>
          </p:nvSpPr>
          <p:spPr>
            <a:xfrm>
              <a:off x="3198" y="527"/>
              <a:ext cx="508" cy="0"/>
            </a:xfrm>
            <a:prstGeom prst="line">
              <a:avLst/>
            </a:prstGeom>
            <a:ln w="28575" cap="flat" cmpd="sng">
              <a:solidFill>
                <a:srgbClr val="000000"/>
              </a:solidFill>
              <a:prstDash val="solid"/>
              <a:headEnd type="none" w="med" len="med"/>
              <a:tailEnd type="triangle" w="med" len="med"/>
            </a:ln>
          </p:spPr>
        </p:sp>
        <p:sp>
          <p:nvSpPr>
            <p:cNvPr id="297063" name="矩形 297062"/>
            <p:cNvSpPr/>
            <p:nvPr/>
          </p:nvSpPr>
          <p:spPr>
            <a:xfrm>
              <a:off x="3198" y="255"/>
              <a:ext cx="498" cy="227"/>
            </a:xfrm>
            <a:prstGeom prst="rect">
              <a:avLst/>
            </a:prstGeom>
            <a:solidFill>
              <a:srgbClr val="C0C0C0"/>
            </a:solidFill>
            <a:ln w="9525" cap="flat" cmpd="sng">
              <a:solidFill>
                <a:schemeClr val="tx1"/>
              </a:solidFill>
              <a:prstDash val="solid"/>
              <a:miter/>
              <a:headEnd type="none" w="med" len="med"/>
              <a:tailEnd type="none" w="med" len="med"/>
            </a:ln>
          </p:spPr>
          <p:txBody>
            <a:bodyPr/>
            <a:lstStyle/>
            <a:p>
              <a:endParaRPr lang="zh-CN" altLang="en-US"/>
            </a:p>
          </p:txBody>
        </p:sp>
      </p:grpSp>
      <p:grpSp>
        <p:nvGrpSpPr>
          <p:cNvPr id="297064" name="组合 297063"/>
          <p:cNvGrpSpPr/>
          <p:nvPr/>
        </p:nvGrpSpPr>
        <p:grpSpPr>
          <a:xfrm>
            <a:off x="7896225" y="3473450"/>
            <a:ext cx="806450" cy="431800"/>
            <a:chOff x="3198" y="255"/>
            <a:chExt cx="508" cy="272"/>
          </a:xfrm>
        </p:grpSpPr>
        <p:sp>
          <p:nvSpPr>
            <p:cNvPr id="297065" name="直接连接符 297064"/>
            <p:cNvSpPr/>
            <p:nvPr/>
          </p:nvSpPr>
          <p:spPr>
            <a:xfrm>
              <a:off x="3198" y="527"/>
              <a:ext cx="508" cy="0"/>
            </a:xfrm>
            <a:prstGeom prst="line">
              <a:avLst/>
            </a:prstGeom>
            <a:ln w="28575" cap="flat" cmpd="sng">
              <a:solidFill>
                <a:srgbClr val="000000"/>
              </a:solidFill>
              <a:prstDash val="solid"/>
              <a:headEnd type="none" w="med" len="med"/>
              <a:tailEnd type="triangle" w="med" len="med"/>
            </a:ln>
          </p:spPr>
        </p:sp>
        <p:sp>
          <p:nvSpPr>
            <p:cNvPr id="297066" name="矩形 297065"/>
            <p:cNvSpPr/>
            <p:nvPr/>
          </p:nvSpPr>
          <p:spPr>
            <a:xfrm>
              <a:off x="3198" y="255"/>
              <a:ext cx="498" cy="227"/>
            </a:xfrm>
            <a:prstGeom prst="rect">
              <a:avLst/>
            </a:prstGeom>
            <a:solidFill>
              <a:srgbClr val="C0C0C0"/>
            </a:solidFill>
            <a:ln w="9525" cap="flat" cmpd="sng">
              <a:solidFill>
                <a:schemeClr val="tx1"/>
              </a:solidFill>
              <a:prstDash val="solid"/>
              <a:miter/>
              <a:headEnd type="none" w="med" len="med"/>
              <a:tailEnd type="none" w="med" len="med"/>
            </a:ln>
          </p:spPr>
          <p:txBody>
            <a:bodyPr/>
            <a:lstStyle/>
            <a:p>
              <a:endParaRPr lang="zh-CN" altLang="en-US"/>
            </a:p>
          </p:txBody>
        </p:sp>
      </p:grpSp>
      <p:sp>
        <p:nvSpPr>
          <p:cNvPr id="296994" name="直接连接符 296993"/>
          <p:cNvSpPr/>
          <p:nvPr/>
        </p:nvSpPr>
        <p:spPr>
          <a:xfrm>
            <a:off x="4872038" y="4868863"/>
            <a:ext cx="806450" cy="0"/>
          </a:xfrm>
          <a:prstGeom prst="line">
            <a:avLst/>
          </a:prstGeom>
          <a:ln w="57150" cap="flat" cmpd="sng">
            <a:solidFill>
              <a:srgbClr val="0000FF"/>
            </a:solidFill>
            <a:prstDash val="solid"/>
            <a:headEnd type="none" w="med" len="med"/>
            <a:tailEnd type="triangle" w="med" len="med"/>
          </a:ln>
        </p:spPr>
      </p:sp>
      <p:sp>
        <p:nvSpPr>
          <p:cNvPr id="297067" name="直接连接符 297066"/>
          <p:cNvSpPr/>
          <p:nvPr/>
        </p:nvSpPr>
        <p:spPr>
          <a:xfrm>
            <a:off x="6096000" y="4868863"/>
            <a:ext cx="806450" cy="0"/>
          </a:xfrm>
          <a:prstGeom prst="line">
            <a:avLst/>
          </a:prstGeom>
          <a:ln w="57150" cap="flat" cmpd="sng">
            <a:solidFill>
              <a:srgbClr val="0000FF"/>
            </a:solidFill>
            <a:prstDash val="solid"/>
            <a:headEnd type="none" w="med" len="med"/>
            <a:tailEnd type="triangle" w="med" len="med"/>
          </a:ln>
        </p:spPr>
      </p:sp>
      <p:sp>
        <p:nvSpPr>
          <p:cNvPr id="297068" name="直接连接符 297067"/>
          <p:cNvSpPr/>
          <p:nvPr/>
        </p:nvSpPr>
        <p:spPr>
          <a:xfrm>
            <a:off x="7896225" y="4868863"/>
            <a:ext cx="806450" cy="0"/>
          </a:xfrm>
          <a:prstGeom prst="line">
            <a:avLst/>
          </a:prstGeom>
          <a:ln w="57150" cap="flat" cmpd="sng">
            <a:solidFill>
              <a:srgbClr val="0000FF"/>
            </a:solidFill>
            <a:prstDash val="solid"/>
            <a:headEnd type="none" w="med" len="med"/>
            <a:tailEnd type="triangle" w="med" len="med"/>
          </a:ln>
        </p:spPr>
      </p:sp>
      <p:sp>
        <p:nvSpPr>
          <p:cNvPr id="297069" name="直接连接符 297068"/>
          <p:cNvSpPr/>
          <p:nvPr/>
        </p:nvSpPr>
        <p:spPr>
          <a:xfrm>
            <a:off x="9120188" y="4868863"/>
            <a:ext cx="806450" cy="0"/>
          </a:xfrm>
          <a:prstGeom prst="line">
            <a:avLst/>
          </a:prstGeom>
          <a:ln w="57150" cap="flat" cmpd="sng">
            <a:solidFill>
              <a:srgbClr val="0000FF"/>
            </a:solidFill>
            <a:prstDash val="solid"/>
            <a:headEnd type="none" w="med" len="med"/>
            <a:tailEnd type="triangle" w="med" len="med"/>
          </a:ln>
        </p:spPr>
      </p:sp>
      <p:sp>
        <p:nvSpPr>
          <p:cNvPr id="297071" name="文本框 297070"/>
          <p:cNvSpPr txBox="1"/>
          <p:nvPr/>
        </p:nvSpPr>
        <p:spPr>
          <a:xfrm>
            <a:off x="3792538" y="3502025"/>
            <a:ext cx="576262" cy="360363"/>
          </a:xfrm>
          <a:prstGeom prst="rect">
            <a:avLst/>
          </a:prstGeom>
          <a:noFill/>
          <a:ln w="9525">
            <a:noFill/>
          </a:ln>
        </p:spPr>
        <p:txBody>
          <a:bodyPr/>
          <a:lstStyle/>
          <a:p>
            <a:pPr algn="just"/>
            <a:r>
              <a:rPr lang="zh-CN" altLang="en-US" dirty="0">
                <a:latin typeface="Times New Roman" panose="02020603050405020304" pitchFamily="18" charset="0"/>
              </a:rPr>
              <a:t>空</a:t>
            </a:r>
            <a:endParaRPr lang="zh-CN" altLang="en-US" dirty="0">
              <a:latin typeface="Tahoma" panose="020B0604030504040204" pitchFamily="34" charset="0"/>
            </a:endParaRPr>
          </a:p>
        </p:txBody>
      </p:sp>
      <p:sp>
        <p:nvSpPr>
          <p:cNvPr id="297075" name="圆角矩形 297074"/>
          <p:cNvSpPr/>
          <p:nvPr/>
        </p:nvSpPr>
        <p:spPr>
          <a:xfrm>
            <a:off x="1703388" y="5661025"/>
            <a:ext cx="2736850" cy="576263"/>
          </a:xfrm>
          <a:prstGeom prst="roundRect">
            <a:avLst>
              <a:gd name="adj" fmla="val 16667"/>
            </a:avLst>
          </a:prstGeom>
          <a:solidFill>
            <a:srgbClr val="CCFFFF">
              <a:alpha val="80000"/>
            </a:srgbClr>
          </a:solidFill>
          <a:ln w="9525" cap="flat" cmpd="sng">
            <a:solidFill>
              <a:schemeClr val="tx1"/>
            </a:solidFill>
            <a:prstDash val="solid"/>
            <a:miter/>
            <a:headEnd type="none" w="med" len="med"/>
            <a:tailEnd type="none" w="med" len="med"/>
          </a:ln>
        </p:spPr>
        <p:txBody>
          <a:bodyPr wrap="none" anchor="ctr"/>
          <a:lstStyle/>
          <a:p>
            <a:r>
              <a:rPr lang="zh-CN" altLang="en-US" dirty="0">
                <a:solidFill>
                  <a:srgbClr val="FF00FF"/>
                </a:solidFill>
                <a:effectLst>
                  <a:outerShdw blurRad="38100" dist="38100" dir="2700000">
                    <a:srgbClr val="000000"/>
                  </a:outerShdw>
                </a:effectLst>
                <a:latin typeface="Tahoma" panose="020B0604030504040204" pitchFamily="34" charset="0"/>
              </a:rPr>
              <a:t>对于</a:t>
            </a:r>
            <a:r>
              <a:rPr lang="en-US" altLang="zh-CN">
                <a:solidFill>
                  <a:srgbClr val="FF00FF"/>
                </a:solidFill>
                <a:effectLst>
                  <a:outerShdw blurRad="38100" dist="38100" dir="2700000">
                    <a:srgbClr val="000000"/>
                  </a:outerShdw>
                </a:effectLst>
                <a:latin typeface="Tahoma" panose="020B0604030504040204" pitchFamily="34" charset="0"/>
              </a:rPr>
              <a:t>T&gt;C</a:t>
            </a:r>
            <a:r>
              <a:rPr lang="zh-CN" altLang="en-US" dirty="0">
                <a:solidFill>
                  <a:srgbClr val="FF00FF"/>
                </a:solidFill>
                <a:effectLst>
                  <a:outerShdw blurRad="38100" dist="38100" dir="2700000">
                    <a:srgbClr val="000000"/>
                  </a:outerShdw>
                </a:effectLst>
                <a:latin typeface="Tahoma" panose="020B0604030504040204" pitchFamily="34" charset="0"/>
              </a:rPr>
              <a:t>，</a:t>
            </a:r>
            <a:r>
              <a:rPr lang="en-US" altLang="zh-CN">
                <a:solidFill>
                  <a:srgbClr val="FF00FF"/>
                </a:solidFill>
                <a:effectLst>
                  <a:outerShdw blurRad="38100" dist="38100" dir="2700000">
                    <a:srgbClr val="000000"/>
                  </a:outerShdw>
                </a:effectLst>
                <a:latin typeface="Tahoma" panose="020B0604030504040204" pitchFamily="34" charset="0"/>
              </a:rPr>
              <a:t>C&gt;T ?</a:t>
            </a:r>
          </a:p>
        </p:txBody>
      </p:sp>
      <p:sp>
        <p:nvSpPr>
          <p:cNvPr id="297078" name="AutoShape 5"/>
          <p:cNvSpPr/>
          <p:nvPr/>
        </p:nvSpPr>
        <p:spPr>
          <a:xfrm>
            <a:off x="1066764" y="1011146"/>
            <a:ext cx="3514725"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97079" name="Text Box 38"/>
          <p:cNvSpPr txBox="1"/>
          <p:nvPr/>
        </p:nvSpPr>
        <p:spPr>
          <a:xfrm>
            <a:off x="1122327" y="1050833"/>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二、单缓冲区</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297080" name="动作按钮: 自定义 297079"/>
          <p:cNvSpPr/>
          <p:nvPr/>
        </p:nvSpPr>
        <p:spPr>
          <a:xfrm>
            <a:off x="9551988" y="6021388"/>
            <a:ext cx="900112" cy="360362"/>
          </a:xfrm>
          <a:prstGeom prst="actionButtonBlank">
            <a:avLst/>
          </a:prstGeom>
          <a:solidFill>
            <a:srgbClr val="006600"/>
          </a:solidFill>
          <a:ln w="9525">
            <a:noFill/>
          </a:ln>
        </p:spPr>
        <p:txBody>
          <a:bodyPr wrap="none" anchor="ctr"/>
          <a:lstStyle/>
          <a:p>
            <a:pPr algn="ctr"/>
            <a:r>
              <a:rPr lang="zh-CN" altLang="en-US" sz="1400" dirty="0">
                <a:solidFill>
                  <a:schemeClr val="hlink"/>
                </a:solidFill>
                <a:effectLst>
                  <a:outerShdw blurRad="38100" dist="38100" dir="2700000">
                    <a:srgbClr val="000000"/>
                  </a:outerShdw>
                </a:effectLst>
                <a:latin typeface="Tahoma" panose="020B0604030504040204" pitchFamily="34" charset="0"/>
              </a:rPr>
              <a:t>动画演示</a:t>
            </a:r>
          </a:p>
        </p:txBody>
      </p:sp>
      <p:sp>
        <p:nvSpPr>
          <p:cNvPr id="77" name="矩形 76">
            <a:extLst>
              <a:ext uri="{FF2B5EF4-FFF2-40B4-BE49-F238E27FC236}">
                <a16:creationId xmlns:a16="http://schemas.microsoft.com/office/drawing/2014/main" id="{677197ED-6597-44B0-88A2-B9C81C683D8A}"/>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97078"/>
                                        </p:tgtEl>
                                        <p:attrNameLst>
                                          <p:attrName>style.visibility</p:attrName>
                                        </p:attrNameLst>
                                      </p:cBhvr>
                                      <p:to>
                                        <p:strVal val="visible"/>
                                      </p:to>
                                    </p:set>
                                    <p:anim calcmode="lin" valueType="num">
                                      <p:cBhvr additive="base">
                                        <p:cTn id="7" dur="500" fill="hold"/>
                                        <p:tgtEl>
                                          <p:spTgt spid="297078"/>
                                        </p:tgtEl>
                                        <p:attrNameLst>
                                          <p:attrName>ppt_x</p:attrName>
                                        </p:attrNameLst>
                                      </p:cBhvr>
                                      <p:tavLst>
                                        <p:tav tm="0">
                                          <p:val>
                                            <p:strVal val="#ppt_x"/>
                                          </p:val>
                                        </p:tav>
                                        <p:tav tm="100000">
                                          <p:val>
                                            <p:strVal val="#ppt_x"/>
                                          </p:val>
                                        </p:tav>
                                      </p:tavLst>
                                    </p:anim>
                                    <p:anim calcmode="lin" valueType="num">
                                      <p:cBhvr additive="base">
                                        <p:cTn id="8" dur="500" fill="hold"/>
                                        <p:tgtEl>
                                          <p:spTgt spid="2970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97079"/>
                                        </p:tgtEl>
                                        <p:attrNameLst>
                                          <p:attrName>style.visibility</p:attrName>
                                        </p:attrNameLst>
                                      </p:cBhvr>
                                      <p:to>
                                        <p:strVal val="visible"/>
                                      </p:to>
                                    </p:set>
                                    <p:anim calcmode="lin" valueType="num">
                                      <p:cBhvr additive="base">
                                        <p:cTn id="12" dur="500" fill="hold"/>
                                        <p:tgtEl>
                                          <p:spTgt spid="297079"/>
                                        </p:tgtEl>
                                        <p:attrNameLst>
                                          <p:attrName>ppt_x</p:attrName>
                                        </p:attrNameLst>
                                      </p:cBhvr>
                                      <p:tavLst>
                                        <p:tav tm="0">
                                          <p:val>
                                            <p:strVal val="#ppt_x"/>
                                          </p:val>
                                        </p:tav>
                                        <p:tav tm="100000">
                                          <p:val>
                                            <p:strVal val="#ppt_x"/>
                                          </p:val>
                                        </p:tav>
                                      </p:tavLst>
                                    </p:anim>
                                    <p:anim calcmode="lin" valueType="num">
                                      <p:cBhvr additive="base">
                                        <p:cTn id="13" dur="500" fill="hold"/>
                                        <p:tgtEl>
                                          <p:spTgt spid="29707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97080"/>
                                        </p:tgtEl>
                                        <p:attrNameLst>
                                          <p:attrName>style.visibility</p:attrName>
                                        </p:attrNameLst>
                                      </p:cBhvr>
                                      <p:to>
                                        <p:strVal val="visible"/>
                                      </p:to>
                                    </p:set>
                                    <p:anim calcmode="lin" valueType="num">
                                      <p:cBhvr>
                                        <p:cTn id="17" dur="1000" fill="hold"/>
                                        <p:tgtEl>
                                          <p:spTgt spid="297080"/>
                                        </p:tgtEl>
                                        <p:attrNameLst>
                                          <p:attrName>ppt_w</p:attrName>
                                        </p:attrNameLst>
                                      </p:cBhvr>
                                      <p:tavLst>
                                        <p:tav tm="0">
                                          <p:val>
                                            <p:strVal val="#ppt_w*0.70"/>
                                          </p:val>
                                        </p:tav>
                                        <p:tav tm="100000">
                                          <p:val>
                                            <p:strVal val="#ppt_w"/>
                                          </p:val>
                                        </p:tav>
                                      </p:tavLst>
                                    </p:anim>
                                    <p:anim calcmode="lin" valueType="num">
                                      <p:cBhvr>
                                        <p:cTn id="18" dur="1000" fill="hold"/>
                                        <p:tgtEl>
                                          <p:spTgt spid="297080"/>
                                        </p:tgtEl>
                                        <p:attrNameLst>
                                          <p:attrName>ppt_h</p:attrName>
                                        </p:attrNameLst>
                                      </p:cBhvr>
                                      <p:tavLst>
                                        <p:tav tm="0">
                                          <p:val>
                                            <p:strVal val="#ppt_h"/>
                                          </p:val>
                                        </p:tav>
                                        <p:tav tm="100000">
                                          <p:val>
                                            <p:strVal val="#ppt_h"/>
                                          </p:val>
                                        </p:tav>
                                      </p:tavLst>
                                    </p:anim>
                                    <p:animEffect transition="in" filter="fade">
                                      <p:cBhvr>
                                        <p:cTn id="19" dur="1000"/>
                                        <p:tgtEl>
                                          <p:spTgt spid="29708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0" restart="whenNotActive" fill="hold" evtFilter="cancelBubble" nodeType="interactiveSeq">
                <p:stCondLst>
                  <p:cond evt="onClick" delay="0">
                    <p:tgtEl>
                      <p:spTgt spid="297080"/>
                    </p:tgtEl>
                  </p:cond>
                </p:stCondLst>
                <p:endSync evt="end" delay="0">
                  <p:rtn val="all"/>
                </p:endSync>
                <p:childTnLst>
                  <p:par>
                    <p:cTn id="21" fill="hold">
                      <p:stCondLst>
                        <p:cond delay="0"/>
                      </p:stCondLst>
                      <p:childTnLst>
                        <p:par>
                          <p:cTn id="22" fill="hold">
                            <p:stCondLst>
                              <p:cond delay="0"/>
                            </p:stCondLst>
                            <p:childTnLst>
                              <p:par>
                                <p:cTn id="23" presetID="26" presetClass="emph" presetSubtype="0" fill="hold" grpId="0" nodeType="afterEffect">
                                  <p:stCondLst>
                                    <p:cond delay="0"/>
                                  </p:stCondLst>
                                  <p:childTnLst>
                                    <p:animEffect transition="out" filter="fade">
                                      <p:cBhvr>
                                        <p:cTn id="24" dur="1000" tmFilter="0, 0; .2, .5; .8, .5; 1, 0"/>
                                        <p:tgtEl>
                                          <p:spTgt spid="296981"/>
                                        </p:tgtEl>
                                      </p:cBhvr>
                                    </p:animEffect>
                                    <p:animScale>
                                      <p:cBhvr>
                                        <p:cTn id="25" dur="500" autoRev="1" fill="hold"/>
                                        <p:tgtEl>
                                          <p:spTgt spid="296981"/>
                                        </p:tgtEl>
                                      </p:cBhvr>
                                      <p:by x="105000" y="105000"/>
                                    </p:animScale>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297057"/>
                                        </p:tgtEl>
                                        <p:attrNameLst>
                                          <p:attrName>style.visibility</p:attrName>
                                        </p:attrNameLst>
                                      </p:cBhvr>
                                      <p:to>
                                        <p:strVal val="visible"/>
                                      </p:to>
                                    </p:set>
                                    <p:animEffect transition="in" filter="wipe(left)">
                                      <p:cBhvr>
                                        <p:cTn id="29" dur="3000"/>
                                        <p:tgtEl>
                                          <p:spTgt spid="297057"/>
                                        </p:tgtEl>
                                      </p:cBhvr>
                                    </p:animEffect>
                                  </p:childTnLst>
                                </p:cTn>
                              </p:par>
                              <p:par>
                                <p:cTn id="30" presetID="53" presetClass="exit" presetSubtype="16" fill="hold" grpId="0" nodeType="withEffect">
                                  <p:stCondLst>
                                    <p:cond delay="0"/>
                                  </p:stCondLst>
                                  <p:childTnLst>
                                    <p:anim calcmode="lin" valueType="num">
                                      <p:cBhvr>
                                        <p:cTn id="31" dur="500"/>
                                        <p:tgtEl>
                                          <p:spTgt spid="297071"/>
                                        </p:tgtEl>
                                        <p:attrNameLst>
                                          <p:attrName>ppt_w</p:attrName>
                                        </p:attrNameLst>
                                      </p:cBhvr>
                                      <p:tavLst>
                                        <p:tav tm="0">
                                          <p:val>
                                            <p:strVal val="ppt_w"/>
                                          </p:val>
                                        </p:tav>
                                        <p:tav tm="100000">
                                          <p:val>
                                            <p:fltVal val="0"/>
                                          </p:val>
                                        </p:tav>
                                      </p:tavLst>
                                    </p:anim>
                                    <p:anim calcmode="lin" valueType="num">
                                      <p:cBhvr>
                                        <p:cTn id="32" dur="500"/>
                                        <p:tgtEl>
                                          <p:spTgt spid="297071"/>
                                        </p:tgtEl>
                                        <p:attrNameLst>
                                          <p:attrName>ppt_h</p:attrName>
                                        </p:attrNameLst>
                                      </p:cBhvr>
                                      <p:tavLst>
                                        <p:tav tm="0">
                                          <p:val>
                                            <p:strVal val="ppt_h"/>
                                          </p:val>
                                        </p:tav>
                                        <p:tav tm="100000">
                                          <p:val>
                                            <p:fltVal val="0"/>
                                          </p:val>
                                        </p:tav>
                                      </p:tavLst>
                                    </p:anim>
                                    <p:animEffect transition="out" filter="fade">
                                      <p:cBhvr>
                                        <p:cTn id="33" dur="500"/>
                                        <p:tgtEl>
                                          <p:spTgt spid="297071"/>
                                        </p:tgtEl>
                                      </p:cBhvr>
                                    </p:animEffect>
                                    <p:set>
                                      <p:cBhvr>
                                        <p:cTn id="34" dur="1" fill="hold">
                                          <p:stCondLst>
                                            <p:cond delay="499"/>
                                          </p:stCondLst>
                                        </p:cTn>
                                        <p:tgtEl>
                                          <p:spTgt spid="297071"/>
                                        </p:tgtEl>
                                        <p:attrNameLst>
                                          <p:attrName>style.visibility</p:attrName>
                                        </p:attrNameLst>
                                      </p:cBhvr>
                                      <p:to>
                                        <p:strVal val="hidden"/>
                                      </p:to>
                                    </p:set>
                                  </p:childTnLst>
                                </p:cTn>
                              </p:par>
                            </p:childTnLst>
                          </p:cTn>
                        </p:par>
                        <p:par>
                          <p:cTn id="35" fill="hold">
                            <p:stCondLst>
                              <p:cond delay="4000"/>
                            </p:stCondLst>
                            <p:childTnLst>
                              <p:par>
                                <p:cTn id="36" presetID="22" presetClass="entr" presetSubtype="1" fill="hold" nodeType="afterEffect">
                                  <p:stCondLst>
                                    <p:cond delay="0"/>
                                  </p:stCondLst>
                                  <p:childTnLst>
                                    <p:set>
                                      <p:cBhvr>
                                        <p:cTn id="37" dur="1" fill="hold">
                                          <p:stCondLst>
                                            <p:cond delay="0"/>
                                          </p:stCondLst>
                                        </p:cTn>
                                        <p:tgtEl>
                                          <p:spTgt spid="296999"/>
                                        </p:tgtEl>
                                        <p:attrNameLst>
                                          <p:attrName>style.visibility</p:attrName>
                                        </p:attrNameLst>
                                      </p:cBhvr>
                                      <p:to>
                                        <p:strVal val="visible"/>
                                      </p:to>
                                    </p:set>
                                    <p:animEffect transition="in" filter="wipe(up)">
                                      <p:cBhvr>
                                        <p:cTn id="38" dur="2000"/>
                                        <p:tgtEl>
                                          <p:spTgt spid="296999"/>
                                        </p:tgtEl>
                                      </p:cBhvr>
                                    </p:animEffect>
                                  </p:childTnLst>
                                </p:cTn>
                              </p:par>
                            </p:childTnLst>
                          </p:cTn>
                        </p:par>
                        <p:par>
                          <p:cTn id="39" fill="hold">
                            <p:stCondLst>
                              <p:cond delay="6000"/>
                            </p:stCondLst>
                            <p:childTnLst>
                              <p:par>
                                <p:cTn id="40" presetID="1" presetClass="emph" presetSubtype="2" fill="hold" nodeType="afterEffect">
                                  <p:stCondLst>
                                    <p:cond delay="0"/>
                                  </p:stCondLst>
                                  <p:childTnLst>
                                    <p:animClr clrSpc="rgb" dir="cw">
                                      <p:cBhvr>
                                        <p:cTn id="41" dur="500" fill="hold"/>
                                        <p:tgtEl>
                                          <p:spTgt spid="296997"/>
                                        </p:tgtEl>
                                        <p:attrNameLst>
                                          <p:attrName>fillcolor</p:attrName>
                                        </p:attrNameLst>
                                      </p:cBhvr>
                                      <p:to>
                                        <a:srgbClr val="C0C0C0"/>
                                      </p:to>
                                    </p:animClr>
                                    <p:set>
                                      <p:cBhvr>
                                        <p:cTn id="42" dur="500" fill="hold"/>
                                        <p:tgtEl>
                                          <p:spTgt spid="296997"/>
                                        </p:tgtEl>
                                        <p:attrNameLst>
                                          <p:attrName>fill.type</p:attrName>
                                        </p:attrNameLst>
                                      </p:cBhvr>
                                      <p:to>
                                        <p:strVal val="solid"/>
                                      </p:to>
                                    </p:set>
                                    <p:set>
                                      <p:cBhvr>
                                        <p:cTn id="43" dur="500" fill="hold"/>
                                        <p:tgtEl>
                                          <p:spTgt spid="296997"/>
                                        </p:tgtEl>
                                        <p:attrNameLst>
                                          <p:attrName>fill.on</p:attrName>
                                        </p:attrNameLst>
                                      </p:cBhvr>
                                      <p:to>
                                        <p:strVal val="true"/>
                                      </p:to>
                                    </p:set>
                                  </p:childTnLst>
                                </p:cTn>
                              </p:par>
                              <p:par>
                                <p:cTn id="44" presetID="53" presetClass="entr" presetSubtype="16" fill="hold" grpId="0" nodeType="withEffect">
                                  <p:stCondLst>
                                    <p:cond delay="0"/>
                                  </p:stCondLst>
                                  <p:childTnLst>
                                    <p:set>
                                      <p:cBhvr>
                                        <p:cTn id="45" dur="1" fill="hold">
                                          <p:stCondLst>
                                            <p:cond delay="0"/>
                                          </p:stCondLst>
                                        </p:cTn>
                                        <p:tgtEl>
                                          <p:spTgt spid="296998"/>
                                        </p:tgtEl>
                                        <p:attrNameLst>
                                          <p:attrName>style.visibility</p:attrName>
                                        </p:attrNameLst>
                                      </p:cBhvr>
                                      <p:to>
                                        <p:strVal val="visible"/>
                                      </p:to>
                                    </p:set>
                                    <p:anim calcmode="lin" valueType="num">
                                      <p:cBhvr>
                                        <p:cTn id="46" dur="500" fill="hold"/>
                                        <p:tgtEl>
                                          <p:spTgt spid="296998"/>
                                        </p:tgtEl>
                                        <p:attrNameLst>
                                          <p:attrName>ppt_w</p:attrName>
                                        </p:attrNameLst>
                                      </p:cBhvr>
                                      <p:tavLst>
                                        <p:tav tm="0">
                                          <p:val>
                                            <p:fltVal val="0"/>
                                          </p:val>
                                        </p:tav>
                                        <p:tav tm="100000">
                                          <p:val>
                                            <p:strVal val="#ppt_w"/>
                                          </p:val>
                                        </p:tav>
                                      </p:tavLst>
                                    </p:anim>
                                    <p:anim calcmode="lin" valueType="num">
                                      <p:cBhvr>
                                        <p:cTn id="47" dur="500" fill="hold"/>
                                        <p:tgtEl>
                                          <p:spTgt spid="296998"/>
                                        </p:tgtEl>
                                        <p:attrNameLst>
                                          <p:attrName>ppt_h</p:attrName>
                                        </p:attrNameLst>
                                      </p:cBhvr>
                                      <p:tavLst>
                                        <p:tav tm="0">
                                          <p:val>
                                            <p:fltVal val="0"/>
                                          </p:val>
                                        </p:tav>
                                        <p:tav tm="100000">
                                          <p:val>
                                            <p:strVal val="#ppt_h"/>
                                          </p:val>
                                        </p:tav>
                                      </p:tavLst>
                                    </p:anim>
                                    <p:animEffect transition="in" filter="fade">
                                      <p:cBhvr>
                                        <p:cTn id="48" dur="500"/>
                                        <p:tgtEl>
                                          <p:spTgt spid="296998"/>
                                        </p:tgtEl>
                                      </p:cBhvr>
                                    </p:animEffect>
                                  </p:childTnLst>
                                </p:cTn>
                              </p:par>
                            </p:childTnLst>
                          </p:cTn>
                        </p:par>
                        <p:par>
                          <p:cTn id="49" fill="hold">
                            <p:stCondLst>
                              <p:cond delay="6500"/>
                            </p:stCondLst>
                            <p:childTnLst>
                              <p:par>
                                <p:cTn id="50" presetID="22" presetClass="entr" presetSubtype="8" fill="hold" nodeType="afterEffect">
                                  <p:stCondLst>
                                    <p:cond delay="0"/>
                                  </p:stCondLst>
                                  <p:childTnLst>
                                    <p:set>
                                      <p:cBhvr>
                                        <p:cTn id="51" dur="1" fill="hold">
                                          <p:stCondLst>
                                            <p:cond delay="0"/>
                                          </p:stCondLst>
                                        </p:cTn>
                                        <p:tgtEl>
                                          <p:spTgt spid="296994"/>
                                        </p:tgtEl>
                                        <p:attrNameLst>
                                          <p:attrName>style.visibility</p:attrName>
                                        </p:attrNameLst>
                                      </p:cBhvr>
                                      <p:to>
                                        <p:strVal val="visible"/>
                                      </p:to>
                                    </p:set>
                                    <p:animEffect transition="in" filter="wipe(left)">
                                      <p:cBhvr>
                                        <p:cTn id="52" dur="5000"/>
                                        <p:tgtEl>
                                          <p:spTgt spid="296994"/>
                                        </p:tgtEl>
                                      </p:cBhvr>
                                    </p:animEffect>
                                  </p:childTnLst>
                                  <p:subTnLst>
                                    <p:set>
                                      <p:cBhvr override="childStyle">
                                        <p:cTn dur="1" fill="hold" display="0" masterRel="sameClick" afterEffect="1">
                                          <p:stCondLst>
                                            <p:cond evt="end" delay="0">
                                              <p:tn val="50"/>
                                            </p:cond>
                                          </p:stCondLst>
                                        </p:cTn>
                                        <p:tgtEl>
                                          <p:spTgt spid="296994"/>
                                        </p:tgtEl>
                                        <p:attrNameLst>
                                          <p:attrName>style.visibility</p:attrName>
                                        </p:attrNameLst>
                                      </p:cBhvr>
                                      <p:to>
                                        <p:strVal val="hidden"/>
                                      </p:to>
                                    </p:set>
                                  </p:subTnLst>
                                </p:cTn>
                              </p:par>
                              <p:par>
                                <p:cTn id="53" presetID="22" presetClass="entr" presetSubtype="8" fill="hold" nodeType="withEffect">
                                  <p:stCondLst>
                                    <p:cond delay="0"/>
                                  </p:stCondLst>
                                  <p:childTnLst>
                                    <p:set>
                                      <p:cBhvr>
                                        <p:cTn id="54" dur="1" fill="hold">
                                          <p:stCondLst>
                                            <p:cond delay="0"/>
                                          </p:stCondLst>
                                        </p:cTn>
                                        <p:tgtEl>
                                          <p:spTgt spid="297058"/>
                                        </p:tgtEl>
                                        <p:attrNameLst>
                                          <p:attrName>style.visibility</p:attrName>
                                        </p:attrNameLst>
                                      </p:cBhvr>
                                      <p:to>
                                        <p:strVal val="visible"/>
                                      </p:to>
                                    </p:set>
                                    <p:animEffect transition="in" filter="wipe(left)">
                                      <p:cBhvr>
                                        <p:cTn id="55" dur="5000"/>
                                        <p:tgtEl>
                                          <p:spTgt spid="297058"/>
                                        </p:tgtEl>
                                      </p:cBhvr>
                                    </p:animEffect>
                                  </p:childTnLst>
                                </p:cTn>
                              </p:par>
                            </p:childTnLst>
                          </p:cTn>
                        </p:par>
                        <p:par>
                          <p:cTn id="56" fill="hold">
                            <p:stCondLst>
                              <p:cond delay="11500"/>
                            </p:stCondLst>
                            <p:childTnLst>
                              <p:par>
                                <p:cTn id="57" presetID="22" presetClass="exit" presetSubtype="8" fill="hold" grpId="1" nodeType="afterEffect">
                                  <p:stCondLst>
                                    <p:cond delay="0"/>
                                  </p:stCondLst>
                                  <p:childTnLst>
                                    <p:animEffect transition="out" filter="wipe(left)">
                                      <p:cBhvr>
                                        <p:cTn id="58" dur="500"/>
                                        <p:tgtEl>
                                          <p:spTgt spid="296998"/>
                                        </p:tgtEl>
                                      </p:cBhvr>
                                    </p:animEffect>
                                    <p:set>
                                      <p:cBhvr>
                                        <p:cTn id="59" dur="1" fill="hold">
                                          <p:stCondLst>
                                            <p:cond delay="499"/>
                                          </p:stCondLst>
                                        </p:cTn>
                                        <p:tgtEl>
                                          <p:spTgt spid="296998"/>
                                        </p:tgtEl>
                                        <p:attrNameLst>
                                          <p:attrName>style.visibility</p:attrName>
                                        </p:attrNameLst>
                                      </p:cBhvr>
                                      <p:to>
                                        <p:strVal val="hidden"/>
                                      </p:to>
                                    </p:set>
                                  </p:childTnLst>
                                </p:cTn>
                              </p:par>
                            </p:childTnLst>
                          </p:cTn>
                        </p:par>
                        <p:par>
                          <p:cTn id="60" fill="hold">
                            <p:stCondLst>
                              <p:cond delay="12000"/>
                            </p:stCondLst>
                            <p:childTnLst>
                              <p:par>
                                <p:cTn id="61" presetID="1" presetClass="emph" presetSubtype="2" fill="hold" nodeType="afterEffect">
                                  <p:stCondLst>
                                    <p:cond delay="0"/>
                                  </p:stCondLst>
                                  <p:childTnLst>
                                    <p:animClr clrSpc="rgb" dir="cw">
                                      <p:cBhvr>
                                        <p:cTn id="62" dur="500" fill="hold"/>
                                        <p:tgtEl>
                                          <p:spTgt spid="296997"/>
                                        </p:tgtEl>
                                        <p:attrNameLst>
                                          <p:attrName>fillcolor</p:attrName>
                                        </p:attrNameLst>
                                      </p:cBhvr>
                                      <p:to>
                                        <a:schemeClr val="bg1"/>
                                      </p:to>
                                    </p:animClr>
                                    <p:set>
                                      <p:cBhvr>
                                        <p:cTn id="63" dur="500" fill="hold"/>
                                        <p:tgtEl>
                                          <p:spTgt spid="296997"/>
                                        </p:tgtEl>
                                        <p:attrNameLst>
                                          <p:attrName>fill.type</p:attrName>
                                        </p:attrNameLst>
                                      </p:cBhvr>
                                      <p:to>
                                        <p:strVal val="solid"/>
                                      </p:to>
                                    </p:set>
                                    <p:set>
                                      <p:cBhvr>
                                        <p:cTn id="64" dur="500" fill="hold"/>
                                        <p:tgtEl>
                                          <p:spTgt spid="296997"/>
                                        </p:tgtEl>
                                        <p:attrNameLst>
                                          <p:attrName>fill.on</p:attrName>
                                        </p:attrNameLst>
                                      </p:cBhvr>
                                      <p:to>
                                        <p:strVal val="true"/>
                                      </p:to>
                                    </p:set>
                                  </p:childTnLst>
                                </p:cTn>
                              </p:par>
                            </p:childTnLst>
                          </p:cTn>
                        </p:par>
                        <p:par>
                          <p:cTn id="65" fill="hold">
                            <p:stCondLst>
                              <p:cond delay="12500"/>
                            </p:stCondLst>
                            <p:childTnLst>
                              <p:par>
                                <p:cTn id="66" presetID="22" presetClass="entr" presetSubtype="8" fill="hold" nodeType="afterEffect">
                                  <p:stCondLst>
                                    <p:cond delay="0"/>
                                  </p:stCondLst>
                                  <p:childTnLst>
                                    <p:set>
                                      <p:cBhvr>
                                        <p:cTn id="67" dur="1" fill="hold">
                                          <p:stCondLst>
                                            <p:cond delay="0"/>
                                          </p:stCondLst>
                                        </p:cTn>
                                        <p:tgtEl>
                                          <p:spTgt spid="297007"/>
                                        </p:tgtEl>
                                        <p:attrNameLst>
                                          <p:attrName>style.visibility</p:attrName>
                                        </p:attrNameLst>
                                      </p:cBhvr>
                                      <p:to>
                                        <p:strVal val="visible"/>
                                      </p:to>
                                    </p:set>
                                    <p:animEffect transition="in" filter="wipe(left)">
                                      <p:cBhvr>
                                        <p:cTn id="68" dur="1000"/>
                                        <p:tgtEl>
                                          <p:spTgt spid="297007"/>
                                        </p:tgtEl>
                                      </p:cBhvr>
                                    </p:animEffect>
                                  </p:childTnLst>
                                </p:cTn>
                              </p:par>
                            </p:childTnLst>
                          </p:cTn>
                        </p:par>
                        <p:par>
                          <p:cTn id="69" fill="hold">
                            <p:stCondLst>
                              <p:cond delay="13500"/>
                            </p:stCondLst>
                            <p:childTnLst>
                              <p:par>
                                <p:cTn id="70" presetID="1" presetClass="emph" presetSubtype="2" fill="hold" nodeType="afterEffect">
                                  <p:stCondLst>
                                    <p:cond delay="0"/>
                                  </p:stCondLst>
                                  <p:childTnLst>
                                    <p:animClr clrSpc="rgb" dir="cw">
                                      <p:cBhvr>
                                        <p:cTn id="71" dur="500" fill="hold"/>
                                        <p:tgtEl>
                                          <p:spTgt spid="297005"/>
                                        </p:tgtEl>
                                        <p:attrNameLst>
                                          <p:attrName>fillcolor</p:attrName>
                                        </p:attrNameLst>
                                      </p:cBhvr>
                                      <p:to>
                                        <a:srgbClr val="C0C0C0"/>
                                      </p:to>
                                    </p:animClr>
                                    <p:set>
                                      <p:cBhvr>
                                        <p:cTn id="72" dur="500" fill="hold"/>
                                        <p:tgtEl>
                                          <p:spTgt spid="297005"/>
                                        </p:tgtEl>
                                        <p:attrNameLst>
                                          <p:attrName>fill.type</p:attrName>
                                        </p:attrNameLst>
                                      </p:cBhvr>
                                      <p:to>
                                        <p:strVal val="solid"/>
                                      </p:to>
                                    </p:set>
                                    <p:set>
                                      <p:cBhvr>
                                        <p:cTn id="73" dur="500" fill="hold"/>
                                        <p:tgtEl>
                                          <p:spTgt spid="297005"/>
                                        </p:tgtEl>
                                        <p:attrNameLst>
                                          <p:attrName>fill.on</p:attrName>
                                        </p:attrNameLst>
                                      </p:cBhvr>
                                      <p:to>
                                        <p:strVal val="true"/>
                                      </p:to>
                                    </p:set>
                                  </p:childTnLst>
                                </p:cTn>
                              </p:par>
                              <p:par>
                                <p:cTn id="74" presetID="53" presetClass="entr" presetSubtype="16" fill="hold" grpId="0" nodeType="withEffect">
                                  <p:stCondLst>
                                    <p:cond delay="0"/>
                                  </p:stCondLst>
                                  <p:childTnLst>
                                    <p:set>
                                      <p:cBhvr>
                                        <p:cTn id="75" dur="1" fill="hold">
                                          <p:stCondLst>
                                            <p:cond delay="0"/>
                                          </p:stCondLst>
                                        </p:cTn>
                                        <p:tgtEl>
                                          <p:spTgt spid="297053"/>
                                        </p:tgtEl>
                                        <p:attrNameLst>
                                          <p:attrName>style.visibility</p:attrName>
                                        </p:attrNameLst>
                                      </p:cBhvr>
                                      <p:to>
                                        <p:strVal val="visible"/>
                                      </p:to>
                                    </p:set>
                                    <p:anim calcmode="lin" valueType="num">
                                      <p:cBhvr>
                                        <p:cTn id="76" dur="500" fill="hold"/>
                                        <p:tgtEl>
                                          <p:spTgt spid="297053"/>
                                        </p:tgtEl>
                                        <p:attrNameLst>
                                          <p:attrName>ppt_w</p:attrName>
                                        </p:attrNameLst>
                                      </p:cBhvr>
                                      <p:tavLst>
                                        <p:tav tm="0">
                                          <p:val>
                                            <p:fltVal val="0"/>
                                          </p:val>
                                        </p:tav>
                                        <p:tav tm="100000">
                                          <p:val>
                                            <p:strVal val="#ppt_w"/>
                                          </p:val>
                                        </p:tav>
                                      </p:tavLst>
                                    </p:anim>
                                    <p:anim calcmode="lin" valueType="num">
                                      <p:cBhvr>
                                        <p:cTn id="77" dur="500" fill="hold"/>
                                        <p:tgtEl>
                                          <p:spTgt spid="297053"/>
                                        </p:tgtEl>
                                        <p:attrNameLst>
                                          <p:attrName>ppt_h</p:attrName>
                                        </p:attrNameLst>
                                      </p:cBhvr>
                                      <p:tavLst>
                                        <p:tav tm="0">
                                          <p:val>
                                            <p:fltVal val="0"/>
                                          </p:val>
                                        </p:tav>
                                        <p:tav tm="100000">
                                          <p:val>
                                            <p:strVal val="#ppt_h"/>
                                          </p:val>
                                        </p:tav>
                                      </p:tavLst>
                                    </p:anim>
                                    <p:animEffect transition="in" filter="fade">
                                      <p:cBhvr>
                                        <p:cTn id="78" dur="500"/>
                                        <p:tgtEl>
                                          <p:spTgt spid="297053"/>
                                        </p:tgtEl>
                                      </p:cBhvr>
                                    </p:animEffect>
                                  </p:childTnLst>
                                </p:cTn>
                              </p:par>
                            </p:childTnLst>
                          </p:cTn>
                        </p:par>
                        <p:par>
                          <p:cTn id="79" fill="hold">
                            <p:stCondLst>
                              <p:cond delay="14000"/>
                            </p:stCondLst>
                            <p:childTnLst>
                              <p:par>
                                <p:cTn id="80" presetID="22" presetClass="entr" presetSubtype="8" fill="hold" nodeType="afterEffect">
                                  <p:stCondLst>
                                    <p:cond delay="0"/>
                                  </p:stCondLst>
                                  <p:childTnLst>
                                    <p:set>
                                      <p:cBhvr>
                                        <p:cTn id="81" dur="1" fill="hold">
                                          <p:stCondLst>
                                            <p:cond delay="0"/>
                                          </p:stCondLst>
                                        </p:cTn>
                                        <p:tgtEl>
                                          <p:spTgt spid="297067"/>
                                        </p:tgtEl>
                                        <p:attrNameLst>
                                          <p:attrName>style.visibility</p:attrName>
                                        </p:attrNameLst>
                                      </p:cBhvr>
                                      <p:to>
                                        <p:strVal val="visible"/>
                                      </p:to>
                                    </p:set>
                                    <p:animEffect transition="in" filter="wipe(left)">
                                      <p:cBhvr>
                                        <p:cTn id="82" dur="5000"/>
                                        <p:tgtEl>
                                          <p:spTgt spid="297067"/>
                                        </p:tgtEl>
                                      </p:cBhvr>
                                    </p:animEffect>
                                  </p:childTnLst>
                                  <p:subTnLst>
                                    <p:set>
                                      <p:cBhvr override="childStyle">
                                        <p:cTn dur="1" fill="hold" display="0" masterRel="sameClick" afterEffect="1">
                                          <p:stCondLst>
                                            <p:cond evt="end" delay="0">
                                              <p:tn val="80"/>
                                            </p:cond>
                                          </p:stCondLst>
                                        </p:cTn>
                                        <p:tgtEl>
                                          <p:spTgt spid="297067"/>
                                        </p:tgtEl>
                                        <p:attrNameLst>
                                          <p:attrName>style.visibility</p:attrName>
                                        </p:attrNameLst>
                                      </p:cBhvr>
                                      <p:to>
                                        <p:strVal val="hidden"/>
                                      </p:to>
                                    </p:set>
                                  </p:subTnLst>
                                </p:cTn>
                              </p:par>
                              <p:par>
                                <p:cTn id="83" presetID="22" presetClass="entr" presetSubtype="8" fill="hold" nodeType="withEffect">
                                  <p:stCondLst>
                                    <p:cond delay="0"/>
                                  </p:stCondLst>
                                  <p:childTnLst>
                                    <p:set>
                                      <p:cBhvr>
                                        <p:cTn id="84" dur="1" fill="hold">
                                          <p:stCondLst>
                                            <p:cond delay="0"/>
                                          </p:stCondLst>
                                        </p:cTn>
                                        <p:tgtEl>
                                          <p:spTgt spid="297061"/>
                                        </p:tgtEl>
                                        <p:attrNameLst>
                                          <p:attrName>style.visibility</p:attrName>
                                        </p:attrNameLst>
                                      </p:cBhvr>
                                      <p:to>
                                        <p:strVal val="visible"/>
                                      </p:to>
                                    </p:set>
                                    <p:animEffect transition="in" filter="wipe(left)">
                                      <p:cBhvr>
                                        <p:cTn id="85" dur="5000"/>
                                        <p:tgtEl>
                                          <p:spTgt spid="297061"/>
                                        </p:tgtEl>
                                      </p:cBhvr>
                                    </p:animEffect>
                                  </p:childTnLst>
                                </p:cTn>
                              </p:par>
                            </p:childTnLst>
                          </p:cTn>
                        </p:par>
                        <p:par>
                          <p:cTn id="86" fill="hold">
                            <p:stCondLst>
                              <p:cond delay="19000"/>
                            </p:stCondLst>
                            <p:childTnLst>
                              <p:par>
                                <p:cTn id="87" presetID="53" presetClass="exit" presetSubtype="16" fill="hold" grpId="1" nodeType="afterEffect">
                                  <p:stCondLst>
                                    <p:cond delay="0"/>
                                  </p:stCondLst>
                                  <p:childTnLst>
                                    <p:anim calcmode="lin" valueType="num">
                                      <p:cBhvr>
                                        <p:cTn id="88" dur="500"/>
                                        <p:tgtEl>
                                          <p:spTgt spid="297053"/>
                                        </p:tgtEl>
                                        <p:attrNameLst>
                                          <p:attrName>ppt_w</p:attrName>
                                        </p:attrNameLst>
                                      </p:cBhvr>
                                      <p:tavLst>
                                        <p:tav tm="0">
                                          <p:val>
                                            <p:strVal val="ppt_w"/>
                                          </p:val>
                                        </p:tav>
                                        <p:tav tm="100000">
                                          <p:val>
                                            <p:fltVal val="0"/>
                                          </p:val>
                                        </p:tav>
                                      </p:tavLst>
                                    </p:anim>
                                    <p:anim calcmode="lin" valueType="num">
                                      <p:cBhvr>
                                        <p:cTn id="89" dur="500"/>
                                        <p:tgtEl>
                                          <p:spTgt spid="297053"/>
                                        </p:tgtEl>
                                        <p:attrNameLst>
                                          <p:attrName>ppt_h</p:attrName>
                                        </p:attrNameLst>
                                      </p:cBhvr>
                                      <p:tavLst>
                                        <p:tav tm="0">
                                          <p:val>
                                            <p:strVal val="ppt_h"/>
                                          </p:val>
                                        </p:tav>
                                        <p:tav tm="100000">
                                          <p:val>
                                            <p:fltVal val="0"/>
                                          </p:val>
                                        </p:tav>
                                      </p:tavLst>
                                    </p:anim>
                                    <p:animEffect transition="out" filter="fade">
                                      <p:cBhvr>
                                        <p:cTn id="90" dur="500"/>
                                        <p:tgtEl>
                                          <p:spTgt spid="297053"/>
                                        </p:tgtEl>
                                      </p:cBhvr>
                                    </p:animEffect>
                                    <p:set>
                                      <p:cBhvr>
                                        <p:cTn id="91" dur="1" fill="hold">
                                          <p:stCondLst>
                                            <p:cond delay="499"/>
                                          </p:stCondLst>
                                        </p:cTn>
                                        <p:tgtEl>
                                          <p:spTgt spid="297053"/>
                                        </p:tgtEl>
                                        <p:attrNameLst>
                                          <p:attrName>style.visibility</p:attrName>
                                        </p:attrNameLst>
                                      </p:cBhvr>
                                      <p:to>
                                        <p:strVal val="hidden"/>
                                      </p:to>
                                    </p:set>
                                  </p:childTnLst>
                                </p:cTn>
                              </p:par>
                              <p:par>
                                <p:cTn id="92" presetID="1" presetClass="emph" presetSubtype="2" fill="hold" nodeType="withEffect">
                                  <p:stCondLst>
                                    <p:cond delay="0"/>
                                  </p:stCondLst>
                                  <p:childTnLst>
                                    <p:animClr clrSpc="rgb" dir="cw">
                                      <p:cBhvr>
                                        <p:cTn id="93" dur="500" fill="hold"/>
                                        <p:tgtEl>
                                          <p:spTgt spid="297005"/>
                                        </p:tgtEl>
                                        <p:attrNameLst>
                                          <p:attrName>fillcolor</p:attrName>
                                        </p:attrNameLst>
                                      </p:cBhvr>
                                      <p:to>
                                        <a:schemeClr val="bg1"/>
                                      </p:to>
                                    </p:animClr>
                                    <p:set>
                                      <p:cBhvr>
                                        <p:cTn id="94" dur="500" fill="hold"/>
                                        <p:tgtEl>
                                          <p:spTgt spid="297005"/>
                                        </p:tgtEl>
                                        <p:attrNameLst>
                                          <p:attrName>fill.type</p:attrName>
                                        </p:attrNameLst>
                                      </p:cBhvr>
                                      <p:to>
                                        <p:strVal val="solid"/>
                                      </p:to>
                                    </p:set>
                                    <p:set>
                                      <p:cBhvr>
                                        <p:cTn id="95" dur="500" fill="hold"/>
                                        <p:tgtEl>
                                          <p:spTgt spid="297005"/>
                                        </p:tgtEl>
                                        <p:attrNameLst>
                                          <p:attrName>fill.on</p:attrName>
                                        </p:attrNameLst>
                                      </p:cBhvr>
                                      <p:to>
                                        <p:strVal val="true"/>
                                      </p:to>
                                    </p:set>
                                  </p:childTnLst>
                                </p:cTn>
                              </p:par>
                            </p:childTnLst>
                          </p:cTn>
                        </p:par>
                        <p:par>
                          <p:cTn id="96" fill="hold">
                            <p:stCondLst>
                              <p:cond delay="19500"/>
                            </p:stCondLst>
                            <p:childTnLst>
                              <p:par>
                                <p:cTn id="97" presetID="19" presetClass="entr" presetSubtype="10" fill="hold" grpId="0" nodeType="afterEffect">
                                  <p:stCondLst>
                                    <p:cond delay="0"/>
                                  </p:stCondLst>
                                  <p:childTnLst>
                                    <p:set>
                                      <p:cBhvr>
                                        <p:cTn id="98" dur="1" fill="hold">
                                          <p:stCondLst>
                                            <p:cond delay="0"/>
                                          </p:stCondLst>
                                        </p:cTn>
                                        <p:tgtEl>
                                          <p:spTgt spid="297009"/>
                                        </p:tgtEl>
                                        <p:attrNameLst>
                                          <p:attrName>style.visibility</p:attrName>
                                        </p:attrNameLst>
                                      </p:cBhvr>
                                      <p:to>
                                        <p:strVal val="visible"/>
                                      </p:to>
                                    </p:set>
                                    <p:anim calcmode="lin" valueType="num">
                                      <p:cBhvr>
                                        <p:cTn id="99" dur="5000" fill="hold"/>
                                        <p:tgtEl>
                                          <p:spTgt spid="297009"/>
                                        </p:tgtEl>
                                        <p:attrNameLst>
                                          <p:attrName>ppt_w</p:attrName>
                                        </p:attrNameLst>
                                      </p:cBhvr>
                                      <p:tavLst>
                                        <p:tav tm="0" fmla="#ppt_w*sin(2.5*pi*$)">
                                          <p:val>
                                            <p:fltVal val="0"/>
                                          </p:val>
                                        </p:tav>
                                        <p:tav tm="100000">
                                          <p:val>
                                            <p:fltVal val="1"/>
                                          </p:val>
                                        </p:tav>
                                      </p:tavLst>
                                    </p:anim>
                                    <p:anim calcmode="lin" valueType="num">
                                      <p:cBhvr>
                                        <p:cTn id="100" dur="5000" fill="hold"/>
                                        <p:tgtEl>
                                          <p:spTgt spid="297009"/>
                                        </p:tgtEl>
                                        <p:attrNameLst>
                                          <p:attrName>ppt_h</p:attrName>
                                        </p:attrNameLst>
                                      </p:cBhvr>
                                      <p:tavLst>
                                        <p:tav tm="0">
                                          <p:val>
                                            <p:strVal val="#ppt_h"/>
                                          </p:val>
                                        </p:tav>
                                        <p:tav tm="100000">
                                          <p:val>
                                            <p:strVal val="#ppt_h"/>
                                          </p:val>
                                        </p:tav>
                                      </p:tavLst>
                                    </p:anim>
                                  </p:childTnLst>
                                </p:cTn>
                              </p:par>
                            </p:childTnLst>
                          </p:cTn>
                        </p:par>
                        <p:par>
                          <p:cTn id="101" fill="hold">
                            <p:stCondLst>
                              <p:cond delay="24500"/>
                            </p:stCondLst>
                            <p:childTnLst>
                              <p:par>
                                <p:cTn id="102" presetID="22" presetClass="entr" presetSubtype="1" fill="hold" nodeType="afterEffect">
                                  <p:stCondLst>
                                    <p:cond delay="0"/>
                                  </p:stCondLst>
                                  <p:childTnLst>
                                    <p:set>
                                      <p:cBhvr>
                                        <p:cTn id="103" dur="1" fill="hold">
                                          <p:stCondLst>
                                            <p:cond delay="0"/>
                                          </p:stCondLst>
                                        </p:cTn>
                                        <p:tgtEl>
                                          <p:spTgt spid="297016"/>
                                        </p:tgtEl>
                                        <p:attrNameLst>
                                          <p:attrName>style.visibility</p:attrName>
                                        </p:attrNameLst>
                                      </p:cBhvr>
                                      <p:to>
                                        <p:strVal val="visible"/>
                                      </p:to>
                                    </p:set>
                                    <p:animEffect transition="in" filter="wipe(up)">
                                      <p:cBhvr>
                                        <p:cTn id="104" dur="1000"/>
                                        <p:tgtEl>
                                          <p:spTgt spid="297016"/>
                                        </p:tgtEl>
                                      </p:cBhvr>
                                    </p:animEffect>
                                  </p:childTnLst>
                                </p:cTn>
                              </p:par>
                            </p:childTnLst>
                          </p:cTn>
                        </p:par>
                        <p:par>
                          <p:cTn id="105" fill="hold">
                            <p:stCondLst>
                              <p:cond delay="25500"/>
                            </p:stCondLst>
                            <p:childTnLst>
                              <p:par>
                                <p:cTn id="106" presetID="1" presetClass="emph" presetSubtype="2" fill="hold" nodeType="afterEffect">
                                  <p:stCondLst>
                                    <p:cond delay="0"/>
                                  </p:stCondLst>
                                  <p:childTnLst>
                                    <p:animClr clrSpc="rgb" dir="cw">
                                      <p:cBhvr>
                                        <p:cTn id="107" dur="1000" fill="hold"/>
                                        <p:tgtEl>
                                          <p:spTgt spid="297013"/>
                                        </p:tgtEl>
                                        <p:attrNameLst>
                                          <p:attrName>fillcolor</p:attrName>
                                        </p:attrNameLst>
                                      </p:cBhvr>
                                      <p:to>
                                        <a:srgbClr val="C0C0C0"/>
                                      </p:to>
                                    </p:animClr>
                                    <p:set>
                                      <p:cBhvr>
                                        <p:cTn id="108" dur="1000" fill="hold"/>
                                        <p:tgtEl>
                                          <p:spTgt spid="297013"/>
                                        </p:tgtEl>
                                        <p:attrNameLst>
                                          <p:attrName>fill.type</p:attrName>
                                        </p:attrNameLst>
                                      </p:cBhvr>
                                      <p:to>
                                        <p:strVal val="solid"/>
                                      </p:to>
                                    </p:set>
                                    <p:set>
                                      <p:cBhvr>
                                        <p:cTn id="109" dur="1000" fill="hold"/>
                                        <p:tgtEl>
                                          <p:spTgt spid="297013"/>
                                        </p:tgtEl>
                                        <p:attrNameLst>
                                          <p:attrName>fill.on</p:attrName>
                                        </p:attrNameLst>
                                      </p:cBhvr>
                                      <p:to>
                                        <p:strVal val="true"/>
                                      </p:to>
                                    </p:set>
                                  </p:childTnLst>
                                </p:cTn>
                              </p:par>
                              <p:par>
                                <p:cTn id="110" presetID="53" presetClass="entr" presetSubtype="16" fill="hold" grpId="0" nodeType="withEffect">
                                  <p:stCondLst>
                                    <p:cond delay="0"/>
                                  </p:stCondLst>
                                  <p:childTnLst>
                                    <p:set>
                                      <p:cBhvr>
                                        <p:cTn id="111" dur="1" fill="hold">
                                          <p:stCondLst>
                                            <p:cond delay="0"/>
                                          </p:stCondLst>
                                        </p:cTn>
                                        <p:tgtEl>
                                          <p:spTgt spid="297054"/>
                                        </p:tgtEl>
                                        <p:attrNameLst>
                                          <p:attrName>style.visibility</p:attrName>
                                        </p:attrNameLst>
                                      </p:cBhvr>
                                      <p:to>
                                        <p:strVal val="visible"/>
                                      </p:to>
                                    </p:set>
                                    <p:anim calcmode="lin" valueType="num">
                                      <p:cBhvr>
                                        <p:cTn id="112" dur="500" fill="hold"/>
                                        <p:tgtEl>
                                          <p:spTgt spid="297054"/>
                                        </p:tgtEl>
                                        <p:attrNameLst>
                                          <p:attrName>ppt_w</p:attrName>
                                        </p:attrNameLst>
                                      </p:cBhvr>
                                      <p:tavLst>
                                        <p:tav tm="0">
                                          <p:val>
                                            <p:fltVal val="0"/>
                                          </p:val>
                                        </p:tav>
                                        <p:tav tm="100000">
                                          <p:val>
                                            <p:strVal val="#ppt_w"/>
                                          </p:val>
                                        </p:tav>
                                      </p:tavLst>
                                    </p:anim>
                                    <p:anim calcmode="lin" valueType="num">
                                      <p:cBhvr>
                                        <p:cTn id="113" dur="500" fill="hold"/>
                                        <p:tgtEl>
                                          <p:spTgt spid="297054"/>
                                        </p:tgtEl>
                                        <p:attrNameLst>
                                          <p:attrName>ppt_h</p:attrName>
                                        </p:attrNameLst>
                                      </p:cBhvr>
                                      <p:tavLst>
                                        <p:tav tm="0">
                                          <p:val>
                                            <p:fltVal val="0"/>
                                          </p:val>
                                        </p:tav>
                                        <p:tav tm="100000">
                                          <p:val>
                                            <p:strVal val="#ppt_h"/>
                                          </p:val>
                                        </p:tav>
                                      </p:tavLst>
                                    </p:anim>
                                    <p:animEffect transition="in" filter="fade">
                                      <p:cBhvr>
                                        <p:cTn id="114" dur="500"/>
                                        <p:tgtEl>
                                          <p:spTgt spid="297054"/>
                                        </p:tgtEl>
                                      </p:cBhvr>
                                    </p:animEffect>
                                  </p:childTnLst>
                                </p:cTn>
                              </p:par>
                            </p:childTnLst>
                          </p:cTn>
                        </p:par>
                        <p:par>
                          <p:cTn id="115" fill="hold">
                            <p:stCondLst>
                              <p:cond delay="26500"/>
                            </p:stCondLst>
                            <p:childTnLst>
                              <p:par>
                                <p:cTn id="116" presetID="22" presetClass="entr" presetSubtype="8" fill="hold" nodeType="afterEffect">
                                  <p:stCondLst>
                                    <p:cond delay="0"/>
                                  </p:stCondLst>
                                  <p:childTnLst>
                                    <p:set>
                                      <p:cBhvr>
                                        <p:cTn id="117" dur="1" fill="hold">
                                          <p:stCondLst>
                                            <p:cond delay="0"/>
                                          </p:stCondLst>
                                        </p:cTn>
                                        <p:tgtEl>
                                          <p:spTgt spid="297068"/>
                                        </p:tgtEl>
                                        <p:attrNameLst>
                                          <p:attrName>style.visibility</p:attrName>
                                        </p:attrNameLst>
                                      </p:cBhvr>
                                      <p:to>
                                        <p:strVal val="visible"/>
                                      </p:to>
                                    </p:set>
                                    <p:animEffect transition="in" filter="wipe(left)">
                                      <p:cBhvr>
                                        <p:cTn id="118" dur="5000"/>
                                        <p:tgtEl>
                                          <p:spTgt spid="297068"/>
                                        </p:tgtEl>
                                      </p:cBhvr>
                                    </p:animEffect>
                                  </p:childTnLst>
                                  <p:subTnLst>
                                    <p:set>
                                      <p:cBhvr override="childStyle">
                                        <p:cTn dur="1" fill="hold" display="0" masterRel="sameClick" afterEffect="1">
                                          <p:stCondLst>
                                            <p:cond evt="end" delay="0">
                                              <p:tn val="116"/>
                                            </p:cond>
                                          </p:stCondLst>
                                        </p:cTn>
                                        <p:tgtEl>
                                          <p:spTgt spid="297068"/>
                                        </p:tgtEl>
                                        <p:attrNameLst>
                                          <p:attrName>style.visibility</p:attrName>
                                        </p:attrNameLst>
                                      </p:cBhvr>
                                      <p:to>
                                        <p:strVal val="hidden"/>
                                      </p:to>
                                    </p:set>
                                  </p:subTnLst>
                                </p:cTn>
                              </p:par>
                              <p:par>
                                <p:cTn id="119" presetID="22" presetClass="entr" presetSubtype="8" fill="hold" nodeType="withEffect">
                                  <p:stCondLst>
                                    <p:cond delay="0"/>
                                  </p:stCondLst>
                                  <p:childTnLst>
                                    <p:set>
                                      <p:cBhvr>
                                        <p:cTn id="120" dur="1" fill="hold">
                                          <p:stCondLst>
                                            <p:cond delay="0"/>
                                          </p:stCondLst>
                                        </p:cTn>
                                        <p:tgtEl>
                                          <p:spTgt spid="297064"/>
                                        </p:tgtEl>
                                        <p:attrNameLst>
                                          <p:attrName>style.visibility</p:attrName>
                                        </p:attrNameLst>
                                      </p:cBhvr>
                                      <p:to>
                                        <p:strVal val="visible"/>
                                      </p:to>
                                    </p:set>
                                    <p:animEffect transition="in" filter="wipe(left)">
                                      <p:cBhvr>
                                        <p:cTn id="121" dur="5000"/>
                                        <p:tgtEl>
                                          <p:spTgt spid="297064"/>
                                        </p:tgtEl>
                                      </p:cBhvr>
                                    </p:animEffect>
                                  </p:childTnLst>
                                </p:cTn>
                              </p:par>
                            </p:childTnLst>
                          </p:cTn>
                        </p:par>
                        <p:par>
                          <p:cTn id="122" fill="hold">
                            <p:stCondLst>
                              <p:cond delay="31500"/>
                            </p:stCondLst>
                            <p:childTnLst>
                              <p:par>
                                <p:cTn id="123" presetID="53" presetClass="exit" presetSubtype="16" fill="hold" grpId="1" nodeType="afterEffect">
                                  <p:stCondLst>
                                    <p:cond delay="0"/>
                                  </p:stCondLst>
                                  <p:childTnLst>
                                    <p:anim calcmode="lin" valueType="num">
                                      <p:cBhvr>
                                        <p:cTn id="124" dur="500"/>
                                        <p:tgtEl>
                                          <p:spTgt spid="297054"/>
                                        </p:tgtEl>
                                        <p:attrNameLst>
                                          <p:attrName>ppt_w</p:attrName>
                                        </p:attrNameLst>
                                      </p:cBhvr>
                                      <p:tavLst>
                                        <p:tav tm="0">
                                          <p:val>
                                            <p:strVal val="ppt_w"/>
                                          </p:val>
                                        </p:tav>
                                        <p:tav tm="100000">
                                          <p:val>
                                            <p:fltVal val="0"/>
                                          </p:val>
                                        </p:tav>
                                      </p:tavLst>
                                    </p:anim>
                                    <p:anim calcmode="lin" valueType="num">
                                      <p:cBhvr>
                                        <p:cTn id="125" dur="500"/>
                                        <p:tgtEl>
                                          <p:spTgt spid="297054"/>
                                        </p:tgtEl>
                                        <p:attrNameLst>
                                          <p:attrName>ppt_h</p:attrName>
                                        </p:attrNameLst>
                                      </p:cBhvr>
                                      <p:tavLst>
                                        <p:tav tm="0">
                                          <p:val>
                                            <p:strVal val="ppt_h"/>
                                          </p:val>
                                        </p:tav>
                                        <p:tav tm="100000">
                                          <p:val>
                                            <p:fltVal val="0"/>
                                          </p:val>
                                        </p:tav>
                                      </p:tavLst>
                                    </p:anim>
                                    <p:animEffect transition="out" filter="fade">
                                      <p:cBhvr>
                                        <p:cTn id="126" dur="500"/>
                                        <p:tgtEl>
                                          <p:spTgt spid="297054"/>
                                        </p:tgtEl>
                                      </p:cBhvr>
                                    </p:animEffect>
                                    <p:set>
                                      <p:cBhvr>
                                        <p:cTn id="127" dur="1" fill="hold">
                                          <p:stCondLst>
                                            <p:cond delay="499"/>
                                          </p:stCondLst>
                                        </p:cTn>
                                        <p:tgtEl>
                                          <p:spTgt spid="297054"/>
                                        </p:tgtEl>
                                        <p:attrNameLst>
                                          <p:attrName>style.visibility</p:attrName>
                                        </p:attrNameLst>
                                      </p:cBhvr>
                                      <p:to>
                                        <p:strVal val="hidden"/>
                                      </p:to>
                                    </p:set>
                                  </p:childTnLst>
                                </p:cTn>
                              </p:par>
                              <p:par>
                                <p:cTn id="128" presetID="1" presetClass="emph" presetSubtype="2" fill="hold" nodeType="withEffect">
                                  <p:stCondLst>
                                    <p:cond delay="0"/>
                                  </p:stCondLst>
                                  <p:childTnLst>
                                    <p:animClr clrSpc="rgb" dir="cw">
                                      <p:cBhvr>
                                        <p:cTn id="129" dur="500" fill="hold"/>
                                        <p:tgtEl>
                                          <p:spTgt spid="297013"/>
                                        </p:tgtEl>
                                        <p:attrNameLst>
                                          <p:attrName>fillcolor</p:attrName>
                                        </p:attrNameLst>
                                      </p:cBhvr>
                                      <p:to>
                                        <a:schemeClr val="bg1"/>
                                      </p:to>
                                    </p:animClr>
                                    <p:set>
                                      <p:cBhvr>
                                        <p:cTn id="130" dur="500" fill="hold"/>
                                        <p:tgtEl>
                                          <p:spTgt spid="297013"/>
                                        </p:tgtEl>
                                        <p:attrNameLst>
                                          <p:attrName>fill.type</p:attrName>
                                        </p:attrNameLst>
                                      </p:cBhvr>
                                      <p:to>
                                        <p:strVal val="solid"/>
                                      </p:to>
                                    </p:set>
                                    <p:set>
                                      <p:cBhvr>
                                        <p:cTn id="131" dur="500" fill="hold"/>
                                        <p:tgtEl>
                                          <p:spTgt spid="297013"/>
                                        </p:tgtEl>
                                        <p:attrNameLst>
                                          <p:attrName>fill.on</p:attrName>
                                        </p:attrNameLst>
                                      </p:cBhvr>
                                      <p:to>
                                        <p:strVal val="true"/>
                                      </p:to>
                                    </p:set>
                                  </p:childTnLst>
                                </p:cTn>
                              </p:par>
                            </p:childTnLst>
                          </p:cTn>
                        </p:par>
                        <p:par>
                          <p:cTn id="132" fill="hold">
                            <p:stCondLst>
                              <p:cond delay="32000"/>
                            </p:stCondLst>
                            <p:childTnLst>
                              <p:par>
                                <p:cTn id="133" presetID="22" presetClass="entr" presetSubtype="1" fill="hold" nodeType="afterEffect">
                                  <p:stCondLst>
                                    <p:cond delay="0"/>
                                  </p:stCondLst>
                                  <p:childTnLst>
                                    <p:set>
                                      <p:cBhvr>
                                        <p:cTn id="134" dur="1" fill="hold">
                                          <p:stCondLst>
                                            <p:cond delay="0"/>
                                          </p:stCondLst>
                                        </p:cTn>
                                        <p:tgtEl>
                                          <p:spTgt spid="297024"/>
                                        </p:tgtEl>
                                        <p:attrNameLst>
                                          <p:attrName>style.visibility</p:attrName>
                                        </p:attrNameLst>
                                      </p:cBhvr>
                                      <p:to>
                                        <p:strVal val="visible"/>
                                      </p:to>
                                    </p:set>
                                    <p:animEffect transition="in" filter="wipe(up)">
                                      <p:cBhvr>
                                        <p:cTn id="135" dur="500"/>
                                        <p:tgtEl>
                                          <p:spTgt spid="297024"/>
                                        </p:tgtEl>
                                      </p:cBhvr>
                                    </p:animEffect>
                                  </p:childTnLst>
                                </p:cTn>
                              </p:par>
                            </p:childTnLst>
                          </p:cTn>
                        </p:par>
                        <p:par>
                          <p:cTn id="136" fill="hold">
                            <p:stCondLst>
                              <p:cond delay="32500"/>
                            </p:stCondLst>
                            <p:childTnLst>
                              <p:par>
                                <p:cTn id="137" presetID="1" presetClass="emph" presetSubtype="2" fill="hold" nodeType="afterEffect">
                                  <p:stCondLst>
                                    <p:cond delay="0"/>
                                  </p:stCondLst>
                                  <p:childTnLst>
                                    <p:animClr clrSpc="rgb" dir="cw">
                                      <p:cBhvr>
                                        <p:cTn id="138" dur="1000" fill="hold"/>
                                        <p:tgtEl>
                                          <p:spTgt spid="297022"/>
                                        </p:tgtEl>
                                        <p:attrNameLst>
                                          <p:attrName>fillcolor</p:attrName>
                                        </p:attrNameLst>
                                      </p:cBhvr>
                                      <p:to>
                                        <a:srgbClr val="B2B2B2"/>
                                      </p:to>
                                    </p:animClr>
                                    <p:set>
                                      <p:cBhvr>
                                        <p:cTn id="139" dur="1000" fill="hold"/>
                                        <p:tgtEl>
                                          <p:spTgt spid="297022"/>
                                        </p:tgtEl>
                                        <p:attrNameLst>
                                          <p:attrName>fill.type</p:attrName>
                                        </p:attrNameLst>
                                      </p:cBhvr>
                                      <p:to>
                                        <p:strVal val="solid"/>
                                      </p:to>
                                    </p:set>
                                    <p:set>
                                      <p:cBhvr>
                                        <p:cTn id="140" dur="1000" fill="hold"/>
                                        <p:tgtEl>
                                          <p:spTgt spid="297022"/>
                                        </p:tgtEl>
                                        <p:attrNameLst>
                                          <p:attrName>fill.on</p:attrName>
                                        </p:attrNameLst>
                                      </p:cBhvr>
                                      <p:to>
                                        <p:strVal val="true"/>
                                      </p:to>
                                    </p:set>
                                  </p:childTnLst>
                                </p:cTn>
                              </p:par>
                              <p:par>
                                <p:cTn id="141" presetID="53" presetClass="entr" presetSubtype="16" fill="hold" grpId="0" nodeType="withEffect">
                                  <p:stCondLst>
                                    <p:cond delay="0"/>
                                  </p:stCondLst>
                                  <p:childTnLst>
                                    <p:set>
                                      <p:cBhvr>
                                        <p:cTn id="142" dur="1" fill="hold">
                                          <p:stCondLst>
                                            <p:cond delay="0"/>
                                          </p:stCondLst>
                                        </p:cTn>
                                        <p:tgtEl>
                                          <p:spTgt spid="297055"/>
                                        </p:tgtEl>
                                        <p:attrNameLst>
                                          <p:attrName>style.visibility</p:attrName>
                                        </p:attrNameLst>
                                      </p:cBhvr>
                                      <p:to>
                                        <p:strVal val="visible"/>
                                      </p:to>
                                    </p:set>
                                    <p:anim calcmode="lin" valueType="num">
                                      <p:cBhvr>
                                        <p:cTn id="143" dur="500" fill="hold"/>
                                        <p:tgtEl>
                                          <p:spTgt spid="297055"/>
                                        </p:tgtEl>
                                        <p:attrNameLst>
                                          <p:attrName>ppt_w</p:attrName>
                                        </p:attrNameLst>
                                      </p:cBhvr>
                                      <p:tavLst>
                                        <p:tav tm="0">
                                          <p:val>
                                            <p:fltVal val="0"/>
                                          </p:val>
                                        </p:tav>
                                        <p:tav tm="100000">
                                          <p:val>
                                            <p:strVal val="#ppt_w"/>
                                          </p:val>
                                        </p:tav>
                                      </p:tavLst>
                                    </p:anim>
                                    <p:anim calcmode="lin" valueType="num">
                                      <p:cBhvr>
                                        <p:cTn id="144" dur="500" fill="hold"/>
                                        <p:tgtEl>
                                          <p:spTgt spid="297055"/>
                                        </p:tgtEl>
                                        <p:attrNameLst>
                                          <p:attrName>ppt_h</p:attrName>
                                        </p:attrNameLst>
                                      </p:cBhvr>
                                      <p:tavLst>
                                        <p:tav tm="0">
                                          <p:val>
                                            <p:fltVal val="0"/>
                                          </p:val>
                                        </p:tav>
                                        <p:tav tm="100000">
                                          <p:val>
                                            <p:strVal val="#ppt_h"/>
                                          </p:val>
                                        </p:tav>
                                      </p:tavLst>
                                    </p:anim>
                                    <p:animEffect transition="in" filter="fade">
                                      <p:cBhvr>
                                        <p:cTn id="145" dur="500"/>
                                        <p:tgtEl>
                                          <p:spTgt spid="297055"/>
                                        </p:tgtEl>
                                      </p:cBhvr>
                                    </p:animEffect>
                                  </p:childTnLst>
                                </p:cTn>
                              </p:par>
                            </p:childTnLst>
                          </p:cTn>
                        </p:par>
                        <p:par>
                          <p:cTn id="146" fill="hold">
                            <p:stCondLst>
                              <p:cond delay="33500"/>
                            </p:stCondLst>
                            <p:childTnLst>
                              <p:par>
                                <p:cTn id="147" presetID="22" presetClass="entr" presetSubtype="8" fill="hold" nodeType="afterEffect">
                                  <p:stCondLst>
                                    <p:cond delay="0"/>
                                  </p:stCondLst>
                                  <p:childTnLst>
                                    <p:set>
                                      <p:cBhvr>
                                        <p:cTn id="148" dur="1" fill="hold">
                                          <p:stCondLst>
                                            <p:cond delay="0"/>
                                          </p:stCondLst>
                                        </p:cTn>
                                        <p:tgtEl>
                                          <p:spTgt spid="297069"/>
                                        </p:tgtEl>
                                        <p:attrNameLst>
                                          <p:attrName>style.visibility</p:attrName>
                                        </p:attrNameLst>
                                      </p:cBhvr>
                                      <p:to>
                                        <p:strVal val="visible"/>
                                      </p:to>
                                    </p:set>
                                    <p:animEffect transition="in" filter="wipe(left)">
                                      <p:cBhvr>
                                        <p:cTn id="149" dur="2000"/>
                                        <p:tgtEl>
                                          <p:spTgt spid="297069"/>
                                        </p:tgtEl>
                                      </p:cBhvr>
                                    </p:animEffect>
                                  </p:childTnLst>
                                  <p:subTnLst>
                                    <p:set>
                                      <p:cBhvr override="childStyle">
                                        <p:cTn dur="1" fill="hold" display="0" masterRel="sameClick" afterEffect="1">
                                          <p:stCondLst>
                                            <p:cond evt="end" delay="0">
                                              <p:tn val="147"/>
                                            </p:cond>
                                          </p:stCondLst>
                                        </p:cTn>
                                        <p:tgtEl>
                                          <p:spTgt spid="297069"/>
                                        </p:tgtEl>
                                        <p:attrNameLst>
                                          <p:attrName>style.visibility</p:attrName>
                                        </p:attrNameLst>
                                      </p:cBhvr>
                                      <p:to>
                                        <p:strVal val="hidden"/>
                                      </p:to>
                                    </p:set>
                                  </p:subTnLst>
                                </p:cTn>
                              </p:par>
                            </p:childTnLst>
                          </p:cTn>
                        </p:par>
                        <p:par>
                          <p:cTn id="150" fill="hold">
                            <p:stCondLst>
                              <p:cond delay="35500"/>
                            </p:stCondLst>
                            <p:childTnLst>
                              <p:par>
                                <p:cTn id="151" presetID="53" presetClass="exit" presetSubtype="16" fill="hold" grpId="1" nodeType="afterEffect">
                                  <p:stCondLst>
                                    <p:cond delay="0"/>
                                  </p:stCondLst>
                                  <p:childTnLst>
                                    <p:anim calcmode="lin" valueType="num">
                                      <p:cBhvr>
                                        <p:cTn id="152" dur="500"/>
                                        <p:tgtEl>
                                          <p:spTgt spid="297055"/>
                                        </p:tgtEl>
                                        <p:attrNameLst>
                                          <p:attrName>ppt_w</p:attrName>
                                        </p:attrNameLst>
                                      </p:cBhvr>
                                      <p:tavLst>
                                        <p:tav tm="0">
                                          <p:val>
                                            <p:strVal val="ppt_w"/>
                                          </p:val>
                                        </p:tav>
                                        <p:tav tm="100000">
                                          <p:val>
                                            <p:fltVal val="0"/>
                                          </p:val>
                                        </p:tav>
                                      </p:tavLst>
                                    </p:anim>
                                    <p:anim calcmode="lin" valueType="num">
                                      <p:cBhvr>
                                        <p:cTn id="153" dur="500"/>
                                        <p:tgtEl>
                                          <p:spTgt spid="297055"/>
                                        </p:tgtEl>
                                        <p:attrNameLst>
                                          <p:attrName>ppt_h</p:attrName>
                                        </p:attrNameLst>
                                      </p:cBhvr>
                                      <p:tavLst>
                                        <p:tav tm="0">
                                          <p:val>
                                            <p:strVal val="ppt_h"/>
                                          </p:val>
                                        </p:tav>
                                        <p:tav tm="100000">
                                          <p:val>
                                            <p:fltVal val="0"/>
                                          </p:val>
                                        </p:tav>
                                      </p:tavLst>
                                    </p:anim>
                                    <p:animEffect transition="out" filter="fade">
                                      <p:cBhvr>
                                        <p:cTn id="154" dur="500"/>
                                        <p:tgtEl>
                                          <p:spTgt spid="297055"/>
                                        </p:tgtEl>
                                      </p:cBhvr>
                                    </p:animEffect>
                                    <p:set>
                                      <p:cBhvr>
                                        <p:cTn id="155" dur="1" fill="hold">
                                          <p:stCondLst>
                                            <p:cond delay="499"/>
                                          </p:stCondLst>
                                        </p:cTn>
                                        <p:tgtEl>
                                          <p:spTgt spid="297055"/>
                                        </p:tgtEl>
                                        <p:attrNameLst>
                                          <p:attrName>style.visibility</p:attrName>
                                        </p:attrNameLst>
                                      </p:cBhvr>
                                      <p:to>
                                        <p:strVal val="hidden"/>
                                      </p:to>
                                    </p:set>
                                  </p:childTnLst>
                                </p:cTn>
                              </p:par>
                              <p:par>
                                <p:cTn id="156" presetID="1" presetClass="emph" presetSubtype="2" fill="hold" nodeType="withEffect">
                                  <p:stCondLst>
                                    <p:cond delay="0"/>
                                  </p:stCondLst>
                                  <p:childTnLst>
                                    <p:animClr clrSpc="rgb" dir="cw">
                                      <p:cBhvr>
                                        <p:cTn id="157" dur="500" fill="hold"/>
                                        <p:tgtEl>
                                          <p:spTgt spid="297022"/>
                                        </p:tgtEl>
                                        <p:attrNameLst>
                                          <p:attrName>fillcolor</p:attrName>
                                        </p:attrNameLst>
                                      </p:cBhvr>
                                      <p:to>
                                        <a:schemeClr val="bg1"/>
                                      </p:to>
                                    </p:animClr>
                                    <p:set>
                                      <p:cBhvr>
                                        <p:cTn id="158" dur="500" fill="hold"/>
                                        <p:tgtEl>
                                          <p:spTgt spid="297022"/>
                                        </p:tgtEl>
                                        <p:attrNameLst>
                                          <p:attrName>fill.type</p:attrName>
                                        </p:attrNameLst>
                                      </p:cBhvr>
                                      <p:to>
                                        <p:strVal val="solid"/>
                                      </p:to>
                                    </p:set>
                                    <p:set>
                                      <p:cBhvr>
                                        <p:cTn id="159" dur="500" fill="hold"/>
                                        <p:tgtEl>
                                          <p:spTgt spid="297022"/>
                                        </p:tgtEl>
                                        <p:attrNameLst>
                                          <p:attrName>fill.on</p:attrName>
                                        </p:attrNameLst>
                                      </p:cBhvr>
                                      <p:to>
                                        <p:strVal val="true"/>
                                      </p:to>
                                    </p:set>
                                  </p:childTnLst>
                                </p:cTn>
                              </p:par>
                            </p:childTnLst>
                          </p:cTn>
                        </p:par>
                        <p:par>
                          <p:cTn id="160" fill="hold">
                            <p:stCondLst>
                              <p:cond delay="36000"/>
                            </p:stCondLst>
                            <p:childTnLst>
                              <p:par>
                                <p:cTn id="161" presetID="40" presetClass="entr" presetSubtype="0" fill="hold" grpId="0" nodeType="afterEffect">
                                  <p:stCondLst>
                                    <p:cond delay="0"/>
                                  </p:stCondLst>
                                  <p:iterate type="lt">
                                    <p:tmPct val="10000"/>
                                  </p:iterate>
                                  <p:childTnLst>
                                    <p:set>
                                      <p:cBhvr>
                                        <p:cTn id="162" dur="1" fill="hold">
                                          <p:stCondLst>
                                            <p:cond delay="0"/>
                                          </p:stCondLst>
                                        </p:cTn>
                                        <p:tgtEl>
                                          <p:spTgt spid="297075"/>
                                        </p:tgtEl>
                                        <p:attrNameLst>
                                          <p:attrName>style.visibility</p:attrName>
                                        </p:attrNameLst>
                                      </p:cBhvr>
                                      <p:to>
                                        <p:strVal val="visible"/>
                                      </p:to>
                                    </p:set>
                                    <p:animEffect transition="in" filter="fade">
                                      <p:cBhvr>
                                        <p:cTn id="163" dur="1000"/>
                                        <p:tgtEl>
                                          <p:spTgt spid="297075"/>
                                        </p:tgtEl>
                                      </p:cBhvr>
                                    </p:animEffect>
                                    <p:anim calcmode="lin" valueType="num">
                                      <p:cBhvr>
                                        <p:cTn id="164" dur="1000" fill="hold"/>
                                        <p:tgtEl>
                                          <p:spTgt spid="297075"/>
                                        </p:tgtEl>
                                        <p:attrNameLst>
                                          <p:attrName>ppt_x</p:attrName>
                                        </p:attrNameLst>
                                      </p:cBhvr>
                                      <p:tavLst>
                                        <p:tav tm="0">
                                          <p:val>
                                            <p:strVal val="#ppt_x-.1"/>
                                          </p:val>
                                        </p:tav>
                                        <p:tav tm="100000">
                                          <p:val>
                                            <p:strVal val="#ppt_x"/>
                                          </p:val>
                                        </p:tav>
                                      </p:tavLst>
                                    </p:anim>
                                    <p:anim calcmode="lin" valueType="num">
                                      <p:cBhvr>
                                        <p:cTn id="165" dur="1000" fill="hold"/>
                                        <p:tgtEl>
                                          <p:spTgt spid="297075"/>
                                        </p:tgtEl>
                                        <p:attrNameLst>
                                          <p:attrName>ppt_y</p:attrName>
                                        </p:attrNameLst>
                                      </p:cBhvr>
                                      <p:tavLst>
                                        <p:tav tm="0">
                                          <p:val>
                                            <p:strVal val="#ppt_y"/>
                                          </p:val>
                                        </p:tav>
                                        <p:tav tm="100000">
                                          <p:val>
                                            <p:strVal val="#ppt_y"/>
                                          </p:val>
                                        </p:tav>
                                      </p:tavLst>
                                    </p:anim>
                                  </p:childTnLst>
                                </p:cTn>
                              </p:par>
                            </p:childTnLst>
                          </p:cTn>
                        </p:par>
                      </p:childTnLst>
                    </p:cTn>
                  </p:par>
                </p:childTnLst>
              </p:cTn>
              <p:nextCondLst>
                <p:cond evt="onClick" delay="0">
                  <p:tgtEl>
                    <p:spTgt spid="297080"/>
                  </p:tgtEl>
                </p:cond>
              </p:nextCondLst>
            </p:seq>
          </p:childTnLst>
        </p:cTn>
      </p:par>
    </p:tnLst>
    <p:bldLst>
      <p:bldP spid="296981" grpId="0"/>
      <p:bldP spid="296998" grpId="0"/>
      <p:bldP spid="296998" grpId="1"/>
      <p:bldP spid="297009" grpId="0"/>
      <p:bldP spid="297053" grpId="0"/>
      <p:bldP spid="297053" grpId="1"/>
      <p:bldP spid="297054" grpId="0"/>
      <p:bldP spid="297054" grpId="1"/>
      <p:bldP spid="297055" grpId="0"/>
      <p:bldP spid="297055" grpId="1"/>
      <p:bldP spid="297071" grpId="0"/>
      <p:bldP spid="297075" grpId="0" bldLvl="0" animBg="1"/>
      <p:bldP spid="297078" grpId="0" bldLvl="0" animBg="1"/>
      <p:bldP spid="297079" grpId="0"/>
      <p:bldP spid="297080"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9" name="文本框 297988"/>
          <p:cNvSpPr txBox="1"/>
          <p:nvPr/>
        </p:nvSpPr>
        <p:spPr>
          <a:xfrm>
            <a:off x="1847528" y="1844824"/>
            <a:ext cx="9289032" cy="4164858"/>
          </a:xfrm>
          <a:prstGeom prst="rect">
            <a:avLst/>
          </a:prstGeom>
          <a:noFill/>
          <a:ln w="9525">
            <a:noFill/>
          </a:ln>
        </p:spPr>
        <p:txBody>
          <a:bodyPr wrap="square">
            <a:spAutoFit/>
          </a:bodyPr>
          <a:lstStyle/>
          <a:p>
            <a:pPr>
              <a:lnSpc>
                <a:spcPct val="120000"/>
              </a:lnSpc>
              <a:spcBef>
                <a:spcPts val="600"/>
              </a:spcBef>
              <a:spcAft>
                <a:spcPts val="600"/>
              </a:spcAft>
            </a:pPr>
            <a:r>
              <a:rPr lang="zh-CN" altLang="en-US" sz="2800" dirty="0">
                <a:solidFill>
                  <a:srgbClr val="0000CC"/>
                </a:solidFill>
                <a:effectLst>
                  <a:outerShdw blurRad="38100" dist="38100" dir="2700000">
                    <a:srgbClr val="C0C0C0"/>
                  </a:outerShdw>
                </a:effectLst>
                <a:latin typeface="Tahoma" panose="020B0604030504040204" pitchFamily="34" charset="0"/>
              </a:rPr>
              <a:t>单缓冲下设备并行问题</a:t>
            </a:r>
            <a:r>
              <a:rPr lang="en-US" altLang="zh-CN" sz="2800" dirty="0">
                <a:solidFill>
                  <a:srgbClr val="0000CC"/>
                </a:solidFill>
                <a:effectLst>
                  <a:outerShdw blurRad="38100" dist="38100" dir="2700000">
                    <a:srgbClr val="C0C0C0"/>
                  </a:outerShdw>
                </a:effectLst>
                <a:latin typeface="Tahoma" panose="020B0604030504040204" pitchFamily="34" charset="0"/>
              </a:rPr>
              <a:t>:</a:t>
            </a:r>
          </a:p>
          <a:p>
            <a:pPr lvl="1">
              <a:lnSpc>
                <a:spcPct val="125000"/>
              </a:lnSpc>
              <a:spcBef>
                <a:spcPts val="600"/>
              </a:spcBef>
              <a:spcAft>
                <a:spcPts val="600"/>
              </a:spcAft>
              <a:buFont typeface="Wingdings" panose="05000000000000000000" pitchFamily="2" charset="2"/>
              <a:buChar char="n"/>
            </a:pPr>
            <a:r>
              <a:rPr lang="zh-CN" altLang="en-US" b="1" dirty="0">
                <a:solidFill>
                  <a:srgbClr val="CC3300"/>
                </a:solidFill>
                <a:latin typeface="Tahoma" panose="020B0604030504040204" pitchFamily="34" charset="0"/>
              </a:rPr>
              <a:t> </a:t>
            </a:r>
            <a:r>
              <a:rPr lang="zh-CN" altLang="en-US" b="1" dirty="0">
                <a:solidFill>
                  <a:srgbClr val="0000CC"/>
                </a:solidFill>
                <a:latin typeface="Tahoma" panose="020B0604030504040204" pitchFamily="34" charset="0"/>
              </a:rPr>
              <a:t>单缓冲属于临界资源，</a:t>
            </a:r>
            <a:r>
              <a:rPr lang="zh-CN" altLang="en-US" b="1" dirty="0">
                <a:latin typeface="Tahoma" panose="020B0604030504040204" pitchFamily="34" charset="0"/>
              </a:rPr>
              <a:t>不允许多个进程同时对一个缓冲区操作，故</a:t>
            </a:r>
            <a:r>
              <a:rPr lang="zh-CN" altLang="en-US" b="1" dirty="0">
                <a:solidFill>
                  <a:srgbClr val="0000FF"/>
                </a:solidFill>
                <a:latin typeface="Tahoma" panose="020B0604030504040204" pitchFamily="34" charset="0"/>
              </a:rPr>
              <a:t>设备之间不能达到并行操作</a:t>
            </a:r>
            <a:r>
              <a:rPr lang="zh-CN" altLang="en-US" b="1" dirty="0">
                <a:latin typeface="Tahoma" panose="020B0604030504040204" pitchFamily="34" charset="0"/>
              </a:rPr>
              <a:t>。</a:t>
            </a:r>
          </a:p>
          <a:p>
            <a:pPr lvl="1">
              <a:lnSpc>
                <a:spcPct val="125000"/>
              </a:lnSpc>
              <a:spcBef>
                <a:spcPts val="600"/>
              </a:spcBef>
              <a:spcAft>
                <a:spcPts val="600"/>
              </a:spcAft>
              <a:buFont typeface="Wingdings" panose="05000000000000000000" pitchFamily="2" charset="2"/>
              <a:buChar char="n"/>
            </a:pPr>
            <a:r>
              <a:rPr lang="zh-CN" altLang="en-US" b="1" dirty="0">
                <a:solidFill>
                  <a:srgbClr val="CC3300"/>
                </a:solidFill>
                <a:latin typeface="Tahoma" panose="020B0604030504040204" pitchFamily="34" charset="0"/>
              </a:rPr>
              <a:t> </a:t>
            </a:r>
            <a:r>
              <a:rPr lang="zh-CN" altLang="en-US" b="1" dirty="0">
                <a:latin typeface="Tahoma" panose="020B0604030504040204" pitchFamily="34" charset="0"/>
              </a:rPr>
              <a:t>进一步说明；假定输入到缓冲块数据被立即打印出去，此时</a:t>
            </a:r>
            <a:r>
              <a:rPr lang="en-US" altLang="zh-CN" b="1" i="1" dirty="0">
                <a:latin typeface="Tahoma" panose="020B0604030504040204" pitchFamily="34" charset="0"/>
              </a:rPr>
              <a:t>C </a:t>
            </a:r>
            <a:r>
              <a:rPr lang="zh-CN" altLang="en-US" b="1" dirty="0">
                <a:latin typeface="Tahoma" panose="020B0604030504040204" pitchFamily="34" charset="0"/>
              </a:rPr>
              <a:t>为打印一个数据块时间，并且仍假定</a:t>
            </a:r>
            <a:r>
              <a:rPr lang="zh-CN" altLang="en-US" b="1" i="1" dirty="0">
                <a:latin typeface="Tahoma" panose="020B0604030504040204" pitchFamily="34" charset="0"/>
              </a:rPr>
              <a:t> </a:t>
            </a:r>
            <a:r>
              <a:rPr lang="en-US" altLang="zh-CN" b="1" i="1" dirty="0">
                <a:latin typeface="Tahoma" panose="020B0604030504040204" pitchFamily="34" charset="0"/>
              </a:rPr>
              <a:t>T=C</a:t>
            </a:r>
            <a:r>
              <a:rPr lang="zh-CN" altLang="en-US" b="1" dirty="0">
                <a:latin typeface="Tahoma" panose="020B0604030504040204" pitchFamily="34" charset="0"/>
              </a:rPr>
              <a:t>，即输入的速度</a:t>
            </a:r>
            <a:r>
              <a:rPr lang="en-US" altLang="zh-CN" b="1" dirty="0">
                <a:latin typeface="Tahoma" panose="020B0604030504040204" pitchFamily="34" charset="0"/>
              </a:rPr>
              <a:t>=</a:t>
            </a:r>
            <a:r>
              <a:rPr lang="zh-CN" altLang="en-US" b="1" dirty="0">
                <a:latin typeface="Tahoma" panose="020B0604030504040204" pitchFamily="34" charset="0"/>
              </a:rPr>
              <a:t>输出的速度。这时输入与输出是串行操作的，即输入一个块数据时，输出等待，反之亦然。</a:t>
            </a:r>
            <a:r>
              <a:rPr lang="zh-CN" altLang="en-US" b="1" dirty="0">
                <a:solidFill>
                  <a:srgbClr val="0000CC"/>
                </a:solidFill>
                <a:latin typeface="Tahoma" panose="020B0604030504040204" pitchFamily="34" charset="0"/>
              </a:rPr>
              <a:t>为使设备之间能够并行操作，</a:t>
            </a:r>
            <a:r>
              <a:rPr lang="zh-CN" altLang="en-US" b="1" dirty="0">
                <a:latin typeface="Tahoma" panose="020B0604030504040204" pitchFamily="34" charset="0"/>
              </a:rPr>
              <a:t>就必须引入</a:t>
            </a:r>
            <a:r>
              <a:rPr lang="zh-CN" altLang="en-US" b="1" u="sng" dirty="0">
                <a:solidFill>
                  <a:srgbClr val="0000CC"/>
                </a:solidFill>
                <a:latin typeface="Tahoma" panose="020B0604030504040204" pitchFamily="34" charset="0"/>
              </a:rPr>
              <a:t>双缓冲</a:t>
            </a:r>
            <a:r>
              <a:rPr lang="zh-CN" altLang="en-US" b="1" dirty="0">
                <a:solidFill>
                  <a:srgbClr val="0000CC"/>
                </a:solidFill>
                <a:latin typeface="Tahoma" panose="020B0604030504040204" pitchFamily="34" charset="0"/>
              </a:rPr>
              <a:t>。</a:t>
            </a:r>
            <a:r>
              <a:rPr lang="zh-CN" altLang="en-US" sz="2800" b="1" dirty="0">
                <a:solidFill>
                  <a:srgbClr val="CC3300"/>
                </a:solidFill>
                <a:latin typeface="Tahoma" panose="020B0604030504040204" pitchFamily="34" charset="0"/>
              </a:rPr>
              <a:t> </a:t>
            </a:r>
          </a:p>
        </p:txBody>
      </p:sp>
      <p:sp>
        <p:nvSpPr>
          <p:cNvPr id="297995" name="AutoShape 5"/>
          <p:cNvSpPr/>
          <p:nvPr/>
        </p:nvSpPr>
        <p:spPr>
          <a:xfrm>
            <a:off x="1071885" y="1085057"/>
            <a:ext cx="3514725"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97996" name="Text Box 38"/>
          <p:cNvSpPr txBox="1"/>
          <p:nvPr/>
        </p:nvSpPr>
        <p:spPr>
          <a:xfrm>
            <a:off x="1127448" y="1124744"/>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二、单缓冲区</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7" name="矩形 6">
            <a:extLst>
              <a:ext uri="{FF2B5EF4-FFF2-40B4-BE49-F238E27FC236}">
                <a16:creationId xmlns:a16="http://schemas.microsoft.com/office/drawing/2014/main" id="{46A7F357-4EBE-4BD9-A7EC-E31A4E0273D0}"/>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97995"/>
                                        </p:tgtEl>
                                        <p:attrNameLst>
                                          <p:attrName>style.visibility</p:attrName>
                                        </p:attrNameLst>
                                      </p:cBhvr>
                                      <p:to>
                                        <p:strVal val="visible"/>
                                      </p:to>
                                    </p:set>
                                    <p:anim calcmode="lin" valueType="num">
                                      <p:cBhvr additive="base">
                                        <p:cTn id="7" dur="500" fill="hold"/>
                                        <p:tgtEl>
                                          <p:spTgt spid="297995"/>
                                        </p:tgtEl>
                                        <p:attrNameLst>
                                          <p:attrName>ppt_x</p:attrName>
                                        </p:attrNameLst>
                                      </p:cBhvr>
                                      <p:tavLst>
                                        <p:tav tm="0">
                                          <p:val>
                                            <p:strVal val="#ppt_x"/>
                                          </p:val>
                                        </p:tav>
                                        <p:tav tm="100000">
                                          <p:val>
                                            <p:strVal val="#ppt_x"/>
                                          </p:val>
                                        </p:tav>
                                      </p:tavLst>
                                    </p:anim>
                                    <p:anim calcmode="lin" valueType="num">
                                      <p:cBhvr additive="base">
                                        <p:cTn id="8" dur="500" fill="hold"/>
                                        <p:tgtEl>
                                          <p:spTgt spid="29799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97996"/>
                                        </p:tgtEl>
                                        <p:attrNameLst>
                                          <p:attrName>style.visibility</p:attrName>
                                        </p:attrNameLst>
                                      </p:cBhvr>
                                      <p:to>
                                        <p:strVal val="visible"/>
                                      </p:to>
                                    </p:set>
                                    <p:anim calcmode="lin" valueType="num">
                                      <p:cBhvr additive="base">
                                        <p:cTn id="12" dur="500" fill="hold"/>
                                        <p:tgtEl>
                                          <p:spTgt spid="297996"/>
                                        </p:tgtEl>
                                        <p:attrNameLst>
                                          <p:attrName>ppt_x</p:attrName>
                                        </p:attrNameLst>
                                      </p:cBhvr>
                                      <p:tavLst>
                                        <p:tav tm="0">
                                          <p:val>
                                            <p:strVal val="#ppt_x"/>
                                          </p:val>
                                        </p:tav>
                                        <p:tav tm="100000">
                                          <p:val>
                                            <p:strVal val="#ppt_x"/>
                                          </p:val>
                                        </p:tav>
                                      </p:tavLst>
                                    </p:anim>
                                    <p:anim calcmode="lin" valueType="num">
                                      <p:cBhvr additive="base">
                                        <p:cTn id="13" dur="500" fill="hold"/>
                                        <p:tgtEl>
                                          <p:spTgt spid="29799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97989"/>
                                        </p:tgtEl>
                                        <p:attrNameLst>
                                          <p:attrName>style.visibility</p:attrName>
                                        </p:attrNameLst>
                                      </p:cBhvr>
                                      <p:to>
                                        <p:strVal val="visible"/>
                                      </p:to>
                                    </p:set>
                                    <p:anim calcmode="lin" valueType="num">
                                      <p:cBhvr additive="base">
                                        <p:cTn id="17" dur="500" fill="hold"/>
                                        <p:tgtEl>
                                          <p:spTgt spid="297989"/>
                                        </p:tgtEl>
                                        <p:attrNameLst>
                                          <p:attrName>ppt_x</p:attrName>
                                        </p:attrNameLst>
                                      </p:cBhvr>
                                      <p:tavLst>
                                        <p:tav tm="0">
                                          <p:val>
                                            <p:strVal val="0-#ppt_w/2"/>
                                          </p:val>
                                        </p:tav>
                                        <p:tav tm="100000">
                                          <p:val>
                                            <p:strVal val="#ppt_x"/>
                                          </p:val>
                                        </p:tav>
                                      </p:tavLst>
                                    </p:anim>
                                    <p:anim calcmode="lin" valueType="num">
                                      <p:cBhvr additive="base">
                                        <p:cTn id="18" dur="500" fill="hold"/>
                                        <p:tgtEl>
                                          <p:spTgt spid="2979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9" grpId="0"/>
      <p:bldP spid="297995" grpId="0" bldLvl="0" animBg="1"/>
      <p:bldP spid="29799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20" name="矩形 299019"/>
          <p:cNvSpPr/>
          <p:nvPr/>
        </p:nvSpPr>
        <p:spPr>
          <a:xfrm>
            <a:off x="4554538" y="4419600"/>
            <a:ext cx="5070475" cy="512763"/>
          </a:xfrm>
          <a:prstGeom prst="rect">
            <a:avLst/>
          </a:prstGeom>
          <a:solidFill>
            <a:srgbClr val="CCFFFF"/>
          </a:solidFill>
          <a:ln w="15875" cap="flat" cmpd="sng">
            <a:solidFill>
              <a:srgbClr val="0000FF"/>
            </a:solidFill>
            <a:prstDash val="solid"/>
            <a:miter/>
            <a:headEnd type="none" w="med" len="med"/>
            <a:tailEnd type="none" w="med" len="med"/>
          </a:ln>
        </p:spPr>
        <p:txBody>
          <a:bodyPr/>
          <a:lstStyle/>
          <a:p>
            <a:endParaRPr lang="zh-CN" altLang="en-US"/>
          </a:p>
        </p:txBody>
      </p:sp>
      <p:sp>
        <p:nvSpPr>
          <p:cNvPr id="299056" name="矩形 299055"/>
          <p:cNvSpPr/>
          <p:nvPr/>
        </p:nvSpPr>
        <p:spPr>
          <a:xfrm>
            <a:off x="4537075" y="3716338"/>
            <a:ext cx="5070475" cy="512762"/>
          </a:xfrm>
          <a:prstGeom prst="rect">
            <a:avLst/>
          </a:prstGeom>
          <a:solidFill>
            <a:srgbClr val="CCFFFF"/>
          </a:solidFill>
          <a:ln w="15875" cap="flat" cmpd="sng">
            <a:solidFill>
              <a:srgbClr val="0000FF"/>
            </a:solidFill>
            <a:prstDash val="solid"/>
            <a:miter/>
            <a:headEnd type="none" w="med" len="med"/>
            <a:tailEnd type="none" w="med" len="med"/>
          </a:ln>
        </p:spPr>
        <p:txBody>
          <a:bodyPr/>
          <a:lstStyle/>
          <a:p>
            <a:endParaRPr lang="zh-CN" altLang="en-US"/>
          </a:p>
        </p:txBody>
      </p:sp>
      <p:sp>
        <p:nvSpPr>
          <p:cNvPr id="299013" name="文本框 299012"/>
          <p:cNvSpPr txBox="1"/>
          <p:nvPr/>
        </p:nvSpPr>
        <p:spPr>
          <a:xfrm>
            <a:off x="1559501" y="1844675"/>
            <a:ext cx="9213843" cy="1123128"/>
          </a:xfrm>
          <a:prstGeom prst="rect">
            <a:avLst/>
          </a:prstGeom>
          <a:noFill/>
          <a:ln w="9525">
            <a:noFill/>
          </a:ln>
        </p:spPr>
        <p:txBody>
          <a:bodyPr wrap="square">
            <a:spAutoFit/>
          </a:bodyPr>
          <a:lstStyle/>
          <a:p>
            <a:pPr>
              <a:lnSpc>
                <a:spcPct val="150000"/>
              </a:lnSpc>
            </a:pPr>
            <a:r>
              <a:rPr lang="zh-CN" altLang="en-US" dirty="0">
                <a:solidFill>
                  <a:srgbClr val="0000CC"/>
                </a:solidFill>
                <a:effectLst>
                  <a:outerShdw blurRad="38100" dist="38100" dir="2700000">
                    <a:srgbClr val="C0C0C0"/>
                  </a:outerShdw>
                </a:effectLst>
                <a:latin typeface="Tahoma" panose="020B0604030504040204" pitchFamily="34" charset="0"/>
              </a:rPr>
              <a:t>   解决两台外设之间，</a:t>
            </a:r>
            <a:r>
              <a:rPr lang="en-US" altLang="zh-CN" dirty="0">
                <a:solidFill>
                  <a:srgbClr val="0000CC"/>
                </a:solidFill>
                <a:effectLst>
                  <a:outerShdw blurRad="38100" dist="38100" dir="2700000">
                    <a:srgbClr val="C0C0C0"/>
                  </a:outerShdw>
                </a:effectLst>
                <a:latin typeface="Tahoma" panose="020B0604030504040204" pitchFamily="34" charset="0"/>
              </a:rPr>
              <a:t>I/O</a:t>
            </a:r>
            <a:r>
              <a:rPr lang="zh-CN" altLang="en-US" dirty="0">
                <a:solidFill>
                  <a:srgbClr val="0000CC"/>
                </a:solidFill>
                <a:effectLst>
                  <a:outerShdw blurRad="38100" dist="38100" dir="2700000">
                    <a:srgbClr val="C0C0C0"/>
                  </a:outerShdw>
                </a:effectLst>
                <a:latin typeface="Tahoma" panose="020B0604030504040204" pitchFamily="34" charset="0"/>
              </a:rPr>
              <a:t>与计算之间并行操作问题是设置双缓冲，如图</a:t>
            </a:r>
            <a:r>
              <a:rPr lang="en-US" altLang="zh-CN" dirty="0">
                <a:solidFill>
                  <a:srgbClr val="0000CC"/>
                </a:solidFill>
                <a:effectLst>
                  <a:outerShdw blurRad="38100" dist="38100" dir="2700000">
                    <a:srgbClr val="C0C0C0"/>
                  </a:outerShdw>
                </a:effectLst>
                <a:latin typeface="Tahoma" panose="020B0604030504040204" pitchFamily="34" charset="0"/>
              </a:rPr>
              <a:t>5.15</a:t>
            </a:r>
            <a:r>
              <a:rPr lang="zh-CN" altLang="en-US" dirty="0">
                <a:solidFill>
                  <a:srgbClr val="0000CC"/>
                </a:solidFill>
                <a:effectLst>
                  <a:outerShdw blurRad="38100" dist="38100" dir="2700000">
                    <a:srgbClr val="C0C0C0"/>
                  </a:outerShdw>
                </a:effectLst>
                <a:latin typeface="Tahoma" panose="020B0604030504040204" pitchFamily="34" charset="0"/>
              </a:rPr>
              <a:t>（</a:t>
            </a:r>
            <a:r>
              <a:rPr lang="en-US" altLang="zh-CN" dirty="0">
                <a:solidFill>
                  <a:srgbClr val="0000CC"/>
                </a:solidFill>
                <a:effectLst>
                  <a:outerShdw blurRad="38100" dist="38100" dir="2700000">
                    <a:srgbClr val="C0C0C0"/>
                  </a:outerShdw>
                </a:effectLst>
                <a:latin typeface="Tahoma" panose="020B0604030504040204" pitchFamily="34" charset="0"/>
              </a:rPr>
              <a:t>c</a:t>
            </a:r>
            <a:r>
              <a:rPr lang="zh-CN" altLang="en-US" dirty="0">
                <a:solidFill>
                  <a:srgbClr val="0000CC"/>
                </a:solidFill>
                <a:effectLst>
                  <a:outerShdw blurRad="38100" dist="38100" dir="2700000">
                    <a:srgbClr val="C0C0C0"/>
                  </a:outerShdw>
                </a:effectLst>
                <a:latin typeface="Tahoma" panose="020B0604030504040204" pitchFamily="34" charset="0"/>
              </a:rPr>
              <a:t>）。假定输入输出设备速度相同都需</a:t>
            </a:r>
            <a:r>
              <a:rPr lang="en-US" altLang="zh-CN" i="1" dirty="0">
                <a:solidFill>
                  <a:srgbClr val="0000CC"/>
                </a:solidFill>
                <a:effectLst>
                  <a:outerShdw blurRad="38100" dist="38100" dir="2700000">
                    <a:srgbClr val="C0C0C0"/>
                  </a:outerShdw>
                </a:effectLst>
                <a:latin typeface="Tahoma" panose="020B0604030504040204" pitchFamily="34" charset="0"/>
              </a:rPr>
              <a:t>T </a:t>
            </a:r>
            <a:r>
              <a:rPr lang="zh-CN" altLang="en-US" dirty="0">
                <a:solidFill>
                  <a:srgbClr val="0000CC"/>
                </a:solidFill>
                <a:effectLst>
                  <a:outerShdw blurRad="38100" dist="38100" dir="2700000">
                    <a:srgbClr val="C0C0C0"/>
                  </a:outerShdw>
                </a:effectLst>
                <a:latin typeface="Tahoma" panose="020B0604030504040204" pitchFamily="34" charset="0"/>
              </a:rPr>
              <a:t>时间，如下图。 </a:t>
            </a:r>
          </a:p>
        </p:txBody>
      </p:sp>
      <p:sp>
        <p:nvSpPr>
          <p:cNvPr id="299022" name="文本框 299021"/>
          <p:cNvSpPr txBox="1"/>
          <p:nvPr/>
        </p:nvSpPr>
        <p:spPr>
          <a:xfrm>
            <a:off x="3222625" y="3708400"/>
            <a:ext cx="1651000" cy="1196975"/>
          </a:xfrm>
          <a:prstGeom prst="rect">
            <a:avLst/>
          </a:prstGeom>
          <a:noFill/>
          <a:ln w="9525">
            <a:noFill/>
          </a:ln>
        </p:spPr>
        <p:txBody>
          <a:bodyPr/>
          <a:lstStyle/>
          <a:p>
            <a:pPr algn="just"/>
            <a:r>
              <a:rPr lang="zh-CN" altLang="en-US" dirty="0">
                <a:effectLst>
                  <a:outerShdw blurRad="38100" dist="38100" dir="2700000">
                    <a:srgbClr val="C0C0C0"/>
                  </a:outerShdw>
                </a:effectLst>
                <a:latin typeface="Times New Roman" panose="02020603050405020304" pitchFamily="18" charset="0"/>
              </a:rPr>
              <a:t>缓冲区</a:t>
            </a:r>
            <a:r>
              <a:rPr lang="en-US" altLang="zh-CN">
                <a:effectLst>
                  <a:outerShdw blurRad="38100" dist="38100" dir="2700000">
                    <a:srgbClr val="C0C0C0"/>
                  </a:outerShdw>
                </a:effectLst>
                <a:latin typeface="Times New Roman" panose="02020603050405020304" pitchFamily="18" charset="0"/>
              </a:rPr>
              <a:t>1</a:t>
            </a:r>
            <a:r>
              <a:rPr lang="zh-CN" altLang="en-US" dirty="0">
                <a:effectLst>
                  <a:outerShdw blurRad="38100" dist="38100" dir="2700000">
                    <a:srgbClr val="C0C0C0"/>
                  </a:outerShdw>
                </a:effectLst>
                <a:latin typeface="Times New Roman" panose="02020603050405020304" pitchFamily="18" charset="0"/>
              </a:rPr>
              <a:t>：</a:t>
            </a:r>
          </a:p>
          <a:p>
            <a:pPr algn="just"/>
            <a:endParaRPr lang="zh-CN" altLang="en-US" dirty="0">
              <a:effectLst>
                <a:outerShdw blurRad="38100" dist="38100" dir="2700000">
                  <a:srgbClr val="C0C0C0"/>
                </a:outerShdw>
              </a:effectLst>
              <a:latin typeface="Times New Roman" panose="02020603050405020304" pitchFamily="18" charset="0"/>
            </a:endParaRPr>
          </a:p>
          <a:p>
            <a:pPr algn="just"/>
            <a:r>
              <a:rPr lang="zh-CN" altLang="en-US" dirty="0">
                <a:effectLst>
                  <a:outerShdw blurRad="38100" dist="38100" dir="2700000">
                    <a:srgbClr val="C0C0C0"/>
                  </a:outerShdw>
                </a:effectLst>
                <a:latin typeface="Times New Roman" panose="02020603050405020304" pitchFamily="18" charset="0"/>
              </a:rPr>
              <a:t>缓冲区</a:t>
            </a:r>
            <a:r>
              <a:rPr lang="en-US" altLang="zh-CN">
                <a:effectLst>
                  <a:outerShdw blurRad="38100" dist="38100" dir="2700000">
                    <a:srgbClr val="C0C0C0"/>
                  </a:outerShdw>
                </a:effectLst>
                <a:latin typeface="Times New Roman" panose="02020603050405020304" pitchFamily="18" charset="0"/>
              </a:rPr>
              <a:t>2</a:t>
            </a:r>
            <a:r>
              <a:rPr lang="zh-CN" altLang="en-US" dirty="0">
                <a:effectLst>
                  <a:outerShdw blurRad="38100" dist="38100" dir="2700000">
                    <a:srgbClr val="C0C0C0"/>
                  </a:outerShdw>
                </a:effectLst>
                <a:latin typeface="Times New Roman" panose="02020603050405020304" pitchFamily="18" charset="0"/>
              </a:rPr>
              <a:t>：</a:t>
            </a:r>
            <a:endParaRPr lang="zh-CN" altLang="en-US" dirty="0">
              <a:effectLst>
                <a:outerShdw blurRad="38100" dist="38100" dir="2700000">
                  <a:srgbClr val="C0C0C0"/>
                </a:outerShdw>
              </a:effectLst>
              <a:latin typeface="Tahoma" panose="020B0604030504040204" pitchFamily="34" charset="0"/>
            </a:endParaRPr>
          </a:p>
        </p:txBody>
      </p:sp>
      <p:sp>
        <p:nvSpPr>
          <p:cNvPr id="299035" name="文本框 299034"/>
          <p:cNvSpPr txBox="1"/>
          <p:nvPr/>
        </p:nvSpPr>
        <p:spPr>
          <a:xfrm>
            <a:off x="1703388" y="3881438"/>
            <a:ext cx="1512887" cy="954087"/>
          </a:xfrm>
          <a:prstGeom prst="rect">
            <a:avLst/>
          </a:prstGeom>
          <a:noFill/>
          <a:ln w="9525">
            <a:noFill/>
          </a:ln>
        </p:spPr>
        <p:txBody>
          <a:bodyPr/>
          <a:lstStyle/>
          <a:p>
            <a:pPr algn="just"/>
            <a:r>
              <a:rPr lang="zh-CN" altLang="en-US" dirty="0">
                <a:solidFill>
                  <a:srgbClr val="FF00FF"/>
                </a:solidFill>
                <a:effectLst>
                  <a:outerShdw blurRad="38100" dist="38100" dir="2700000">
                    <a:srgbClr val="C0C0C0"/>
                  </a:outerShdw>
                </a:effectLst>
                <a:latin typeface="Times New Roman" panose="02020603050405020304" pitchFamily="18" charset="0"/>
              </a:rPr>
              <a:t>设备输入</a:t>
            </a:r>
          </a:p>
          <a:p>
            <a:pPr algn="just"/>
            <a:r>
              <a:rPr lang="zh-CN" altLang="en-US" dirty="0">
                <a:solidFill>
                  <a:srgbClr val="FF00FF"/>
                </a:solidFill>
                <a:effectLst>
                  <a:outerShdw blurRad="38100" dist="38100" dir="2700000">
                    <a:srgbClr val="C0C0C0"/>
                  </a:outerShdw>
                </a:effectLst>
                <a:latin typeface="Times New Roman" panose="02020603050405020304" pitchFamily="18" charset="0"/>
              </a:rPr>
              <a:t>设备输出</a:t>
            </a:r>
          </a:p>
          <a:p>
            <a:endParaRPr lang="zh-CN" altLang="en-US" dirty="0">
              <a:solidFill>
                <a:srgbClr val="FF00FF"/>
              </a:solidFill>
              <a:effectLst>
                <a:outerShdw blurRad="38100" dist="38100" dir="2700000">
                  <a:srgbClr val="C0C0C0"/>
                </a:outerShdw>
              </a:effectLst>
              <a:latin typeface="Tahoma" panose="020B0604030504040204" pitchFamily="34" charset="0"/>
            </a:endParaRPr>
          </a:p>
        </p:txBody>
      </p:sp>
      <p:sp>
        <p:nvSpPr>
          <p:cNvPr id="299047" name="左大括号 299046"/>
          <p:cNvSpPr/>
          <p:nvPr/>
        </p:nvSpPr>
        <p:spPr>
          <a:xfrm>
            <a:off x="3000375" y="3906838"/>
            <a:ext cx="288925" cy="803275"/>
          </a:xfrm>
          <a:prstGeom prst="leftBrace">
            <a:avLst>
              <a:gd name="adj1" fmla="val 23168"/>
              <a:gd name="adj2" fmla="val 50000"/>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299015" name="直接连接符 299014"/>
          <p:cNvSpPr/>
          <p:nvPr/>
        </p:nvSpPr>
        <p:spPr>
          <a:xfrm>
            <a:off x="4367213" y="5292725"/>
            <a:ext cx="5797550" cy="0"/>
          </a:xfrm>
          <a:prstGeom prst="line">
            <a:avLst/>
          </a:prstGeom>
          <a:ln w="28575" cap="flat" cmpd="sng">
            <a:solidFill>
              <a:srgbClr val="006600"/>
            </a:solidFill>
            <a:prstDash val="solid"/>
            <a:headEnd type="none" w="med" len="med"/>
            <a:tailEnd type="triangle" w="med" len="med"/>
          </a:ln>
        </p:spPr>
      </p:sp>
      <p:sp>
        <p:nvSpPr>
          <p:cNvPr id="299016" name="直接连接符 299015"/>
          <p:cNvSpPr/>
          <p:nvPr/>
        </p:nvSpPr>
        <p:spPr>
          <a:xfrm>
            <a:off x="4554538" y="3394075"/>
            <a:ext cx="7937" cy="2055813"/>
          </a:xfrm>
          <a:prstGeom prst="line">
            <a:avLst/>
          </a:prstGeom>
          <a:ln w="19050" cap="flat" cmpd="sng">
            <a:solidFill>
              <a:srgbClr val="006600"/>
            </a:solidFill>
            <a:prstDash val="solid"/>
            <a:headEnd type="none" w="med" len="med"/>
            <a:tailEnd type="none" w="med" len="med"/>
          </a:ln>
        </p:spPr>
      </p:sp>
      <p:sp>
        <p:nvSpPr>
          <p:cNvPr id="299017" name="直接连接符 299016"/>
          <p:cNvSpPr/>
          <p:nvPr/>
        </p:nvSpPr>
        <p:spPr>
          <a:xfrm>
            <a:off x="6237288" y="3394075"/>
            <a:ext cx="1587" cy="2076450"/>
          </a:xfrm>
          <a:prstGeom prst="line">
            <a:avLst/>
          </a:prstGeom>
          <a:ln w="19050" cap="flat" cmpd="sng">
            <a:solidFill>
              <a:srgbClr val="006600"/>
            </a:solidFill>
            <a:prstDash val="solid"/>
            <a:headEnd type="none" w="med" len="med"/>
            <a:tailEnd type="none" w="med" len="med"/>
          </a:ln>
        </p:spPr>
      </p:sp>
      <p:sp>
        <p:nvSpPr>
          <p:cNvPr id="299018" name="直接连接符 299017"/>
          <p:cNvSpPr/>
          <p:nvPr/>
        </p:nvSpPr>
        <p:spPr>
          <a:xfrm>
            <a:off x="7969250" y="3394075"/>
            <a:ext cx="0" cy="2043113"/>
          </a:xfrm>
          <a:prstGeom prst="line">
            <a:avLst/>
          </a:prstGeom>
          <a:ln w="19050" cap="flat" cmpd="sng">
            <a:solidFill>
              <a:srgbClr val="006600"/>
            </a:solidFill>
            <a:prstDash val="solid"/>
            <a:headEnd type="none" w="med" len="med"/>
            <a:tailEnd type="none" w="med" len="med"/>
          </a:ln>
        </p:spPr>
      </p:sp>
      <p:sp>
        <p:nvSpPr>
          <p:cNvPr id="299019" name="直接连接符 299018"/>
          <p:cNvSpPr/>
          <p:nvPr/>
        </p:nvSpPr>
        <p:spPr>
          <a:xfrm>
            <a:off x="9625013" y="3394075"/>
            <a:ext cx="0" cy="2043113"/>
          </a:xfrm>
          <a:prstGeom prst="line">
            <a:avLst/>
          </a:prstGeom>
          <a:ln w="19050" cap="flat" cmpd="sng">
            <a:solidFill>
              <a:srgbClr val="006600"/>
            </a:solidFill>
            <a:prstDash val="solid"/>
            <a:headEnd type="none" w="med" len="med"/>
            <a:tailEnd type="none" w="med" len="med"/>
          </a:ln>
        </p:spPr>
      </p:sp>
      <p:grpSp>
        <p:nvGrpSpPr>
          <p:cNvPr id="299023" name="组合 299022"/>
          <p:cNvGrpSpPr/>
          <p:nvPr/>
        </p:nvGrpSpPr>
        <p:grpSpPr>
          <a:xfrm>
            <a:off x="4570413" y="3730625"/>
            <a:ext cx="1644650" cy="533400"/>
            <a:chOff x="3735" y="2673"/>
            <a:chExt cx="1800" cy="486"/>
          </a:xfrm>
        </p:grpSpPr>
        <p:sp>
          <p:nvSpPr>
            <p:cNvPr id="299024" name="矩形 299023"/>
            <p:cNvSpPr/>
            <p:nvPr/>
          </p:nvSpPr>
          <p:spPr>
            <a:xfrm>
              <a:off x="3780" y="2688"/>
              <a:ext cx="1620" cy="471"/>
            </a:xfrm>
            <a:prstGeom prst="rect">
              <a:avLst/>
            </a:prstGeom>
            <a:noFill/>
            <a:ln w="15875">
              <a:noFill/>
            </a:ln>
          </p:spPr>
          <p:txBody>
            <a:bodyPr/>
            <a:lstStyle/>
            <a:p>
              <a:endParaRPr lang="zh-CN" altLang="en-US"/>
            </a:p>
          </p:txBody>
        </p:sp>
        <p:sp>
          <p:nvSpPr>
            <p:cNvPr id="299025" name="直接连接符 299024"/>
            <p:cNvSpPr/>
            <p:nvPr/>
          </p:nvSpPr>
          <p:spPr>
            <a:xfrm>
              <a:off x="3780" y="3081"/>
              <a:ext cx="1620" cy="0"/>
            </a:xfrm>
            <a:prstGeom prst="line">
              <a:avLst/>
            </a:prstGeom>
            <a:ln w="25400">
              <a:noFill/>
            </a:ln>
          </p:spPr>
        </p:sp>
        <p:sp>
          <p:nvSpPr>
            <p:cNvPr id="299026" name="文本框 299025"/>
            <p:cNvSpPr txBox="1"/>
            <p:nvPr/>
          </p:nvSpPr>
          <p:spPr>
            <a:xfrm>
              <a:off x="3735" y="2673"/>
              <a:ext cx="1800" cy="468"/>
            </a:xfrm>
            <a:prstGeom prst="rect">
              <a:avLst/>
            </a:prstGeom>
            <a:solidFill>
              <a:srgbClr val="C0C0C0"/>
            </a:solidFill>
            <a:ln w="9525">
              <a:noFill/>
            </a:ln>
          </p:spPr>
          <p:txBody>
            <a:bodyPr/>
            <a:lstStyle/>
            <a:p>
              <a:pPr algn="just"/>
              <a:r>
                <a:rPr lang="zh-CN" altLang="en-US" dirty="0">
                  <a:latin typeface="Tahoma" panose="020B0604030504040204" pitchFamily="34" charset="0"/>
                </a:rPr>
                <a:t> 输入数据</a:t>
              </a:r>
            </a:p>
          </p:txBody>
        </p:sp>
      </p:grpSp>
      <p:grpSp>
        <p:nvGrpSpPr>
          <p:cNvPr id="299027" name="组合 299026"/>
          <p:cNvGrpSpPr/>
          <p:nvPr/>
        </p:nvGrpSpPr>
        <p:grpSpPr>
          <a:xfrm>
            <a:off x="6240463" y="3730625"/>
            <a:ext cx="1701800" cy="533400"/>
            <a:chOff x="3735" y="2673"/>
            <a:chExt cx="1800" cy="486"/>
          </a:xfrm>
        </p:grpSpPr>
        <p:sp>
          <p:nvSpPr>
            <p:cNvPr id="299028" name="矩形 299027"/>
            <p:cNvSpPr/>
            <p:nvPr/>
          </p:nvSpPr>
          <p:spPr>
            <a:xfrm>
              <a:off x="3780" y="2688"/>
              <a:ext cx="1620" cy="471"/>
            </a:xfrm>
            <a:prstGeom prst="rect">
              <a:avLst/>
            </a:prstGeom>
            <a:noFill/>
            <a:ln w="15875">
              <a:noFill/>
            </a:ln>
          </p:spPr>
          <p:txBody>
            <a:bodyPr/>
            <a:lstStyle/>
            <a:p>
              <a:endParaRPr lang="zh-CN" altLang="en-US"/>
            </a:p>
          </p:txBody>
        </p:sp>
        <p:sp>
          <p:nvSpPr>
            <p:cNvPr id="299029" name="直接连接符 299028"/>
            <p:cNvSpPr/>
            <p:nvPr/>
          </p:nvSpPr>
          <p:spPr>
            <a:xfrm>
              <a:off x="3780" y="3081"/>
              <a:ext cx="1620" cy="0"/>
            </a:xfrm>
            <a:prstGeom prst="line">
              <a:avLst/>
            </a:prstGeom>
            <a:ln w="25400">
              <a:noFill/>
            </a:ln>
          </p:spPr>
        </p:sp>
        <p:sp>
          <p:nvSpPr>
            <p:cNvPr id="299030" name="文本框 299029"/>
            <p:cNvSpPr txBox="1"/>
            <p:nvPr/>
          </p:nvSpPr>
          <p:spPr>
            <a:xfrm>
              <a:off x="3735" y="2673"/>
              <a:ext cx="1800" cy="468"/>
            </a:xfrm>
            <a:prstGeom prst="rect">
              <a:avLst/>
            </a:prstGeom>
            <a:solidFill>
              <a:srgbClr val="C0C0C0"/>
            </a:solidFill>
            <a:ln w="9525">
              <a:noFill/>
            </a:ln>
          </p:spPr>
          <p:txBody>
            <a:bodyPr/>
            <a:lstStyle/>
            <a:p>
              <a:pPr algn="just"/>
              <a:r>
                <a:rPr lang="zh-CN" altLang="en-US" sz="1600" dirty="0">
                  <a:latin typeface="Times New Roman" panose="02020603050405020304" pitchFamily="18" charset="0"/>
                </a:rPr>
                <a:t>  </a:t>
              </a:r>
              <a:r>
                <a:rPr lang="zh-CN" altLang="en-US" dirty="0">
                  <a:latin typeface="Times New Roman" panose="02020603050405020304" pitchFamily="18" charset="0"/>
                </a:rPr>
                <a:t>输出数据</a:t>
              </a:r>
              <a:endParaRPr lang="zh-CN" altLang="en-US" dirty="0">
                <a:latin typeface="Tahoma" panose="020B0604030504040204" pitchFamily="34" charset="0"/>
              </a:endParaRPr>
            </a:p>
          </p:txBody>
        </p:sp>
      </p:grpSp>
      <p:grpSp>
        <p:nvGrpSpPr>
          <p:cNvPr id="299031" name="组合 299030"/>
          <p:cNvGrpSpPr/>
          <p:nvPr/>
        </p:nvGrpSpPr>
        <p:grpSpPr>
          <a:xfrm>
            <a:off x="7986713" y="3722688"/>
            <a:ext cx="1617662" cy="533400"/>
            <a:chOff x="3735" y="2673"/>
            <a:chExt cx="1800" cy="486"/>
          </a:xfrm>
        </p:grpSpPr>
        <p:sp>
          <p:nvSpPr>
            <p:cNvPr id="299032" name="矩形 299031"/>
            <p:cNvSpPr/>
            <p:nvPr/>
          </p:nvSpPr>
          <p:spPr>
            <a:xfrm>
              <a:off x="3780" y="2688"/>
              <a:ext cx="1620" cy="471"/>
            </a:xfrm>
            <a:prstGeom prst="rect">
              <a:avLst/>
            </a:prstGeom>
            <a:noFill/>
            <a:ln w="15875">
              <a:noFill/>
            </a:ln>
          </p:spPr>
          <p:txBody>
            <a:bodyPr/>
            <a:lstStyle/>
            <a:p>
              <a:endParaRPr lang="zh-CN" altLang="en-US"/>
            </a:p>
          </p:txBody>
        </p:sp>
        <p:sp>
          <p:nvSpPr>
            <p:cNvPr id="299033" name="直接连接符 299032"/>
            <p:cNvSpPr/>
            <p:nvPr/>
          </p:nvSpPr>
          <p:spPr>
            <a:xfrm>
              <a:off x="3780" y="3081"/>
              <a:ext cx="1620" cy="0"/>
            </a:xfrm>
            <a:prstGeom prst="line">
              <a:avLst/>
            </a:prstGeom>
            <a:ln w="25400">
              <a:noFill/>
            </a:ln>
          </p:spPr>
        </p:sp>
        <p:sp>
          <p:nvSpPr>
            <p:cNvPr id="299034" name="文本框 299033"/>
            <p:cNvSpPr txBox="1"/>
            <p:nvPr/>
          </p:nvSpPr>
          <p:spPr>
            <a:xfrm>
              <a:off x="3735" y="2673"/>
              <a:ext cx="1800" cy="468"/>
            </a:xfrm>
            <a:prstGeom prst="rect">
              <a:avLst/>
            </a:prstGeom>
            <a:solidFill>
              <a:srgbClr val="C0C0C0"/>
            </a:solidFill>
            <a:ln w="9525">
              <a:noFill/>
            </a:ln>
          </p:spPr>
          <p:txBody>
            <a:bodyPr/>
            <a:lstStyle/>
            <a:p>
              <a:pPr algn="just"/>
              <a:r>
                <a:rPr lang="zh-CN" altLang="en-US" sz="1600" dirty="0">
                  <a:latin typeface="Times New Roman" panose="02020603050405020304" pitchFamily="18" charset="0"/>
                </a:rPr>
                <a:t>   </a:t>
              </a:r>
              <a:r>
                <a:rPr lang="zh-CN" altLang="en-US" dirty="0">
                  <a:latin typeface="Times New Roman" panose="02020603050405020304" pitchFamily="18" charset="0"/>
                </a:rPr>
                <a:t>输入数据</a:t>
              </a:r>
              <a:endParaRPr lang="zh-CN" altLang="en-US" dirty="0">
                <a:latin typeface="Tahoma" panose="020B0604030504040204" pitchFamily="34" charset="0"/>
              </a:endParaRPr>
            </a:p>
          </p:txBody>
        </p:sp>
      </p:grpSp>
      <p:sp>
        <p:nvSpPr>
          <p:cNvPr id="299036" name="文本框 299035"/>
          <p:cNvSpPr txBox="1"/>
          <p:nvPr/>
        </p:nvSpPr>
        <p:spPr>
          <a:xfrm>
            <a:off x="10145713" y="4860925"/>
            <a:ext cx="487362" cy="512763"/>
          </a:xfrm>
          <a:prstGeom prst="rect">
            <a:avLst/>
          </a:prstGeom>
          <a:noFill/>
          <a:ln w="9525">
            <a:noFill/>
          </a:ln>
        </p:spPr>
        <p:txBody>
          <a:bodyPr/>
          <a:lstStyle/>
          <a:p>
            <a:pPr algn="just"/>
            <a:r>
              <a:rPr lang="en-US" altLang="zh-CN" sz="3600">
                <a:solidFill>
                  <a:srgbClr val="800000"/>
                </a:solidFill>
                <a:effectLst>
                  <a:outerShdw blurRad="38100" dist="38100" dir="2700000">
                    <a:srgbClr val="C0C0C0"/>
                  </a:outerShdw>
                </a:effectLst>
                <a:latin typeface="Times New Roman" panose="02020603050405020304" pitchFamily="18" charset="0"/>
              </a:rPr>
              <a:t>t</a:t>
            </a:r>
            <a:endParaRPr lang="en-US" altLang="zh-CN" sz="3600">
              <a:solidFill>
                <a:srgbClr val="800000"/>
              </a:solidFill>
              <a:effectLst>
                <a:outerShdw blurRad="38100" dist="38100" dir="2700000">
                  <a:srgbClr val="C0C0C0"/>
                </a:outerShdw>
              </a:effectLst>
              <a:latin typeface="Tahoma" panose="020B0604030504040204" pitchFamily="34" charset="0"/>
            </a:endParaRPr>
          </a:p>
        </p:txBody>
      </p:sp>
      <p:sp>
        <p:nvSpPr>
          <p:cNvPr id="299037" name="左大括号 299036"/>
          <p:cNvSpPr/>
          <p:nvPr/>
        </p:nvSpPr>
        <p:spPr>
          <a:xfrm rot="-5400000">
            <a:off x="5300663" y="4705350"/>
            <a:ext cx="184150" cy="1646238"/>
          </a:xfrm>
          <a:prstGeom prst="leftBrace">
            <a:avLst>
              <a:gd name="adj1" fmla="val 74497"/>
              <a:gd name="adj2" fmla="val 50000"/>
            </a:avLst>
          </a:prstGeom>
          <a:noFill/>
          <a:ln w="19050" cap="flat" cmpd="sng">
            <a:solidFill>
              <a:srgbClr val="800000"/>
            </a:solidFill>
            <a:prstDash val="solid"/>
            <a:headEnd type="none" w="med" len="med"/>
            <a:tailEnd type="none" w="med" len="med"/>
          </a:ln>
        </p:spPr>
        <p:txBody>
          <a:bodyPr/>
          <a:lstStyle/>
          <a:p>
            <a:endParaRPr lang="zh-CN" altLang="en-US"/>
          </a:p>
        </p:txBody>
      </p:sp>
      <p:grpSp>
        <p:nvGrpSpPr>
          <p:cNvPr id="299039" name="组合 299038"/>
          <p:cNvGrpSpPr/>
          <p:nvPr/>
        </p:nvGrpSpPr>
        <p:grpSpPr>
          <a:xfrm>
            <a:off x="6237288" y="4419600"/>
            <a:ext cx="1711325" cy="533400"/>
            <a:chOff x="3735" y="2673"/>
            <a:chExt cx="1800" cy="486"/>
          </a:xfrm>
        </p:grpSpPr>
        <p:sp>
          <p:nvSpPr>
            <p:cNvPr id="299040" name="矩形 299039"/>
            <p:cNvSpPr/>
            <p:nvPr/>
          </p:nvSpPr>
          <p:spPr>
            <a:xfrm>
              <a:off x="3780" y="2688"/>
              <a:ext cx="1620" cy="471"/>
            </a:xfrm>
            <a:prstGeom prst="rect">
              <a:avLst/>
            </a:prstGeom>
            <a:noFill/>
            <a:ln w="15875">
              <a:noFill/>
            </a:ln>
          </p:spPr>
          <p:txBody>
            <a:bodyPr/>
            <a:lstStyle/>
            <a:p>
              <a:endParaRPr lang="zh-CN" altLang="en-US"/>
            </a:p>
          </p:txBody>
        </p:sp>
        <p:sp>
          <p:nvSpPr>
            <p:cNvPr id="299041" name="直接连接符 299040"/>
            <p:cNvSpPr/>
            <p:nvPr/>
          </p:nvSpPr>
          <p:spPr>
            <a:xfrm>
              <a:off x="3780" y="3081"/>
              <a:ext cx="1620" cy="0"/>
            </a:xfrm>
            <a:prstGeom prst="line">
              <a:avLst/>
            </a:prstGeom>
            <a:ln w="25400">
              <a:noFill/>
            </a:ln>
          </p:spPr>
        </p:sp>
        <p:sp>
          <p:nvSpPr>
            <p:cNvPr id="299042" name="文本框 299041"/>
            <p:cNvSpPr txBox="1"/>
            <p:nvPr/>
          </p:nvSpPr>
          <p:spPr>
            <a:xfrm>
              <a:off x="3735" y="2673"/>
              <a:ext cx="1800" cy="468"/>
            </a:xfrm>
            <a:prstGeom prst="rect">
              <a:avLst/>
            </a:prstGeom>
            <a:solidFill>
              <a:srgbClr val="C0C0C0"/>
            </a:solidFill>
            <a:ln w="9525">
              <a:noFill/>
            </a:ln>
          </p:spPr>
          <p:txBody>
            <a:bodyPr/>
            <a:lstStyle/>
            <a:p>
              <a:pPr algn="just"/>
              <a:r>
                <a:rPr lang="zh-CN" altLang="en-US" sz="1600" dirty="0">
                  <a:latin typeface="Times New Roman" panose="02020603050405020304" pitchFamily="18" charset="0"/>
                </a:rPr>
                <a:t>  </a:t>
              </a:r>
              <a:r>
                <a:rPr lang="zh-CN" altLang="en-US" dirty="0">
                  <a:latin typeface="Times New Roman" panose="02020603050405020304" pitchFamily="18" charset="0"/>
                </a:rPr>
                <a:t>输入数据</a:t>
              </a:r>
              <a:endParaRPr lang="zh-CN" altLang="en-US" dirty="0">
                <a:latin typeface="Tahoma" panose="020B0604030504040204" pitchFamily="34" charset="0"/>
              </a:endParaRPr>
            </a:p>
          </p:txBody>
        </p:sp>
      </p:grpSp>
      <p:grpSp>
        <p:nvGrpSpPr>
          <p:cNvPr id="299043" name="组合 299042"/>
          <p:cNvGrpSpPr/>
          <p:nvPr/>
        </p:nvGrpSpPr>
        <p:grpSpPr>
          <a:xfrm>
            <a:off x="7983538" y="4419600"/>
            <a:ext cx="1628775" cy="533400"/>
            <a:chOff x="3735" y="2673"/>
            <a:chExt cx="1800" cy="486"/>
          </a:xfrm>
        </p:grpSpPr>
        <p:sp>
          <p:nvSpPr>
            <p:cNvPr id="299044" name="矩形 299043"/>
            <p:cNvSpPr/>
            <p:nvPr/>
          </p:nvSpPr>
          <p:spPr>
            <a:xfrm>
              <a:off x="3780" y="2688"/>
              <a:ext cx="1620" cy="471"/>
            </a:xfrm>
            <a:prstGeom prst="rect">
              <a:avLst/>
            </a:prstGeom>
            <a:noFill/>
            <a:ln w="15875">
              <a:noFill/>
            </a:ln>
          </p:spPr>
          <p:txBody>
            <a:bodyPr/>
            <a:lstStyle/>
            <a:p>
              <a:endParaRPr lang="zh-CN" altLang="en-US"/>
            </a:p>
          </p:txBody>
        </p:sp>
        <p:sp>
          <p:nvSpPr>
            <p:cNvPr id="299045" name="直接连接符 299044"/>
            <p:cNvSpPr/>
            <p:nvPr/>
          </p:nvSpPr>
          <p:spPr>
            <a:xfrm>
              <a:off x="3780" y="3081"/>
              <a:ext cx="1620" cy="0"/>
            </a:xfrm>
            <a:prstGeom prst="line">
              <a:avLst/>
            </a:prstGeom>
            <a:ln w="25400">
              <a:noFill/>
            </a:ln>
          </p:spPr>
        </p:sp>
        <p:sp>
          <p:nvSpPr>
            <p:cNvPr id="299046" name="文本框 299045"/>
            <p:cNvSpPr txBox="1"/>
            <p:nvPr/>
          </p:nvSpPr>
          <p:spPr>
            <a:xfrm>
              <a:off x="3735" y="2673"/>
              <a:ext cx="1800" cy="468"/>
            </a:xfrm>
            <a:prstGeom prst="rect">
              <a:avLst/>
            </a:prstGeom>
            <a:solidFill>
              <a:srgbClr val="C0C0C0"/>
            </a:solidFill>
            <a:ln w="9525">
              <a:noFill/>
            </a:ln>
          </p:spPr>
          <p:txBody>
            <a:bodyPr/>
            <a:lstStyle/>
            <a:p>
              <a:pPr algn="just"/>
              <a:r>
                <a:rPr lang="zh-CN" altLang="en-US" sz="1600" dirty="0">
                  <a:latin typeface="Times New Roman" panose="02020603050405020304" pitchFamily="18" charset="0"/>
                </a:rPr>
                <a:t>   </a:t>
              </a:r>
              <a:r>
                <a:rPr lang="zh-CN" altLang="en-US" dirty="0">
                  <a:latin typeface="Times New Roman" panose="02020603050405020304" pitchFamily="18" charset="0"/>
                </a:rPr>
                <a:t>输出数据</a:t>
              </a:r>
              <a:endParaRPr lang="zh-CN" altLang="en-US" dirty="0">
                <a:latin typeface="Tahoma" panose="020B0604030504040204" pitchFamily="34" charset="0"/>
              </a:endParaRPr>
            </a:p>
          </p:txBody>
        </p:sp>
      </p:grpSp>
      <p:sp>
        <p:nvSpPr>
          <p:cNvPr id="299048" name="文本框 299047"/>
          <p:cNvSpPr txBox="1"/>
          <p:nvPr/>
        </p:nvSpPr>
        <p:spPr>
          <a:xfrm>
            <a:off x="5175250" y="5508625"/>
            <a:ext cx="561975" cy="512763"/>
          </a:xfrm>
          <a:prstGeom prst="rect">
            <a:avLst/>
          </a:prstGeom>
          <a:noFill/>
          <a:ln w="9525">
            <a:noFill/>
          </a:ln>
        </p:spPr>
        <p:txBody>
          <a:bodyPr/>
          <a:lstStyle/>
          <a:p>
            <a:pPr algn="just"/>
            <a:r>
              <a:rPr lang="en-US" altLang="zh-CN" sz="2800">
                <a:solidFill>
                  <a:srgbClr val="0000CC"/>
                </a:solidFill>
                <a:effectLst>
                  <a:outerShdw blurRad="38100" dist="38100" dir="2700000">
                    <a:srgbClr val="C0C0C0"/>
                  </a:outerShdw>
                </a:effectLst>
                <a:latin typeface="Times New Roman" panose="02020603050405020304" pitchFamily="18" charset="0"/>
              </a:rPr>
              <a:t>T</a:t>
            </a:r>
            <a:endParaRPr lang="en-US" altLang="zh-CN" sz="2800">
              <a:solidFill>
                <a:srgbClr val="0000CC"/>
              </a:solidFill>
              <a:effectLst>
                <a:outerShdw blurRad="38100" dist="38100" dir="2700000">
                  <a:srgbClr val="C0C0C0"/>
                </a:outerShdw>
              </a:effectLst>
              <a:latin typeface="Tahoma" panose="020B0604030504040204" pitchFamily="34" charset="0"/>
            </a:endParaRPr>
          </a:p>
        </p:txBody>
      </p:sp>
      <p:sp>
        <p:nvSpPr>
          <p:cNvPr id="299049" name="文本框 299048"/>
          <p:cNvSpPr txBox="1"/>
          <p:nvPr/>
        </p:nvSpPr>
        <p:spPr>
          <a:xfrm>
            <a:off x="9767888" y="4076700"/>
            <a:ext cx="719137" cy="377825"/>
          </a:xfrm>
          <a:prstGeom prst="rect">
            <a:avLst/>
          </a:prstGeom>
          <a:noFill/>
          <a:ln w="9525">
            <a:noFill/>
          </a:ln>
        </p:spPr>
        <p:txBody>
          <a:bodyPr/>
          <a:lstStyle/>
          <a:p>
            <a:pPr algn="just"/>
            <a:r>
              <a:rPr lang="en-US" altLang="zh-CN" sz="3200">
                <a:latin typeface="Arial" panose="020B0604020202020204" pitchFamily="34" charset="0"/>
              </a:rPr>
              <a:t>···</a:t>
            </a:r>
            <a:endParaRPr lang="en-US" altLang="zh-CN" sz="3200" b="0">
              <a:latin typeface="Tahoma" panose="020B0604030504040204" pitchFamily="34" charset="0"/>
            </a:endParaRPr>
          </a:p>
        </p:txBody>
      </p:sp>
      <p:sp>
        <p:nvSpPr>
          <p:cNvPr id="299051" name="文本框 299050"/>
          <p:cNvSpPr txBox="1"/>
          <p:nvPr/>
        </p:nvSpPr>
        <p:spPr>
          <a:xfrm>
            <a:off x="3432175" y="6021388"/>
            <a:ext cx="5832475" cy="358775"/>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宋体" panose="02010600030101010101" pitchFamily="2" charset="-122"/>
              </a:rPr>
              <a:t>5.17 </a:t>
            </a:r>
            <a:r>
              <a:rPr lang="zh-CN" altLang="en-US" sz="2000" dirty="0">
                <a:solidFill>
                  <a:srgbClr val="006600"/>
                </a:solidFill>
                <a:effectLst>
                  <a:outerShdw blurRad="38100" dist="38100" dir="2700000">
                    <a:srgbClr val="C0C0C0"/>
                  </a:outerShdw>
                </a:effectLst>
                <a:latin typeface="Tahoma" panose="020B0604030504040204" pitchFamily="34" charset="0"/>
              </a:rPr>
              <a:t>（</a:t>
            </a:r>
            <a:r>
              <a:rPr lang="en-US" altLang="zh-CN" sz="2000">
                <a:solidFill>
                  <a:srgbClr val="006600"/>
                </a:solidFill>
                <a:effectLst>
                  <a:outerShdw blurRad="38100" dist="38100" dir="2700000">
                    <a:srgbClr val="C0C0C0"/>
                  </a:outerShdw>
                </a:effectLst>
                <a:latin typeface="Tahoma" panose="020B0604030504040204" pitchFamily="34" charset="0"/>
              </a:rPr>
              <a:t>a</a:t>
            </a:r>
            <a:r>
              <a:rPr lang="zh-CN" altLang="en-US" sz="2000" dirty="0">
                <a:solidFill>
                  <a:srgbClr val="006600"/>
                </a:solidFill>
                <a:effectLst>
                  <a:outerShdw blurRad="38100" dist="38100" dir="2700000">
                    <a:srgbClr val="C0C0C0"/>
                  </a:outerShdw>
                </a:effectLst>
                <a:latin typeface="Tahoma" panose="020B0604030504040204" pitchFamily="34" charset="0"/>
              </a:rPr>
              <a:t>）输入、输出并行操作</a:t>
            </a:r>
          </a:p>
        </p:txBody>
      </p:sp>
      <p:sp>
        <p:nvSpPr>
          <p:cNvPr id="299058" name="AutoShape 5"/>
          <p:cNvSpPr/>
          <p:nvPr/>
        </p:nvSpPr>
        <p:spPr>
          <a:xfrm>
            <a:off x="1054894" y="1087756"/>
            <a:ext cx="3514725"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99059" name="Text Box 38"/>
          <p:cNvSpPr txBox="1"/>
          <p:nvPr/>
        </p:nvSpPr>
        <p:spPr>
          <a:xfrm>
            <a:off x="1110457" y="1127443"/>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三、双缓冲区</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299060" name="动作按钮: 自定义 299059"/>
          <p:cNvSpPr/>
          <p:nvPr/>
        </p:nvSpPr>
        <p:spPr>
          <a:xfrm>
            <a:off x="10183019" y="5987284"/>
            <a:ext cx="900112" cy="360363"/>
          </a:xfrm>
          <a:prstGeom prst="actionButtonBlank">
            <a:avLst/>
          </a:prstGeom>
          <a:solidFill>
            <a:srgbClr val="006600"/>
          </a:solidFill>
          <a:ln w="9525">
            <a:noFill/>
          </a:ln>
        </p:spPr>
        <p:txBody>
          <a:bodyPr wrap="none" anchor="ctr"/>
          <a:lstStyle/>
          <a:p>
            <a:pPr algn="ctr"/>
            <a:r>
              <a:rPr lang="zh-CN" altLang="en-US" sz="1400" dirty="0">
                <a:solidFill>
                  <a:schemeClr val="hlink"/>
                </a:solidFill>
                <a:effectLst>
                  <a:outerShdw blurRad="38100" dist="38100" dir="2700000">
                    <a:srgbClr val="000000"/>
                  </a:outerShdw>
                </a:effectLst>
                <a:latin typeface="Tahoma" panose="020B0604030504040204" pitchFamily="34" charset="0"/>
              </a:rPr>
              <a:t>动画演示</a:t>
            </a:r>
          </a:p>
        </p:txBody>
      </p:sp>
      <p:sp>
        <p:nvSpPr>
          <p:cNvPr id="42" name="矩形 41">
            <a:extLst>
              <a:ext uri="{FF2B5EF4-FFF2-40B4-BE49-F238E27FC236}">
                <a16:creationId xmlns:a16="http://schemas.microsoft.com/office/drawing/2014/main" id="{2CE9ED6B-892F-4B75-8CFC-C520F86E9E80}"/>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99058"/>
                                        </p:tgtEl>
                                        <p:attrNameLst>
                                          <p:attrName>style.visibility</p:attrName>
                                        </p:attrNameLst>
                                      </p:cBhvr>
                                      <p:to>
                                        <p:strVal val="visible"/>
                                      </p:to>
                                    </p:set>
                                    <p:anim calcmode="lin" valueType="num">
                                      <p:cBhvr additive="base">
                                        <p:cTn id="7" dur="500" fill="hold"/>
                                        <p:tgtEl>
                                          <p:spTgt spid="299058"/>
                                        </p:tgtEl>
                                        <p:attrNameLst>
                                          <p:attrName>ppt_x</p:attrName>
                                        </p:attrNameLst>
                                      </p:cBhvr>
                                      <p:tavLst>
                                        <p:tav tm="0">
                                          <p:val>
                                            <p:strVal val="#ppt_x"/>
                                          </p:val>
                                        </p:tav>
                                        <p:tav tm="100000">
                                          <p:val>
                                            <p:strVal val="#ppt_x"/>
                                          </p:val>
                                        </p:tav>
                                      </p:tavLst>
                                    </p:anim>
                                    <p:anim calcmode="lin" valueType="num">
                                      <p:cBhvr additive="base">
                                        <p:cTn id="8" dur="500" fill="hold"/>
                                        <p:tgtEl>
                                          <p:spTgt spid="29905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99059"/>
                                        </p:tgtEl>
                                        <p:attrNameLst>
                                          <p:attrName>style.visibility</p:attrName>
                                        </p:attrNameLst>
                                      </p:cBhvr>
                                      <p:to>
                                        <p:strVal val="visible"/>
                                      </p:to>
                                    </p:set>
                                    <p:anim calcmode="lin" valueType="num">
                                      <p:cBhvr additive="base">
                                        <p:cTn id="12" dur="500" fill="hold"/>
                                        <p:tgtEl>
                                          <p:spTgt spid="299059"/>
                                        </p:tgtEl>
                                        <p:attrNameLst>
                                          <p:attrName>ppt_x</p:attrName>
                                        </p:attrNameLst>
                                      </p:cBhvr>
                                      <p:tavLst>
                                        <p:tav tm="0">
                                          <p:val>
                                            <p:strVal val="#ppt_x"/>
                                          </p:val>
                                        </p:tav>
                                        <p:tav tm="100000">
                                          <p:val>
                                            <p:strVal val="#ppt_x"/>
                                          </p:val>
                                        </p:tav>
                                      </p:tavLst>
                                    </p:anim>
                                    <p:anim calcmode="lin" valueType="num">
                                      <p:cBhvr additive="base">
                                        <p:cTn id="13" dur="500" fill="hold"/>
                                        <p:tgtEl>
                                          <p:spTgt spid="29905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99013"/>
                                        </p:tgtEl>
                                        <p:attrNameLst>
                                          <p:attrName>style.visibility</p:attrName>
                                        </p:attrNameLst>
                                      </p:cBhvr>
                                      <p:to>
                                        <p:strVal val="visible"/>
                                      </p:to>
                                    </p:set>
                                    <p:anim calcmode="lin" valueType="num">
                                      <p:cBhvr additive="base">
                                        <p:cTn id="17" dur="500" fill="hold"/>
                                        <p:tgtEl>
                                          <p:spTgt spid="299013"/>
                                        </p:tgtEl>
                                        <p:attrNameLst>
                                          <p:attrName>ppt_x</p:attrName>
                                        </p:attrNameLst>
                                      </p:cBhvr>
                                      <p:tavLst>
                                        <p:tav tm="0">
                                          <p:val>
                                            <p:strVal val="0-#ppt_w/2"/>
                                          </p:val>
                                        </p:tav>
                                        <p:tav tm="100000">
                                          <p:val>
                                            <p:strVal val="#ppt_x"/>
                                          </p:val>
                                        </p:tav>
                                      </p:tavLst>
                                    </p:anim>
                                    <p:anim calcmode="lin" valueType="num">
                                      <p:cBhvr additive="base">
                                        <p:cTn id="18" dur="500" fill="hold"/>
                                        <p:tgtEl>
                                          <p:spTgt spid="29901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99056"/>
                                        </p:tgtEl>
                                        <p:attrNameLst>
                                          <p:attrName>style.visibility</p:attrName>
                                        </p:attrNameLst>
                                      </p:cBhvr>
                                      <p:to>
                                        <p:strVal val="visible"/>
                                      </p:to>
                                    </p:set>
                                    <p:anim calcmode="lin" valueType="num">
                                      <p:cBhvr additive="base">
                                        <p:cTn id="22" dur="500" fill="hold"/>
                                        <p:tgtEl>
                                          <p:spTgt spid="299056"/>
                                        </p:tgtEl>
                                        <p:attrNameLst>
                                          <p:attrName>ppt_x</p:attrName>
                                        </p:attrNameLst>
                                      </p:cBhvr>
                                      <p:tavLst>
                                        <p:tav tm="0">
                                          <p:val>
                                            <p:strVal val="#ppt_x"/>
                                          </p:val>
                                        </p:tav>
                                        <p:tav tm="100000">
                                          <p:val>
                                            <p:strVal val="#ppt_x"/>
                                          </p:val>
                                        </p:tav>
                                      </p:tavLst>
                                    </p:anim>
                                    <p:anim calcmode="lin" valueType="num">
                                      <p:cBhvr additive="base">
                                        <p:cTn id="23" dur="500" fill="hold"/>
                                        <p:tgtEl>
                                          <p:spTgt spid="29905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99022"/>
                                        </p:tgtEl>
                                        <p:attrNameLst>
                                          <p:attrName>style.visibility</p:attrName>
                                        </p:attrNameLst>
                                      </p:cBhvr>
                                      <p:to>
                                        <p:strVal val="visible"/>
                                      </p:to>
                                    </p:set>
                                    <p:anim calcmode="lin" valueType="num">
                                      <p:cBhvr additive="base">
                                        <p:cTn id="26" dur="500" fill="hold"/>
                                        <p:tgtEl>
                                          <p:spTgt spid="299022"/>
                                        </p:tgtEl>
                                        <p:attrNameLst>
                                          <p:attrName>ppt_x</p:attrName>
                                        </p:attrNameLst>
                                      </p:cBhvr>
                                      <p:tavLst>
                                        <p:tav tm="0">
                                          <p:val>
                                            <p:strVal val="#ppt_x"/>
                                          </p:val>
                                        </p:tav>
                                        <p:tav tm="100000">
                                          <p:val>
                                            <p:strVal val="#ppt_x"/>
                                          </p:val>
                                        </p:tav>
                                      </p:tavLst>
                                    </p:anim>
                                    <p:anim calcmode="lin" valueType="num">
                                      <p:cBhvr additive="base">
                                        <p:cTn id="27" dur="500" fill="hold"/>
                                        <p:tgtEl>
                                          <p:spTgt spid="29902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99035"/>
                                        </p:tgtEl>
                                        <p:attrNameLst>
                                          <p:attrName>style.visibility</p:attrName>
                                        </p:attrNameLst>
                                      </p:cBhvr>
                                      <p:to>
                                        <p:strVal val="visible"/>
                                      </p:to>
                                    </p:set>
                                    <p:anim calcmode="lin" valueType="num">
                                      <p:cBhvr additive="base">
                                        <p:cTn id="30" dur="500" fill="hold"/>
                                        <p:tgtEl>
                                          <p:spTgt spid="299035"/>
                                        </p:tgtEl>
                                        <p:attrNameLst>
                                          <p:attrName>ppt_x</p:attrName>
                                        </p:attrNameLst>
                                      </p:cBhvr>
                                      <p:tavLst>
                                        <p:tav tm="0">
                                          <p:val>
                                            <p:strVal val="#ppt_x"/>
                                          </p:val>
                                        </p:tav>
                                        <p:tav tm="100000">
                                          <p:val>
                                            <p:strVal val="#ppt_x"/>
                                          </p:val>
                                        </p:tav>
                                      </p:tavLst>
                                    </p:anim>
                                    <p:anim calcmode="lin" valueType="num">
                                      <p:cBhvr additive="base">
                                        <p:cTn id="31" dur="500" fill="hold"/>
                                        <p:tgtEl>
                                          <p:spTgt spid="299035"/>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99047"/>
                                        </p:tgtEl>
                                        <p:attrNameLst>
                                          <p:attrName>style.visibility</p:attrName>
                                        </p:attrNameLst>
                                      </p:cBhvr>
                                      <p:to>
                                        <p:strVal val="visible"/>
                                      </p:to>
                                    </p:set>
                                    <p:anim calcmode="lin" valueType="num">
                                      <p:cBhvr additive="base">
                                        <p:cTn id="34" dur="500" fill="hold"/>
                                        <p:tgtEl>
                                          <p:spTgt spid="299047"/>
                                        </p:tgtEl>
                                        <p:attrNameLst>
                                          <p:attrName>ppt_x</p:attrName>
                                        </p:attrNameLst>
                                      </p:cBhvr>
                                      <p:tavLst>
                                        <p:tav tm="0">
                                          <p:val>
                                            <p:strVal val="#ppt_x"/>
                                          </p:val>
                                        </p:tav>
                                        <p:tav tm="100000">
                                          <p:val>
                                            <p:strVal val="#ppt_x"/>
                                          </p:val>
                                        </p:tav>
                                      </p:tavLst>
                                    </p:anim>
                                    <p:anim calcmode="lin" valueType="num">
                                      <p:cBhvr additive="base">
                                        <p:cTn id="35" dur="500" fill="hold"/>
                                        <p:tgtEl>
                                          <p:spTgt spid="299047"/>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99015"/>
                                        </p:tgtEl>
                                        <p:attrNameLst>
                                          <p:attrName>style.visibility</p:attrName>
                                        </p:attrNameLst>
                                      </p:cBhvr>
                                      <p:to>
                                        <p:strVal val="visible"/>
                                      </p:to>
                                    </p:set>
                                    <p:anim calcmode="lin" valueType="num">
                                      <p:cBhvr additive="base">
                                        <p:cTn id="38" dur="500" fill="hold"/>
                                        <p:tgtEl>
                                          <p:spTgt spid="299015"/>
                                        </p:tgtEl>
                                        <p:attrNameLst>
                                          <p:attrName>ppt_x</p:attrName>
                                        </p:attrNameLst>
                                      </p:cBhvr>
                                      <p:tavLst>
                                        <p:tav tm="0">
                                          <p:val>
                                            <p:strVal val="#ppt_x"/>
                                          </p:val>
                                        </p:tav>
                                        <p:tav tm="100000">
                                          <p:val>
                                            <p:strVal val="#ppt_x"/>
                                          </p:val>
                                        </p:tav>
                                      </p:tavLst>
                                    </p:anim>
                                    <p:anim calcmode="lin" valueType="num">
                                      <p:cBhvr additive="base">
                                        <p:cTn id="39" dur="500" fill="hold"/>
                                        <p:tgtEl>
                                          <p:spTgt spid="29901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99016"/>
                                        </p:tgtEl>
                                        <p:attrNameLst>
                                          <p:attrName>style.visibility</p:attrName>
                                        </p:attrNameLst>
                                      </p:cBhvr>
                                      <p:to>
                                        <p:strVal val="visible"/>
                                      </p:to>
                                    </p:set>
                                    <p:anim calcmode="lin" valueType="num">
                                      <p:cBhvr additive="base">
                                        <p:cTn id="42" dur="500" fill="hold"/>
                                        <p:tgtEl>
                                          <p:spTgt spid="299016"/>
                                        </p:tgtEl>
                                        <p:attrNameLst>
                                          <p:attrName>ppt_x</p:attrName>
                                        </p:attrNameLst>
                                      </p:cBhvr>
                                      <p:tavLst>
                                        <p:tav tm="0">
                                          <p:val>
                                            <p:strVal val="#ppt_x"/>
                                          </p:val>
                                        </p:tav>
                                        <p:tav tm="100000">
                                          <p:val>
                                            <p:strVal val="#ppt_x"/>
                                          </p:val>
                                        </p:tav>
                                      </p:tavLst>
                                    </p:anim>
                                    <p:anim calcmode="lin" valueType="num">
                                      <p:cBhvr additive="base">
                                        <p:cTn id="43" dur="500" fill="hold"/>
                                        <p:tgtEl>
                                          <p:spTgt spid="299016"/>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99017"/>
                                        </p:tgtEl>
                                        <p:attrNameLst>
                                          <p:attrName>style.visibility</p:attrName>
                                        </p:attrNameLst>
                                      </p:cBhvr>
                                      <p:to>
                                        <p:strVal val="visible"/>
                                      </p:to>
                                    </p:set>
                                    <p:anim calcmode="lin" valueType="num">
                                      <p:cBhvr additive="base">
                                        <p:cTn id="46" dur="500" fill="hold"/>
                                        <p:tgtEl>
                                          <p:spTgt spid="299017"/>
                                        </p:tgtEl>
                                        <p:attrNameLst>
                                          <p:attrName>ppt_x</p:attrName>
                                        </p:attrNameLst>
                                      </p:cBhvr>
                                      <p:tavLst>
                                        <p:tav tm="0">
                                          <p:val>
                                            <p:strVal val="#ppt_x"/>
                                          </p:val>
                                        </p:tav>
                                        <p:tav tm="100000">
                                          <p:val>
                                            <p:strVal val="#ppt_x"/>
                                          </p:val>
                                        </p:tav>
                                      </p:tavLst>
                                    </p:anim>
                                    <p:anim calcmode="lin" valueType="num">
                                      <p:cBhvr additive="base">
                                        <p:cTn id="47" dur="500" fill="hold"/>
                                        <p:tgtEl>
                                          <p:spTgt spid="299017"/>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99018"/>
                                        </p:tgtEl>
                                        <p:attrNameLst>
                                          <p:attrName>style.visibility</p:attrName>
                                        </p:attrNameLst>
                                      </p:cBhvr>
                                      <p:to>
                                        <p:strVal val="visible"/>
                                      </p:to>
                                    </p:set>
                                    <p:anim calcmode="lin" valueType="num">
                                      <p:cBhvr additive="base">
                                        <p:cTn id="50" dur="500" fill="hold"/>
                                        <p:tgtEl>
                                          <p:spTgt spid="299018"/>
                                        </p:tgtEl>
                                        <p:attrNameLst>
                                          <p:attrName>ppt_x</p:attrName>
                                        </p:attrNameLst>
                                      </p:cBhvr>
                                      <p:tavLst>
                                        <p:tav tm="0">
                                          <p:val>
                                            <p:strVal val="#ppt_x"/>
                                          </p:val>
                                        </p:tav>
                                        <p:tav tm="100000">
                                          <p:val>
                                            <p:strVal val="#ppt_x"/>
                                          </p:val>
                                        </p:tav>
                                      </p:tavLst>
                                    </p:anim>
                                    <p:anim calcmode="lin" valueType="num">
                                      <p:cBhvr additive="base">
                                        <p:cTn id="51" dur="500" fill="hold"/>
                                        <p:tgtEl>
                                          <p:spTgt spid="299018"/>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299019"/>
                                        </p:tgtEl>
                                        <p:attrNameLst>
                                          <p:attrName>style.visibility</p:attrName>
                                        </p:attrNameLst>
                                      </p:cBhvr>
                                      <p:to>
                                        <p:strVal val="visible"/>
                                      </p:to>
                                    </p:set>
                                    <p:anim calcmode="lin" valueType="num">
                                      <p:cBhvr additive="base">
                                        <p:cTn id="54" dur="500" fill="hold"/>
                                        <p:tgtEl>
                                          <p:spTgt spid="299019"/>
                                        </p:tgtEl>
                                        <p:attrNameLst>
                                          <p:attrName>ppt_x</p:attrName>
                                        </p:attrNameLst>
                                      </p:cBhvr>
                                      <p:tavLst>
                                        <p:tav tm="0">
                                          <p:val>
                                            <p:strVal val="#ppt_x"/>
                                          </p:val>
                                        </p:tav>
                                        <p:tav tm="100000">
                                          <p:val>
                                            <p:strVal val="#ppt_x"/>
                                          </p:val>
                                        </p:tav>
                                      </p:tavLst>
                                    </p:anim>
                                    <p:anim calcmode="lin" valueType="num">
                                      <p:cBhvr additive="base">
                                        <p:cTn id="55" dur="500" fill="hold"/>
                                        <p:tgtEl>
                                          <p:spTgt spid="299019"/>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299020"/>
                                        </p:tgtEl>
                                        <p:attrNameLst>
                                          <p:attrName>style.visibility</p:attrName>
                                        </p:attrNameLst>
                                      </p:cBhvr>
                                      <p:to>
                                        <p:strVal val="visible"/>
                                      </p:to>
                                    </p:set>
                                    <p:anim calcmode="lin" valueType="num">
                                      <p:cBhvr additive="base">
                                        <p:cTn id="58" dur="500" fill="hold"/>
                                        <p:tgtEl>
                                          <p:spTgt spid="299020"/>
                                        </p:tgtEl>
                                        <p:attrNameLst>
                                          <p:attrName>ppt_x</p:attrName>
                                        </p:attrNameLst>
                                      </p:cBhvr>
                                      <p:tavLst>
                                        <p:tav tm="0">
                                          <p:val>
                                            <p:strVal val="#ppt_x"/>
                                          </p:val>
                                        </p:tav>
                                        <p:tav tm="100000">
                                          <p:val>
                                            <p:strVal val="#ppt_x"/>
                                          </p:val>
                                        </p:tav>
                                      </p:tavLst>
                                    </p:anim>
                                    <p:anim calcmode="lin" valueType="num">
                                      <p:cBhvr additive="base">
                                        <p:cTn id="59" dur="500" fill="hold"/>
                                        <p:tgtEl>
                                          <p:spTgt spid="299020"/>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99036"/>
                                        </p:tgtEl>
                                        <p:attrNameLst>
                                          <p:attrName>style.visibility</p:attrName>
                                        </p:attrNameLst>
                                      </p:cBhvr>
                                      <p:to>
                                        <p:strVal val="visible"/>
                                      </p:to>
                                    </p:set>
                                    <p:anim calcmode="lin" valueType="num">
                                      <p:cBhvr additive="base">
                                        <p:cTn id="62" dur="500" fill="hold"/>
                                        <p:tgtEl>
                                          <p:spTgt spid="299036"/>
                                        </p:tgtEl>
                                        <p:attrNameLst>
                                          <p:attrName>ppt_x</p:attrName>
                                        </p:attrNameLst>
                                      </p:cBhvr>
                                      <p:tavLst>
                                        <p:tav tm="0">
                                          <p:val>
                                            <p:strVal val="#ppt_x"/>
                                          </p:val>
                                        </p:tav>
                                        <p:tav tm="100000">
                                          <p:val>
                                            <p:strVal val="#ppt_x"/>
                                          </p:val>
                                        </p:tav>
                                      </p:tavLst>
                                    </p:anim>
                                    <p:anim calcmode="lin" valueType="num">
                                      <p:cBhvr additive="base">
                                        <p:cTn id="63" dur="500" fill="hold"/>
                                        <p:tgtEl>
                                          <p:spTgt spid="299036"/>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299037"/>
                                        </p:tgtEl>
                                        <p:attrNameLst>
                                          <p:attrName>style.visibility</p:attrName>
                                        </p:attrNameLst>
                                      </p:cBhvr>
                                      <p:to>
                                        <p:strVal val="visible"/>
                                      </p:to>
                                    </p:set>
                                    <p:anim calcmode="lin" valueType="num">
                                      <p:cBhvr additive="base">
                                        <p:cTn id="66" dur="500" fill="hold"/>
                                        <p:tgtEl>
                                          <p:spTgt spid="299037"/>
                                        </p:tgtEl>
                                        <p:attrNameLst>
                                          <p:attrName>ppt_x</p:attrName>
                                        </p:attrNameLst>
                                      </p:cBhvr>
                                      <p:tavLst>
                                        <p:tav tm="0">
                                          <p:val>
                                            <p:strVal val="#ppt_x"/>
                                          </p:val>
                                        </p:tav>
                                        <p:tav tm="100000">
                                          <p:val>
                                            <p:strVal val="#ppt_x"/>
                                          </p:val>
                                        </p:tav>
                                      </p:tavLst>
                                    </p:anim>
                                    <p:anim calcmode="lin" valueType="num">
                                      <p:cBhvr additive="base">
                                        <p:cTn id="67" dur="500" fill="hold"/>
                                        <p:tgtEl>
                                          <p:spTgt spid="299037"/>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99048"/>
                                        </p:tgtEl>
                                        <p:attrNameLst>
                                          <p:attrName>style.visibility</p:attrName>
                                        </p:attrNameLst>
                                      </p:cBhvr>
                                      <p:to>
                                        <p:strVal val="visible"/>
                                      </p:to>
                                    </p:set>
                                    <p:anim calcmode="lin" valueType="num">
                                      <p:cBhvr additive="base">
                                        <p:cTn id="70" dur="500" fill="hold"/>
                                        <p:tgtEl>
                                          <p:spTgt spid="299048"/>
                                        </p:tgtEl>
                                        <p:attrNameLst>
                                          <p:attrName>ppt_x</p:attrName>
                                        </p:attrNameLst>
                                      </p:cBhvr>
                                      <p:tavLst>
                                        <p:tav tm="0">
                                          <p:val>
                                            <p:strVal val="#ppt_x"/>
                                          </p:val>
                                        </p:tav>
                                        <p:tav tm="100000">
                                          <p:val>
                                            <p:strVal val="#ppt_x"/>
                                          </p:val>
                                        </p:tav>
                                      </p:tavLst>
                                    </p:anim>
                                    <p:anim calcmode="lin" valueType="num">
                                      <p:cBhvr additive="base">
                                        <p:cTn id="71" dur="500" fill="hold"/>
                                        <p:tgtEl>
                                          <p:spTgt spid="299048"/>
                                        </p:tgtEl>
                                        <p:attrNameLst>
                                          <p:attrName>ppt_y</p:attrName>
                                        </p:attrNameLst>
                                      </p:cBhvr>
                                      <p:tavLst>
                                        <p:tav tm="0">
                                          <p:val>
                                            <p:strVal val="1+#ppt_h/2"/>
                                          </p:val>
                                        </p:tav>
                                        <p:tav tm="100000">
                                          <p:val>
                                            <p:strVal val="#ppt_y"/>
                                          </p:val>
                                        </p:tav>
                                      </p:tavLst>
                                    </p:anim>
                                  </p:childTnLst>
                                </p:cTn>
                              </p:par>
                              <p:par>
                                <p:cTn id="72" presetID="2" presetClass="entr" presetSubtype="4" fill="hold" grpId="1" nodeType="withEffect">
                                  <p:stCondLst>
                                    <p:cond delay="0"/>
                                  </p:stCondLst>
                                  <p:childTnLst>
                                    <p:set>
                                      <p:cBhvr>
                                        <p:cTn id="73" dur="1" fill="hold">
                                          <p:stCondLst>
                                            <p:cond delay="0"/>
                                          </p:stCondLst>
                                        </p:cTn>
                                        <p:tgtEl>
                                          <p:spTgt spid="299049"/>
                                        </p:tgtEl>
                                        <p:attrNameLst>
                                          <p:attrName>style.visibility</p:attrName>
                                        </p:attrNameLst>
                                      </p:cBhvr>
                                      <p:to>
                                        <p:strVal val="visible"/>
                                      </p:to>
                                    </p:set>
                                    <p:anim calcmode="lin" valueType="num">
                                      <p:cBhvr additive="base">
                                        <p:cTn id="74" dur="500" fill="hold"/>
                                        <p:tgtEl>
                                          <p:spTgt spid="299049"/>
                                        </p:tgtEl>
                                        <p:attrNameLst>
                                          <p:attrName>ppt_x</p:attrName>
                                        </p:attrNameLst>
                                      </p:cBhvr>
                                      <p:tavLst>
                                        <p:tav tm="0">
                                          <p:val>
                                            <p:strVal val="#ppt_x"/>
                                          </p:val>
                                        </p:tav>
                                        <p:tav tm="100000">
                                          <p:val>
                                            <p:strVal val="#ppt_x"/>
                                          </p:val>
                                        </p:tav>
                                      </p:tavLst>
                                    </p:anim>
                                    <p:anim calcmode="lin" valueType="num">
                                      <p:cBhvr additive="base">
                                        <p:cTn id="75" dur="500" fill="hold"/>
                                        <p:tgtEl>
                                          <p:spTgt spid="299049"/>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299051"/>
                                        </p:tgtEl>
                                        <p:attrNameLst>
                                          <p:attrName>style.visibility</p:attrName>
                                        </p:attrNameLst>
                                      </p:cBhvr>
                                      <p:to>
                                        <p:strVal val="visible"/>
                                      </p:to>
                                    </p:set>
                                    <p:anim calcmode="lin" valueType="num">
                                      <p:cBhvr additive="base">
                                        <p:cTn id="78" dur="500" fill="hold"/>
                                        <p:tgtEl>
                                          <p:spTgt spid="299051"/>
                                        </p:tgtEl>
                                        <p:attrNameLst>
                                          <p:attrName>ppt_x</p:attrName>
                                        </p:attrNameLst>
                                      </p:cBhvr>
                                      <p:tavLst>
                                        <p:tav tm="0">
                                          <p:val>
                                            <p:strVal val="#ppt_x"/>
                                          </p:val>
                                        </p:tav>
                                        <p:tav tm="100000">
                                          <p:val>
                                            <p:strVal val="#ppt_x"/>
                                          </p:val>
                                        </p:tav>
                                      </p:tavLst>
                                    </p:anim>
                                    <p:anim calcmode="lin" valueType="num">
                                      <p:cBhvr additive="base">
                                        <p:cTn id="79" dur="500" fill="hold"/>
                                        <p:tgtEl>
                                          <p:spTgt spid="299051"/>
                                        </p:tgtEl>
                                        <p:attrNameLst>
                                          <p:attrName>ppt_y</p:attrName>
                                        </p:attrNameLst>
                                      </p:cBhvr>
                                      <p:tavLst>
                                        <p:tav tm="0">
                                          <p:val>
                                            <p:strVal val="1+#ppt_h/2"/>
                                          </p:val>
                                        </p:tav>
                                        <p:tav tm="100000">
                                          <p:val>
                                            <p:strVal val="#ppt_y"/>
                                          </p:val>
                                        </p:tav>
                                      </p:tavLst>
                                    </p:anim>
                                  </p:childTnLst>
                                </p:cTn>
                              </p:par>
                            </p:childTnLst>
                          </p:cTn>
                        </p:par>
                        <p:par>
                          <p:cTn id="80" fill="hold">
                            <p:stCondLst>
                              <p:cond delay="2000"/>
                            </p:stCondLst>
                            <p:childTnLst>
                              <p:par>
                                <p:cTn id="81" presetID="55" presetClass="entr" presetSubtype="0" fill="hold" grpId="0" nodeType="afterEffect">
                                  <p:stCondLst>
                                    <p:cond delay="0"/>
                                  </p:stCondLst>
                                  <p:childTnLst>
                                    <p:set>
                                      <p:cBhvr>
                                        <p:cTn id="82" dur="1" fill="hold">
                                          <p:stCondLst>
                                            <p:cond delay="0"/>
                                          </p:stCondLst>
                                        </p:cTn>
                                        <p:tgtEl>
                                          <p:spTgt spid="299060"/>
                                        </p:tgtEl>
                                        <p:attrNameLst>
                                          <p:attrName>style.visibility</p:attrName>
                                        </p:attrNameLst>
                                      </p:cBhvr>
                                      <p:to>
                                        <p:strVal val="visible"/>
                                      </p:to>
                                    </p:set>
                                    <p:anim calcmode="lin" valueType="num">
                                      <p:cBhvr>
                                        <p:cTn id="83" dur="1000" fill="hold"/>
                                        <p:tgtEl>
                                          <p:spTgt spid="299060"/>
                                        </p:tgtEl>
                                        <p:attrNameLst>
                                          <p:attrName>ppt_w</p:attrName>
                                        </p:attrNameLst>
                                      </p:cBhvr>
                                      <p:tavLst>
                                        <p:tav tm="0">
                                          <p:val>
                                            <p:strVal val="#ppt_w*0.70"/>
                                          </p:val>
                                        </p:tav>
                                        <p:tav tm="100000">
                                          <p:val>
                                            <p:strVal val="#ppt_w"/>
                                          </p:val>
                                        </p:tav>
                                      </p:tavLst>
                                    </p:anim>
                                    <p:anim calcmode="lin" valueType="num">
                                      <p:cBhvr>
                                        <p:cTn id="84" dur="1000" fill="hold"/>
                                        <p:tgtEl>
                                          <p:spTgt spid="299060"/>
                                        </p:tgtEl>
                                        <p:attrNameLst>
                                          <p:attrName>ppt_h</p:attrName>
                                        </p:attrNameLst>
                                      </p:cBhvr>
                                      <p:tavLst>
                                        <p:tav tm="0">
                                          <p:val>
                                            <p:strVal val="#ppt_h"/>
                                          </p:val>
                                        </p:tav>
                                        <p:tav tm="100000">
                                          <p:val>
                                            <p:strVal val="#ppt_h"/>
                                          </p:val>
                                        </p:tav>
                                      </p:tavLst>
                                    </p:anim>
                                    <p:animEffect transition="in" filter="fade">
                                      <p:cBhvr>
                                        <p:cTn id="85" dur="1000"/>
                                        <p:tgtEl>
                                          <p:spTgt spid="29906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6" restart="whenNotActive" fill="hold" evtFilter="cancelBubble" nodeType="interactiveSeq">
                <p:stCondLst>
                  <p:cond evt="onClick" delay="0">
                    <p:tgtEl>
                      <p:spTgt spid="299060"/>
                    </p:tgtEl>
                  </p:cond>
                </p:stCondLst>
                <p:endSync evt="end" delay="0">
                  <p:rtn val="all"/>
                </p:endSync>
                <p:childTnLst>
                  <p:par>
                    <p:cTn id="87" fill="hold">
                      <p:stCondLst>
                        <p:cond delay="0"/>
                      </p:stCondLst>
                      <p:childTnLst>
                        <p:par>
                          <p:cTn id="88" fill="hold">
                            <p:stCondLst>
                              <p:cond delay="0"/>
                            </p:stCondLst>
                            <p:childTnLst>
                              <p:par>
                                <p:cTn id="89" presetID="22" presetClass="entr" presetSubtype="8" fill="hold" nodeType="afterEffect">
                                  <p:stCondLst>
                                    <p:cond delay="0"/>
                                  </p:stCondLst>
                                  <p:childTnLst>
                                    <p:set>
                                      <p:cBhvr>
                                        <p:cTn id="90" dur="1" fill="hold">
                                          <p:stCondLst>
                                            <p:cond delay="0"/>
                                          </p:stCondLst>
                                        </p:cTn>
                                        <p:tgtEl>
                                          <p:spTgt spid="299023"/>
                                        </p:tgtEl>
                                        <p:attrNameLst>
                                          <p:attrName>style.visibility</p:attrName>
                                        </p:attrNameLst>
                                      </p:cBhvr>
                                      <p:to>
                                        <p:strVal val="visible"/>
                                      </p:to>
                                    </p:set>
                                    <p:animEffect transition="in" filter="wipe(left)">
                                      <p:cBhvr>
                                        <p:cTn id="91" dur="5000"/>
                                        <p:tgtEl>
                                          <p:spTgt spid="299023"/>
                                        </p:tgtEl>
                                      </p:cBhvr>
                                    </p:animEffect>
                                  </p:childTnLst>
                                </p:cTn>
                              </p:par>
                            </p:childTnLst>
                          </p:cTn>
                        </p:par>
                        <p:par>
                          <p:cTn id="92" fill="hold">
                            <p:stCondLst>
                              <p:cond delay="5000"/>
                            </p:stCondLst>
                            <p:childTnLst>
                              <p:par>
                                <p:cTn id="93" presetID="22" presetClass="entr" presetSubtype="8" fill="hold" nodeType="afterEffect">
                                  <p:stCondLst>
                                    <p:cond delay="0"/>
                                  </p:stCondLst>
                                  <p:childTnLst>
                                    <p:set>
                                      <p:cBhvr>
                                        <p:cTn id="94" dur="1" fill="hold">
                                          <p:stCondLst>
                                            <p:cond delay="0"/>
                                          </p:stCondLst>
                                        </p:cTn>
                                        <p:tgtEl>
                                          <p:spTgt spid="299027"/>
                                        </p:tgtEl>
                                        <p:attrNameLst>
                                          <p:attrName>style.visibility</p:attrName>
                                        </p:attrNameLst>
                                      </p:cBhvr>
                                      <p:to>
                                        <p:strVal val="visible"/>
                                      </p:to>
                                    </p:set>
                                    <p:animEffect transition="in" filter="wipe(left)">
                                      <p:cBhvr>
                                        <p:cTn id="95" dur="5000"/>
                                        <p:tgtEl>
                                          <p:spTgt spid="299027"/>
                                        </p:tgtEl>
                                      </p:cBhvr>
                                    </p:animEffect>
                                  </p:childTnLst>
                                </p:cTn>
                              </p:par>
                              <p:par>
                                <p:cTn id="96" presetID="22" presetClass="entr" presetSubtype="8" fill="hold" nodeType="withEffect">
                                  <p:stCondLst>
                                    <p:cond delay="0"/>
                                  </p:stCondLst>
                                  <p:childTnLst>
                                    <p:set>
                                      <p:cBhvr>
                                        <p:cTn id="97" dur="1" fill="hold">
                                          <p:stCondLst>
                                            <p:cond delay="0"/>
                                          </p:stCondLst>
                                        </p:cTn>
                                        <p:tgtEl>
                                          <p:spTgt spid="299039"/>
                                        </p:tgtEl>
                                        <p:attrNameLst>
                                          <p:attrName>style.visibility</p:attrName>
                                        </p:attrNameLst>
                                      </p:cBhvr>
                                      <p:to>
                                        <p:strVal val="visible"/>
                                      </p:to>
                                    </p:set>
                                    <p:animEffect transition="in" filter="wipe(left)">
                                      <p:cBhvr>
                                        <p:cTn id="98" dur="5000"/>
                                        <p:tgtEl>
                                          <p:spTgt spid="299039"/>
                                        </p:tgtEl>
                                      </p:cBhvr>
                                    </p:animEffect>
                                  </p:childTnLst>
                                </p:cTn>
                              </p:par>
                            </p:childTnLst>
                          </p:cTn>
                        </p:par>
                        <p:par>
                          <p:cTn id="99" fill="hold">
                            <p:stCondLst>
                              <p:cond delay="10000"/>
                            </p:stCondLst>
                            <p:childTnLst>
                              <p:par>
                                <p:cTn id="100" presetID="22" presetClass="entr" presetSubtype="8" fill="hold" nodeType="afterEffect">
                                  <p:stCondLst>
                                    <p:cond delay="0"/>
                                  </p:stCondLst>
                                  <p:childTnLst>
                                    <p:set>
                                      <p:cBhvr>
                                        <p:cTn id="101" dur="1" fill="hold">
                                          <p:stCondLst>
                                            <p:cond delay="0"/>
                                          </p:stCondLst>
                                        </p:cTn>
                                        <p:tgtEl>
                                          <p:spTgt spid="299031"/>
                                        </p:tgtEl>
                                        <p:attrNameLst>
                                          <p:attrName>style.visibility</p:attrName>
                                        </p:attrNameLst>
                                      </p:cBhvr>
                                      <p:to>
                                        <p:strVal val="visible"/>
                                      </p:to>
                                    </p:set>
                                    <p:animEffect transition="in" filter="wipe(left)">
                                      <p:cBhvr>
                                        <p:cTn id="102" dur="5000"/>
                                        <p:tgtEl>
                                          <p:spTgt spid="299031"/>
                                        </p:tgtEl>
                                      </p:cBhvr>
                                    </p:animEffect>
                                  </p:childTnLst>
                                </p:cTn>
                              </p:par>
                              <p:par>
                                <p:cTn id="103" presetID="22" presetClass="entr" presetSubtype="8" fill="hold" nodeType="withEffect">
                                  <p:stCondLst>
                                    <p:cond delay="0"/>
                                  </p:stCondLst>
                                  <p:childTnLst>
                                    <p:set>
                                      <p:cBhvr>
                                        <p:cTn id="104" dur="1" fill="hold">
                                          <p:stCondLst>
                                            <p:cond delay="0"/>
                                          </p:stCondLst>
                                        </p:cTn>
                                        <p:tgtEl>
                                          <p:spTgt spid="299043"/>
                                        </p:tgtEl>
                                        <p:attrNameLst>
                                          <p:attrName>style.visibility</p:attrName>
                                        </p:attrNameLst>
                                      </p:cBhvr>
                                      <p:to>
                                        <p:strVal val="visible"/>
                                      </p:to>
                                    </p:set>
                                    <p:animEffect transition="in" filter="wipe(left)">
                                      <p:cBhvr>
                                        <p:cTn id="105" dur="5000"/>
                                        <p:tgtEl>
                                          <p:spTgt spid="299043"/>
                                        </p:tgtEl>
                                      </p:cBhvr>
                                    </p:animEffect>
                                  </p:childTnLst>
                                </p:cTn>
                              </p:par>
                            </p:childTnLst>
                          </p:cTn>
                        </p:par>
                        <p:par>
                          <p:cTn id="106" fill="hold">
                            <p:stCondLst>
                              <p:cond delay="15000"/>
                            </p:stCondLst>
                            <p:childTnLst>
                              <p:par>
                                <p:cTn id="107" presetID="53" presetClass="entr" presetSubtype="16" fill="hold" nodeType="afterEffect">
                                  <p:stCondLst>
                                    <p:cond delay="0"/>
                                  </p:stCondLst>
                                  <p:childTnLst>
                                    <p:set>
                                      <p:cBhvr>
                                        <p:cTn id="108" dur="1" fill="hold">
                                          <p:stCondLst>
                                            <p:cond delay="0"/>
                                          </p:stCondLst>
                                        </p:cTn>
                                        <p:tgtEl>
                                          <p:spTgt spid="299049"/>
                                        </p:tgtEl>
                                        <p:attrNameLst>
                                          <p:attrName>style.visibility</p:attrName>
                                        </p:attrNameLst>
                                      </p:cBhvr>
                                      <p:to>
                                        <p:strVal val="visible"/>
                                      </p:to>
                                    </p:set>
                                    <p:anim calcmode="lin" valueType="num">
                                      <p:cBhvr>
                                        <p:cTn id="109" dur="500" fill="hold"/>
                                        <p:tgtEl>
                                          <p:spTgt spid="299049"/>
                                        </p:tgtEl>
                                        <p:attrNameLst>
                                          <p:attrName>ppt_w</p:attrName>
                                        </p:attrNameLst>
                                      </p:cBhvr>
                                      <p:tavLst>
                                        <p:tav tm="0">
                                          <p:val>
                                            <p:fltVal val="0"/>
                                          </p:val>
                                        </p:tav>
                                        <p:tav tm="100000">
                                          <p:val>
                                            <p:strVal val="#ppt_w"/>
                                          </p:val>
                                        </p:tav>
                                      </p:tavLst>
                                    </p:anim>
                                    <p:anim calcmode="lin" valueType="num">
                                      <p:cBhvr>
                                        <p:cTn id="110" dur="500" fill="hold"/>
                                        <p:tgtEl>
                                          <p:spTgt spid="299049"/>
                                        </p:tgtEl>
                                        <p:attrNameLst>
                                          <p:attrName>ppt_h</p:attrName>
                                        </p:attrNameLst>
                                      </p:cBhvr>
                                      <p:tavLst>
                                        <p:tav tm="0">
                                          <p:val>
                                            <p:fltVal val="0"/>
                                          </p:val>
                                        </p:tav>
                                        <p:tav tm="100000">
                                          <p:val>
                                            <p:strVal val="#ppt_h"/>
                                          </p:val>
                                        </p:tav>
                                      </p:tavLst>
                                    </p:anim>
                                    <p:animEffect transition="in" filter="fade">
                                      <p:cBhvr>
                                        <p:cTn id="111" dur="500"/>
                                        <p:tgtEl>
                                          <p:spTgt spid="299049"/>
                                        </p:tgtEl>
                                      </p:cBhvr>
                                    </p:animEffect>
                                  </p:childTnLst>
                                </p:cTn>
                              </p:par>
                            </p:childTnLst>
                          </p:cTn>
                        </p:par>
                      </p:childTnLst>
                    </p:cTn>
                  </p:par>
                </p:childTnLst>
              </p:cTn>
              <p:nextCondLst>
                <p:cond evt="onClick" delay="0">
                  <p:tgtEl>
                    <p:spTgt spid="299060"/>
                  </p:tgtEl>
                </p:cond>
              </p:nextCondLst>
            </p:seq>
          </p:childTnLst>
        </p:cTn>
      </p:par>
    </p:tnLst>
    <p:bldLst>
      <p:bldP spid="299013" grpId="0"/>
      <p:bldP spid="299022" grpId="0"/>
      <p:bldP spid="299035" grpId="0"/>
      <p:bldP spid="299036" grpId="0"/>
      <p:bldP spid="299048" grpId="0"/>
      <p:bldP spid="299049" grpId="1"/>
      <p:bldP spid="299051" grpId="0"/>
      <p:bldP spid="299058" grpId="0" bldLvl="0" animBg="1"/>
      <p:bldP spid="299059" grpId="0"/>
      <p:bldP spid="299060"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1" name="文本框 301060"/>
          <p:cNvSpPr txBox="1"/>
          <p:nvPr/>
        </p:nvSpPr>
        <p:spPr>
          <a:xfrm>
            <a:off x="1487488" y="1844824"/>
            <a:ext cx="10078069" cy="4308475"/>
          </a:xfrm>
          <a:prstGeom prst="rect">
            <a:avLst/>
          </a:prstGeom>
          <a:noFill/>
          <a:ln w="9525">
            <a:noFill/>
          </a:ln>
        </p:spPr>
        <p:txBody>
          <a:bodyPr wrap="square">
            <a:spAutoFit/>
          </a:bodyPr>
          <a:lstStyle/>
          <a:p>
            <a:pPr>
              <a:lnSpc>
                <a:spcPct val="110000"/>
              </a:lnSpc>
              <a:spcBef>
                <a:spcPct val="25000"/>
              </a:spcBef>
            </a:pPr>
            <a:r>
              <a:rPr lang="zh-CN" altLang="en-US" sz="2800" dirty="0">
                <a:solidFill>
                  <a:srgbClr val="0000CC"/>
                </a:solidFill>
                <a:effectLst>
                  <a:outerShdw blurRad="38100" dist="38100" dir="2700000">
                    <a:srgbClr val="C0C0C0"/>
                  </a:outerShdw>
                </a:effectLst>
                <a:latin typeface="Tahoma" panose="020B0604030504040204" pitchFamily="34" charset="0"/>
              </a:rPr>
              <a:t>   对于图</a:t>
            </a:r>
            <a:r>
              <a:rPr lang="en-US" altLang="zh-CN" sz="2800" dirty="0">
                <a:solidFill>
                  <a:srgbClr val="0000CC"/>
                </a:solidFill>
                <a:effectLst>
                  <a:outerShdw blurRad="38100" dist="38100" dir="2700000">
                    <a:srgbClr val="C0C0C0"/>
                  </a:outerShdw>
                </a:effectLst>
                <a:latin typeface="Tahoma" panose="020B0604030504040204" pitchFamily="34" charset="0"/>
              </a:rPr>
              <a:t>5.16</a:t>
            </a:r>
            <a:r>
              <a:rPr lang="zh-CN" altLang="en-US" sz="2800" dirty="0">
                <a:solidFill>
                  <a:srgbClr val="0000CC"/>
                </a:solidFill>
                <a:effectLst>
                  <a:outerShdw blurRad="38100" dist="38100" dir="2700000">
                    <a:srgbClr val="C0C0C0"/>
                  </a:outerShdw>
                </a:effectLst>
                <a:latin typeface="Tahoma" panose="020B0604030504040204" pitchFamily="34" charset="0"/>
              </a:rPr>
              <a:t>中的问题（输入、复制和计算），有两个缓冲区时：</a:t>
            </a:r>
          </a:p>
          <a:p>
            <a:pPr lvl="1">
              <a:lnSpc>
                <a:spcPct val="110000"/>
              </a:lnSpc>
              <a:spcBef>
                <a:spcPct val="25000"/>
              </a:spcBef>
              <a:buClr>
                <a:srgbClr val="CC3300"/>
              </a:buClr>
              <a:buFont typeface="Wingdings" panose="05000000000000000000" pitchFamily="2" charset="2"/>
              <a:buChar char="n"/>
            </a:pPr>
            <a:r>
              <a:rPr lang="en-US" altLang="zh-CN" b="0" dirty="0">
                <a:latin typeface="Tahoma" panose="020B0604030504040204" pitchFamily="34" charset="0"/>
              </a:rPr>
              <a:t> CPU</a:t>
            </a:r>
            <a:r>
              <a:rPr lang="zh-CN" altLang="en-US" b="0" dirty="0">
                <a:latin typeface="Tahoma" panose="020B0604030504040204" pitchFamily="34" charset="0"/>
              </a:rPr>
              <a:t>将输入到一个缓冲区的数据取走的同时，输入设备可向另一个缓冲区输入数据。</a:t>
            </a:r>
          </a:p>
          <a:p>
            <a:pPr lvl="1">
              <a:lnSpc>
                <a:spcPct val="110000"/>
              </a:lnSpc>
              <a:spcBef>
                <a:spcPct val="25000"/>
              </a:spcBef>
              <a:buClr>
                <a:srgbClr val="CC3300"/>
              </a:buClr>
              <a:buFont typeface="Wingdings" panose="05000000000000000000" pitchFamily="2" charset="2"/>
              <a:buChar char="n"/>
            </a:pPr>
            <a:r>
              <a:rPr lang="en-US" altLang="zh-CN" b="0" dirty="0">
                <a:latin typeface="Tahoma" panose="020B0604030504040204" pitchFamily="34" charset="0"/>
              </a:rPr>
              <a:t> CPU</a:t>
            </a:r>
            <a:r>
              <a:rPr lang="zh-CN" altLang="en-US" b="0" dirty="0">
                <a:latin typeface="Tahoma" panose="020B0604030504040204" pitchFamily="34" charset="0"/>
              </a:rPr>
              <a:t>在计算时，输入设备也可以进行输入；</a:t>
            </a:r>
          </a:p>
          <a:p>
            <a:pPr>
              <a:lnSpc>
                <a:spcPct val="110000"/>
              </a:lnSpc>
              <a:spcBef>
                <a:spcPct val="25000"/>
              </a:spcBef>
              <a:buClr>
                <a:srgbClr val="CC3300"/>
              </a:buClr>
              <a:buFont typeface="Arial" panose="020B0604020202020204" pitchFamily="34" charset="0"/>
            </a:pPr>
            <a:r>
              <a:rPr lang="zh-CN" altLang="en-US" sz="2800" dirty="0">
                <a:solidFill>
                  <a:srgbClr val="0000CC"/>
                </a:solidFill>
                <a:latin typeface="Tahoma" panose="020B0604030504040204" pitchFamily="34" charset="0"/>
              </a:rPr>
              <a:t>   </a:t>
            </a:r>
            <a:r>
              <a:rPr lang="zh-CN" altLang="en-US" dirty="0">
                <a:solidFill>
                  <a:srgbClr val="0000CC"/>
                </a:solidFill>
                <a:latin typeface="Tahoma" panose="020B0604030504040204" pitchFamily="34" charset="0"/>
              </a:rPr>
              <a:t>假定设备输入一块数据块时间</a:t>
            </a:r>
            <a:r>
              <a:rPr lang="en-US" altLang="zh-CN" dirty="0">
                <a:solidFill>
                  <a:srgbClr val="0000CC"/>
                </a:solidFill>
                <a:latin typeface="Tahoma" panose="020B0604030504040204" pitchFamily="34" charset="0"/>
              </a:rPr>
              <a:t>T=2C+M</a:t>
            </a:r>
            <a:r>
              <a:rPr lang="zh-CN" altLang="en-US" dirty="0">
                <a:solidFill>
                  <a:srgbClr val="0000CC"/>
                </a:solidFill>
                <a:latin typeface="Tahoma" panose="020B0604030504040204" pitchFamily="34" charset="0"/>
              </a:rPr>
              <a:t>，即输入数据的时间大于</a:t>
            </a:r>
            <a:r>
              <a:rPr lang="en-US" altLang="zh-CN" dirty="0">
                <a:solidFill>
                  <a:srgbClr val="0000CC"/>
                </a:solidFill>
                <a:latin typeface="Tahoma" panose="020B0604030504040204" pitchFamily="34" charset="0"/>
              </a:rPr>
              <a:t>CPU</a:t>
            </a:r>
            <a:r>
              <a:rPr lang="zh-CN" altLang="en-US" dirty="0">
                <a:solidFill>
                  <a:srgbClr val="0000CC"/>
                </a:solidFill>
                <a:latin typeface="Tahoma" panose="020B0604030504040204" pitchFamily="34" charset="0"/>
              </a:rPr>
              <a:t>计算时间，有 </a:t>
            </a:r>
            <a:r>
              <a:rPr lang="en-US" altLang="zh-CN" dirty="0">
                <a:solidFill>
                  <a:srgbClr val="0000CC"/>
                </a:solidFill>
                <a:latin typeface="Tahoma" panose="020B0604030504040204" pitchFamily="34" charset="0"/>
              </a:rPr>
              <a:t>T&gt;C</a:t>
            </a:r>
            <a:r>
              <a:rPr lang="zh-CN" altLang="en-US" dirty="0">
                <a:solidFill>
                  <a:srgbClr val="0000CC"/>
                </a:solidFill>
                <a:latin typeface="Tahoma" panose="020B0604030504040204" pitchFamily="34" charset="0"/>
              </a:rPr>
              <a:t>，处理一块数据平均时间为 </a:t>
            </a:r>
            <a:r>
              <a:rPr lang="en-US" altLang="zh-CN" dirty="0">
                <a:solidFill>
                  <a:srgbClr val="0000CC"/>
                </a:solidFill>
                <a:latin typeface="Tahoma" panose="020B0604030504040204" pitchFamily="34" charset="0"/>
              </a:rPr>
              <a:t>max( T</a:t>
            </a:r>
            <a:r>
              <a:rPr lang="zh-CN" altLang="en-US" dirty="0">
                <a:solidFill>
                  <a:srgbClr val="0000CC"/>
                </a:solidFill>
                <a:latin typeface="Tahoma" panose="020B0604030504040204" pitchFamily="34" charset="0"/>
              </a:rPr>
              <a:t>，</a:t>
            </a:r>
            <a:r>
              <a:rPr lang="en-US" altLang="zh-CN" dirty="0">
                <a:solidFill>
                  <a:srgbClr val="0000CC"/>
                </a:solidFill>
                <a:latin typeface="Tahoma" panose="020B0604030504040204" pitchFamily="34" charset="0"/>
              </a:rPr>
              <a:t>C )</a:t>
            </a:r>
            <a:r>
              <a:rPr lang="zh-CN" altLang="en-US" dirty="0">
                <a:solidFill>
                  <a:srgbClr val="0000CC"/>
                </a:solidFill>
                <a:latin typeface="Tahoma" panose="020B0604030504040204" pitchFamily="34" charset="0"/>
              </a:rPr>
              <a:t>。这时表明</a:t>
            </a:r>
            <a:r>
              <a:rPr lang="en-US" altLang="zh-CN" dirty="0">
                <a:solidFill>
                  <a:srgbClr val="0000CC"/>
                </a:solidFill>
                <a:latin typeface="Tahoma" panose="020B0604030504040204" pitchFamily="34" charset="0"/>
              </a:rPr>
              <a:t>CPU</a:t>
            </a:r>
            <a:r>
              <a:rPr lang="zh-CN" altLang="en-US" dirty="0">
                <a:solidFill>
                  <a:srgbClr val="0000CC"/>
                </a:solidFill>
                <a:latin typeface="Tahoma" panose="020B0604030504040204" pitchFamily="34" charset="0"/>
              </a:rPr>
              <a:t>存在等待设备，</a:t>
            </a:r>
            <a:r>
              <a:rPr lang="en-US" altLang="zh-CN" dirty="0">
                <a:solidFill>
                  <a:srgbClr val="0000CC"/>
                </a:solidFill>
                <a:latin typeface="Tahoma" panose="020B0604030504040204" pitchFamily="34" charset="0"/>
              </a:rPr>
              <a:t>5.17</a:t>
            </a:r>
            <a:r>
              <a:rPr lang="zh-CN" altLang="en-US" dirty="0">
                <a:solidFill>
                  <a:srgbClr val="0000CC"/>
                </a:solidFill>
                <a:latin typeface="Tahoma" panose="020B0604030504040204" pitchFamily="34" charset="0"/>
              </a:rPr>
              <a:t>（</a:t>
            </a:r>
            <a:r>
              <a:rPr lang="en-US" altLang="zh-CN" dirty="0">
                <a:solidFill>
                  <a:srgbClr val="0000CC"/>
                </a:solidFill>
                <a:latin typeface="Tahoma" panose="020B0604030504040204" pitchFamily="34" charset="0"/>
              </a:rPr>
              <a:t>b</a:t>
            </a:r>
            <a:r>
              <a:rPr lang="zh-CN" altLang="en-US" dirty="0">
                <a:solidFill>
                  <a:srgbClr val="0000CC"/>
                </a:solidFill>
                <a:latin typeface="Tahoma" panose="020B0604030504040204" pitchFamily="34" charset="0"/>
              </a:rPr>
              <a:t>）阴影部分；反之，若</a:t>
            </a:r>
            <a:r>
              <a:rPr lang="en-US" altLang="zh-CN" dirty="0">
                <a:solidFill>
                  <a:srgbClr val="0000CC"/>
                </a:solidFill>
                <a:latin typeface="Tahoma" panose="020B0604030504040204" pitchFamily="34" charset="0"/>
              </a:rPr>
              <a:t>C&gt; T</a:t>
            </a:r>
            <a:r>
              <a:rPr lang="zh-CN" altLang="en-US" dirty="0">
                <a:solidFill>
                  <a:srgbClr val="0000CC"/>
                </a:solidFill>
                <a:latin typeface="Tahoma" panose="020B0604030504040204" pitchFamily="34" charset="0"/>
              </a:rPr>
              <a:t>，则存在设备等待</a:t>
            </a:r>
            <a:r>
              <a:rPr lang="en-US" altLang="zh-CN" dirty="0">
                <a:solidFill>
                  <a:srgbClr val="0000CC"/>
                </a:solidFill>
                <a:latin typeface="Tahoma" panose="020B0604030504040204" pitchFamily="34" charset="0"/>
              </a:rPr>
              <a:t>CPU</a:t>
            </a:r>
            <a:r>
              <a:rPr lang="zh-CN" altLang="en-US" dirty="0">
                <a:solidFill>
                  <a:srgbClr val="0000CC"/>
                </a:solidFill>
                <a:latin typeface="Tahoma" panose="020B0604030504040204" pitchFamily="34" charset="0"/>
              </a:rPr>
              <a:t>。</a:t>
            </a:r>
            <a:r>
              <a:rPr lang="zh-CN" altLang="en-US" sz="2800" b="0" dirty="0">
                <a:latin typeface="Tahoma" panose="020B0604030504040204" pitchFamily="34" charset="0"/>
              </a:rPr>
              <a:t> </a:t>
            </a:r>
          </a:p>
        </p:txBody>
      </p:sp>
      <p:sp>
        <p:nvSpPr>
          <p:cNvPr id="301064" name="AutoShape 5"/>
          <p:cNvSpPr/>
          <p:nvPr/>
        </p:nvSpPr>
        <p:spPr>
          <a:xfrm>
            <a:off x="1071885" y="1013049"/>
            <a:ext cx="3514725"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01065" name="Text Box 38"/>
          <p:cNvSpPr txBox="1"/>
          <p:nvPr/>
        </p:nvSpPr>
        <p:spPr>
          <a:xfrm>
            <a:off x="1127448" y="1052736"/>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三、双缓冲区</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7" name="矩形 6">
            <a:extLst>
              <a:ext uri="{FF2B5EF4-FFF2-40B4-BE49-F238E27FC236}">
                <a16:creationId xmlns:a16="http://schemas.microsoft.com/office/drawing/2014/main" id="{3AD4DF02-22F9-4009-852C-46E3956EB2D8}"/>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1064"/>
                                        </p:tgtEl>
                                        <p:attrNameLst>
                                          <p:attrName>style.visibility</p:attrName>
                                        </p:attrNameLst>
                                      </p:cBhvr>
                                      <p:to>
                                        <p:strVal val="visible"/>
                                      </p:to>
                                    </p:set>
                                    <p:anim calcmode="lin" valueType="num">
                                      <p:cBhvr additive="base">
                                        <p:cTn id="7" dur="500" fill="hold"/>
                                        <p:tgtEl>
                                          <p:spTgt spid="301064"/>
                                        </p:tgtEl>
                                        <p:attrNameLst>
                                          <p:attrName>ppt_x</p:attrName>
                                        </p:attrNameLst>
                                      </p:cBhvr>
                                      <p:tavLst>
                                        <p:tav tm="0">
                                          <p:val>
                                            <p:strVal val="#ppt_x"/>
                                          </p:val>
                                        </p:tav>
                                        <p:tav tm="100000">
                                          <p:val>
                                            <p:strVal val="#ppt_x"/>
                                          </p:val>
                                        </p:tav>
                                      </p:tavLst>
                                    </p:anim>
                                    <p:anim calcmode="lin" valueType="num">
                                      <p:cBhvr additive="base">
                                        <p:cTn id="8" dur="500" fill="hold"/>
                                        <p:tgtEl>
                                          <p:spTgt spid="30106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01065"/>
                                        </p:tgtEl>
                                        <p:attrNameLst>
                                          <p:attrName>style.visibility</p:attrName>
                                        </p:attrNameLst>
                                      </p:cBhvr>
                                      <p:to>
                                        <p:strVal val="visible"/>
                                      </p:to>
                                    </p:set>
                                    <p:anim calcmode="lin" valueType="num">
                                      <p:cBhvr additive="base">
                                        <p:cTn id="12" dur="500" fill="hold"/>
                                        <p:tgtEl>
                                          <p:spTgt spid="301065"/>
                                        </p:tgtEl>
                                        <p:attrNameLst>
                                          <p:attrName>ppt_x</p:attrName>
                                        </p:attrNameLst>
                                      </p:cBhvr>
                                      <p:tavLst>
                                        <p:tav tm="0">
                                          <p:val>
                                            <p:strVal val="#ppt_x"/>
                                          </p:val>
                                        </p:tav>
                                        <p:tav tm="100000">
                                          <p:val>
                                            <p:strVal val="#ppt_x"/>
                                          </p:val>
                                        </p:tav>
                                      </p:tavLst>
                                    </p:anim>
                                    <p:anim calcmode="lin" valueType="num">
                                      <p:cBhvr additive="base">
                                        <p:cTn id="13" dur="500" fill="hold"/>
                                        <p:tgtEl>
                                          <p:spTgt spid="30106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01061"/>
                                        </p:tgtEl>
                                        <p:attrNameLst>
                                          <p:attrName>style.visibility</p:attrName>
                                        </p:attrNameLst>
                                      </p:cBhvr>
                                      <p:to>
                                        <p:strVal val="visible"/>
                                      </p:to>
                                    </p:set>
                                    <p:anim calcmode="lin" valueType="num">
                                      <p:cBhvr additive="base">
                                        <p:cTn id="17" dur="500" fill="hold"/>
                                        <p:tgtEl>
                                          <p:spTgt spid="301061"/>
                                        </p:tgtEl>
                                        <p:attrNameLst>
                                          <p:attrName>ppt_x</p:attrName>
                                        </p:attrNameLst>
                                      </p:cBhvr>
                                      <p:tavLst>
                                        <p:tav tm="0">
                                          <p:val>
                                            <p:strVal val="0-#ppt_w/2"/>
                                          </p:val>
                                        </p:tav>
                                        <p:tav tm="100000">
                                          <p:val>
                                            <p:strVal val="#ppt_x"/>
                                          </p:val>
                                        </p:tav>
                                      </p:tavLst>
                                    </p:anim>
                                    <p:anim calcmode="lin" valueType="num">
                                      <p:cBhvr additive="base">
                                        <p:cTn id="18" dur="500" fill="hold"/>
                                        <p:tgtEl>
                                          <p:spTgt spid="3010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1" grpId="0"/>
      <p:bldP spid="301064" grpId="0" bldLvl="0" animBg="1"/>
      <p:bldP spid="30106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163" name="矩形 302162"/>
          <p:cNvSpPr/>
          <p:nvPr/>
        </p:nvSpPr>
        <p:spPr>
          <a:xfrm>
            <a:off x="3359150" y="3741738"/>
            <a:ext cx="5945188" cy="398462"/>
          </a:xfrm>
          <a:prstGeom prst="rect">
            <a:avLst/>
          </a:prstGeom>
          <a:solidFill>
            <a:srgbClr val="CCFFFF"/>
          </a:solidFill>
          <a:ln w="15875" cap="flat" cmpd="sng">
            <a:solidFill>
              <a:srgbClr val="0000FF"/>
            </a:solidFill>
            <a:prstDash val="solid"/>
            <a:miter/>
            <a:headEnd type="none" w="med" len="med"/>
            <a:tailEnd type="none" w="med" len="med"/>
          </a:ln>
        </p:spPr>
        <p:txBody>
          <a:bodyPr/>
          <a:lstStyle/>
          <a:p>
            <a:endParaRPr lang="zh-CN" altLang="en-US"/>
          </a:p>
        </p:txBody>
      </p:sp>
      <p:sp>
        <p:nvSpPr>
          <p:cNvPr id="302095" name="矩形 302094"/>
          <p:cNvSpPr/>
          <p:nvPr/>
        </p:nvSpPr>
        <p:spPr>
          <a:xfrm>
            <a:off x="3355975" y="3097213"/>
            <a:ext cx="5945188" cy="398462"/>
          </a:xfrm>
          <a:prstGeom prst="rect">
            <a:avLst/>
          </a:prstGeom>
          <a:solidFill>
            <a:srgbClr val="CCFFFF"/>
          </a:solidFill>
          <a:ln w="15875" cap="flat" cmpd="sng">
            <a:solidFill>
              <a:srgbClr val="0000FF"/>
            </a:solidFill>
            <a:prstDash val="solid"/>
            <a:miter/>
            <a:headEnd type="none" w="med" len="med"/>
            <a:tailEnd type="none" w="med" len="med"/>
          </a:ln>
        </p:spPr>
        <p:txBody>
          <a:bodyPr/>
          <a:lstStyle/>
          <a:p>
            <a:endParaRPr lang="zh-CN" altLang="en-US"/>
          </a:p>
        </p:txBody>
      </p:sp>
      <p:sp>
        <p:nvSpPr>
          <p:cNvPr id="302140" name="矩形 302139"/>
          <p:cNvSpPr/>
          <p:nvPr/>
        </p:nvSpPr>
        <p:spPr>
          <a:xfrm>
            <a:off x="3359150" y="2565400"/>
            <a:ext cx="5945188" cy="398463"/>
          </a:xfrm>
          <a:prstGeom prst="rect">
            <a:avLst/>
          </a:prstGeom>
          <a:solidFill>
            <a:srgbClr val="CCFFFF"/>
          </a:solidFill>
          <a:ln w="15875" cap="flat" cmpd="sng">
            <a:solidFill>
              <a:srgbClr val="0000FF"/>
            </a:solidFill>
            <a:prstDash val="solid"/>
            <a:miter/>
            <a:headEnd type="none" w="med" len="med"/>
            <a:tailEnd type="none" w="med" len="med"/>
          </a:ln>
        </p:spPr>
        <p:txBody>
          <a:bodyPr/>
          <a:lstStyle/>
          <a:p>
            <a:endParaRPr lang="zh-CN" altLang="en-US"/>
          </a:p>
        </p:txBody>
      </p:sp>
      <p:sp>
        <p:nvSpPr>
          <p:cNvPr id="302087" name="文本框 302086"/>
          <p:cNvSpPr txBox="1"/>
          <p:nvPr/>
        </p:nvSpPr>
        <p:spPr>
          <a:xfrm>
            <a:off x="3359150" y="6094413"/>
            <a:ext cx="6842125" cy="503237"/>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宋体" panose="02010600030101010101" pitchFamily="2" charset="-122"/>
              </a:rPr>
              <a:t>5.17 </a:t>
            </a:r>
            <a:r>
              <a:rPr lang="zh-CN" altLang="en-US" sz="2000" dirty="0">
                <a:solidFill>
                  <a:srgbClr val="006600"/>
                </a:solidFill>
                <a:effectLst>
                  <a:outerShdw blurRad="38100" dist="38100" dir="2700000">
                    <a:srgbClr val="C0C0C0"/>
                  </a:outerShdw>
                </a:effectLst>
                <a:latin typeface="宋体" panose="02010600030101010101" pitchFamily="2" charset="-122"/>
              </a:rPr>
              <a:t>双缓冲区的情况</a:t>
            </a:r>
            <a:r>
              <a:rPr lang="zh-CN" altLang="en-US" sz="2000" dirty="0">
                <a:solidFill>
                  <a:srgbClr val="006600"/>
                </a:solidFill>
                <a:effectLst>
                  <a:outerShdw blurRad="38100" dist="38100" dir="2700000">
                    <a:srgbClr val="C0C0C0"/>
                  </a:outerShdw>
                </a:effectLst>
                <a:latin typeface="Tahoma" panose="020B0604030504040204" pitchFamily="34" charset="0"/>
              </a:rPr>
              <a:t>（</a:t>
            </a:r>
            <a:r>
              <a:rPr lang="en-US" altLang="zh-CN" sz="2000">
                <a:solidFill>
                  <a:srgbClr val="006600"/>
                </a:solidFill>
                <a:effectLst>
                  <a:outerShdw blurRad="38100" dist="38100" dir="2700000">
                    <a:srgbClr val="C0C0C0"/>
                  </a:outerShdw>
                </a:effectLst>
                <a:latin typeface="Tahoma" panose="020B0604030504040204" pitchFamily="34" charset="0"/>
              </a:rPr>
              <a:t>b</a:t>
            </a:r>
            <a:r>
              <a:rPr lang="zh-CN" altLang="en-US" sz="2000" dirty="0">
                <a:solidFill>
                  <a:srgbClr val="006600"/>
                </a:solidFill>
                <a:effectLst>
                  <a:outerShdw blurRad="38100" dist="38100" dir="2700000">
                    <a:srgbClr val="C0C0C0"/>
                  </a:outerShdw>
                </a:effectLst>
                <a:latin typeface="Tahoma" panose="020B0604030504040204" pitchFamily="34" charset="0"/>
              </a:rPr>
              <a:t>）输入、复制和计算</a:t>
            </a:r>
          </a:p>
          <a:p>
            <a:pPr algn="ct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302088" name="直接连接符 302087"/>
          <p:cNvSpPr/>
          <p:nvPr/>
        </p:nvSpPr>
        <p:spPr>
          <a:xfrm>
            <a:off x="3135313" y="4294188"/>
            <a:ext cx="6838950" cy="0"/>
          </a:xfrm>
          <a:prstGeom prst="line">
            <a:avLst/>
          </a:prstGeom>
          <a:ln w="28575" cap="flat" cmpd="sng">
            <a:solidFill>
              <a:srgbClr val="006600"/>
            </a:solidFill>
            <a:prstDash val="solid"/>
            <a:headEnd type="none" w="med" len="med"/>
            <a:tailEnd type="triangle" w="med" len="med"/>
          </a:ln>
        </p:spPr>
      </p:sp>
      <p:sp>
        <p:nvSpPr>
          <p:cNvPr id="302089" name="直接连接符 302088"/>
          <p:cNvSpPr/>
          <p:nvPr/>
        </p:nvSpPr>
        <p:spPr>
          <a:xfrm>
            <a:off x="3355975" y="2166938"/>
            <a:ext cx="0" cy="2259012"/>
          </a:xfrm>
          <a:prstGeom prst="line">
            <a:avLst/>
          </a:prstGeom>
          <a:ln w="19050" cap="flat" cmpd="sng">
            <a:solidFill>
              <a:srgbClr val="006600"/>
            </a:solidFill>
            <a:prstDash val="solid"/>
            <a:headEnd type="none" w="med" len="med"/>
            <a:tailEnd type="none" w="med" len="med"/>
          </a:ln>
        </p:spPr>
      </p:sp>
      <p:sp>
        <p:nvSpPr>
          <p:cNvPr id="302090" name="直接连接符 302089"/>
          <p:cNvSpPr/>
          <p:nvPr/>
        </p:nvSpPr>
        <p:spPr>
          <a:xfrm>
            <a:off x="5340350" y="2166938"/>
            <a:ext cx="0" cy="2736850"/>
          </a:xfrm>
          <a:prstGeom prst="line">
            <a:avLst/>
          </a:prstGeom>
          <a:ln w="19050" cap="flat" cmpd="sng">
            <a:solidFill>
              <a:srgbClr val="006600"/>
            </a:solidFill>
            <a:prstDash val="dash"/>
            <a:headEnd type="none" w="med" len="med"/>
            <a:tailEnd type="none" w="med" len="med"/>
          </a:ln>
        </p:spPr>
      </p:sp>
      <p:sp>
        <p:nvSpPr>
          <p:cNvPr id="302091" name="直接连接符 302090"/>
          <p:cNvSpPr/>
          <p:nvPr/>
        </p:nvSpPr>
        <p:spPr>
          <a:xfrm>
            <a:off x="7326313" y="2166938"/>
            <a:ext cx="6350" cy="2763837"/>
          </a:xfrm>
          <a:prstGeom prst="line">
            <a:avLst/>
          </a:prstGeom>
          <a:ln w="19050" cap="flat" cmpd="sng">
            <a:solidFill>
              <a:srgbClr val="006600"/>
            </a:solidFill>
            <a:prstDash val="dash"/>
            <a:headEnd type="none" w="med" len="med"/>
            <a:tailEnd type="none" w="med" len="med"/>
          </a:ln>
        </p:spPr>
      </p:sp>
      <p:sp>
        <p:nvSpPr>
          <p:cNvPr id="302092" name="直接连接符 302091"/>
          <p:cNvSpPr/>
          <p:nvPr/>
        </p:nvSpPr>
        <p:spPr>
          <a:xfrm>
            <a:off x="7767638" y="2432050"/>
            <a:ext cx="0" cy="1862138"/>
          </a:xfrm>
          <a:prstGeom prst="line">
            <a:avLst/>
          </a:prstGeom>
          <a:ln w="28575" cap="flat" cmpd="sng">
            <a:solidFill>
              <a:srgbClr val="CC3300"/>
            </a:solidFill>
            <a:prstDash val="dash"/>
            <a:headEnd type="none" w="med" len="med"/>
            <a:tailEnd type="none" w="med" len="med"/>
          </a:ln>
        </p:spPr>
      </p:sp>
      <p:sp>
        <p:nvSpPr>
          <p:cNvPr id="302093" name="直接连接符 302092"/>
          <p:cNvSpPr/>
          <p:nvPr/>
        </p:nvSpPr>
        <p:spPr>
          <a:xfrm>
            <a:off x="9312275" y="2166938"/>
            <a:ext cx="0" cy="2127250"/>
          </a:xfrm>
          <a:prstGeom prst="line">
            <a:avLst/>
          </a:prstGeom>
          <a:ln w="19050" cap="flat" cmpd="sng">
            <a:solidFill>
              <a:srgbClr val="006600"/>
            </a:solidFill>
            <a:prstDash val="dash"/>
            <a:headEnd type="none" w="med" len="med"/>
            <a:tailEnd type="none" w="med" len="med"/>
          </a:ln>
        </p:spPr>
      </p:sp>
      <p:sp>
        <p:nvSpPr>
          <p:cNvPr id="302094" name="直接连接符 302093"/>
          <p:cNvSpPr/>
          <p:nvPr/>
        </p:nvSpPr>
        <p:spPr>
          <a:xfrm>
            <a:off x="5764213" y="2432050"/>
            <a:ext cx="0" cy="1993900"/>
          </a:xfrm>
          <a:prstGeom prst="line">
            <a:avLst/>
          </a:prstGeom>
          <a:ln w="28575" cap="flat" cmpd="sng">
            <a:solidFill>
              <a:srgbClr val="CC3300"/>
            </a:solidFill>
            <a:prstDash val="dash"/>
            <a:headEnd type="none" w="med" len="med"/>
            <a:tailEnd type="none" w="med" len="med"/>
          </a:ln>
        </p:spPr>
      </p:sp>
      <p:sp>
        <p:nvSpPr>
          <p:cNvPr id="302097" name="任意多边形 302096"/>
          <p:cNvSpPr/>
          <p:nvPr/>
        </p:nvSpPr>
        <p:spPr>
          <a:xfrm>
            <a:off x="7326313" y="3232150"/>
            <a:ext cx="441325" cy="527050"/>
          </a:xfrm>
          <a:custGeom>
            <a:avLst/>
            <a:gdLst/>
            <a:ahLst/>
            <a:cxnLst/>
            <a:rect l="0" t="0" r="0" b="0"/>
            <a:pathLst>
              <a:path w="360" h="618">
                <a:moveTo>
                  <a:pt x="0" y="0"/>
                </a:moveTo>
                <a:lnTo>
                  <a:pt x="360" y="618"/>
                </a:lnTo>
              </a:path>
            </a:pathLst>
          </a:custGeom>
          <a:noFill/>
          <a:ln w="57150" cap="flat" cmpd="thinThick">
            <a:solidFill>
              <a:srgbClr val="800000"/>
            </a:solidFill>
            <a:prstDash val="solid"/>
            <a:headEnd type="none" w="med" len="med"/>
            <a:tailEnd type="triangle" w="med" len="med"/>
          </a:ln>
        </p:spPr>
        <p:txBody>
          <a:bodyPr/>
          <a:lstStyle/>
          <a:p>
            <a:endParaRPr lang="zh-CN" altLang="en-US"/>
          </a:p>
        </p:txBody>
      </p:sp>
      <p:sp>
        <p:nvSpPr>
          <p:cNvPr id="302099" name="文本框 302098"/>
          <p:cNvSpPr txBox="1"/>
          <p:nvPr/>
        </p:nvSpPr>
        <p:spPr>
          <a:xfrm>
            <a:off x="4044950" y="3030538"/>
            <a:ext cx="881063" cy="398462"/>
          </a:xfrm>
          <a:prstGeom prst="rect">
            <a:avLst/>
          </a:prstGeom>
          <a:noFill/>
          <a:ln w="9525">
            <a:noFill/>
          </a:ln>
        </p:spPr>
        <p:txBody>
          <a:bodyPr/>
          <a:lstStyle/>
          <a:p>
            <a:pPr algn="just"/>
            <a:r>
              <a:rPr lang="zh-CN" altLang="en-US" dirty="0">
                <a:effectLst>
                  <a:outerShdw blurRad="38100" dist="38100" dir="2700000">
                    <a:srgbClr val="C0C0C0"/>
                  </a:outerShdw>
                </a:effectLst>
                <a:latin typeface="Times New Roman" panose="02020603050405020304" pitchFamily="18" charset="0"/>
              </a:rPr>
              <a:t>空</a:t>
            </a:r>
            <a:endParaRPr lang="zh-CN" altLang="en-US" dirty="0">
              <a:effectLst>
                <a:outerShdw blurRad="38100" dist="38100" dir="2700000">
                  <a:srgbClr val="C0C0C0"/>
                </a:outerShdw>
              </a:effectLst>
              <a:latin typeface="Tahoma" panose="020B0604030504040204" pitchFamily="34" charset="0"/>
            </a:endParaRPr>
          </a:p>
        </p:txBody>
      </p:sp>
      <p:sp>
        <p:nvSpPr>
          <p:cNvPr id="302100" name="文本框 302099"/>
          <p:cNvSpPr txBox="1"/>
          <p:nvPr/>
        </p:nvSpPr>
        <p:spPr>
          <a:xfrm>
            <a:off x="4008438" y="3716338"/>
            <a:ext cx="661987" cy="398462"/>
          </a:xfrm>
          <a:prstGeom prst="rect">
            <a:avLst/>
          </a:prstGeom>
          <a:noFill/>
          <a:ln w="9525">
            <a:noFill/>
          </a:ln>
        </p:spPr>
        <p:txBody>
          <a:bodyPr/>
          <a:lstStyle/>
          <a:p>
            <a:pPr algn="just"/>
            <a:r>
              <a:rPr lang="zh-CN" altLang="en-US" dirty="0">
                <a:effectLst>
                  <a:outerShdw blurRad="38100" dist="38100" dir="2700000">
                    <a:srgbClr val="C0C0C0"/>
                  </a:outerShdw>
                </a:effectLst>
                <a:latin typeface="Times New Roman" panose="02020603050405020304" pitchFamily="18" charset="0"/>
              </a:rPr>
              <a:t>空</a:t>
            </a:r>
            <a:endParaRPr lang="zh-CN" altLang="en-US" dirty="0">
              <a:effectLst>
                <a:outerShdw blurRad="38100" dist="38100" dir="2700000">
                  <a:srgbClr val="C0C0C0"/>
                </a:outerShdw>
              </a:effectLst>
              <a:latin typeface="Tahoma" panose="020B0604030504040204" pitchFamily="34" charset="0"/>
            </a:endParaRPr>
          </a:p>
        </p:txBody>
      </p:sp>
      <p:grpSp>
        <p:nvGrpSpPr>
          <p:cNvPr id="302141" name="组合 302140"/>
          <p:cNvGrpSpPr/>
          <p:nvPr/>
        </p:nvGrpSpPr>
        <p:grpSpPr>
          <a:xfrm>
            <a:off x="5727700" y="3736975"/>
            <a:ext cx="881063" cy="423863"/>
            <a:chOff x="2625" y="2151"/>
            <a:chExt cx="555" cy="267"/>
          </a:xfrm>
        </p:grpSpPr>
        <p:sp>
          <p:nvSpPr>
            <p:cNvPr id="302098" name="矩形 302097"/>
            <p:cNvSpPr/>
            <p:nvPr/>
          </p:nvSpPr>
          <p:spPr>
            <a:xfrm>
              <a:off x="2659" y="2167"/>
              <a:ext cx="487" cy="251"/>
            </a:xfrm>
            <a:prstGeom prst="rect">
              <a:avLst/>
            </a:prstGeom>
            <a:noFill/>
            <a:ln w="15875">
              <a:noFill/>
            </a:ln>
          </p:spPr>
          <p:txBody>
            <a:bodyPr/>
            <a:lstStyle/>
            <a:p>
              <a:endParaRPr lang="zh-CN" altLang="en-US"/>
            </a:p>
          </p:txBody>
        </p:sp>
        <p:sp>
          <p:nvSpPr>
            <p:cNvPr id="302101" name="文本框 302100"/>
            <p:cNvSpPr txBox="1"/>
            <p:nvPr/>
          </p:nvSpPr>
          <p:spPr>
            <a:xfrm>
              <a:off x="2625" y="2151"/>
              <a:ext cx="555" cy="251"/>
            </a:xfrm>
            <a:prstGeom prst="rect">
              <a:avLst/>
            </a:prstGeom>
            <a:solidFill>
              <a:srgbClr val="6699FF"/>
            </a:solidFill>
            <a:ln w="9525">
              <a:noFill/>
            </a:ln>
          </p:spPr>
          <p:txBody>
            <a:bodyPr/>
            <a:lstStyle/>
            <a:p>
              <a:pPr algn="just"/>
              <a:r>
                <a:rPr lang="zh-CN" altLang="en-US" dirty="0">
                  <a:latin typeface="Times New Roman" panose="02020603050405020304" pitchFamily="18" charset="0"/>
                </a:rPr>
                <a:t>计算</a:t>
              </a:r>
              <a:endParaRPr lang="zh-CN" altLang="en-US" dirty="0">
                <a:latin typeface="Tahoma" panose="020B0604030504040204" pitchFamily="34" charset="0"/>
              </a:endParaRPr>
            </a:p>
          </p:txBody>
        </p:sp>
        <p:sp>
          <p:nvSpPr>
            <p:cNvPr id="302102" name="直接连接符 302101"/>
            <p:cNvSpPr/>
            <p:nvPr/>
          </p:nvSpPr>
          <p:spPr>
            <a:xfrm>
              <a:off x="2659" y="2326"/>
              <a:ext cx="487" cy="8"/>
            </a:xfrm>
            <a:prstGeom prst="line">
              <a:avLst/>
            </a:prstGeom>
            <a:ln w="9525">
              <a:noFill/>
            </a:ln>
          </p:spPr>
        </p:sp>
      </p:grpSp>
      <p:sp>
        <p:nvSpPr>
          <p:cNvPr id="302104" name="文本框 302103"/>
          <p:cNvSpPr txBox="1"/>
          <p:nvPr/>
        </p:nvSpPr>
        <p:spPr>
          <a:xfrm>
            <a:off x="1955800" y="2420938"/>
            <a:ext cx="1584325" cy="930275"/>
          </a:xfrm>
          <a:prstGeom prst="rect">
            <a:avLst/>
          </a:prstGeom>
          <a:noFill/>
          <a:ln w="9525">
            <a:noFill/>
          </a:ln>
        </p:spPr>
        <p:txBody>
          <a:bodyPr/>
          <a:lstStyle/>
          <a:p>
            <a:pPr algn="just">
              <a:lnSpc>
                <a:spcPct val="130000"/>
              </a:lnSpc>
            </a:pPr>
            <a:r>
              <a:rPr lang="zh-CN" altLang="en-US" dirty="0">
                <a:solidFill>
                  <a:srgbClr val="0000CC"/>
                </a:solidFill>
                <a:effectLst>
                  <a:outerShdw blurRad="38100" dist="38100" dir="2700000">
                    <a:srgbClr val="C0C0C0"/>
                  </a:outerShdw>
                </a:effectLst>
                <a:latin typeface="Times New Roman" panose="02020603050405020304" pitchFamily="18" charset="0"/>
              </a:rPr>
              <a:t>缓冲区</a:t>
            </a:r>
            <a:r>
              <a:rPr lang="en-US" altLang="zh-CN">
                <a:solidFill>
                  <a:srgbClr val="0000CC"/>
                </a:solidFill>
                <a:effectLst>
                  <a:outerShdw blurRad="38100" dist="38100" dir="2700000">
                    <a:srgbClr val="C0C0C0"/>
                  </a:outerShdw>
                </a:effectLst>
                <a:latin typeface="Times New Roman" panose="02020603050405020304" pitchFamily="18" charset="0"/>
              </a:rPr>
              <a:t>1</a:t>
            </a:r>
            <a:r>
              <a:rPr lang="zh-CN" altLang="en-US" dirty="0">
                <a:solidFill>
                  <a:srgbClr val="0000CC"/>
                </a:solidFill>
                <a:effectLst>
                  <a:outerShdw blurRad="38100" dist="38100" dir="2700000">
                    <a:srgbClr val="C0C0C0"/>
                  </a:outerShdw>
                </a:effectLst>
                <a:latin typeface="Times New Roman" panose="02020603050405020304" pitchFamily="18" charset="0"/>
              </a:rPr>
              <a:t>：</a:t>
            </a:r>
          </a:p>
          <a:p>
            <a:pPr algn="just">
              <a:lnSpc>
                <a:spcPct val="130000"/>
              </a:lnSpc>
            </a:pPr>
            <a:r>
              <a:rPr lang="zh-CN" altLang="en-US" dirty="0">
                <a:solidFill>
                  <a:srgbClr val="0000CC"/>
                </a:solidFill>
                <a:effectLst>
                  <a:outerShdw blurRad="38100" dist="38100" dir="2700000">
                    <a:srgbClr val="C0C0C0"/>
                  </a:outerShdw>
                </a:effectLst>
                <a:latin typeface="Times New Roman" panose="02020603050405020304" pitchFamily="18" charset="0"/>
              </a:rPr>
              <a:t>缓冲区</a:t>
            </a:r>
            <a:r>
              <a:rPr lang="en-US" altLang="zh-CN">
                <a:solidFill>
                  <a:srgbClr val="0000CC"/>
                </a:solidFill>
                <a:effectLst>
                  <a:outerShdw blurRad="38100" dist="38100" dir="2700000">
                    <a:srgbClr val="C0C0C0"/>
                  </a:outerShdw>
                </a:effectLst>
                <a:latin typeface="Times New Roman" panose="02020603050405020304" pitchFamily="18" charset="0"/>
              </a:rPr>
              <a:t>2</a:t>
            </a:r>
            <a:r>
              <a:rPr lang="zh-CN" altLang="en-US" dirty="0">
                <a:solidFill>
                  <a:srgbClr val="0000CC"/>
                </a:solidFill>
                <a:effectLst>
                  <a:outerShdw blurRad="38100" dist="38100" dir="2700000">
                    <a:srgbClr val="C0C0C0"/>
                  </a:outerShdw>
                </a:effectLst>
                <a:latin typeface="Times New Roman" panose="02020603050405020304" pitchFamily="18" charset="0"/>
              </a:rPr>
              <a:t>：</a:t>
            </a: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sp>
        <p:nvSpPr>
          <p:cNvPr id="302105" name="文本框 302104"/>
          <p:cNvSpPr txBox="1"/>
          <p:nvPr/>
        </p:nvSpPr>
        <p:spPr>
          <a:xfrm>
            <a:off x="1739900" y="3355975"/>
            <a:ext cx="1944688" cy="690563"/>
          </a:xfrm>
          <a:prstGeom prst="rect">
            <a:avLst/>
          </a:prstGeom>
          <a:noFill/>
          <a:ln w="9525">
            <a:noFill/>
          </a:ln>
        </p:spPr>
        <p:txBody>
          <a:bodyPr/>
          <a:lstStyle/>
          <a:p>
            <a:pPr algn="just"/>
            <a:r>
              <a:rPr lang="zh-CN" altLang="en-US" sz="2000" dirty="0">
                <a:solidFill>
                  <a:srgbClr val="0000CC"/>
                </a:solidFill>
                <a:effectLst>
                  <a:outerShdw blurRad="38100" dist="38100" dir="2700000">
                    <a:srgbClr val="C0C0C0"/>
                  </a:outerShdw>
                </a:effectLst>
                <a:latin typeface="Times New Roman" panose="02020603050405020304" pitchFamily="18" charset="0"/>
              </a:rPr>
              <a:t>    传送数据：</a:t>
            </a:r>
          </a:p>
          <a:p>
            <a:pPr algn="just"/>
            <a:r>
              <a:rPr lang="zh-CN" altLang="en-US" sz="2000" u="sng" dirty="0">
                <a:solidFill>
                  <a:srgbClr val="0000CC"/>
                </a:solidFill>
                <a:effectLst>
                  <a:outerShdw blurRad="38100" dist="38100" dir="2700000">
                    <a:srgbClr val="C0C0C0"/>
                  </a:outerShdw>
                </a:effectLst>
                <a:latin typeface="Times New Roman" panose="02020603050405020304" pitchFamily="18" charset="0"/>
              </a:rPr>
              <a:t>用户区计算</a:t>
            </a:r>
            <a:r>
              <a:rPr lang="zh-CN" altLang="en-US" sz="2000" dirty="0">
                <a:solidFill>
                  <a:srgbClr val="0000CC"/>
                </a:solidFill>
                <a:effectLst>
                  <a:outerShdw blurRad="38100" dist="38100" dir="2700000">
                    <a:srgbClr val="C0C0C0"/>
                  </a:outerShdw>
                </a:effectLst>
                <a:latin typeface="Times New Roman" panose="02020603050405020304" pitchFamily="18" charset="0"/>
              </a:rPr>
              <a:t>：</a:t>
            </a:r>
            <a:endParaRPr lang="zh-CN" altLang="en-US" sz="2000" dirty="0">
              <a:solidFill>
                <a:srgbClr val="0000CC"/>
              </a:solidFill>
              <a:effectLst>
                <a:outerShdw blurRad="38100" dist="38100" dir="2700000">
                  <a:srgbClr val="C0C0C0"/>
                </a:outerShdw>
              </a:effectLst>
              <a:latin typeface="Tahoma" panose="020B0604030504040204" pitchFamily="34" charset="0"/>
            </a:endParaRPr>
          </a:p>
        </p:txBody>
      </p:sp>
      <p:grpSp>
        <p:nvGrpSpPr>
          <p:cNvPr id="302107" name="组合 302106"/>
          <p:cNvGrpSpPr/>
          <p:nvPr/>
        </p:nvGrpSpPr>
        <p:grpSpPr>
          <a:xfrm>
            <a:off x="3359150" y="2565400"/>
            <a:ext cx="2016125" cy="414338"/>
            <a:chOff x="3735" y="2673"/>
            <a:chExt cx="1800" cy="486"/>
          </a:xfrm>
        </p:grpSpPr>
        <p:sp>
          <p:nvSpPr>
            <p:cNvPr id="302108" name="矩形 302107"/>
            <p:cNvSpPr/>
            <p:nvPr/>
          </p:nvSpPr>
          <p:spPr>
            <a:xfrm>
              <a:off x="3780" y="2688"/>
              <a:ext cx="1620" cy="471"/>
            </a:xfrm>
            <a:prstGeom prst="rect">
              <a:avLst/>
            </a:prstGeom>
            <a:noFill/>
            <a:ln w="15875">
              <a:noFill/>
            </a:ln>
          </p:spPr>
          <p:txBody>
            <a:bodyPr/>
            <a:lstStyle/>
            <a:p>
              <a:endParaRPr lang="zh-CN" altLang="en-US"/>
            </a:p>
          </p:txBody>
        </p:sp>
        <p:sp>
          <p:nvSpPr>
            <p:cNvPr id="302109" name="直接连接符 302108"/>
            <p:cNvSpPr/>
            <p:nvPr/>
          </p:nvSpPr>
          <p:spPr>
            <a:xfrm>
              <a:off x="3780" y="3081"/>
              <a:ext cx="1620" cy="0"/>
            </a:xfrm>
            <a:prstGeom prst="line">
              <a:avLst/>
            </a:prstGeom>
            <a:ln w="25400">
              <a:noFill/>
            </a:ln>
          </p:spPr>
        </p:sp>
        <p:sp>
          <p:nvSpPr>
            <p:cNvPr id="302110" name="文本框 302109"/>
            <p:cNvSpPr txBox="1"/>
            <p:nvPr/>
          </p:nvSpPr>
          <p:spPr>
            <a:xfrm>
              <a:off x="3735" y="2673"/>
              <a:ext cx="1800" cy="468"/>
            </a:xfrm>
            <a:prstGeom prst="rect">
              <a:avLst/>
            </a:prstGeom>
            <a:solidFill>
              <a:srgbClr val="B2B2B2"/>
            </a:solidFill>
            <a:ln w="9525">
              <a:noFill/>
            </a:ln>
          </p:spPr>
          <p:txBody>
            <a:bodyPr/>
            <a:lstStyle/>
            <a:p>
              <a:pPr algn="just"/>
              <a:r>
                <a:rPr lang="zh-CN" altLang="en-US" dirty="0">
                  <a:latin typeface="Times New Roman" panose="02020603050405020304" pitchFamily="18" charset="0"/>
                </a:rPr>
                <a:t>     输入数据</a:t>
              </a:r>
              <a:endParaRPr lang="zh-CN" altLang="en-US" dirty="0">
                <a:latin typeface="Tahoma" panose="020B0604030504040204" pitchFamily="34" charset="0"/>
              </a:endParaRPr>
            </a:p>
          </p:txBody>
        </p:sp>
      </p:grpSp>
      <p:grpSp>
        <p:nvGrpSpPr>
          <p:cNvPr id="302142" name="组合 302141"/>
          <p:cNvGrpSpPr/>
          <p:nvPr/>
        </p:nvGrpSpPr>
        <p:grpSpPr>
          <a:xfrm>
            <a:off x="7731125" y="3749675"/>
            <a:ext cx="882650" cy="411163"/>
            <a:chOff x="3887" y="2159"/>
            <a:chExt cx="556" cy="259"/>
          </a:xfrm>
        </p:grpSpPr>
        <p:sp>
          <p:nvSpPr>
            <p:cNvPr id="302103" name="直接连接符 302102"/>
            <p:cNvSpPr/>
            <p:nvPr/>
          </p:nvSpPr>
          <p:spPr>
            <a:xfrm flipV="1">
              <a:off x="3933" y="2334"/>
              <a:ext cx="463" cy="8"/>
            </a:xfrm>
            <a:prstGeom prst="line">
              <a:avLst/>
            </a:prstGeom>
            <a:ln w="9525">
              <a:noFill/>
            </a:ln>
          </p:spPr>
        </p:sp>
        <p:sp>
          <p:nvSpPr>
            <p:cNvPr id="302106" name="矩形 302105"/>
            <p:cNvSpPr/>
            <p:nvPr/>
          </p:nvSpPr>
          <p:spPr>
            <a:xfrm>
              <a:off x="3910" y="2167"/>
              <a:ext cx="486" cy="251"/>
            </a:xfrm>
            <a:prstGeom prst="rect">
              <a:avLst/>
            </a:prstGeom>
            <a:solidFill>
              <a:srgbClr val="6699FF"/>
            </a:solidFill>
            <a:ln w="15875">
              <a:noFill/>
            </a:ln>
          </p:spPr>
          <p:txBody>
            <a:bodyPr/>
            <a:lstStyle/>
            <a:p>
              <a:endParaRPr lang="zh-CN" altLang="en-US"/>
            </a:p>
          </p:txBody>
        </p:sp>
        <p:sp>
          <p:nvSpPr>
            <p:cNvPr id="302111" name="文本框 302110"/>
            <p:cNvSpPr txBox="1"/>
            <p:nvPr/>
          </p:nvSpPr>
          <p:spPr>
            <a:xfrm>
              <a:off x="3887" y="2159"/>
              <a:ext cx="556" cy="251"/>
            </a:xfrm>
            <a:prstGeom prst="rect">
              <a:avLst/>
            </a:prstGeom>
            <a:solidFill>
              <a:srgbClr val="6699FF"/>
            </a:solidFill>
            <a:ln w="9525">
              <a:noFill/>
            </a:ln>
          </p:spPr>
          <p:txBody>
            <a:bodyPr/>
            <a:lstStyle/>
            <a:p>
              <a:pPr algn="just"/>
              <a:r>
                <a:rPr lang="zh-CN" altLang="en-US" dirty="0">
                  <a:latin typeface="Times New Roman" panose="02020603050405020304" pitchFamily="18" charset="0"/>
                </a:rPr>
                <a:t>计算</a:t>
              </a:r>
              <a:endParaRPr lang="zh-CN" altLang="en-US" dirty="0">
                <a:latin typeface="Tahoma" panose="020B0604030504040204" pitchFamily="34" charset="0"/>
              </a:endParaRPr>
            </a:p>
          </p:txBody>
        </p:sp>
      </p:grpSp>
      <p:grpSp>
        <p:nvGrpSpPr>
          <p:cNvPr id="302112" name="组合 302111"/>
          <p:cNvGrpSpPr/>
          <p:nvPr/>
        </p:nvGrpSpPr>
        <p:grpSpPr>
          <a:xfrm>
            <a:off x="5322888" y="3097213"/>
            <a:ext cx="2033587" cy="414337"/>
            <a:chOff x="3735" y="2673"/>
            <a:chExt cx="1800" cy="486"/>
          </a:xfrm>
        </p:grpSpPr>
        <p:sp>
          <p:nvSpPr>
            <p:cNvPr id="302113" name="矩形 302112"/>
            <p:cNvSpPr/>
            <p:nvPr/>
          </p:nvSpPr>
          <p:spPr>
            <a:xfrm>
              <a:off x="3780" y="2688"/>
              <a:ext cx="1620" cy="471"/>
            </a:xfrm>
            <a:prstGeom prst="rect">
              <a:avLst/>
            </a:prstGeom>
            <a:noFill/>
            <a:ln w="15875">
              <a:noFill/>
            </a:ln>
          </p:spPr>
          <p:txBody>
            <a:bodyPr/>
            <a:lstStyle/>
            <a:p>
              <a:endParaRPr lang="zh-CN" altLang="en-US" dirty="0">
                <a:effectLst>
                  <a:outerShdw blurRad="38100" dist="38100" dir="2700000">
                    <a:srgbClr val="C0C0C0"/>
                  </a:outerShdw>
                </a:effectLst>
                <a:latin typeface="Tahoma" panose="020B0604030504040204" pitchFamily="34" charset="0"/>
              </a:endParaRPr>
            </a:p>
          </p:txBody>
        </p:sp>
        <p:sp>
          <p:nvSpPr>
            <p:cNvPr id="302114" name="直接连接符 302113"/>
            <p:cNvSpPr/>
            <p:nvPr/>
          </p:nvSpPr>
          <p:spPr>
            <a:xfrm>
              <a:off x="3780" y="3081"/>
              <a:ext cx="1620" cy="0"/>
            </a:xfrm>
            <a:prstGeom prst="line">
              <a:avLst/>
            </a:prstGeom>
            <a:ln w="25400">
              <a:noFill/>
            </a:ln>
          </p:spPr>
        </p:sp>
        <p:sp>
          <p:nvSpPr>
            <p:cNvPr id="302115" name="文本框 302114"/>
            <p:cNvSpPr txBox="1"/>
            <p:nvPr/>
          </p:nvSpPr>
          <p:spPr>
            <a:xfrm>
              <a:off x="3735" y="2673"/>
              <a:ext cx="1800" cy="468"/>
            </a:xfrm>
            <a:prstGeom prst="rect">
              <a:avLst/>
            </a:prstGeom>
            <a:solidFill>
              <a:srgbClr val="B2B2B2"/>
            </a:solidFill>
            <a:ln w="9525">
              <a:noFill/>
            </a:ln>
          </p:spPr>
          <p:txBody>
            <a:bodyPr/>
            <a:lstStyle/>
            <a:p>
              <a:pPr algn="just"/>
              <a:r>
                <a:rPr lang="zh-CN" altLang="en-US" dirty="0">
                  <a:latin typeface="Times New Roman" panose="02020603050405020304" pitchFamily="18" charset="0"/>
                </a:rPr>
                <a:t>     输入数据</a:t>
              </a:r>
              <a:endParaRPr lang="zh-CN" altLang="en-US" dirty="0">
                <a:latin typeface="Tahoma" panose="020B0604030504040204" pitchFamily="34" charset="0"/>
              </a:endParaRPr>
            </a:p>
          </p:txBody>
        </p:sp>
      </p:grpSp>
      <p:grpSp>
        <p:nvGrpSpPr>
          <p:cNvPr id="302116" name="组合 302115"/>
          <p:cNvGrpSpPr/>
          <p:nvPr/>
        </p:nvGrpSpPr>
        <p:grpSpPr>
          <a:xfrm>
            <a:off x="7289800" y="2565400"/>
            <a:ext cx="2030413" cy="414338"/>
            <a:chOff x="3735" y="2673"/>
            <a:chExt cx="1800" cy="486"/>
          </a:xfrm>
        </p:grpSpPr>
        <p:sp>
          <p:nvSpPr>
            <p:cNvPr id="302117" name="矩形 302116"/>
            <p:cNvSpPr/>
            <p:nvPr/>
          </p:nvSpPr>
          <p:spPr>
            <a:xfrm>
              <a:off x="3780" y="2688"/>
              <a:ext cx="1620" cy="471"/>
            </a:xfrm>
            <a:prstGeom prst="rect">
              <a:avLst/>
            </a:prstGeom>
            <a:noFill/>
            <a:ln w="15875">
              <a:noFill/>
            </a:ln>
          </p:spPr>
          <p:txBody>
            <a:bodyPr/>
            <a:lstStyle/>
            <a:p>
              <a:endParaRPr lang="zh-CN" altLang="en-US"/>
            </a:p>
          </p:txBody>
        </p:sp>
        <p:sp>
          <p:nvSpPr>
            <p:cNvPr id="302118" name="直接连接符 302117"/>
            <p:cNvSpPr/>
            <p:nvPr/>
          </p:nvSpPr>
          <p:spPr>
            <a:xfrm>
              <a:off x="3780" y="3081"/>
              <a:ext cx="1620" cy="0"/>
            </a:xfrm>
            <a:prstGeom prst="line">
              <a:avLst/>
            </a:prstGeom>
            <a:ln w="25400">
              <a:noFill/>
            </a:ln>
          </p:spPr>
        </p:sp>
        <p:sp>
          <p:nvSpPr>
            <p:cNvPr id="302119" name="文本框 302118"/>
            <p:cNvSpPr txBox="1"/>
            <p:nvPr/>
          </p:nvSpPr>
          <p:spPr>
            <a:xfrm>
              <a:off x="3735" y="2673"/>
              <a:ext cx="1800" cy="468"/>
            </a:xfrm>
            <a:prstGeom prst="rect">
              <a:avLst/>
            </a:prstGeom>
            <a:solidFill>
              <a:srgbClr val="B2B2B2"/>
            </a:solidFill>
            <a:ln w="9525">
              <a:noFill/>
            </a:ln>
          </p:spPr>
          <p:txBody>
            <a:bodyPr/>
            <a:lstStyle/>
            <a:p>
              <a:pPr algn="just"/>
              <a:r>
                <a:rPr lang="zh-CN" altLang="en-US" sz="900" dirty="0">
                  <a:latin typeface="Times New Roman" panose="02020603050405020304" pitchFamily="18" charset="0"/>
                </a:rPr>
                <a:t>              </a:t>
              </a:r>
              <a:r>
                <a:rPr lang="zh-CN" altLang="en-US" dirty="0">
                  <a:latin typeface="Times New Roman" panose="02020603050405020304" pitchFamily="18" charset="0"/>
                </a:rPr>
                <a:t>输入数据</a:t>
              </a:r>
              <a:endParaRPr lang="zh-CN" altLang="en-US" dirty="0">
                <a:latin typeface="Tahoma" panose="020B0604030504040204" pitchFamily="34" charset="0"/>
              </a:endParaRPr>
            </a:p>
          </p:txBody>
        </p:sp>
      </p:grpSp>
      <p:sp>
        <p:nvSpPr>
          <p:cNvPr id="302120" name="文本框 302119"/>
          <p:cNvSpPr txBox="1"/>
          <p:nvPr/>
        </p:nvSpPr>
        <p:spPr>
          <a:xfrm>
            <a:off x="1811338" y="2060575"/>
            <a:ext cx="1765300" cy="398463"/>
          </a:xfrm>
          <a:prstGeom prst="rect">
            <a:avLst/>
          </a:prstGeom>
          <a:noFill/>
          <a:ln w="9525">
            <a:noFill/>
          </a:ln>
        </p:spPr>
        <p:txBody>
          <a:bodyPr/>
          <a:lstStyle/>
          <a:p>
            <a:pPr algn="just"/>
            <a:r>
              <a:rPr lang="zh-CN" altLang="en-US" u="sng" dirty="0">
                <a:solidFill>
                  <a:srgbClr val="0000CC"/>
                </a:solidFill>
                <a:effectLst>
                  <a:outerShdw blurRad="38100" dist="38100" dir="2700000">
                    <a:srgbClr val="C0C0C0"/>
                  </a:outerShdw>
                </a:effectLst>
                <a:latin typeface="Times New Roman" panose="02020603050405020304" pitchFamily="18" charset="0"/>
              </a:rPr>
              <a:t>设备输入</a:t>
            </a:r>
            <a:r>
              <a:rPr lang="zh-CN" altLang="en-US" dirty="0">
                <a:solidFill>
                  <a:srgbClr val="0000CC"/>
                </a:solidFill>
                <a:effectLst>
                  <a:outerShdw blurRad="38100" dist="38100" dir="2700000">
                    <a:srgbClr val="C0C0C0"/>
                  </a:outerShdw>
                </a:effectLst>
                <a:latin typeface="Times New Roman" panose="02020603050405020304" pitchFamily="18" charset="0"/>
              </a:rPr>
              <a:t>：</a:t>
            </a: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sp>
        <p:nvSpPr>
          <p:cNvPr id="302121" name="文本框 302120"/>
          <p:cNvSpPr txBox="1"/>
          <p:nvPr/>
        </p:nvSpPr>
        <p:spPr>
          <a:xfrm>
            <a:off x="9950450" y="3895725"/>
            <a:ext cx="358775" cy="647700"/>
          </a:xfrm>
          <a:prstGeom prst="rect">
            <a:avLst/>
          </a:prstGeom>
          <a:noFill/>
          <a:ln w="9525">
            <a:noFill/>
          </a:ln>
        </p:spPr>
        <p:txBody>
          <a:bodyPr/>
          <a:lstStyle/>
          <a:p>
            <a:pPr algn="just"/>
            <a:r>
              <a:rPr lang="en-US" altLang="zh-CN" sz="3600">
                <a:solidFill>
                  <a:srgbClr val="800000"/>
                </a:solidFill>
                <a:effectLst>
                  <a:outerShdw blurRad="38100" dist="38100" dir="2700000">
                    <a:srgbClr val="C0C0C0"/>
                  </a:outerShdw>
                </a:effectLst>
                <a:latin typeface="Times New Roman" panose="02020603050405020304" pitchFamily="18" charset="0"/>
              </a:rPr>
              <a:t>t</a:t>
            </a:r>
            <a:endParaRPr lang="en-US" altLang="zh-CN" sz="3600">
              <a:solidFill>
                <a:srgbClr val="800000"/>
              </a:solidFill>
              <a:effectLst>
                <a:outerShdw blurRad="38100" dist="38100" dir="2700000">
                  <a:srgbClr val="C0C0C0"/>
                </a:outerShdw>
              </a:effectLst>
              <a:latin typeface="Tahoma" panose="020B0604030504040204" pitchFamily="34" charset="0"/>
            </a:endParaRPr>
          </a:p>
        </p:txBody>
      </p:sp>
      <p:sp>
        <p:nvSpPr>
          <p:cNvPr id="302122" name="左大括号 302121"/>
          <p:cNvSpPr/>
          <p:nvPr/>
        </p:nvSpPr>
        <p:spPr>
          <a:xfrm rot="-5400000">
            <a:off x="6240463" y="3968750"/>
            <a:ext cx="215900" cy="1939925"/>
          </a:xfrm>
          <a:prstGeom prst="leftBrace">
            <a:avLst>
              <a:gd name="adj1" fmla="val 74877"/>
              <a:gd name="adj2" fmla="val 50000"/>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302123" name="左大括号 302122"/>
          <p:cNvSpPr/>
          <p:nvPr/>
        </p:nvSpPr>
        <p:spPr>
          <a:xfrm rot="-5400000">
            <a:off x="5430838" y="4210050"/>
            <a:ext cx="260350" cy="404813"/>
          </a:xfrm>
          <a:prstGeom prst="leftBrace">
            <a:avLst>
              <a:gd name="adj1" fmla="val 12957"/>
              <a:gd name="adj2" fmla="val 50000"/>
            </a:avLst>
          </a:prstGeom>
          <a:noFill/>
          <a:ln w="19050" cap="flat" cmpd="sng">
            <a:solidFill>
              <a:srgbClr val="800000"/>
            </a:solidFill>
            <a:prstDash val="solid"/>
            <a:headEnd type="none" w="med" len="med"/>
            <a:tailEnd type="none" w="med" len="med"/>
          </a:ln>
        </p:spPr>
        <p:txBody>
          <a:bodyPr/>
          <a:lstStyle/>
          <a:p>
            <a:endParaRPr lang="zh-CN" altLang="en-US"/>
          </a:p>
        </p:txBody>
      </p:sp>
      <p:sp>
        <p:nvSpPr>
          <p:cNvPr id="302124" name="文本框 302123"/>
          <p:cNvSpPr txBox="1"/>
          <p:nvPr/>
        </p:nvSpPr>
        <p:spPr>
          <a:xfrm>
            <a:off x="5286375" y="4432300"/>
            <a:ext cx="661988" cy="398463"/>
          </a:xfrm>
          <a:prstGeom prst="rect">
            <a:avLst/>
          </a:prstGeom>
          <a:noFill/>
          <a:ln w="9525">
            <a:noFill/>
          </a:ln>
        </p:spPr>
        <p:txBody>
          <a:bodyPr/>
          <a:lstStyle/>
          <a:p>
            <a:pPr algn="just"/>
            <a:r>
              <a:rPr lang="en-US" altLang="zh-CN">
                <a:solidFill>
                  <a:srgbClr val="FF00FF"/>
                </a:solidFill>
                <a:effectLst>
                  <a:outerShdw blurRad="38100" dist="38100" dir="2700000">
                    <a:srgbClr val="C0C0C0"/>
                  </a:outerShdw>
                </a:effectLst>
                <a:latin typeface="Times New Roman" panose="02020603050405020304" pitchFamily="18" charset="0"/>
              </a:rPr>
              <a:t>M</a:t>
            </a:r>
            <a:endParaRPr lang="en-US" altLang="zh-CN">
              <a:solidFill>
                <a:srgbClr val="FF00FF"/>
              </a:solidFill>
              <a:effectLst>
                <a:outerShdw blurRad="38100" dist="38100" dir="2700000">
                  <a:srgbClr val="C0C0C0"/>
                </a:outerShdw>
              </a:effectLst>
              <a:latin typeface="Tahoma" panose="020B0604030504040204" pitchFamily="34" charset="0"/>
            </a:endParaRPr>
          </a:p>
        </p:txBody>
      </p:sp>
      <p:sp>
        <p:nvSpPr>
          <p:cNvPr id="302125" name="文本框 302124"/>
          <p:cNvSpPr txBox="1"/>
          <p:nvPr/>
        </p:nvSpPr>
        <p:spPr>
          <a:xfrm>
            <a:off x="5484813" y="4975225"/>
            <a:ext cx="1873250" cy="576263"/>
          </a:xfrm>
          <a:prstGeom prst="rect">
            <a:avLst/>
          </a:prstGeom>
          <a:noFill/>
          <a:ln w="9525">
            <a:noFill/>
          </a:ln>
        </p:spPr>
        <p:txBody>
          <a:bodyPr/>
          <a:lstStyle/>
          <a:p>
            <a:pPr algn="just"/>
            <a:r>
              <a:rPr lang="en-US" altLang="zh-CN" sz="3200" i="1" u="sng">
                <a:solidFill>
                  <a:srgbClr val="CC3300"/>
                </a:solidFill>
                <a:latin typeface="Times New Roman" panose="02020603050405020304" pitchFamily="18" charset="0"/>
              </a:rPr>
              <a:t>T=2C+M</a:t>
            </a:r>
            <a:endParaRPr lang="en-US" altLang="zh-CN" sz="3200" u="sng">
              <a:solidFill>
                <a:srgbClr val="CC3300"/>
              </a:solidFill>
              <a:latin typeface="Tahoma" panose="020B0604030504040204" pitchFamily="34" charset="0"/>
            </a:endParaRPr>
          </a:p>
        </p:txBody>
      </p:sp>
      <p:sp>
        <p:nvSpPr>
          <p:cNvPr id="302126" name="直接连接符 302125"/>
          <p:cNvSpPr/>
          <p:nvPr/>
        </p:nvSpPr>
        <p:spPr>
          <a:xfrm>
            <a:off x="6554788" y="2432050"/>
            <a:ext cx="0" cy="1993900"/>
          </a:xfrm>
          <a:prstGeom prst="line">
            <a:avLst/>
          </a:prstGeom>
          <a:ln w="28575" cap="flat" cmpd="sng">
            <a:solidFill>
              <a:srgbClr val="CC3300"/>
            </a:solidFill>
            <a:prstDash val="dash"/>
            <a:headEnd type="none" w="med" len="med"/>
            <a:tailEnd type="none" w="med" len="med"/>
          </a:ln>
        </p:spPr>
      </p:sp>
      <p:sp>
        <p:nvSpPr>
          <p:cNvPr id="302127" name="左大括号 302126"/>
          <p:cNvSpPr/>
          <p:nvPr/>
        </p:nvSpPr>
        <p:spPr>
          <a:xfrm rot="-5400000">
            <a:off x="6043613" y="4032250"/>
            <a:ext cx="247650" cy="773113"/>
          </a:xfrm>
          <a:prstGeom prst="leftBrace">
            <a:avLst>
              <a:gd name="adj1" fmla="val 26014"/>
              <a:gd name="adj2" fmla="val 50000"/>
            </a:avLst>
          </a:prstGeom>
          <a:noFill/>
          <a:ln w="19050" cap="flat" cmpd="sng">
            <a:solidFill>
              <a:srgbClr val="800000"/>
            </a:solidFill>
            <a:prstDash val="solid"/>
            <a:headEnd type="none" w="med" len="med"/>
            <a:tailEnd type="none" w="med" len="med"/>
          </a:ln>
        </p:spPr>
        <p:txBody>
          <a:bodyPr/>
          <a:lstStyle/>
          <a:p>
            <a:endParaRPr lang="zh-CN" altLang="en-US"/>
          </a:p>
        </p:txBody>
      </p:sp>
      <p:sp>
        <p:nvSpPr>
          <p:cNvPr id="302128" name="文本框 302127"/>
          <p:cNvSpPr txBox="1"/>
          <p:nvPr/>
        </p:nvSpPr>
        <p:spPr>
          <a:xfrm>
            <a:off x="5975350" y="4432300"/>
            <a:ext cx="661988" cy="398463"/>
          </a:xfrm>
          <a:prstGeom prst="rect">
            <a:avLst/>
          </a:prstGeom>
          <a:noFill/>
          <a:ln w="9525">
            <a:noFill/>
          </a:ln>
        </p:spPr>
        <p:txBody>
          <a:bodyPr/>
          <a:lstStyle/>
          <a:p>
            <a:pPr algn="just"/>
            <a:r>
              <a:rPr lang="en-US" altLang="zh-CN" i="1">
                <a:solidFill>
                  <a:srgbClr val="FF00FF"/>
                </a:solidFill>
                <a:effectLst>
                  <a:outerShdw blurRad="38100" dist="38100" dir="2700000">
                    <a:srgbClr val="C0C0C0"/>
                  </a:outerShdw>
                </a:effectLst>
                <a:latin typeface="Times New Roman" panose="02020603050405020304" pitchFamily="18" charset="0"/>
              </a:rPr>
              <a:t>C</a:t>
            </a:r>
            <a:endParaRPr lang="en-US" altLang="zh-CN">
              <a:solidFill>
                <a:srgbClr val="FF00FF"/>
              </a:solidFill>
              <a:effectLst>
                <a:outerShdw blurRad="38100" dist="38100" dir="2700000">
                  <a:srgbClr val="C0C0C0"/>
                </a:outerShdw>
              </a:effectLst>
              <a:latin typeface="Tahoma" panose="020B0604030504040204" pitchFamily="34" charset="0"/>
            </a:endParaRPr>
          </a:p>
        </p:txBody>
      </p:sp>
      <p:sp>
        <p:nvSpPr>
          <p:cNvPr id="302132" name="文本框 302131"/>
          <p:cNvSpPr txBox="1"/>
          <p:nvPr/>
        </p:nvSpPr>
        <p:spPr>
          <a:xfrm>
            <a:off x="9445625" y="2959100"/>
            <a:ext cx="676275" cy="355600"/>
          </a:xfrm>
          <a:prstGeom prst="rect">
            <a:avLst/>
          </a:prstGeom>
          <a:noFill/>
          <a:ln w="9525">
            <a:noFill/>
          </a:ln>
        </p:spPr>
        <p:txBody>
          <a:bodyPr/>
          <a:lstStyle/>
          <a:p>
            <a:pPr algn="just"/>
            <a:r>
              <a:rPr lang="en-US" altLang="zh-CN">
                <a:latin typeface="Arial" panose="020B0604020202020204" pitchFamily="34" charset="0"/>
              </a:rPr>
              <a:t>···</a:t>
            </a:r>
            <a:endParaRPr lang="en-US" altLang="zh-CN" b="0">
              <a:latin typeface="Tahoma" panose="020B0604030504040204" pitchFamily="34" charset="0"/>
            </a:endParaRPr>
          </a:p>
        </p:txBody>
      </p:sp>
      <p:sp>
        <p:nvSpPr>
          <p:cNvPr id="302133" name="直接连接符 302132"/>
          <p:cNvSpPr/>
          <p:nvPr/>
        </p:nvSpPr>
        <p:spPr>
          <a:xfrm>
            <a:off x="8539163" y="2432050"/>
            <a:ext cx="0" cy="1862138"/>
          </a:xfrm>
          <a:prstGeom prst="line">
            <a:avLst/>
          </a:prstGeom>
          <a:ln w="28575" cap="flat" cmpd="sng">
            <a:solidFill>
              <a:srgbClr val="CC3300"/>
            </a:solidFill>
            <a:prstDash val="dash"/>
            <a:headEnd type="none" w="med" len="med"/>
            <a:tailEnd type="none" w="med" len="med"/>
          </a:ln>
        </p:spPr>
      </p:sp>
      <p:sp>
        <p:nvSpPr>
          <p:cNvPr id="302134" name="矩形 302133"/>
          <p:cNvSpPr/>
          <p:nvPr/>
        </p:nvSpPr>
        <p:spPr>
          <a:xfrm>
            <a:off x="5337175" y="2565400"/>
            <a:ext cx="1984375" cy="398463"/>
          </a:xfrm>
          <a:prstGeom prst="rect">
            <a:avLst/>
          </a:prstGeom>
          <a:noFill/>
          <a:ln w="15875" cap="flat" cmpd="sng">
            <a:solidFill>
              <a:srgbClr val="000000"/>
            </a:solidFill>
            <a:prstDash val="solid"/>
            <a:miter/>
            <a:headEnd type="none" w="med" len="med"/>
            <a:tailEnd type="none" w="med" len="med"/>
          </a:ln>
        </p:spPr>
        <p:txBody>
          <a:bodyPr/>
          <a:lstStyle/>
          <a:p>
            <a:endParaRPr lang="zh-CN" altLang="en-US"/>
          </a:p>
        </p:txBody>
      </p:sp>
      <p:grpSp>
        <p:nvGrpSpPr>
          <p:cNvPr id="302148" name="组合 302147"/>
          <p:cNvGrpSpPr/>
          <p:nvPr/>
        </p:nvGrpSpPr>
        <p:grpSpPr>
          <a:xfrm>
            <a:off x="6537325" y="3679825"/>
            <a:ext cx="790575" cy="460375"/>
            <a:chOff x="4342" y="2840"/>
            <a:chExt cx="498" cy="290"/>
          </a:xfrm>
        </p:grpSpPr>
        <p:sp>
          <p:nvSpPr>
            <p:cNvPr id="302131" name="矩形 302130"/>
            <p:cNvSpPr/>
            <p:nvPr/>
          </p:nvSpPr>
          <p:spPr>
            <a:xfrm>
              <a:off x="4342" y="2879"/>
              <a:ext cx="498" cy="251"/>
            </a:xfrm>
            <a:prstGeom prst="rect">
              <a:avLst/>
            </a:prstGeom>
            <a:pattFill prst="dkUpDiag">
              <a:fgClr>
                <a:srgbClr val="969696"/>
              </a:fgClr>
              <a:bgClr>
                <a:srgbClr val="FFFFFF"/>
              </a:bgClr>
            </a:pattFill>
            <a:ln w="12700" cap="flat" cmpd="sng">
              <a:solidFill>
                <a:srgbClr val="000000"/>
              </a:solidFill>
              <a:prstDash val="dash"/>
              <a:miter/>
              <a:headEnd type="none" w="med" len="med"/>
              <a:tailEnd type="none" w="med" len="med"/>
            </a:ln>
          </p:spPr>
          <p:txBody>
            <a:bodyPr/>
            <a:lstStyle/>
            <a:p>
              <a:endParaRPr lang="zh-CN" altLang="en-US"/>
            </a:p>
          </p:txBody>
        </p:sp>
        <p:sp>
          <p:nvSpPr>
            <p:cNvPr id="302146" name="文本框 302145"/>
            <p:cNvSpPr txBox="1"/>
            <p:nvPr/>
          </p:nvSpPr>
          <p:spPr>
            <a:xfrm>
              <a:off x="4422" y="2840"/>
              <a:ext cx="363" cy="290"/>
            </a:xfrm>
            <a:prstGeom prst="rect">
              <a:avLst/>
            </a:prstGeom>
            <a:noFill/>
            <a:ln w="9525">
              <a:noFill/>
            </a:ln>
          </p:spPr>
          <p:txBody>
            <a:bodyPr>
              <a:spAutoFit/>
            </a:bodyPr>
            <a:lstStyle/>
            <a:p>
              <a:pPr>
                <a:spcBef>
                  <a:spcPct val="50000"/>
                </a:spcBef>
              </a:pPr>
              <a:r>
                <a:rPr lang="zh-CN" altLang="en-US" dirty="0">
                  <a:latin typeface="Tahoma" panose="020B0604030504040204" pitchFamily="34" charset="0"/>
                </a:rPr>
                <a:t>闲</a:t>
              </a:r>
            </a:p>
          </p:txBody>
        </p:sp>
      </p:grpSp>
      <p:grpSp>
        <p:nvGrpSpPr>
          <p:cNvPr id="302149" name="组合 302148"/>
          <p:cNvGrpSpPr/>
          <p:nvPr/>
        </p:nvGrpSpPr>
        <p:grpSpPr>
          <a:xfrm>
            <a:off x="8531225" y="3679825"/>
            <a:ext cx="790575" cy="460375"/>
            <a:chOff x="4342" y="2840"/>
            <a:chExt cx="498" cy="290"/>
          </a:xfrm>
        </p:grpSpPr>
        <p:sp>
          <p:nvSpPr>
            <p:cNvPr id="302150" name="矩形 302149"/>
            <p:cNvSpPr/>
            <p:nvPr/>
          </p:nvSpPr>
          <p:spPr>
            <a:xfrm>
              <a:off x="4342" y="2879"/>
              <a:ext cx="498" cy="251"/>
            </a:xfrm>
            <a:prstGeom prst="rect">
              <a:avLst/>
            </a:prstGeom>
            <a:pattFill prst="dkUpDiag">
              <a:fgClr>
                <a:srgbClr val="969696"/>
              </a:fgClr>
              <a:bgClr>
                <a:srgbClr val="FFFFFF"/>
              </a:bgClr>
            </a:pattFill>
            <a:ln w="12700" cap="flat" cmpd="sng">
              <a:solidFill>
                <a:srgbClr val="000000"/>
              </a:solidFill>
              <a:prstDash val="dash"/>
              <a:miter/>
              <a:headEnd type="none" w="med" len="med"/>
              <a:tailEnd type="none" w="med" len="med"/>
            </a:ln>
          </p:spPr>
          <p:txBody>
            <a:bodyPr/>
            <a:lstStyle/>
            <a:p>
              <a:endParaRPr lang="zh-CN" altLang="en-US"/>
            </a:p>
          </p:txBody>
        </p:sp>
        <p:sp>
          <p:nvSpPr>
            <p:cNvPr id="302151" name="文本框 302150"/>
            <p:cNvSpPr txBox="1"/>
            <p:nvPr/>
          </p:nvSpPr>
          <p:spPr>
            <a:xfrm>
              <a:off x="4422" y="2840"/>
              <a:ext cx="363" cy="290"/>
            </a:xfrm>
            <a:prstGeom prst="rect">
              <a:avLst/>
            </a:prstGeom>
            <a:noFill/>
            <a:ln w="9525">
              <a:noFill/>
            </a:ln>
          </p:spPr>
          <p:txBody>
            <a:bodyPr>
              <a:spAutoFit/>
            </a:bodyPr>
            <a:lstStyle/>
            <a:p>
              <a:pPr>
                <a:spcBef>
                  <a:spcPct val="50000"/>
                </a:spcBef>
              </a:pPr>
              <a:r>
                <a:rPr lang="zh-CN" altLang="en-US" dirty="0">
                  <a:latin typeface="Tahoma" panose="020B0604030504040204" pitchFamily="34" charset="0"/>
                </a:rPr>
                <a:t>闲</a:t>
              </a:r>
            </a:p>
          </p:txBody>
        </p:sp>
      </p:grpSp>
      <p:sp>
        <p:nvSpPr>
          <p:cNvPr id="302096" name="任意多边形 302095"/>
          <p:cNvSpPr/>
          <p:nvPr/>
        </p:nvSpPr>
        <p:spPr>
          <a:xfrm>
            <a:off x="5340350" y="2832100"/>
            <a:ext cx="460375" cy="952500"/>
          </a:xfrm>
          <a:custGeom>
            <a:avLst/>
            <a:gdLst/>
            <a:ahLst/>
            <a:cxnLst/>
            <a:rect l="0" t="0" r="0" b="0"/>
            <a:pathLst>
              <a:path w="375" h="1119">
                <a:moveTo>
                  <a:pt x="0" y="0"/>
                </a:moveTo>
                <a:lnTo>
                  <a:pt x="375" y="1119"/>
                </a:lnTo>
              </a:path>
            </a:pathLst>
          </a:custGeom>
          <a:noFill/>
          <a:ln w="57150" cap="flat" cmpd="thinThick">
            <a:solidFill>
              <a:srgbClr val="800000"/>
            </a:solidFill>
            <a:prstDash val="solid"/>
            <a:headEnd type="none" w="med" len="med"/>
            <a:tailEnd type="triangle" w="med" len="med"/>
          </a:ln>
        </p:spPr>
        <p:txBody>
          <a:bodyPr/>
          <a:lstStyle/>
          <a:p>
            <a:endParaRPr lang="zh-CN" altLang="en-US"/>
          </a:p>
        </p:txBody>
      </p:sp>
      <p:sp>
        <p:nvSpPr>
          <p:cNvPr id="302152" name="圆角矩形标注 302151"/>
          <p:cNvSpPr/>
          <p:nvPr/>
        </p:nvSpPr>
        <p:spPr>
          <a:xfrm>
            <a:off x="1739900" y="4759325"/>
            <a:ext cx="3097213" cy="1190625"/>
          </a:xfrm>
          <a:prstGeom prst="wedgeRoundRectCallout">
            <a:avLst>
              <a:gd name="adj1" fmla="val 66352"/>
              <a:gd name="adj2" fmla="val -38935"/>
              <a:gd name="adj3" fmla="val 16667"/>
            </a:avLst>
          </a:prstGeom>
          <a:solidFill>
            <a:schemeClr val="accent1">
              <a:alpha val="80000"/>
            </a:schemeClr>
          </a:solidFill>
          <a:ln w="9525" cap="flat" cmpd="sng">
            <a:solidFill>
              <a:srgbClr val="006600"/>
            </a:solidFill>
            <a:prstDash val="sysDot"/>
            <a:miter/>
            <a:headEnd type="none" w="med" len="med"/>
            <a:tailEnd type="none" w="med" len="med"/>
          </a:ln>
        </p:spPr>
        <p:txBody>
          <a:bodyPr/>
          <a:lstStyle/>
          <a:p>
            <a:pPr algn="ctr"/>
            <a:r>
              <a:rPr lang="zh-CN" altLang="en-US" sz="2000" dirty="0">
                <a:latin typeface="Tahoma" panose="020B0604030504040204" pitchFamily="34" charset="0"/>
              </a:rPr>
              <a:t>显然，对于块数据的输入，复制，计算的处理为</a:t>
            </a:r>
            <a:r>
              <a:rPr lang="en-US" altLang="zh-CN" sz="2000">
                <a:latin typeface="Tahoma" panose="020B0604030504040204" pitchFamily="34" charset="0"/>
              </a:rPr>
              <a:t>T=</a:t>
            </a:r>
            <a:r>
              <a:rPr lang="en-US" altLang="zh-CN" sz="2000" err="1">
                <a:latin typeface="Tahoma" panose="020B0604030504040204" pitchFamily="34" charset="0"/>
              </a:rPr>
              <a:t>Max(T,C</a:t>
            </a:r>
            <a:r>
              <a:rPr lang="en-US" altLang="zh-CN" sz="2000">
                <a:latin typeface="Tahoma" panose="020B0604030504040204" pitchFamily="34" charset="0"/>
              </a:rPr>
              <a:t>)</a:t>
            </a:r>
          </a:p>
        </p:txBody>
      </p:sp>
      <p:sp>
        <p:nvSpPr>
          <p:cNvPr id="302161" name="AutoShape 5"/>
          <p:cNvSpPr/>
          <p:nvPr/>
        </p:nvSpPr>
        <p:spPr>
          <a:xfrm>
            <a:off x="999877" y="1065213"/>
            <a:ext cx="3514725"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02162" name="Text Box 38"/>
          <p:cNvSpPr txBox="1"/>
          <p:nvPr/>
        </p:nvSpPr>
        <p:spPr>
          <a:xfrm>
            <a:off x="1055440" y="1104900"/>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三、双缓冲区</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302164" name="动作按钮: 自定义 302163"/>
          <p:cNvSpPr/>
          <p:nvPr/>
        </p:nvSpPr>
        <p:spPr>
          <a:xfrm>
            <a:off x="9048750" y="5445125"/>
            <a:ext cx="900113" cy="360363"/>
          </a:xfrm>
          <a:prstGeom prst="actionButtonBlank">
            <a:avLst/>
          </a:prstGeom>
          <a:solidFill>
            <a:srgbClr val="006600"/>
          </a:solidFill>
          <a:ln w="9525">
            <a:noFill/>
          </a:ln>
        </p:spPr>
        <p:txBody>
          <a:bodyPr wrap="none" anchor="ctr"/>
          <a:lstStyle/>
          <a:p>
            <a:pPr algn="ctr"/>
            <a:r>
              <a:rPr lang="zh-CN" altLang="en-US" sz="1400" dirty="0">
                <a:solidFill>
                  <a:schemeClr val="hlink"/>
                </a:solidFill>
                <a:effectLst>
                  <a:outerShdw blurRad="38100" dist="38100" dir="2700000">
                    <a:srgbClr val="000000"/>
                  </a:outerShdw>
                </a:effectLst>
                <a:latin typeface="Tahoma" panose="020B0604030504040204" pitchFamily="34" charset="0"/>
              </a:rPr>
              <a:t>动画演示</a:t>
            </a:r>
          </a:p>
        </p:txBody>
      </p:sp>
      <p:sp>
        <p:nvSpPr>
          <p:cNvPr id="62" name="矩形 61">
            <a:extLst>
              <a:ext uri="{FF2B5EF4-FFF2-40B4-BE49-F238E27FC236}">
                <a16:creationId xmlns:a16="http://schemas.microsoft.com/office/drawing/2014/main" id="{066ED7B6-36CB-4A2C-9892-F2118D501E4E}"/>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2161"/>
                                        </p:tgtEl>
                                        <p:attrNameLst>
                                          <p:attrName>style.visibility</p:attrName>
                                        </p:attrNameLst>
                                      </p:cBhvr>
                                      <p:to>
                                        <p:strVal val="visible"/>
                                      </p:to>
                                    </p:set>
                                    <p:anim calcmode="lin" valueType="num">
                                      <p:cBhvr additive="base">
                                        <p:cTn id="7" dur="500" fill="hold"/>
                                        <p:tgtEl>
                                          <p:spTgt spid="302161"/>
                                        </p:tgtEl>
                                        <p:attrNameLst>
                                          <p:attrName>ppt_x</p:attrName>
                                        </p:attrNameLst>
                                      </p:cBhvr>
                                      <p:tavLst>
                                        <p:tav tm="0">
                                          <p:val>
                                            <p:strVal val="#ppt_x"/>
                                          </p:val>
                                        </p:tav>
                                        <p:tav tm="100000">
                                          <p:val>
                                            <p:strVal val="#ppt_x"/>
                                          </p:val>
                                        </p:tav>
                                      </p:tavLst>
                                    </p:anim>
                                    <p:anim calcmode="lin" valueType="num">
                                      <p:cBhvr additive="base">
                                        <p:cTn id="8" dur="500" fill="hold"/>
                                        <p:tgtEl>
                                          <p:spTgt spid="30216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02162"/>
                                        </p:tgtEl>
                                        <p:attrNameLst>
                                          <p:attrName>style.visibility</p:attrName>
                                        </p:attrNameLst>
                                      </p:cBhvr>
                                      <p:to>
                                        <p:strVal val="visible"/>
                                      </p:to>
                                    </p:set>
                                    <p:anim calcmode="lin" valueType="num">
                                      <p:cBhvr additive="base">
                                        <p:cTn id="12" dur="500" fill="hold"/>
                                        <p:tgtEl>
                                          <p:spTgt spid="302162"/>
                                        </p:tgtEl>
                                        <p:attrNameLst>
                                          <p:attrName>ppt_x</p:attrName>
                                        </p:attrNameLst>
                                      </p:cBhvr>
                                      <p:tavLst>
                                        <p:tav tm="0">
                                          <p:val>
                                            <p:strVal val="#ppt_x"/>
                                          </p:val>
                                        </p:tav>
                                        <p:tav tm="100000">
                                          <p:val>
                                            <p:strVal val="#ppt_x"/>
                                          </p:val>
                                        </p:tav>
                                      </p:tavLst>
                                    </p:anim>
                                    <p:anim calcmode="lin" valueType="num">
                                      <p:cBhvr additive="base">
                                        <p:cTn id="13" dur="500" fill="hold"/>
                                        <p:tgtEl>
                                          <p:spTgt spid="30216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02163"/>
                                        </p:tgtEl>
                                        <p:attrNameLst>
                                          <p:attrName>style.visibility</p:attrName>
                                        </p:attrNameLst>
                                      </p:cBhvr>
                                      <p:to>
                                        <p:strVal val="visible"/>
                                      </p:to>
                                    </p:set>
                                    <p:anim calcmode="lin" valueType="num">
                                      <p:cBhvr additive="base">
                                        <p:cTn id="16" dur="500" fill="hold"/>
                                        <p:tgtEl>
                                          <p:spTgt spid="302163"/>
                                        </p:tgtEl>
                                        <p:attrNameLst>
                                          <p:attrName>ppt_x</p:attrName>
                                        </p:attrNameLst>
                                      </p:cBhvr>
                                      <p:tavLst>
                                        <p:tav tm="0">
                                          <p:val>
                                            <p:strVal val="#ppt_x"/>
                                          </p:val>
                                        </p:tav>
                                        <p:tav tm="100000">
                                          <p:val>
                                            <p:strVal val="#ppt_x"/>
                                          </p:val>
                                        </p:tav>
                                      </p:tavLst>
                                    </p:anim>
                                    <p:anim calcmode="lin" valueType="num">
                                      <p:cBhvr additive="base">
                                        <p:cTn id="17" dur="500" fill="hold"/>
                                        <p:tgtEl>
                                          <p:spTgt spid="302163"/>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02095"/>
                                        </p:tgtEl>
                                        <p:attrNameLst>
                                          <p:attrName>style.visibility</p:attrName>
                                        </p:attrNameLst>
                                      </p:cBhvr>
                                      <p:to>
                                        <p:strVal val="visible"/>
                                      </p:to>
                                    </p:set>
                                    <p:anim calcmode="lin" valueType="num">
                                      <p:cBhvr additive="base">
                                        <p:cTn id="20" dur="500" fill="hold"/>
                                        <p:tgtEl>
                                          <p:spTgt spid="302095"/>
                                        </p:tgtEl>
                                        <p:attrNameLst>
                                          <p:attrName>ppt_x</p:attrName>
                                        </p:attrNameLst>
                                      </p:cBhvr>
                                      <p:tavLst>
                                        <p:tav tm="0">
                                          <p:val>
                                            <p:strVal val="#ppt_x"/>
                                          </p:val>
                                        </p:tav>
                                        <p:tav tm="100000">
                                          <p:val>
                                            <p:strVal val="#ppt_x"/>
                                          </p:val>
                                        </p:tav>
                                      </p:tavLst>
                                    </p:anim>
                                    <p:anim calcmode="lin" valueType="num">
                                      <p:cBhvr additive="base">
                                        <p:cTn id="21" dur="500" fill="hold"/>
                                        <p:tgtEl>
                                          <p:spTgt spid="302095"/>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02140"/>
                                        </p:tgtEl>
                                        <p:attrNameLst>
                                          <p:attrName>style.visibility</p:attrName>
                                        </p:attrNameLst>
                                      </p:cBhvr>
                                      <p:to>
                                        <p:strVal val="visible"/>
                                      </p:to>
                                    </p:set>
                                    <p:anim calcmode="lin" valueType="num">
                                      <p:cBhvr additive="base">
                                        <p:cTn id="24" dur="500" fill="hold"/>
                                        <p:tgtEl>
                                          <p:spTgt spid="302140"/>
                                        </p:tgtEl>
                                        <p:attrNameLst>
                                          <p:attrName>ppt_x</p:attrName>
                                        </p:attrNameLst>
                                      </p:cBhvr>
                                      <p:tavLst>
                                        <p:tav tm="0">
                                          <p:val>
                                            <p:strVal val="#ppt_x"/>
                                          </p:val>
                                        </p:tav>
                                        <p:tav tm="100000">
                                          <p:val>
                                            <p:strVal val="#ppt_x"/>
                                          </p:val>
                                        </p:tav>
                                      </p:tavLst>
                                    </p:anim>
                                    <p:anim calcmode="lin" valueType="num">
                                      <p:cBhvr additive="base">
                                        <p:cTn id="25" dur="500" fill="hold"/>
                                        <p:tgtEl>
                                          <p:spTgt spid="302140"/>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02088"/>
                                        </p:tgtEl>
                                        <p:attrNameLst>
                                          <p:attrName>style.visibility</p:attrName>
                                        </p:attrNameLst>
                                      </p:cBhvr>
                                      <p:to>
                                        <p:strVal val="visible"/>
                                      </p:to>
                                    </p:set>
                                    <p:anim calcmode="lin" valueType="num">
                                      <p:cBhvr additive="base">
                                        <p:cTn id="28" dur="500" fill="hold"/>
                                        <p:tgtEl>
                                          <p:spTgt spid="302088"/>
                                        </p:tgtEl>
                                        <p:attrNameLst>
                                          <p:attrName>ppt_x</p:attrName>
                                        </p:attrNameLst>
                                      </p:cBhvr>
                                      <p:tavLst>
                                        <p:tav tm="0">
                                          <p:val>
                                            <p:strVal val="#ppt_x"/>
                                          </p:val>
                                        </p:tav>
                                        <p:tav tm="100000">
                                          <p:val>
                                            <p:strVal val="#ppt_x"/>
                                          </p:val>
                                        </p:tav>
                                      </p:tavLst>
                                    </p:anim>
                                    <p:anim calcmode="lin" valueType="num">
                                      <p:cBhvr additive="base">
                                        <p:cTn id="29" dur="500" fill="hold"/>
                                        <p:tgtEl>
                                          <p:spTgt spid="302088"/>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02089"/>
                                        </p:tgtEl>
                                        <p:attrNameLst>
                                          <p:attrName>style.visibility</p:attrName>
                                        </p:attrNameLst>
                                      </p:cBhvr>
                                      <p:to>
                                        <p:strVal val="visible"/>
                                      </p:to>
                                    </p:set>
                                    <p:anim calcmode="lin" valueType="num">
                                      <p:cBhvr additive="base">
                                        <p:cTn id="32" dur="500" fill="hold"/>
                                        <p:tgtEl>
                                          <p:spTgt spid="302089"/>
                                        </p:tgtEl>
                                        <p:attrNameLst>
                                          <p:attrName>ppt_x</p:attrName>
                                        </p:attrNameLst>
                                      </p:cBhvr>
                                      <p:tavLst>
                                        <p:tav tm="0">
                                          <p:val>
                                            <p:strVal val="#ppt_x"/>
                                          </p:val>
                                        </p:tav>
                                        <p:tav tm="100000">
                                          <p:val>
                                            <p:strVal val="#ppt_x"/>
                                          </p:val>
                                        </p:tav>
                                      </p:tavLst>
                                    </p:anim>
                                    <p:anim calcmode="lin" valueType="num">
                                      <p:cBhvr additive="base">
                                        <p:cTn id="33" dur="500" fill="hold"/>
                                        <p:tgtEl>
                                          <p:spTgt spid="302089"/>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02090"/>
                                        </p:tgtEl>
                                        <p:attrNameLst>
                                          <p:attrName>style.visibility</p:attrName>
                                        </p:attrNameLst>
                                      </p:cBhvr>
                                      <p:to>
                                        <p:strVal val="visible"/>
                                      </p:to>
                                    </p:set>
                                    <p:anim calcmode="lin" valueType="num">
                                      <p:cBhvr additive="base">
                                        <p:cTn id="36" dur="500" fill="hold"/>
                                        <p:tgtEl>
                                          <p:spTgt spid="302090"/>
                                        </p:tgtEl>
                                        <p:attrNameLst>
                                          <p:attrName>ppt_x</p:attrName>
                                        </p:attrNameLst>
                                      </p:cBhvr>
                                      <p:tavLst>
                                        <p:tav tm="0">
                                          <p:val>
                                            <p:strVal val="#ppt_x"/>
                                          </p:val>
                                        </p:tav>
                                        <p:tav tm="100000">
                                          <p:val>
                                            <p:strVal val="#ppt_x"/>
                                          </p:val>
                                        </p:tav>
                                      </p:tavLst>
                                    </p:anim>
                                    <p:anim calcmode="lin" valueType="num">
                                      <p:cBhvr additive="base">
                                        <p:cTn id="37" dur="500" fill="hold"/>
                                        <p:tgtEl>
                                          <p:spTgt spid="302090"/>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02091"/>
                                        </p:tgtEl>
                                        <p:attrNameLst>
                                          <p:attrName>style.visibility</p:attrName>
                                        </p:attrNameLst>
                                      </p:cBhvr>
                                      <p:to>
                                        <p:strVal val="visible"/>
                                      </p:to>
                                    </p:set>
                                    <p:anim calcmode="lin" valueType="num">
                                      <p:cBhvr additive="base">
                                        <p:cTn id="40" dur="500" fill="hold"/>
                                        <p:tgtEl>
                                          <p:spTgt spid="302091"/>
                                        </p:tgtEl>
                                        <p:attrNameLst>
                                          <p:attrName>ppt_x</p:attrName>
                                        </p:attrNameLst>
                                      </p:cBhvr>
                                      <p:tavLst>
                                        <p:tav tm="0">
                                          <p:val>
                                            <p:strVal val="#ppt_x"/>
                                          </p:val>
                                        </p:tav>
                                        <p:tav tm="100000">
                                          <p:val>
                                            <p:strVal val="#ppt_x"/>
                                          </p:val>
                                        </p:tav>
                                      </p:tavLst>
                                    </p:anim>
                                    <p:anim calcmode="lin" valueType="num">
                                      <p:cBhvr additive="base">
                                        <p:cTn id="41" dur="500" fill="hold"/>
                                        <p:tgtEl>
                                          <p:spTgt spid="302091"/>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02092"/>
                                        </p:tgtEl>
                                        <p:attrNameLst>
                                          <p:attrName>style.visibility</p:attrName>
                                        </p:attrNameLst>
                                      </p:cBhvr>
                                      <p:to>
                                        <p:strVal val="visible"/>
                                      </p:to>
                                    </p:set>
                                    <p:anim calcmode="lin" valueType="num">
                                      <p:cBhvr additive="base">
                                        <p:cTn id="44" dur="500" fill="hold"/>
                                        <p:tgtEl>
                                          <p:spTgt spid="302092"/>
                                        </p:tgtEl>
                                        <p:attrNameLst>
                                          <p:attrName>ppt_x</p:attrName>
                                        </p:attrNameLst>
                                      </p:cBhvr>
                                      <p:tavLst>
                                        <p:tav tm="0">
                                          <p:val>
                                            <p:strVal val="#ppt_x"/>
                                          </p:val>
                                        </p:tav>
                                        <p:tav tm="100000">
                                          <p:val>
                                            <p:strVal val="#ppt_x"/>
                                          </p:val>
                                        </p:tav>
                                      </p:tavLst>
                                    </p:anim>
                                    <p:anim calcmode="lin" valueType="num">
                                      <p:cBhvr additive="base">
                                        <p:cTn id="45" dur="500" fill="hold"/>
                                        <p:tgtEl>
                                          <p:spTgt spid="302092"/>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02093"/>
                                        </p:tgtEl>
                                        <p:attrNameLst>
                                          <p:attrName>style.visibility</p:attrName>
                                        </p:attrNameLst>
                                      </p:cBhvr>
                                      <p:to>
                                        <p:strVal val="visible"/>
                                      </p:to>
                                    </p:set>
                                    <p:anim calcmode="lin" valueType="num">
                                      <p:cBhvr additive="base">
                                        <p:cTn id="48" dur="500" fill="hold"/>
                                        <p:tgtEl>
                                          <p:spTgt spid="302093"/>
                                        </p:tgtEl>
                                        <p:attrNameLst>
                                          <p:attrName>ppt_x</p:attrName>
                                        </p:attrNameLst>
                                      </p:cBhvr>
                                      <p:tavLst>
                                        <p:tav tm="0">
                                          <p:val>
                                            <p:strVal val="#ppt_x"/>
                                          </p:val>
                                        </p:tav>
                                        <p:tav tm="100000">
                                          <p:val>
                                            <p:strVal val="#ppt_x"/>
                                          </p:val>
                                        </p:tav>
                                      </p:tavLst>
                                    </p:anim>
                                    <p:anim calcmode="lin" valueType="num">
                                      <p:cBhvr additive="base">
                                        <p:cTn id="49" dur="500" fill="hold"/>
                                        <p:tgtEl>
                                          <p:spTgt spid="302093"/>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02094"/>
                                        </p:tgtEl>
                                        <p:attrNameLst>
                                          <p:attrName>style.visibility</p:attrName>
                                        </p:attrNameLst>
                                      </p:cBhvr>
                                      <p:to>
                                        <p:strVal val="visible"/>
                                      </p:to>
                                    </p:set>
                                    <p:anim calcmode="lin" valueType="num">
                                      <p:cBhvr additive="base">
                                        <p:cTn id="52" dur="500" fill="hold"/>
                                        <p:tgtEl>
                                          <p:spTgt spid="302094"/>
                                        </p:tgtEl>
                                        <p:attrNameLst>
                                          <p:attrName>ppt_x</p:attrName>
                                        </p:attrNameLst>
                                      </p:cBhvr>
                                      <p:tavLst>
                                        <p:tav tm="0">
                                          <p:val>
                                            <p:strVal val="#ppt_x"/>
                                          </p:val>
                                        </p:tav>
                                        <p:tav tm="100000">
                                          <p:val>
                                            <p:strVal val="#ppt_x"/>
                                          </p:val>
                                        </p:tav>
                                      </p:tavLst>
                                    </p:anim>
                                    <p:anim calcmode="lin" valueType="num">
                                      <p:cBhvr additive="base">
                                        <p:cTn id="53" dur="500" fill="hold"/>
                                        <p:tgtEl>
                                          <p:spTgt spid="302094"/>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302099"/>
                                        </p:tgtEl>
                                        <p:attrNameLst>
                                          <p:attrName>style.visibility</p:attrName>
                                        </p:attrNameLst>
                                      </p:cBhvr>
                                      <p:to>
                                        <p:strVal val="visible"/>
                                      </p:to>
                                    </p:set>
                                    <p:anim calcmode="lin" valueType="num">
                                      <p:cBhvr additive="base">
                                        <p:cTn id="56" dur="500" fill="hold"/>
                                        <p:tgtEl>
                                          <p:spTgt spid="302099"/>
                                        </p:tgtEl>
                                        <p:attrNameLst>
                                          <p:attrName>ppt_x</p:attrName>
                                        </p:attrNameLst>
                                      </p:cBhvr>
                                      <p:tavLst>
                                        <p:tav tm="0">
                                          <p:val>
                                            <p:strVal val="#ppt_x"/>
                                          </p:val>
                                        </p:tav>
                                        <p:tav tm="100000">
                                          <p:val>
                                            <p:strVal val="#ppt_x"/>
                                          </p:val>
                                        </p:tav>
                                      </p:tavLst>
                                    </p:anim>
                                    <p:anim calcmode="lin" valueType="num">
                                      <p:cBhvr additive="base">
                                        <p:cTn id="57" dur="500" fill="hold"/>
                                        <p:tgtEl>
                                          <p:spTgt spid="302099"/>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302100"/>
                                        </p:tgtEl>
                                        <p:attrNameLst>
                                          <p:attrName>style.visibility</p:attrName>
                                        </p:attrNameLst>
                                      </p:cBhvr>
                                      <p:to>
                                        <p:strVal val="visible"/>
                                      </p:to>
                                    </p:set>
                                    <p:anim calcmode="lin" valueType="num">
                                      <p:cBhvr additive="base">
                                        <p:cTn id="60" dur="500" fill="hold"/>
                                        <p:tgtEl>
                                          <p:spTgt spid="302100"/>
                                        </p:tgtEl>
                                        <p:attrNameLst>
                                          <p:attrName>ppt_x</p:attrName>
                                        </p:attrNameLst>
                                      </p:cBhvr>
                                      <p:tavLst>
                                        <p:tav tm="0">
                                          <p:val>
                                            <p:strVal val="#ppt_x"/>
                                          </p:val>
                                        </p:tav>
                                        <p:tav tm="100000">
                                          <p:val>
                                            <p:strVal val="#ppt_x"/>
                                          </p:val>
                                        </p:tav>
                                      </p:tavLst>
                                    </p:anim>
                                    <p:anim calcmode="lin" valueType="num">
                                      <p:cBhvr additive="base">
                                        <p:cTn id="61" dur="500" fill="hold"/>
                                        <p:tgtEl>
                                          <p:spTgt spid="302100"/>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302104"/>
                                        </p:tgtEl>
                                        <p:attrNameLst>
                                          <p:attrName>style.visibility</p:attrName>
                                        </p:attrNameLst>
                                      </p:cBhvr>
                                      <p:to>
                                        <p:strVal val="visible"/>
                                      </p:to>
                                    </p:set>
                                    <p:anim calcmode="lin" valueType="num">
                                      <p:cBhvr additive="base">
                                        <p:cTn id="64" dur="500" fill="hold"/>
                                        <p:tgtEl>
                                          <p:spTgt spid="302104"/>
                                        </p:tgtEl>
                                        <p:attrNameLst>
                                          <p:attrName>ppt_x</p:attrName>
                                        </p:attrNameLst>
                                      </p:cBhvr>
                                      <p:tavLst>
                                        <p:tav tm="0">
                                          <p:val>
                                            <p:strVal val="#ppt_x"/>
                                          </p:val>
                                        </p:tav>
                                        <p:tav tm="100000">
                                          <p:val>
                                            <p:strVal val="#ppt_x"/>
                                          </p:val>
                                        </p:tav>
                                      </p:tavLst>
                                    </p:anim>
                                    <p:anim calcmode="lin" valueType="num">
                                      <p:cBhvr additive="base">
                                        <p:cTn id="65" dur="500" fill="hold"/>
                                        <p:tgtEl>
                                          <p:spTgt spid="302104"/>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02105"/>
                                        </p:tgtEl>
                                        <p:attrNameLst>
                                          <p:attrName>style.visibility</p:attrName>
                                        </p:attrNameLst>
                                      </p:cBhvr>
                                      <p:to>
                                        <p:strVal val="visible"/>
                                      </p:to>
                                    </p:set>
                                    <p:anim calcmode="lin" valueType="num">
                                      <p:cBhvr additive="base">
                                        <p:cTn id="68" dur="500" fill="hold"/>
                                        <p:tgtEl>
                                          <p:spTgt spid="302105"/>
                                        </p:tgtEl>
                                        <p:attrNameLst>
                                          <p:attrName>ppt_x</p:attrName>
                                        </p:attrNameLst>
                                      </p:cBhvr>
                                      <p:tavLst>
                                        <p:tav tm="0">
                                          <p:val>
                                            <p:strVal val="#ppt_x"/>
                                          </p:val>
                                        </p:tav>
                                        <p:tav tm="100000">
                                          <p:val>
                                            <p:strVal val="#ppt_x"/>
                                          </p:val>
                                        </p:tav>
                                      </p:tavLst>
                                    </p:anim>
                                    <p:anim calcmode="lin" valueType="num">
                                      <p:cBhvr additive="base">
                                        <p:cTn id="69" dur="500" fill="hold"/>
                                        <p:tgtEl>
                                          <p:spTgt spid="302105"/>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302120"/>
                                        </p:tgtEl>
                                        <p:attrNameLst>
                                          <p:attrName>style.visibility</p:attrName>
                                        </p:attrNameLst>
                                      </p:cBhvr>
                                      <p:to>
                                        <p:strVal val="visible"/>
                                      </p:to>
                                    </p:set>
                                    <p:anim calcmode="lin" valueType="num">
                                      <p:cBhvr additive="base">
                                        <p:cTn id="72" dur="500" fill="hold"/>
                                        <p:tgtEl>
                                          <p:spTgt spid="302120"/>
                                        </p:tgtEl>
                                        <p:attrNameLst>
                                          <p:attrName>ppt_x</p:attrName>
                                        </p:attrNameLst>
                                      </p:cBhvr>
                                      <p:tavLst>
                                        <p:tav tm="0">
                                          <p:val>
                                            <p:strVal val="#ppt_x"/>
                                          </p:val>
                                        </p:tav>
                                        <p:tav tm="100000">
                                          <p:val>
                                            <p:strVal val="#ppt_x"/>
                                          </p:val>
                                        </p:tav>
                                      </p:tavLst>
                                    </p:anim>
                                    <p:anim calcmode="lin" valueType="num">
                                      <p:cBhvr additive="base">
                                        <p:cTn id="73" dur="500" fill="hold"/>
                                        <p:tgtEl>
                                          <p:spTgt spid="302120"/>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302121"/>
                                        </p:tgtEl>
                                        <p:attrNameLst>
                                          <p:attrName>style.visibility</p:attrName>
                                        </p:attrNameLst>
                                      </p:cBhvr>
                                      <p:to>
                                        <p:strVal val="visible"/>
                                      </p:to>
                                    </p:set>
                                    <p:anim calcmode="lin" valueType="num">
                                      <p:cBhvr additive="base">
                                        <p:cTn id="76" dur="500" fill="hold"/>
                                        <p:tgtEl>
                                          <p:spTgt spid="302121"/>
                                        </p:tgtEl>
                                        <p:attrNameLst>
                                          <p:attrName>ppt_x</p:attrName>
                                        </p:attrNameLst>
                                      </p:cBhvr>
                                      <p:tavLst>
                                        <p:tav tm="0">
                                          <p:val>
                                            <p:strVal val="#ppt_x"/>
                                          </p:val>
                                        </p:tav>
                                        <p:tav tm="100000">
                                          <p:val>
                                            <p:strVal val="#ppt_x"/>
                                          </p:val>
                                        </p:tav>
                                      </p:tavLst>
                                    </p:anim>
                                    <p:anim calcmode="lin" valueType="num">
                                      <p:cBhvr additive="base">
                                        <p:cTn id="77" dur="500" fill="hold"/>
                                        <p:tgtEl>
                                          <p:spTgt spid="302121"/>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302123"/>
                                        </p:tgtEl>
                                        <p:attrNameLst>
                                          <p:attrName>style.visibility</p:attrName>
                                        </p:attrNameLst>
                                      </p:cBhvr>
                                      <p:to>
                                        <p:strVal val="visible"/>
                                      </p:to>
                                    </p:set>
                                    <p:anim calcmode="lin" valueType="num">
                                      <p:cBhvr additive="base">
                                        <p:cTn id="80" dur="500" fill="hold"/>
                                        <p:tgtEl>
                                          <p:spTgt spid="302123"/>
                                        </p:tgtEl>
                                        <p:attrNameLst>
                                          <p:attrName>ppt_x</p:attrName>
                                        </p:attrNameLst>
                                      </p:cBhvr>
                                      <p:tavLst>
                                        <p:tav tm="0">
                                          <p:val>
                                            <p:strVal val="#ppt_x"/>
                                          </p:val>
                                        </p:tav>
                                        <p:tav tm="100000">
                                          <p:val>
                                            <p:strVal val="#ppt_x"/>
                                          </p:val>
                                        </p:tav>
                                      </p:tavLst>
                                    </p:anim>
                                    <p:anim calcmode="lin" valueType="num">
                                      <p:cBhvr additive="base">
                                        <p:cTn id="81" dur="500" fill="hold"/>
                                        <p:tgtEl>
                                          <p:spTgt spid="302123"/>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302124"/>
                                        </p:tgtEl>
                                        <p:attrNameLst>
                                          <p:attrName>style.visibility</p:attrName>
                                        </p:attrNameLst>
                                      </p:cBhvr>
                                      <p:to>
                                        <p:strVal val="visible"/>
                                      </p:to>
                                    </p:set>
                                    <p:anim calcmode="lin" valueType="num">
                                      <p:cBhvr additive="base">
                                        <p:cTn id="84" dur="500" fill="hold"/>
                                        <p:tgtEl>
                                          <p:spTgt spid="302124"/>
                                        </p:tgtEl>
                                        <p:attrNameLst>
                                          <p:attrName>ppt_x</p:attrName>
                                        </p:attrNameLst>
                                      </p:cBhvr>
                                      <p:tavLst>
                                        <p:tav tm="0">
                                          <p:val>
                                            <p:strVal val="#ppt_x"/>
                                          </p:val>
                                        </p:tav>
                                        <p:tav tm="100000">
                                          <p:val>
                                            <p:strVal val="#ppt_x"/>
                                          </p:val>
                                        </p:tav>
                                      </p:tavLst>
                                    </p:anim>
                                    <p:anim calcmode="lin" valueType="num">
                                      <p:cBhvr additive="base">
                                        <p:cTn id="85" dur="500" fill="hold"/>
                                        <p:tgtEl>
                                          <p:spTgt spid="302124"/>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302126"/>
                                        </p:tgtEl>
                                        <p:attrNameLst>
                                          <p:attrName>style.visibility</p:attrName>
                                        </p:attrNameLst>
                                      </p:cBhvr>
                                      <p:to>
                                        <p:strVal val="visible"/>
                                      </p:to>
                                    </p:set>
                                    <p:anim calcmode="lin" valueType="num">
                                      <p:cBhvr additive="base">
                                        <p:cTn id="88" dur="500" fill="hold"/>
                                        <p:tgtEl>
                                          <p:spTgt spid="302126"/>
                                        </p:tgtEl>
                                        <p:attrNameLst>
                                          <p:attrName>ppt_x</p:attrName>
                                        </p:attrNameLst>
                                      </p:cBhvr>
                                      <p:tavLst>
                                        <p:tav tm="0">
                                          <p:val>
                                            <p:strVal val="#ppt_x"/>
                                          </p:val>
                                        </p:tav>
                                        <p:tav tm="100000">
                                          <p:val>
                                            <p:strVal val="#ppt_x"/>
                                          </p:val>
                                        </p:tav>
                                      </p:tavLst>
                                    </p:anim>
                                    <p:anim calcmode="lin" valueType="num">
                                      <p:cBhvr additive="base">
                                        <p:cTn id="89" dur="500" fill="hold"/>
                                        <p:tgtEl>
                                          <p:spTgt spid="302126"/>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302127"/>
                                        </p:tgtEl>
                                        <p:attrNameLst>
                                          <p:attrName>style.visibility</p:attrName>
                                        </p:attrNameLst>
                                      </p:cBhvr>
                                      <p:to>
                                        <p:strVal val="visible"/>
                                      </p:to>
                                    </p:set>
                                    <p:anim calcmode="lin" valueType="num">
                                      <p:cBhvr additive="base">
                                        <p:cTn id="92" dur="500" fill="hold"/>
                                        <p:tgtEl>
                                          <p:spTgt spid="302127"/>
                                        </p:tgtEl>
                                        <p:attrNameLst>
                                          <p:attrName>ppt_x</p:attrName>
                                        </p:attrNameLst>
                                      </p:cBhvr>
                                      <p:tavLst>
                                        <p:tav tm="0">
                                          <p:val>
                                            <p:strVal val="#ppt_x"/>
                                          </p:val>
                                        </p:tav>
                                        <p:tav tm="100000">
                                          <p:val>
                                            <p:strVal val="#ppt_x"/>
                                          </p:val>
                                        </p:tav>
                                      </p:tavLst>
                                    </p:anim>
                                    <p:anim calcmode="lin" valueType="num">
                                      <p:cBhvr additive="base">
                                        <p:cTn id="93" dur="500" fill="hold"/>
                                        <p:tgtEl>
                                          <p:spTgt spid="302127"/>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302128"/>
                                        </p:tgtEl>
                                        <p:attrNameLst>
                                          <p:attrName>style.visibility</p:attrName>
                                        </p:attrNameLst>
                                      </p:cBhvr>
                                      <p:to>
                                        <p:strVal val="visible"/>
                                      </p:to>
                                    </p:set>
                                    <p:anim calcmode="lin" valueType="num">
                                      <p:cBhvr additive="base">
                                        <p:cTn id="96" dur="500" fill="hold"/>
                                        <p:tgtEl>
                                          <p:spTgt spid="302128"/>
                                        </p:tgtEl>
                                        <p:attrNameLst>
                                          <p:attrName>ppt_x</p:attrName>
                                        </p:attrNameLst>
                                      </p:cBhvr>
                                      <p:tavLst>
                                        <p:tav tm="0">
                                          <p:val>
                                            <p:strVal val="#ppt_x"/>
                                          </p:val>
                                        </p:tav>
                                        <p:tav tm="100000">
                                          <p:val>
                                            <p:strVal val="#ppt_x"/>
                                          </p:val>
                                        </p:tav>
                                      </p:tavLst>
                                    </p:anim>
                                    <p:anim calcmode="lin" valueType="num">
                                      <p:cBhvr additive="base">
                                        <p:cTn id="97" dur="500" fill="hold"/>
                                        <p:tgtEl>
                                          <p:spTgt spid="302128"/>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302122"/>
                                        </p:tgtEl>
                                        <p:attrNameLst>
                                          <p:attrName>style.visibility</p:attrName>
                                        </p:attrNameLst>
                                      </p:cBhvr>
                                      <p:to>
                                        <p:strVal val="visible"/>
                                      </p:to>
                                    </p:set>
                                    <p:anim calcmode="lin" valueType="num">
                                      <p:cBhvr additive="base">
                                        <p:cTn id="100" dur="500" fill="hold"/>
                                        <p:tgtEl>
                                          <p:spTgt spid="302122"/>
                                        </p:tgtEl>
                                        <p:attrNameLst>
                                          <p:attrName>ppt_x</p:attrName>
                                        </p:attrNameLst>
                                      </p:cBhvr>
                                      <p:tavLst>
                                        <p:tav tm="0">
                                          <p:val>
                                            <p:strVal val="#ppt_x"/>
                                          </p:val>
                                        </p:tav>
                                        <p:tav tm="100000">
                                          <p:val>
                                            <p:strVal val="#ppt_x"/>
                                          </p:val>
                                        </p:tav>
                                      </p:tavLst>
                                    </p:anim>
                                    <p:anim calcmode="lin" valueType="num">
                                      <p:cBhvr additive="base">
                                        <p:cTn id="101" dur="500" fill="hold"/>
                                        <p:tgtEl>
                                          <p:spTgt spid="302122"/>
                                        </p:tgtEl>
                                        <p:attrNameLst>
                                          <p:attrName>ppt_y</p:attrName>
                                        </p:attrNameLst>
                                      </p:cBhvr>
                                      <p:tavLst>
                                        <p:tav tm="0">
                                          <p:val>
                                            <p:strVal val="1+#ppt_h/2"/>
                                          </p:val>
                                        </p:tav>
                                        <p:tav tm="100000">
                                          <p:val>
                                            <p:strVal val="#ppt_y"/>
                                          </p:val>
                                        </p:tav>
                                      </p:tavLst>
                                    </p:anim>
                                  </p:childTnLst>
                                </p:cTn>
                              </p:par>
                              <p:par>
                                <p:cTn id="102" presetID="2" presetClass="entr" presetSubtype="4" fill="hold" grpId="1" nodeType="withEffect">
                                  <p:stCondLst>
                                    <p:cond delay="0"/>
                                  </p:stCondLst>
                                  <p:childTnLst>
                                    <p:set>
                                      <p:cBhvr>
                                        <p:cTn id="103" dur="1" fill="hold">
                                          <p:stCondLst>
                                            <p:cond delay="0"/>
                                          </p:stCondLst>
                                        </p:cTn>
                                        <p:tgtEl>
                                          <p:spTgt spid="302125"/>
                                        </p:tgtEl>
                                        <p:attrNameLst>
                                          <p:attrName>style.visibility</p:attrName>
                                        </p:attrNameLst>
                                      </p:cBhvr>
                                      <p:to>
                                        <p:strVal val="visible"/>
                                      </p:to>
                                    </p:set>
                                    <p:anim calcmode="lin" valueType="num">
                                      <p:cBhvr additive="base">
                                        <p:cTn id="104" dur="500" fill="hold"/>
                                        <p:tgtEl>
                                          <p:spTgt spid="302125"/>
                                        </p:tgtEl>
                                        <p:attrNameLst>
                                          <p:attrName>ppt_x</p:attrName>
                                        </p:attrNameLst>
                                      </p:cBhvr>
                                      <p:tavLst>
                                        <p:tav tm="0">
                                          <p:val>
                                            <p:strVal val="#ppt_x"/>
                                          </p:val>
                                        </p:tav>
                                        <p:tav tm="100000">
                                          <p:val>
                                            <p:strVal val="#ppt_x"/>
                                          </p:val>
                                        </p:tav>
                                      </p:tavLst>
                                    </p:anim>
                                    <p:anim calcmode="lin" valueType="num">
                                      <p:cBhvr additive="base">
                                        <p:cTn id="105" dur="500" fill="hold"/>
                                        <p:tgtEl>
                                          <p:spTgt spid="302125"/>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302132"/>
                                        </p:tgtEl>
                                        <p:attrNameLst>
                                          <p:attrName>style.visibility</p:attrName>
                                        </p:attrNameLst>
                                      </p:cBhvr>
                                      <p:to>
                                        <p:strVal val="visible"/>
                                      </p:to>
                                    </p:set>
                                    <p:anim calcmode="lin" valueType="num">
                                      <p:cBhvr additive="base">
                                        <p:cTn id="108" dur="500" fill="hold"/>
                                        <p:tgtEl>
                                          <p:spTgt spid="302132"/>
                                        </p:tgtEl>
                                        <p:attrNameLst>
                                          <p:attrName>ppt_x</p:attrName>
                                        </p:attrNameLst>
                                      </p:cBhvr>
                                      <p:tavLst>
                                        <p:tav tm="0">
                                          <p:val>
                                            <p:strVal val="#ppt_x"/>
                                          </p:val>
                                        </p:tav>
                                        <p:tav tm="100000">
                                          <p:val>
                                            <p:strVal val="#ppt_x"/>
                                          </p:val>
                                        </p:tav>
                                      </p:tavLst>
                                    </p:anim>
                                    <p:anim calcmode="lin" valueType="num">
                                      <p:cBhvr additive="base">
                                        <p:cTn id="109" dur="500" fill="hold"/>
                                        <p:tgtEl>
                                          <p:spTgt spid="302132"/>
                                        </p:tgtEl>
                                        <p:attrNameLst>
                                          <p:attrName>ppt_y</p:attrName>
                                        </p:attrNameLst>
                                      </p:cBhvr>
                                      <p:tavLst>
                                        <p:tav tm="0">
                                          <p:val>
                                            <p:strVal val="1+#ppt_h/2"/>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302133"/>
                                        </p:tgtEl>
                                        <p:attrNameLst>
                                          <p:attrName>style.visibility</p:attrName>
                                        </p:attrNameLst>
                                      </p:cBhvr>
                                      <p:to>
                                        <p:strVal val="visible"/>
                                      </p:to>
                                    </p:set>
                                    <p:anim calcmode="lin" valueType="num">
                                      <p:cBhvr additive="base">
                                        <p:cTn id="112" dur="500" fill="hold"/>
                                        <p:tgtEl>
                                          <p:spTgt spid="302133"/>
                                        </p:tgtEl>
                                        <p:attrNameLst>
                                          <p:attrName>ppt_x</p:attrName>
                                        </p:attrNameLst>
                                      </p:cBhvr>
                                      <p:tavLst>
                                        <p:tav tm="0">
                                          <p:val>
                                            <p:strVal val="#ppt_x"/>
                                          </p:val>
                                        </p:tav>
                                        <p:tav tm="100000">
                                          <p:val>
                                            <p:strVal val="#ppt_x"/>
                                          </p:val>
                                        </p:tav>
                                      </p:tavLst>
                                    </p:anim>
                                    <p:anim calcmode="lin" valueType="num">
                                      <p:cBhvr additive="base">
                                        <p:cTn id="113" dur="500" fill="hold"/>
                                        <p:tgtEl>
                                          <p:spTgt spid="302133"/>
                                        </p:tgtEl>
                                        <p:attrNameLst>
                                          <p:attrName>ppt_y</p:attrName>
                                        </p:attrNameLst>
                                      </p:cBhvr>
                                      <p:tavLst>
                                        <p:tav tm="0">
                                          <p:val>
                                            <p:strVal val="1+#ppt_h/2"/>
                                          </p:val>
                                        </p:tav>
                                        <p:tav tm="100000">
                                          <p:val>
                                            <p:strVal val="#ppt_y"/>
                                          </p:val>
                                        </p:tav>
                                      </p:tavLst>
                                    </p:anim>
                                  </p:childTnLst>
                                </p:cTn>
                              </p:par>
                              <p:par>
                                <p:cTn id="114" presetID="2" presetClass="entr" presetSubtype="4" fill="hold" nodeType="withEffect">
                                  <p:stCondLst>
                                    <p:cond delay="0"/>
                                  </p:stCondLst>
                                  <p:childTnLst>
                                    <p:set>
                                      <p:cBhvr>
                                        <p:cTn id="115" dur="1" fill="hold">
                                          <p:stCondLst>
                                            <p:cond delay="0"/>
                                          </p:stCondLst>
                                        </p:cTn>
                                        <p:tgtEl>
                                          <p:spTgt spid="302134"/>
                                        </p:tgtEl>
                                        <p:attrNameLst>
                                          <p:attrName>style.visibility</p:attrName>
                                        </p:attrNameLst>
                                      </p:cBhvr>
                                      <p:to>
                                        <p:strVal val="visible"/>
                                      </p:to>
                                    </p:set>
                                    <p:anim calcmode="lin" valueType="num">
                                      <p:cBhvr additive="base">
                                        <p:cTn id="116" dur="500" fill="hold"/>
                                        <p:tgtEl>
                                          <p:spTgt spid="302134"/>
                                        </p:tgtEl>
                                        <p:attrNameLst>
                                          <p:attrName>ppt_x</p:attrName>
                                        </p:attrNameLst>
                                      </p:cBhvr>
                                      <p:tavLst>
                                        <p:tav tm="0">
                                          <p:val>
                                            <p:strVal val="#ppt_x"/>
                                          </p:val>
                                        </p:tav>
                                        <p:tav tm="100000">
                                          <p:val>
                                            <p:strVal val="#ppt_x"/>
                                          </p:val>
                                        </p:tav>
                                      </p:tavLst>
                                    </p:anim>
                                    <p:anim calcmode="lin" valueType="num">
                                      <p:cBhvr additive="base">
                                        <p:cTn id="117" dur="500" fill="hold"/>
                                        <p:tgtEl>
                                          <p:spTgt spid="302134"/>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302087"/>
                                        </p:tgtEl>
                                        <p:attrNameLst>
                                          <p:attrName>style.visibility</p:attrName>
                                        </p:attrNameLst>
                                      </p:cBhvr>
                                      <p:to>
                                        <p:strVal val="visible"/>
                                      </p:to>
                                    </p:set>
                                    <p:anim calcmode="lin" valueType="num">
                                      <p:cBhvr additive="base">
                                        <p:cTn id="120" dur="500" fill="hold"/>
                                        <p:tgtEl>
                                          <p:spTgt spid="302087"/>
                                        </p:tgtEl>
                                        <p:attrNameLst>
                                          <p:attrName>ppt_x</p:attrName>
                                        </p:attrNameLst>
                                      </p:cBhvr>
                                      <p:tavLst>
                                        <p:tav tm="0">
                                          <p:val>
                                            <p:strVal val="#ppt_x"/>
                                          </p:val>
                                        </p:tav>
                                        <p:tav tm="100000">
                                          <p:val>
                                            <p:strVal val="#ppt_x"/>
                                          </p:val>
                                        </p:tav>
                                      </p:tavLst>
                                    </p:anim>
                                    <p:anim calcmode="lin" valueType="num">
                                      <p:cBhvr additive="base">
                                        <p:cTn id="121" dur="500" fill="hold"/>
                                        <p:tgtEl>
                                          <p:spTgt spid="302087"/>
                                        </p:tgtEl>
                                        <p:attrNameLst>
                                          <p:attrName>ppt_y</p:attrName>
                                        </p:attrNameLst>
                                      </p:cBhvr>
                                      <p:tavLst>
                                        <p:tav tm="0">
                                          <p:val>
                                            <p:strVal val="1+#ppt_h/2"/>
                                          </p:val>
                                        </p:tav>
                                        <p:tav tm="100000">
                                          <p:val>
                                            <p:strVal val="#ppt_y"/>
                                          </p:val>
                                        </p:tav>
                                      </p:tavLst>
                                    </p:anim>
                                  </p:childTnLst>
                                </p:cTn>
                              </p:par>
                            </p:childTnLst>
                          </p:cTn>
                        </p:par>
                        <p:par>
                          <p:cTn id="122" fill="hold">
                            <p:stCondLst>
                              <p:cond delay="1000"/>
                            </p:stCondLst>
                            <p:childTnLst>
                              <p:par>
                                <p:cTn id="123" presetID="55" presetClass="entr" presetSubtype="0" fill="hold" grpId="0" nodeType="afterEffect">
                                  <p:stCondLst>
                                    <p:cond delay="0"/>
                                  </p:stCondLst>
                                  <p:childTnLst>
                                    <p:set>
                                      <p:cBhvr>
                                        <p:cTn id="124" dur="1" fill="hold">
                                          <p:stCondLst>
                                            <p:cond delay="0"/>
                                          </p:stCondLst>
                                        </p:cTn>
                                        <p:tgtEl>
                                          <p:spTgt spid="302164"/>
                                        </p:tgtEl>
                                        <p:attrNameLst>
                                          <p:attrName>style.visibility</p:attrName>
                                        </p:attrNameLst>
                                      </p:cBhvr>
                                      <p:to>
                                        <p:strVal val="visible"/>
                                      </p:to>
                                    </p:set>
                                    <p:anim calcmode="lin" valueType="num">
                                      <p:cBhvr>
                                        <p:cTn id="125" dur="1000" fill="hold"/>
                                        <p:tgtEl>
                                          <p:spTgt spid="302164"/>
                                        </p:tgtEl>
                                        <p:attrNameLst>
                                          <p:attrName>ppt_w</p:attrName>
                                        </p:attrNameLst>
                                      </p:cBhvr>
                                      <p:tavLst>
                                        <p:tav tm="0">
                                          <p:val>
                                            <p:strVal val="#ppt_w*0.70"/>
                                          </p:val>
                                        </p:tav>
                                        <p:tav tm="100000">
                                          <p:val>
                                            <p:strVal val="#ppt_w"/>
                                          </p:val>
                                        </p:tav>
                                      </p:tavLst>
                                    </p:anim>
                                    <p:anim calcmode="lin" valueType="num">
                                      <p:cBhvr>
                                        <p:cTn id="126" dur="1000" fill="hold"/>
                                        <p:tgtEl>
                                          <p:spTgt spid="302164"/>
                                        </p:tgtEl>
                                        <p:attrNameLst>
                                          <p:attrName>ppt_h</p:attrName>
                                        </p:attrNameLst>
                                      </p:cBhvr>
                                      <p:tavLst>
                                        <p:tav tm="0">
                                          <p:val>
                                            <p:strVal val="#ppt_h"/>
                                          </p:val>
                                        </p:tav>
                                        <p:tav tm="100000">
                                          <p:val>
                                            <p:strVal val="#ppt_h"/>
                                          </p:val>
                                        </p:tav>
                                      </p:tavLst>
                                    </p:anim>
                                    <p:animEffect transition="in" filter="fade">
                                      <p:cBhvr>
                                        <p:cTn id="127" dur="1000"/>
                                        <p:tgtEl>
                                          <p:spTgt spid="302164"/>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8" restart="whenNotActive" fill="hold" evtFilter="cancelBubble" nodeType="interactiveSeq">
                <p:stCondLst>
                  <p:cond evt="onClick" delay="0">
                    <p:tgtEl>
                      <p:spTgt spid="302164"/>
                    </p:tgtEl>
                  </p:cond>
                </p:stCondLst>
                <p:endSync evt="end" delay="0">
                  <p:rtn val="all"/>
                </p:endSync>
                <p:childTnLst>
                  <p:par>
                    <p:cTn id="129" fill="hold">
                      <p:stCondLst>
                        <p:cond delay="0"/>
                      </p:stCondLst>
                      <p:childTnLst>
                        <p:par>
                          <p:cTn id="130" fill="hold">
                            <p:stCondLst>
                              <p:cond delay="0"/>
                            </p:stCondLst>
                            <p:childTnLst>
                              <p:par>
                                <p:cTn id="131" presetID="22" presetClass="entr" presetSubtype="8" fill="hold" nodeType="afterEffect">
                                  <p:stCondLst>
                                    <p:cond delay="0"/>
                                  </p:stCondLst>
                                  <p:childTnLst>
                                    <p:set>
                                      <p:cBhvr>
                                        <p:cTn id="132" dur="1" fill="hold">
                                          <p:stCondLst>
                                            <p:cond delay="0"/>
                                          </p:stCondLst>
                                        </p:cTn>
                                        <p:tgtEl>
                                          <p:spTgt spid="302107"/>
                                        </p:tgtEl>
                                        <p:attrNameLst>
                                          <p:attrName>style.visibility</p:attrName>
                                        </p:attrNameLst>
                                      </p:cBhvr>
                                      <p:to>
                                        <p:strVal val="visible"/>
                                      </p:to>
                                    </p:set>
                                    <p:animEffect transition="in" filter="wipe(left)">
                                      <p:cBhvr>
                                        <p:cTn id="133" dur="3000"/>
                                        <p:tgtEl>
                                          <p:spTgt spid="302107"/>
                                        </p:tgtEl>
                                      </p:cBhvr>
                                    </p:animEffect>
                                  </p:childTnLst>
                                </p:cTn>
                              </p:par>
                            </p:childTnLst>
                          </p:cTn>
                        </p:par>
                        <p:par>
                          <p:cTn id="134" fill="hold">
                            <p:stCondLst>
                              <p:cond delay="3000"/>
                            </p:stCondLst>
                            <p:childTnLst>
                              <p:par>
                                <p:cTn id="135" presetID="22" presetClass="entr" presetSubtype="8" fill="hold" nodeType="afterEffect">
                                  <p:stCondLst>
                                    <p:cond delay="0"/>
                                  </p:stCondLst>
                                  <p:childTnLst>
                                    <p:set>
                                      <p:cBhvr>
                                        <p:cTn id="136" dur="1" fill="hold">
                                          <p:stCondLst>
                                            <p:cond delay="0"/>
                                          </p:stCondLst>
                                        </p:cTn>
                                        <p:tgtEl>
                                          <p:spTgt spid="302096"/>
                                        </p:tgtEl>
                                        <p:attrNameLst>
                                          <p:attrName>style.visibility</p:attrName>
                                        </p:attrNameLst>
                                      </p:cBhvr>
                                      <p:to>
                                        <p:strVal val="visible"/>
                                      </p:to>
                                    </p:set>
                                    <p:animEffect transition="in" filter="wipe(left)">
                                      <p:cBhvr>
                                        <p:cTn id="137" dur="1000"/>
                                        <p:tgtEl>
                                          <p:spTgt spid="302096"/>
                                        </p:tgtEl>
                                      </p:cBhvr>
                                    </p:animEffect>
                                  </p:childTnLst>
                                  <p:subTnLst>
                                    <p:set>
                                      <p:cBhvr override="childStyle">
                                        <p:cTn dur="1" fill="hold" display="0" masterRel="nextClick" afterEffect="1"/>
                                        <p:tgtEl>
                                          <p:spTgt spid="302096"/>
                                        </p:tgtEl>
                                        <p:attrNameLst>
                                          <p:attrName>style.visibility</p:attrName>
                                        </p:attrNameLst>
                                      </p:cBhvr>
                                      <p:to>
                                        <p:strVal val="hidden"/>
                                      </p:to>
                                    </p:set>
                                  </p:subTnLst>
                                </p:cTn>
                              </p:par>
                              <p:par>
                                <p:cTn id="138" presetID="22" presetClass="exit" presetSubtype="8" fill="hold" nodeType="withEffect">
                                  <p:stCondLst>
                                    <p:cond delay="0"/>
                                  </p:stCondLst>
                                  <p:childTnLst>
                                    <p:animEffect transition="out" filter="wipe(left)">
                                      <p:cBhvr>
                                        <p:cTn id="139" dur="1000"/>
                                        <p:tgtEl>
                                          <p:spTgt spid="302107"/>
                                        </p:tgtEl>
                                      </p:cBhvr>
                                    </p:animEffect>
                                    <p:set>
                                      <p:cBhvr>
                                        <p:cTn id="140" dur="1" fill="hold">
                                          <p:stCondLst>
                                            <p:cond delay="999"/>
                                          </p:stCondLst>
                                        </p:cTn>
                                        <p:tgtEl>
                                          <p:spTgt spid="302107"/>
                                        </p:tgtEl>
                                        <p:attrNameLst>
                                          <p:attrName>style.visibility</p:attrName>
                                        </p:attrNameLst>
                                      </p:cBhvr>
                                      <p:to>
                                        <p:strVal val="hidden"/>
                                      </p:to>
                                    </p:set>
                                  </p:childTnLst>
                                </p:cTn>
                              </p:par>
                              <p:par>
                                <p:cTn id="141" presetID="22" presetClass="entr" presetSubtype="8" fill="hold" nodeType="withEffect">
                                  <p:stCondLst>
                                    <p:cond delay="0"/>
                                  </p:stCondLst>
                                  <p:childTnLst>
                                    <p:set>
                                      <p:cBhvr>
                                        <p:cTn id="142" dur="1" fill="hold">
                                          <p:stCondLst>
                                            <p:cond delay="0"/>
                                          </p:stCondLst>
                                        </p:cTn>
                                        <p:tgtEl>
                                          <p:spTgt spid="302112"/>
                                        </p:tgtEl>
                                        <p:attrNameLst>
                                          <p:attrName>style.visibility</p:attrName>
                                        </p:attrNameLst>
                                      </p:cBhvr>
                                      <p:to>
                                        <p:strVal val="visible"/>
                                      </p:to>
                                    </p:set>
                                    <p:animEffect transition="in" filter="wipe(left)">
                                      <p:cBhvr>
                                        <p:cTn id="143" dur="5000"/>
                                        <p:tgtEl>
                                          <p:spTgt spid="302112"/>
                                        </p:tgtEl>
                                      </p:cBhvr>
                                    </p:animEffect>
                                  </p:childTnLst>
                                </p:cTn>
                              </p:par>
                              <p:par>
                                <p:cTn id="144" presetID="22" presetClass="entr" presetSubtype="8" fill="hold" nodeType="withEffect">
                                  <p:stCondLst>
                                    <p:cond delay="1000"/>
                                  </p:stCondLst>
                                  <p:childTnLst>
                                    <p:set>
                                      <p:cBhvr>
                                        <p:cTn id="145" dur="1" fill="hold">
                                          <p:stCondLst>
                                            <p:cond delay="0"/>
                                          </p:stCondLst>
                                        </p:cTn>
                                        <p:tgtEl>
                                          <p:spTgt spid="302141"/>
                                        </p:tgtEl>
                                        <p:attrNameLst>
                                          <p:attrName>style.visibility</p:attrName>
                                        </p:attrNameLst>
                                      </p:cBhvr>
                                      <p:to>
                                        <p:strVal val="visible"/>
                                      </p:to>
                                    </p:set>
                                    <p:animEffect transition="in" filter="wipe(left)">
                                      <p:cBhvr>
                                        <p:cTn id="146" dur="2000"/>
                                        <p:tgtEl>
                                          <p:spTgt spid="302141"/>
                                        </p:tgtEl>
                                      </p:cBhvr>
                                    </p:animEffect>
                                  </p:childTnLst>
                                </p:cTn>
                              </p:par>
                              <p:par>
                                <p:cTn id="147" presetID="53" presetClass="entr" presetSubtype="16" fill="hold" nodeType="withEffect">
                                  <p:stCondLst>
                                    <p:cond delay="3000"/>
                                  </p:stCondLst>
                                  <p:childTnLst>
                                    <p:set>
                                      <p:cBhvr>
                                        <p:cTn id="148" dur="1" fill="hold">
                                          <p:stCondLst>
                                            <p:cond delay="0"/>
                                          </p:stCondLst>
                                        </p:cTn>
                                        <p:tgtEl>
                                          <p:spTgt spid="302148"/>
                                        </p:tgtEl>
                                        <p:attrNameLst>
                                          <p:attrName>style.visibility</p:attrName>
                                        </p:attrNameLst>
                                      </p:cBhvr>
                                      <p:to>
                                        <p:strVal val="visible"/>
                                      </p:to>
                                    </p:set>
                                    <p:anim calcmode="lin" valueType="num">
                                      <p:cBhvr>
                                        <p:cTn id="149" dur="1000" fill="hold"/>
                                        <p:tgtEl>
                                          <p:spTgt spid="302148"/>
                                        </p:tgtEl>
                                        <p:attrNameLst>
                                          <p:attrName>ppt_w</p:attrName>
                                        </p:attrNameLst>
                                      </p:cBhvr>
                                      <p:tavLst>
                                        <p:tav tm="0">
                                          <p:val>
                                            <p:fltVal val="0"/>
                                          </p:val>
                                        </p:tav>
                                        <p:tav tm="100000">
                                          <p:val>
                                            <p:strVal val="#ppt_w"/>
                                          </p:val>
                                        </p:tav>
                                      </p:tavLst>
                                    </p:anim>
                                    <p:anim calcmode="lin" valueType="num">
                                      <p:cBhvr>
                                        <p:cTn id="150" dur="1000" fill="hold"/>
                                        <p:tgtEl>
                                          <p:spTgt spid="302148"/>
                                        </p:tgtEl>
                                        <p:attrNameLst>
                                          <p:attrName>ppt_h</p:attrName>
                                        </p:attrNameLst>
                                      </p:cBhvr>
                                      <p:tavLst>
                                        <p:tav tm="0">
                                          <p:val>
                                            <p:fltVal val="0"/>
                                          </p:val>
                                        </p:tav>
                                        <p:tav tm="100000">
                                          <p:val>
                                            <p:strVal val="#ppt_h"/>
                                          </p:val>
                                        </p:tav>
                                      </p:tavLst>
                                    </p:anim>
                                    <p:animEffect transition="in" filter="fade">
                                      <p:cBhvr>
                                        <p:cTn id="151" dur="1000"/>
                                        <p:tgtEl>
                                          <p:spTgt spid="302148"/>
                                        </p:tgtEl>
                                      </p:cBhvr>
                                    </p:animEffect>
                                  </p:childTnLst>
                                </p:cTn>
                              </p:par>
                            </p:childTnLst>
                          </p:cTn>
                        </p:par>
                        <p:par>
                          <p:cTn id="152" fill="hold">
                            <p:stCondLst>
                              <p:cond delay="4000"/>
                            </p:stCondLst>
                            <p:childTnLst>
                              <p:par>
                                <p:cTn id="153" presetID="22" presetClass="entr" presetSubtype="8" fill="hold" nodeType="afterEffect">
                                  <p:stCondLst>
                                    <p:cond delay="0"/>
                                  </p:stCondLst>
                                  <p:childTnLst>
                                    <p:set>
                                      <p:cBhvr>
                                        <p:cTn id="154" dur="1" fill="hold">
                                          <p:stCondLst>
                                            <p:cond delay="0"/>
                                          </p:stCondLst>
                                        </p:cTn>
                                        <p:tgtEl>
                                          <p:spTgt spid="302116"/>
                                        </p:tgtEl>
                                        <p:attrNameLst>
                                          <p:attrName>style.visibility</p:attrName>
                                        </p:attrNameLst>
                                      </p:cBhvr>
                                      <p:to>
                                        <p:strVal val="visible"/>
                                      </p:to>
                                    </p:set>
                                    <p:animEffect transition="in" filter="wipe(left)">
                                      <p:cBhvr>
                                        <p:cTn id="155" dur="5000"/>
                                        <p:tgtEl>
                                          <p:spTgt spid="302116"/>
                                        </p:tgtEl>
                                      </p:cBhvr>
                                    </p:animEffect>
                                  </p:childTnLst>
                                </p:cTn>
                              </p:par>
                              <p:par>
                                <p:cTn id="156" presetID="22" presetClass="entr" presetSubtype="8" fill="hold" nodeType="withEffect">
                                  <p:stCondLst>
                                    <p:cond delay="0"/>
                                  </p:stCondLst>
                                  <p:childTnLst>
                                    <p:set>
                                      <p:cBhvr>
                                        <p:cTn id="157" dur="1" fill="hold">
                                          <p:stCondLst>
                                            <p:cond delay="0"/>
                                          </p:stCondLst>
                                        </p:cTn>
                                        <p:tgtEl>
                                          <p:spTgt spid="302097"/>
                                        </p:tgtEl>
                                        <p:attrNameLst>
                                          <p:attrName>style.visibility</p:attrName>
                                        </p:attrNameLst>
                                      </p:cBhvr>
                                      <p:to>
                                        <p:strVal val="visible"/>
                                      </p:to>
                                    </p:set>
                                    <p:animEffect transition="in" filter="wipe(left)">
                                      <p:cBhvr>
                                        <p:cTn id="158" dur="1000"/>
                                        <p:tgtEl>
                                          <p:spTgt spid="302097"/>
                                        </p:tgtEl>
                                      </p:cBhvr>
                                    </p:animEffect>
                                  </p:childTnLst>
                                  <p:subTnLst>
                                    <p:set>
                                      <p:cBhvr override="childStyle">
                                        <p:cTn dur="1" fill="hold" display="0" masterRel="sameClick" afterEffect="1">
                                          <p:stCondLst>
                                            <p:cond evt="end" delay="0">
                                              <p:tn val="156"/>
                                            </p:cond>
                                          </p:stCondLst>
                                        </p:cTn>
                                        <p:tgtEl>
                                          <p:spTgt spid="302097"/>
                                        </p:tgtEl>
                                        <p:attrNameLst>
                                          <p:attrName>style.visibility</p:attrName>
                                        </p:attrNameLst>
                                      </p:cBhvr>
                                      <p:to>
                                        <p:strVal val="hidden"/>
                                      </p:to>
                                    </p:set>
                                  </p:subTnLst>
                                </p:cTn>
                              </p:par>
                              <p:par>
                                <p:cTn id="159" presetID="22" presetClass="exit" presetSubtype="8" fill="hold" nodeType="withEffect">
                                  <p:stCondLst>
                                    <p:cond delay="0"/>
                                  </p:stCondLst>
                                  <p:childTnLst>
                                    <p:animEffect transition="out" filter="wipe(left)">
                                      <p:cBhvr>
                                        <p:cTn id="160" dur="1000"/>
                                        <p:tgtEl>
                                          <p:spTgt spid="302112"/>
                                        </p:tgtEl>
                                      </p:cBhvr>
                                    </p:animEffect>
                                    <p:set>
                                      <p:cBhvr>
                                        <p:cTn id="161" dur="1" fill="hold">
                                          <p:stCondLst>
                                            <p:cond delay="999"/>
                                          </p:stCondLst>
                                        </p:cTn>
                                        <p:tgtEl>
                                          <p:spTgt spid="302112"/>
                                        </p:tgtEl>
                                        <p:attrNameLst>
                                          <p:attrName>style.visibility</p:attrName>
                                        </p:attrNameLst>
                                      </p:cBhvr>
                                      <p:to>
                                        <p:strVal val="hidden"/>
                                      </p:to>
                                    </p:set>
                                  </p:childTnLst>
                                </p:cTn>
                              </p:par>
                              <p:par>
                                <p:cTn id="162" presetID="22" presetClass="entr" presetSubtype="8" fill="hold" nodeType="withEffect">
                                  <p:stCondLst>
                                    <p:cond delay="1000"/>
                                  </p:stCondLst>
                                  <p:childTnLst>
                                    <p:set>
                                      <p:cBhvr>
                                        <p:cTn id="163" dur="1" fill="hold">
                                          <p:stCondLst>
                                            <p:cond delay="0"/>
                                          </p:stCondLst>
                                        </p:cTn>
                                        <p:tgtEl>
                                          <p:spTgt spid="302142"/>
                                        </p:tgtEl>
                                        <p:attrNameLst>
                                          <p:attrName>style.visibility</p:attrName>
                                        </p:attrNameLst>
                                      </p:cBhvr>
                                      <p:to>
                                        <p:strVal val="visible"/>
                                      </p:to>
                                    </p:set>
                                    <p:animEffect transition="in" filter="wipe(left)">
                                      <p:cBhvr>
                                        <p:cTn id="164" dur="2000"/>
                                        <p:tgtEl>
                                          <p:spTgt spid="302142"/>
                                        </p:tgtEl>
                                      </p:cBhvr>
                                    </p:animEffect>
                                  </p:childTnLst>
                                </p:cTn>
                              </p:par>
                              <p:par>
                                <p:cTn id="165" presetID="53" presetClass="entr" presetSubtype="16" fill="hold" nodeType="withEffect">
                                  <p:stCondLst>
                                    <p:cond delay="3000"/>
                                  </p:stCondLst>
                                  <p:childTnLst>
                                    <p:set>
                                      <p:cBhvr>
                                        <p:cTn id="166" dur="1" fill="hold">
                                          <p:stCondLst>
                                            <p:cond delay="0"/>
                                          </p:stCondLst>
                                        </p:cTn>
                                        <p:tgtEl>
                                          <p:spTgt spid="302149"/>
                                        </p:tgtEl>
                                        <p:attrNameLst>
                                          <p:attrName>style.visibility</p:attrName>
                                        </p:attrNameLst>
                                      </p:cBhvr>
                                      <p:to>
                                        <p:strVal val="visible"/>
                                      </p:to>
                                    </p:set>
                                    <p:anim calcmode="lin" valueType="num">
                                      <p:cBhvr>
                                        <p:cTn id="167" dur="1000" fill="hold"/>
                                        <p:tgtEl>
                                          <p:spTgt spid="302149"/>
                                        </p:tgtEl>
                                        <p:attrNameLst>
                                          <p:attrName>ppt_w</p:attrName>
                                        </p:attrNameLst>
                                      </p:cBhvr>
                                      <p:tavLst>
                                        <p:tav tm="0">
                                          <p:val>
                                            <p:fltVal val="0"/>
                                          </p:val>
                                        </p:tav>
                                        <p:tav tm="100000">
                                          <p:val>
                                            <p:strVal val="#ppt_w"/>
                                          </p:val>
                                        </p:tav>
                                      </p:tavLst>
                                    </p:anim>
                                    <p:anim calcmode="lin" valueType="num">
                                      <p:cBhvr>
                                        <p:cTn id="168" dur="1000" fill="hold"/>
                                        <p:tgtEl>
                                          <p:spTgt spid="302149"/>
                                        </p:tgtEl>
                                        <p:attrNameLst>
                                          <p:attrName>ppt_h</p:attrName>
                                        </p:attrNameLst>
                                      </p:cBhvr>
                                      <p:tavLst>
                                        <p:tav tm="0">
                                          <p:val>
                                            <p:fltVal val="0"/>
                                          </p:val>
                                        </p:tav>
                                        <p:tav tm="100000">
                                          <p:val>
                                            <p:strVal val="#ppt_h"/>
                                          </p:val>
                                        </p:tav>
                                      </p:tavLst>
                                    </p:anim>
                                    <p:animEffect transition="in" filter="fade">
                                      <p:cBhvr>
                                        <p:cTn id="169" dur="1000"/>
                                        <p:tgtEl>
                                          <p:spTgt spid="302149"/>
                                        </p:tgtEl>
                                      </p:cBhvr>
                                    </p:animEffect>
                                  </p:childTnLst>
                                </p:cTn>
                              </p:par>
                            </p:childTnLst>
                          </p:cTn>
                        </p:par>
                        <p:par>
                          <p:cTn id="170" fill="hold">
                            <p:stCondLst>
                              <p:cond delay="9000"/>
                            </p:stCondLst>
                            <p:childTnLst>
                              <p:par>
                                <p:cTn id="171" presetID="53" presetClass="entr" presetSubtype="16" fill="hold" grpId="0" nodeType="afterEffect">
                                  <p:stCondLst>
                                    <p:cond delay="0"/>
                                  </p:stCondLst>
                                  <p:childTnLst>
                                    <p:set>
                                      <p:cBhvr>
                                        <p:cTn id="172" dur="1" fill="hold">
                                          <p:stCondLst>
                                            <p:cond delay="0"/>
                                          </p:stCondLst>
                                        </p:cTn>
                                        <p:tgtEl>
                                          <p:spTgt spid="302152"/>
                                        </p:tgtEl>
                                        <p:attrNameLst>
                                          <p:attrName>style.visibility</p:attrName>
                                        </p:attrNameLst>
                                      </p:cBhvr>
                                      <p:to>
                                        <p:strVal val="visible"/>
                                      </p:to>
                                    </p:set>
                                    <p:anim calcmode="lin" valueType="num">
                                      <p:cBhvr>
                                        <p:cTn id="173" dur="1000" fill="hold"/>
                                        <p:tgtEl>
                                          <p:spTgt spid="302152"/>
                                        </p:tgtEl>
                                        <p:attrNameLst>
                                          <p:attrName>ppt_w</p:attrName>
                                        </p:attrNameLst>
                                      </p:cBhvr>
                                      <p:tavLst>
                                        <p:tav tm="0">
                                          <p:val>
                                            <p:fltVal val="0"/>
                                          </p:val>
                                        </p:tav>
                                        <p:tav tm="100000">
                                          <p:val>
                                            <p:strVal val="#ppt_w"/>
                                          </p:val>
                                        </p:tav>
                                      </p:tavLst>
                                    </p:anim>
                                    <p:anim calcmode="lin" valueType="num">
                                      <p:cBhvr>
                                        <p:cTn id="174" dur="1000" fill="hold"/>
                                        <p:tgtEl>
                                          <p:spTgt spid="302152"/>
                                        </p:tgtEl>
                                        <p:attrNameLst>
                                          <p:attrName>ppt_h</p:attrName>
                                        </p:attrNameLst>
                                      </p:cBhvr>
                                      <p:tavLst>
                                        <p:tav tm="0">
                                          <p:val>
                                            <p:fltVal val="0"/>
                                          </p:val>
                                        </p:tav>
                                        <p:tav tm="100000">
                                          <p:val>
                                            <p:strVal val="#ppt_h"/>
                                          </p:val>
                                        </p:tav>
                                      </p:tavLst>
                                    </p:anim>
                                    <p:animEffect transition="in" filter="fade">
                                      <p:cBhvr>
                                        <p:cTn id="175" dur="1000"/>
                                        <p:tgtEl>
                                          <p:spTgt spid="302152"/>
                                        </p:tgtEl>
                                      </p:cBhvr>
                                    </p:animEffect>
                                  </p:childTnLst>
                                </p:cTn>
                              </p:par>
                              <p:par>
                                <p:cTn id="176" presetID="53" presetClass="entr" presetSubtype="16" fill="hold" grpId="0" nodeType="withEffect">
                                  <p:stCondLst>
                                    <p:cond delay="0"/>
                                  </p:stCondLst>
                                  <p:childTnLst>
                                    <p:set>
                                      <p:cBhvr>
                                        <p:cTn id="177" dur="1" fill="hold">
                                          <p:stCondLst>
                                            <p:cond delay="0"/>
                                          </p:stCondLst>
                                        </p:cTn>
                                        <p:tgtEl>
                                          <p:spTgt spid="302125"/>
                                        </p:tgtEl>
                                        <p:attrNameLst>
                                          <p:attrName>style.visibility</p:attrName>
                                        </p:attrNameLst>
                                      </p:cBhvr>
                                      <p:to>
                                        <p:strVal val="visible"/>
                                      </p:to>
                                    </p:set>
                                    <p:anim calcmode="lin" valueType="num">
                                      <p:cBhvr>
                                        <p:cTn id="178" dur="1000" fill="hold"/>
                                        <p:tgtEl>
                                          <p:spTgt spid="302125"/>
                                        </p:tgtEl>
                                        <p:attrNameLst>
                                          <p:attrName>ppt_w</p:attrName>
                                        </p:attrNameLst>
                                      </p:cBhvr>
                                      <p:tavLst>
                                        <p:tav tm="0">
                                          <p:val>
                                            <p:fltVal val="0"/>
                                          </p:val>
                                        </p:tav>
                                        <p:tav tm="100000">
                                          <p:val>
                                            <p:strVal val="#ppt_w"/>
                                          </p:val>
                                        </p:tav>
                                      </p:tavLst>
                                    </p:anim>
                                    <p:anim calcmode="lin" valueType="num">
                                      <p:cBhvr>
                                        <p:cTn id="179" dur="1000" fill="hold"/>
                                        <p:tgtEl>
                                          <p:spTgt spid="302125"/>
                                        </p:tgtEl>
                                        <p:attrNameLst>
                                          <p:attrName>ppt_h</p:attrName>
                                        </p:attrNameLst>
                                      </p:cBhvr>
                                      <p:tavLst>
                                        <p:tav tm="0">
                                          <p:val>
                                            <p:fltVal val="0"/>
                                          </p:val>
                                        </p:tav>
                                        <p:tav tm="100000">
                                          <p:val>
                                            <p:strVal val="#ppt_h"/>
                                          </p:val>
                                        </p:tav>
                                      </p:tavLst>
                                    </p:anim>
                                    <p:animEffect transition="in" filter="fade">
                                      <p:cBhvr>
                                        <p:cTn id="180" dur="1000"/>
                                        <p:tgtEl>
                                          <p:spTgt spid="302125"/>
                                        </p:tgtEl>
                                      </p:cBhvr>
                                    </p:animEffect>
                                  </p:childTnLst>
                                </p:cTn>
                              </p:par>
                            </p:childTnLst>
                          </p:cTn>
                        </p:par>
                      </p:childTnLst>
                    </p:cTn>
                  </p:par>
                </p:childTnLst>
              </p:cTn>
              <p:nextCondLst>
                <p:cond evt="onClick" delay="0">
                  <p:tgtEl>
                    <p:spTgt spid="302164"/>
                  </p:tgtEl>
                </p:cond>
              </p:nextCondLst>
            </p:seq>
          </p:childTnLst>
        </p:cTn>
      </p:par>
    </p:tnLst>
    <p:bldLst>
      <p:bldP spid="302087" grpId="0"/>
      <p:bldP spid="302099" grpId="0"/>
      <p:bldP spid="302100" grpId="0"/>
      <p:bldP spid="302104" grpId="0"/>
      <p:bldP spid="302105" grpId="0"/>
      <p:bldP spid="302120" grpId="0"/>
      <p:bldP spid="302121" grpId="0"/>
      <p:bldP spid="302124" grpId="0"/>
      <p:bldP spid="302125" grpId="0"/>
      <p:bldP spid="302125" grpId="1"/>
      <p:bldP spid="302128" grpId="0"/>
      <p:bldP spid="302132" grpId="0"/>
      <p:bldP spid="302152" grpId="0" bldLvl="0" animBg="1"/>
      <p:bldP spid="302161" grpId="0" bldLvl="0" animBg="1"/>
      <p:bldP spid="302162" grpId="0"/>
      <p:bldP spid="302164"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矩形 303105"/>
          <p:cNvSpPr/>
          <p:nvPr/>
        </p:nvSpPr>
        <p:spPr>
          <a:xfrm>
            <a:off x="1054423" y="3461544"/>
            <a:ext cx="8826500" cy="1588"/>
          </a:xfrm>
          <a:prstGeom prst="rect">
            <a:avLst/>
          </a:prstGeom>
          <a:noFill/>
          <a:ln w="9525">
            <a:noFill/>
          </a:ln>
        </p:spPr>
        <p:txBody>
          <a:bodyPr/>
          <a:lstStyle/>
          <a:p>
            <a:endParaRPr lang="zh-CN" altLang="en-US"/>
          </a:p>
        </p:txBody>
      </p:sp>
      <p:sp>
        <p:nvSpPr>
          <p:cNvPr id="303109" name="文本框 303108"/>
          <p:cNvSpPr txBox="1"/>
          <p:nvPr/>
        </p:nvSpPr>
        <p:spPr>
          <a:xfrm>
            <a:off x="1755598" y="1804353"/>
            <a:ext cx="9461326" cy="1383665"/>
          </a:xfrm>
          <a:prstGeom prst="rect">
            <a:avLst/>
          </a:prstGeom>
          <a:noFill/>
          <a:ln w="9525">
            <a:noFill/>
          </a:ln>
        </p:spPr>
        <p:txBody>
          <a:bodyPr wrap="square">
            <a:spAutoFit/>
          </a:bodyPr>
          <a:lstStyle/>
          <a:p>
            <a:r>
              <a:rPr lang="zh-CN" altLang="en-US" sz="2800" u="sng" dirty="0">
                <a:solidFill>
                  <a:srgbClr val="0000CC"/>
                </a:solidFill>
                <a:effectLst>
                  <a:outerShdw blurRad="38100" dist="38100" dir="2700000">
                    <a:srgbClr val="C0C0C0"/>
                  </a:outerShdw>
                </a:effectLst>
                <a:latin typeface="Tahoma" panose="020B0604030504040204" pitchFamily="34" charset="0"/>
              </a:rPr>
              <a:t>双缓冲分析</a:t>
            </a:r>
            <a:r>
              <a:rPr lang="zh-CN" altLang="en-US" sz="2800" dirty="0">
                <a:solidFill>
                  <a:srgbClr val="0000CC"/>
                </a:solidFill>
                <a:effectLst>
                  <a:outerShdw blurRad="38100" dist="38100" dir="2700000">
                    <a:srgbClr val="C0C0C0"/>
                  </a:outerShdw>
                </a:effectLst>
                <a:latin typeface="Tahoma" panose="020B0604030504040204" pitchFamily="34" charset="0"/>
              </a:rPr>
              <a:t>：</a:t>
            </a:r>
          </a:p>
          <a:p>
            <a:r>
              <a:rPr lang="zh-CN" altLang="en-US" sz="2800" dirty="0">
                <a:solidFill>
                  <a:srgbClr val="0000CC"/>
                </a:solidFill>
                <a:effectLst>
                  <a:outerShdw blurRad="38100" dist="38100" dir="2700000">
                    <a:srgbClr val="C0C0C0"/>
                  </a:outerShdw>
                </a:effectLst>
                <a:latin typeface="Tahoma" panose="020B0604030504040204" pitchFamily="34" charset="0"/>
              </a:rPr>
              <a:t>双缓冲只是说明设备之间、</a:t>
            </a:r>
            <a:r>
              <a:rPr lang="en-US" altLang="zh-CN" sz="2800" dirty="0">
                <a:solidFill>
                  <a:srgbClr val="0000CC"/>
                </a:solidFill>
                <a:effectLst>
                  <a:outerShdw blurRad="38100" dist="38100" dir="2700000">
                    <a:srgbClr val="C0C0C0"/>
                  </a:outerShdw>
                </a:effectLst>
                <a:latin typeface="Tahoma" panose="020B0604030504040204" pitchFamily="34" charset="0"/>
              </a:rPr>
              <a:t>CPU</a:t>
            </a:r>
            <a:r>
              <a:rPr lang="zh-CN" altLang="en-US" sz="2800" dirty="0">
                <a:solidFill>
                  <a:srgbClr val="0000CC"/>
                </a:solidFill>
                <a:effectLst>
                  <a:outerShdw blurRad="38100" dist="38100" dir="2700000">
                    <a:srgbClr val="C0C0C0"/>
                  </a:outerShdw>
                </a:effectLst>
                <a:latin typeface="Tahoma" panose="020B0604030504040204" pitchFamily="34" charset="0"/>
              </a:rPr>
              <a:t>和设备并行操作简单模型，不能用于实际并行操作，有两个原因：</a:t>
            </a:r>
            <a:r>
              <a:rPr lang="zh-CN" altLang="en-US" dirty="0">
                <a:solidFill>
                  <a:srgbClr val="0000CC"/>
                </a:solidFill>
                <a:effectLst>
                  <a:outerShdw blurRad="38100" dist="38100" dir="2700000">
                    <a:srgbClr val="C0C0C0"/>
                  </a:outerShdw>
                </a:effectLst>
                <a:latin typeface="Tahoma" panose="020B0604030504040204" pitchFamily="34" charset="0"/>
              </a:rPr>
              <a:t> </a:t>
            </a:r>
          </a:p>
        </p:txBody>
      </p:sp>
      <p:sp>
        <p:nvSpPr>
          <p:cNvPr id="303110" name="文本框 303109"/>
          <p:cNvSpPr txBox="1"/>
          <p:nvPr/>
        </p:nvSpPr>
        <p:spPr>
          <a:xfrm>
            <a:off x="1706885" y="3345657"/>
            <a:ext cx="9430692" cy="1198880"/>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dirty="0">
                <a:latin typeface="Tahoma" panose="020B0604030504040204" pitchFamily="34" charset="0"/>
              </a:rPr>
              <a:t> 计算机系统中外围设备较多，各设备差异很大，双缓冲下设备间完全并行操作很难实现，可存在并行，但很不完全。图</a:t>
            </a:r>
            <a:r>
              <a:rPr lang="en-US" altLang="zh-CN" dirty="0">
                <a:latin typeface="Tahoma" panose="020B0604030504040204" pitchFamily="34" charset="0"/>
              </a:rPr>
              <a:t>5.17</a:t>
            </a:r>
            <a:r>
              <a:rPr lang="zh-CN" altLang="en-US" dirty="0">
                <a:latin typeface="Tahoma" panose="020B0604030504040204" pitchFamily="34" charset="0"/>
              </a:rPr>
              <a:t>（</a:t>
            </a:r>
            <a:r>
              <a:rPr lang="en-US" altLang="zh-CN" dirty="0">
                <a:latin typeface="Tahoma" panose="020B0604030504040204" pitchFamily="34" charset="0"/>
              </a:rPr>
              <a:t>a</a:t>
            </a:r>
            <a:r>
              <a:rPr lang="zh-CN" altLang="en-US" dirty="0">
                <a:latin typeface="Tahoma" panose="020B0604030504040204" pitchFamily="34" charset="0"/>
              </a:rPr>
              <a:t>）仅是理想情况。 </a:t>
            </a:r>
          </a:p>
        </p:txBody>
      </p:sp>
      <p:sp>
        <p:nvSpPr>
          <p:cNvPr id="303111" name="文本框 303110"/>
          <p:cNvSpPr txBox="1"/>
          <p:nvPr/>
        </p:nvSpPr>
        <p:spPr>
          <a:xfrm>
            <a:off x="1770385" y="4641057"/>
            <a:ext cx="9367192" cy="1200329"/>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dirty="0">
                <a:latin typeface="Tahoma" panose="020B0604030504040204" pitchFamily="34" charset="0"/>
              </a:rPr>
              <a:t> </a:t>
            </a:r>
            <a:r>
              <a:rPr lang="en-US" altLang="zh-CN" dirty="0">
                <a:latin typeface="Tahoma" panose="020B0604030504040204" pitchFamily="34" charset="0"/>
              </a:rPr>
              <a:t>CPU</a:t>
            </a:r>
            <a:r>
              <a:rPr lang="zh-CN" altLang="en-US" dirty="0">
                <a:latin typeface="Tahoma" panose="020B0604030504040204" pitchFamily="34" charset="0"/>
              </a:rPr>
              <a:t>速度远高于外设，</a:t>
            </a:r>
            <a:r>
              <a:rPr lang="zh-CN" altLang="en-US" dirty="0">
                <a:solidFill>
                  <a:srgbClr val="FF00FF"/>
                </a:solidFill>
                <a:latin typeface="Tahoma" panose="020B0604030504040204" pitchFamily="34" charset="0"/>
              </a:rPr>
              <a:t>尤其出现阵发性</a:t>
            </a:r>
            <a:r>
              <a:rPr lang="en-US" altLang="zh-CN" dirty="0">
                <a:solidFill>
                  <a:srgbClr val="FF00FF"/>
                </a:solidFill>
                <a:latin typeface="Tahoma" panose="020B0604030504040204" pitchFamily="34" charset="0"/>
              </a:rPr>
              <a:t>I/O</a:t>
            </a:r>
            <a:r>
              <a:rPr lang="zh-CN" altLang="en-US" dirty="0">
                <a:solidFill>
                  <a:srgbClr val="FF00FF"/>
                </a:solidFill>
                <a:latin typeface="Tahoma" panose="020B0604030504040204" pitchFamily="34" charset="0"/>
              </a:rPr>
              <a:t>操作，使得</a:t>
            </a:r>
            <a:r>
              <a:rPr lang="en-US" altLang="zh-CN" dirty="0">
                <a:solidFill>
                  <a:srgbClr val="FF00FF"/>
                </a:solidFill>
                <a:latin typeface="Tahoma" panose="020B0604030504040204" pitchFamily="34" charset="0"/>
              </a:rPr>
              <a:t>CPU</a:t>
            </a:r>
            <a:r>
              <a:rPr lang="zh-CN" altLang="en-US" dirty="0">
                <a:solidFill>
                  <a:srgbClr val="FF00FF"/>
                </a:solidFill>
                <a:latin typeface="Tahoma" panose="020B0604030504040204" pitchFamily="34" charset="0"/>
              </a:rPr>
              <a:t>与设备间并行难以实现</a:t>
            </a:r>
            <a:r>
              <a:rPr lang="zh-CN" altLang="en-US" dirty="0">
                <a:latin typeface="Tahoma" panose="020B0604030504040204" pitchFamily="34" charset="0"/>
              </a:rPr>
              <a:t>，因而</a:t>
            </a:r>
            <a:r>
              <a:rPr lang="en-US" altLang="zh-CN" dirty="0">
                <a:latin typeface="Tahoma" panose="020B0604030504040204" pitchFamily="34" charset="0"/>
              </a:rPr>
              <a:t>,</a:t>
            </a:r>
            <a:r>
              <a:rPr lang="zh-CN" altLang="en-US" dirty="0">
                <a:latin typeface="Tahoma" panose="020B0604030504040204" pitchFamily="34" charset="0"/>
              </a:rPr>
              <a:t>双缓冲情况下匹配设备和</a:t>
            </a:r>
            <a:r>
              <a:rPr lang="en-US" altLang="zh-CN" dirty="0">
                <a:latin typeface="Tahoma" panose="020B0604030504040204" pitchFamily="34" charset="0"/>
              </a:rPr>
              <a:t>CPU</a:t>
            </a:r>
            <a:r>
              <a:rPr lang="zh-CN" altLang="en-US" dirty="0">
                <a:latin typeface="Tahoma" panose="020B0604030504040204" pitchFamily="34" charset="0"/>
              </a:rPr>
              <a:t>速度受到制约。现代系统中一般使用多缓冲的循环缓冲或缓冲池结构。 </a:t>
            </a:r>
          </a:p>
        </p:txBody>
      </p:sp>
      <p:sp>
        <p:nvSpPr>
          <p:cNvPr id="303115" name="AutoShape 5"/>
          <p:cNvSpPr/>
          <p:nvPr/>
        </p:nvSpPr>
        <p:spPr>
          <a:xfrm>
            <a:off x="1071885" y="1085057"/>
            <a:ext cx="3514725"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03116" name="Text Box 38"/>
          <p:cNvSpPr txBox="1"/>
          <p:nvPr/>
        </p:nvSpPr>
        <p:spPr>
          <a:xfrm>
            <a:off x="1127448" y="1124744"/>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三、双缓冲区</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9" name="矩形 8">
            <a:extLst>
              <a:ext uri="{FF2B5EF4-FFF2-40B4-BE49-F238E27FC236}">
                <a16:creationId xmlns:a16="http://schemas.microsoft.com/office/drawing/2014/main" id="{77B03D78-87E0-4E0F-9F47-4B9D146D9C36}"/>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3115"/>
                                        </p:tgtEl>
                                        <p:attrNameLst>
                                          <p:attrName>style.visibility</p:attrName>
                                        </p:attrNameLst>
                                      </p:cBhvr>
                                      <p:to>
                                        <p:strVal val="visible"/>
                                      </p:to>
                                    </p:set>
                                    <p:anim calcmode="lin" valueType="num">
                                      <p:cBhvr additive="base">
                                        <p:cTn id="7" dur="500" fill="hold"/>
                                        <p:tgtEl>
                                          <p:spTgt spid="303115"/>
                                        </p:tgtEl>
                                        <p:attrNameLst>
                                          <p:attrName>ppt_x</p:attrName>
                                        </p:attrNameLst>
                                      </p:cBhvr>
                                      <p:tavLst>
                                        <p:tav tm="0">
                                          <p:val>
                                            <p:strVal val="#ppt_x"/>
                                          </p:val>
                                        </p:tav>
                                        <p:tav tm="100000">
                                          <p:val>
                                            <p:strVal val="#ppt_x"/>
                                          </p:val>
                                        </p:tav>
                                      </p:tavLst>
                                    </p:anim>
                                    <p:anim calcmode="lin" valueType="num">
                                      <p:cBhvr additive="base">
                                        <p:cTn id="8" dur="500" fill="hold"/>
                                        <p:tgtEl>
                                          <p:spTgt spid="3031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03116"/>
                                        </p:tgtEl>
                                        <p:attrNameLst>
                                          <p:attrName>style.visibility</p:attrName>
                                        </p:attrNameLst>
                                      </p:cBhvr>
                                      <p:to>
                                        <p:strVal val="visible"/>
                                      </p:to>
                                    </p:set>
                                    <p:anim calcmode="lin" valueType="num">
                                      <p:cBhvr additive="base">
                                        <p:cTn id="12" dur="500" fill="hold"/>
                                        <p:tgtEl>
                                          <p:spTgt spid="303116"/>
                                        </p:tgtEl>
                                        <p:attrNameLst>
                                          <p:attrName>ppt_x</p:attrName>
                                        </p:attrNameLst>
                                      </p:cBhvr>
                                      <p:tavLst>
                                        <p:tav tm="0">
                                          <p:val>
                                            <p:strVal val="#ppt_x"/>
                                          </p:val>
                                        </p:tav>
                                        <p:tav tm="100000">
                                          <p:val>
                                            <p:strVal val="#ppt_x"/>
                                          </p:val>
                                        </p:tav>
                                      </p:tavLst>
                                    </p:anim>
                                    <p:anim calcmode="lin" valueType="num">
                                      <p:cBhvr additive="base">
                                        <p:cTn id="13" dur="500" fill="hold"/>
                                        <p:tgtEl>
                                          <p:spTgt spid="303116"/>
                                        </p:tgtEl>
                                        <p:attrNameLst>
                                          <p:attrName>ppt_y</p:attrName>
                                        </p:attrNameLst>
                                      </p:cBhvr>
                                      <p:tavLst>
                                        <p:tav tm="0">
                                          <p:val>
                                            <p:strVal val="1+#ppt_h/2"/>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03109"/>
                                        </p:tgtEl>
                                        <p:attrNameLst>
                                          <p:attrName>style.visibility</p:attrName>
                                        </p:attrNameLst>
                                      </p:cBhvr>
                                      <p:to>
                                        <p:strVal val="visible"/>
                                      </p:to>
                                    </p:set>
                                    <p:anim calcmode="lin" valueType="num">
                                      <p:cBhvr additive="base">
                                        <p:cTn id="16" dur="500" fill="hold"/>
                                        <p:tgtEl>
                                          <p:spTgt spid="303109"/>
                                        </p:tgtEl>
                                        <p:attrNameLst>
                                          <p:attrName>ppt_x</p:attrName>
                                        </p:attrNameLst>
                                      </p:cBhvr>
                                      <p:tavLst>
                                        <p:tav tm="0">
                                          <p:val>
                                            <p:strVal val="0-#ppt_w/2"/>
                                          </p:val>
                                        </p:tav>
                                        <p:tav tm="100000">
                                          <p:val>
                                            <p:strVal val="#ppt_x"/>
                                          </p:val>
                                        </p:tav>
                                      </p:tavLst>
                                    </p:anim>
                                    <p:anim calcmode="lin" valueType="num">
                                      <p:cBhvr additive="base">
                                        <p:cTn id="17" dur="500" fill="hold"/>
                                        <p:tgtEl>
                                          <p:spTgt spid="303109"/>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303110"/>
                                        </p:tgtEl>
                                        <p:attrNameLst>
                                          <p:attrName>style.visibility</p:attrName>
                                        </p:attrNameLst>
                                      </p:cBhvr>
                                      <p:to>
                                        <p:strVal val="visible"/>
                                      </p:to>
                                    </p:set>
                                    <p:anim calcmode="lin" valueType="num">
                                      <p:cBhvr additive="base">
                                        <p:cTn id="21" dur="500" fill="hold"/>
                                        <p:tgtEl>
                                          <p:spTgt spid="303110"/>
                                        </p:tgtEl>
                                        <p:attrNameLst>
                                          <p:attrName>ppt_x</p:attrName>
                                        </p:attrNameLst>
                                      </p:cBhvr>
                                      <p:tavLst>
                                        <p:tav tm="0">
                                          <p:val>
                                            <p:strVal val="0-#ppt_w/2"/>
                                          </p:val>
                                        </p:tav>
                                        <p:tav tm="100000">
                                          <p:val>
                                            <p:strVal val="#ppt_x"/>
                                          </p:val>
                                        </p:tav>
                                      </p:tavLst>
                                    </p:anim>
                                    <p:anim calcmode="lin" valueType="num">
                                      <p:cBhvr additive="base">
                                        <p:cTn id="22" dur="500" fill="hold"/>
                                        <p:tgtEl>
                                          <p:spTgt spid="303110"/>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303111"/>
                                        </p:tgtEl>
                                        <p:attrNameLst>
                                          <p:attrName>style.visibility</p:attrName>
                                        </p:attrNameLst>
                                      </p:cBhvr>
                                      <p:to>
                                        <p:strVal val="visible"/>
                                      </p:to>
                                    </p:set>
                                    <p:anim calcmode="lin" valueType="num">
                                      <p:cBhvr additive="base">
                                        <p:cTn id="26" dur="500" fill="hold"/>
                                        <p:tgtEl>
                                          <p:spTgt spid="303111"/>
                                        </p:tgtEl>
                                        <p:attrNameLst>
                                          <p:attrName>ppt_x</p:attrName>
                                        </p:attrNameLst>
                                      </p:cBhvr>
                                      <p:tavLst>
                                        <p:tav tm="0">
                                          <p:val>
                                            <p:strVal val="#ppt_x"/>
                                          </p:val>
                                        </p:tav>
                                        <p:tav tm="100000">
                                          <p:val>
                                            <p:strVal val="#ppt_x"/>
                                          </p:val>
                                        </p:tav>
                                      </p:tavLst>
                                    </p:anim>
                                    <p:anim calcmode="lin" valueType="num">
                                      <p:cBhvr additive="base">
                                        <p:cTn id="27" dur="500" fill="hold"/>
                                        <p:tgtEl>
                                          <p:spTgt spid="303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9" grpId="0"/>
      <p:bldP spid="303110" grpId="0"/>
      <p:bldP spid="303111" grpId="0"/>
      <p:bldP spid="303115" grpId="0" bldLvl="0" animBg="1"/>
      <p:bldP spid="30311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矩形 304129"/>
          <p:cNvSpPr/>
          <p:nvPr/>
        </p:nvSpPr>
        <p:spPr>
          <a:xfrm>
            <a:off x="663327" y="3317082"/>
            <a:ext cx="9144000" cy="0"/>
          </a:xfrm>
          <a:prstGeom prst="rect">
            <a:avLst/>
          </a:prstGeom>
          <a:noFill/>
          <a:ln w="9525">
            <a:noFill/>
          </a:ln>
        </p:spPr>
        <p:txBody>
          <a:bodyPr/>
          <a:lstStyle/>
          <a:p>
            <a:endParaRPr lang="zh-CN" altLang="en-US"/>
          </a:p>
        </p:txBody>
      </p:sp>
      <p:sp>
        <p:nvSpPr>
          <p:cNvPr id="304133" name="文本框 304132"/>
          <p:cNvSpPr txBox="1"/>
          <p:nvPr/>
        </p:nvSpPr>
        <p:spPr>
          <a:xfrm>
            <a:off x="1346523" y="1832769"/>
            <a:ext cx="10006061" cy="1383665"/>
          </a:xfrm>
          <a:prstGeom prst="rect">
            <a:avLst/>
          </a:prstGeom>
          <a:noFill/>
          <a:ln w="9525">
            <a:noFill/>
          </a:ln>
        </p:spPr>
        <p:txBody>
          <a:bodyPr wrap="square">
            <a:spAutoFit/>
          </a:bodyPr>
          <a:lstStyle/>
          <a:p>
            <a:r>
              <a:rPr lang="zh-CN" altLang="en-US" sz="2800" dirty="0">
                <a:solidFill>
                  <a:srgbClr val="0000CC"/>
                </a:solidFill>
                <a:effectLst>
                  <a:outerShdw blurRad="38100" dist="38100" dir="2700000">
                    <a:srgbClr val="C0C0C0"/>
                  </a:outerShdw>
                </a:effectLst>
                <a:latin typeface="Tahoma" panose="020B0604030504040204" pitchFamily="34" charset="0"/>
              </a:rPr>
              <a:t>    可利用多缓冲来平滑计算与输入输出设备、输入设备与输出设备并行双方之间的数据流。多缓冲通常组织成循环缓冲的形式，如图 </a:t>
            </a:r>
            <a:r>
              <a:rPr lang="en-US" altLang="zh-CN" sz="2800" dirty="0">
                <a:solidFill>
                  <a:srgbClr val="0000CC"/>
                </a:solidFill>
                <a:effectLst>
                  <a:outerShdw blurRad="38100" dist="38100" dir="2700000">
                    <a:srgbClr val="C0C0C0"/>
                  </a:outerShdw>
                </a:effectLst>
                <a:latin typeface="Tahoma" panose="020B0604030504040204" pitchFamily="34" charset="0"/>
              </a:rPr>
              <a:t>5.15</a:t>
            </a:r>
            <a:r>
              <a:rPr lang="zh-CN" altLang="en-US" sz="2800" dirty="0">
                <a:solidFill>
                  <a:srgbClr val="0000CC"/>
                </a:solidFill>
                <a:effectLst>
                  <a:outerShdw blurRad="38100" dist="38100" dir="2700000">
                    <a:srgbClr val="C0C0C0"/>
                  </a:outerShdw>
                </a:effectLst>
                <a:latin typeface="Tahoma" panose="020B0604030504040204" pitchFamily="34" charset="0"/>
              </a:rPr>
              <a:t>（</a:t>
            </a:r>
            <a:r>
              <a:rPr lang="en-US" altLang="zh-CN" sz="2800" dirty="0">
                <a:solidFill>
                  <a:srgbClr val="0000CC"/>
                </a:solidFill>
                <a:effectLst>
                  <a:outerShdw blurRad="38100" dist="38100" dir="2700000">
                    <a:srgbClr val="C0C0C0"/>
                  </a:outerShdw>
                </a:effectLst>
                <a:latin typeface="Tahoma" panose="020B0604030504040204" pitchFamily="34" charset="0"/>
              </a:rPr>
              <a:t>d</a:t>
            </a:r>
            <a:r>
              <a:rPr lang="zh-CN" altLang="en-US" sz="2800" dirty="0">
                <a:solidFill>
                  <a:srgbClr val="0000CC"/>
                </a:solidFill>
                <a:effectLst>
                  <a:outerShdw blurRad="38100" dist="38100" dir="2700000">
                    <a:srgbClr val="C0C0C0"/>
                  </a:outerShdw>
                </a:effectLst>
                <a:latin typeface="Tahoma" panose="020B0604030504040204" pitchFamily="34" charset="0"/>
              </a:rPr>
              <a:t>）所示。</a:t>
            </a:r>
            <a:r>
              <a:rPr lang="zh-CN" altLang="en-US" dirty="0">
                <a:solidFill>
                  <a:srgbClr val="0000CC"/>
                </a:solidFill>
                <a:effectLst>
                  <a:outerShdw blurRad="38100" dist="38100" dir="2700000">
                    <a:srgbClr val="C0C0C0"/>
                  </a:outerShdw>
                </a:effectLst>
                <a:latin typeface="Tahoma" panose="020B0604030504040204" pitchFamily="34" charset="0"/>
              </a:rPr>
              <a:t> </a:t>
            </a:r>
          </a:p>
        </p:txBody>
      </p:sp>
      <p:sp>
        <p:nvSpPr>
          <p:cNvPr id="304135" name="文本框 304134"/>
          <p:cNvSpPr txBox="1"/>
          <p:nvPr/>
        </p:nvSpPr>
        <p:spPr>
          <a:xfrm>
            <a:off x="1559496" y="3880843"/>
            <a:ext cx="9934053" cy="461665"/>
          </a:xfrm>
          <a:prstGeom prst="rect">
            <a:avLst/>
          </a:prstGeom>
          <a:noFill/>
          <a:ln w="9525">
            <a:noFill/>
          </a:ln>
        </p:spPr>
        <p:txBody>
          <a:bodyPr wrap="square">
            <a:spAutoFit/>
          </a:bodyPr>
          <a:lstStyle/>
          <a:p>
            <a:pPr>
              <a:spcBef>
                <a:spcPct val="50000"/>
              </a:spcBef>
              <a:buClr>
                <a:srgbClr val="0000FF"/>
              </a:buClr>
              <a:buSzPct val="70000"/>
              <a:buFont typeface="Wingdings" panose="05000000000000000000" pitchFamily="2" charset="2"/>
            </a:pPr>
            <a:r>
              <a:rPr lang="zh-CN" altLang="en-US" dirty="0">
                <a:solidFill>
                  <a:srgbClr val="0000CC"/>
                </a:solidFill>
                <a:effectLst>
                  <a:outerShdw blurRad="38100" dist="38100" dir="2700000">
                    <a:srgbClr val="C0C0C0"/>
                  </a:outerShdw>
                </a:effectLst>
                <a:latin typeface="Tahoma" panose="020B0604030504040204" pitchFamily="34" charset="0"/>
              </a:rPr>
              <a:t>   由图</a:t>
            </a:r>
            <a:r>
              <a:rPr lang="en-US" altLang="zh-CN" dirty="0">
                <a:solidFill>
                  <a:srgbClr val="0000CC"/>
                </a:solidFill>
                <a:effectLst>
                  <a:outerShdw blurRad="38100" dist="38100" dir="2700000">
                    <a:srgbClr val="C0C0C0"/>
                  </a:outerShdw>
                </a:effectLst>
                <a:latin typeface="Tahoma" panose="020B0604030504040204" pitchFamily="34" charset="0"/>
              </a:rPr>
              <a:t>5.15</a:t>
            </a:r>
            <a:r>
              <a:rPr lang="zh-CN" altLang="en-US" dirty="0">
                <a:solidFill>
                  <a:srgbClr val="0000CC"/>
                </a:solidFill>
                <a:effectLst>
                  <a:outerShdw blurRad="38100" dist="38100" dir="2700000">
                    <a:srgbClr val="C0C0C0"/>
                  </a:outerShdw>
                </a:effectLst>
                <a:latin typeface="Tahoma" panose="020B0604030504040204" pitchFamily="34" charset="0"/>
              </a:rPr>
              <a:t>（</a:t>
            </a:r>
            <a:r>
              <a:rPr lang="en-US" altLang="zh-CN" dirty="0">
                <a:solidFill>
                  <a:srgbClr val="0000CC"/>
                </a:solidFill>
                <a:effectLst>
                  <a:outerShdw blurRad="38100" dist="38100" dir="2700000">
                    <a:srgbClr val="C0C0C0"/>
                  </a:outerShdw>
                </a:effectLst>
                <a:latin typeface="Tahoma" panose="020B0604030504040204" pitchFamily="34" charset="0"/>
              </a:rPr>
              <a:t>d</a:t>
            </a:r>
            <a:r>
              <a:rPr lang="zh-CN" altLang="en-US" dirty="0">
                <a:solidFill>
                  <a:srgbClr val="0000CC"/>
                </a:solidFill>
                <a:effectLst>
                  <a:outerShdw blurRad="38100" dist="38100" dir="2700000">
                    <a:srgbClr val="C0C0C0"/>
                  </a:outerShdw>
                </a:effectLst>
                <a:latin typeface="Tahoma" panose="020B0604030504040204" pitchFamily="34" charset="0"/>
              </a:rPr>
              <a:t>）加以放大，可以有图</a:t>
            </a:r>
            <a:r>
              <a:rPr lang="en-US" altLang="zh-CN" dirty="0">
                <a:solidFill>
                  <a:srgbClr val="0000CC"/>
                </a:solidFill>
                <a:effectLst>
                  <a:outerShdw blurRad="38100" dist="38100" dir="2700000">
                    <a:srgbClr val="C0C0C0"/>
                  </a:outerShdw>
                </a:effectLst>
                <a:latin typeface="Tahoma" panose="020B0604030504040204" pitchFamily="34" charset="0"/>
              </a:rPr>
              <a:t>5.18</a:t>
            </a:r>
            <a:r>
              <a:rPr lang="zh-CN" altLang="en-US" dirty="0">
                <a:solidFill>
                  <a:srgbClr val="0000CC"/>
                </a:solidFill>
                <a:effectLst>
                  <a:outerShdw blurRad="38100" dist="38100" dir="2700000">
                    <a:srgbClr val="C0C0C0"/>
                  </a:outerShdw>
                </a:effectLst>
                <a:latin typeface="Tahoma" panose="020B0604030504040204" pitchFamily="34" charset="0"/>
              </a:rPr>
              <a:t>。通常多个缓冲的大小相同。</a:t>
            </a:r>
            <a:r>
              <a:rPr lang="en-US" altLang="zh-CN" dirty="0">
                <a:solidFill>
                  <a:srgbClr val="0000CC"/>
                </a:solidFill>
                <a:effectLst>
                  <a:outerShdw blurRad="38100" dist="38100" dir="2700000">
                    <a:srgbClr val="C0C0C0"/>
                  </a:outerShdw>
                </a:effectLst>
                <a:latin typeface="Tahoma" panose="020B0604030504040204" pitchFamily="34" charset="0"/>
              </a:rPr>
              <a:t> </a:t>
            </a:r>
          </a:p>
        </p:txBody>
      </p:sp>
      <p:sp>
        <p:nvSpPr>
          <p:cNvPr id="304136" name="文本框 304135"/>
          <p:cNvSpPr txBox="1"/>
          <p:nvPr/>
        </p:nvSpPr>
        <p:spPr>
          <a:xfrm>
            <a:off x="1561852" y="3257590"/>
            <a:ext cx="3960813" cy="583565"/>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、多缓冲组成</a:t>
            </a:r>
            <a:r>
              <a:rPr lang="zh-CN" altLang="en-US" sz="3200" b="0" dirty="0">
                <a:latin typeface="Tahoma" panose="020B0604030504040204" pitchFamily="34" charset="0"/>
              </a:rPr>
              <a:t> </a:t>
            </a:r>
          </a:p>
        </p:txBody>
      </p:sp>
      <p:grpSp>
        <p:nvGrpSpPr>
          <p:cNvPr id="304138" name="组合 304137"/>
          <p:cNvGrpSpPr/>
          <p:nvPr/>
        </p:nvGrpSpPr>
        <p:grpSpPr>
          <a:xfrm rot="-162502">
            <a:off x="5423369" y="5036532"/>
            <a:ext cx="209550" cy="355600"/>
            <a:chOff x="465" y="6150"/>
            <a:chExt cx="465" cy="612"/>
          </a:xfrm>
        </p:grpSpPr>
        <p:sp>
          <p:nvSpPr>
            <p:cNvPr id="304139" name="任意多边形 304138"/>
            <p:cNvSpPr/>
            <p:nvPr/>
          </p:nvSpPr>
          <p:spPr>
            <a:xfrm>
              <a:off x="495" y="6150"/>
              <a:ext cx="435" cy="330"/>
            </a:xfrm>
            <a:custGeom>
              <a:avLst/>
              <a:gdLst/>
              <a:ahLst/>
              <a:cxnLst/>
              <a:rect l="0" t="0" r="0" b="0"/>
              <a:pathLst>
                <a:path w="435" h="330">
                  <a:moveTo>
                    <a:pt x="0" y="285"/>
                  </a:moveTo>
                  <a:cubicBezTo>
                    <a:pt x="7" y="260"/>
                    <a:pt x="7" y="183"/>
                    <a:pt x="45" y="135"/>
                  </a:cubicBezTo>
                  <a:cubicBezTo>
                    <a:pt x="82" y="73"/>
                    <a:pt x="163" y="0"/>
                    <a:pt x="225" y="0"/>
                  </a:cubicBezTo>
                  <a:cubicBezTo>
                    <a:pt x="285" y="0"/>
                    <a:pt x="375" y="31"/>
                    <a:pt x="405" y="135"/>
                  </a:cubicBezTo>
                  <a:cubicBezTo>
                    <a:pt x="435" y="239"/>
                    <a:pt x="417" y="290"/>
                    <a:pt x="420" y="330"/>
                  </a:cubicBezTo>
                </a:path>
              </a:pathLst>
            </a:custGeom>
            <a:noFill/>
            <a:ln w="9525" cap="flat" cmpd="sng">
              <a:solidFill>
                <a:srgbClr val="800000">
                  <a:alpha val="100000"/>
                </a:srgbClr>
              </a:solidFill>
              <a:prstDash val="solid"/>
              <a:headEnd type="none" w="med" len="med"/>
              <a:tailEnd type="triangle" w="med" len="med"/>
            </a:ln>
          </p:spPr>
          <p:txBody>
            <a:bodyPr/>
            <a:lstStyle/>
            <a:p>
              <a:endParaRPr lang="zh-CN" altLang="en-US"/>
            </a:p>
          </p:txBody>
        </p:sp>
        <p:sp>
          <p:nvSpPr>
            <p:cNvPr id="304140" name="任意多边形 304139"/>
            <p:cNvSpPr/>
            <p:nvPr/>
          </p:nvSpPr>
          <p:spPr>
            <a:xfrm flipH="1" flipV="1">
              <a:off x="465" y="6432"/>
              <a:ext cx="435" cy="330"/>
            </a:xfrm>
            <a:custGeom>
              <a:avLst/>
              <a:gdLst/>
              <a:ahLst/>
              <a:cxnLst/>
              <a:rect l="0" t="0" r="0" b="0"/>
              <a:pathLst>
                <a:path w="435" h="330">
                  <a:moveTo>
                    <a:pt x="0" y="285"/>
                  </a:moveTo>
                  <a:cubicBezTo>
                    <a:pt x="7" y="260"/>
                    <a:pt x="7" y="183"/>
                    <a:pt x="45" y="135"/>
                  </a:cubicBezTo>
                  <a:cubicBezTo>
                    <a:pt x="82" y="73"/>
                    <a:pt x="163" y="0"/>
                    <a:pt x="225" y="0"/>
                  </a:cubicBezTo>
                  <a:cubicBezTo>
                    <a:pt x="285" y="0"/>
                    <a:pt x="375" y="31"/>
                    <a:pt x="405" y="135"/>
                  </a:cubicBezTo>
                  <a:cubicBezTo>
                    <a:pt x="435" y="239"/>
                    <a:pt x="417" y="290"/>
                    <a:pt x="420" y="330"/>
                  </a:cubicBezTo>
                </a:path>
              </a:pathLst>
            </a:custGeom>
            <a:noFill/>
            <a:ln w="9525" cap="flat" cmpd="sng">
              <a:solidFill>
                <a:srgbClr val="800000">
                  <a:alpha val="100000"/>
                </a:srgbClr>
              </a:solidFill>
              <a:prstDash val="solid"/>
              <a:headEnd type="none" w="med" len="med"/>
              <a:tailEnd type="triangle" w="med" len="med"/>
            </a:ln>
          </p:spPr>
          <p:txBody>
            <a:bodyPr/>
            <a:lstStyle/>
            <a:p>
              <a:endParaRPr lang="zh-CN" altLang="en-US"/>
            </a:p>
          </p:txBody>
        </p:sp>
      </p:grpSp>
      <p:sp>
        <p:nvSpPr>
          <p:cNvPr id="304141" name="圆角矩形 304140"/>
          <p:cNvSpPr/>
          <p:nvPr/>
        </p:nvSpPr>
        <p:spPr>
          <a:xfrm>
            <a:off x="5632919" y="4976207"/>
            <a:ext cx="1338263" cy="693738"/>
          </a:xfrm>
          <a:prstGeom prst="roundRect">
            <a:avLst>
              <a:gd name="adj" fmla="val 16667"/>
            </a:avLst>
          </a:prstGeom>
          <a:solidFill>
            <a:srgbClr val="CCFFFF"/>
          </a:solidFill>
          <a:ln w="9525" cap="flat" cmpd="sng">
            <a:solidFill>
              <a:srgbClr val="000000"/>
            </a:solidFill>
            <a:prstDash val="solid"/>
            <a:headEnd type="none" w="med" len="med"/>
            <a:tailEnd type="none" w="med" len="med"/>
          </a:ln>
        </p:spPr>
        <p:txBody>
          <a:bodyPr/>
          <a:lstStyle/>
          <a:p>
            <a:endParaRPr lang="zh-CN" altLang="en-US"/>
          </a:p>
        </p:txBody>
      </p:sp>
      <p:sp>
        <p:nvSpPr>
          <p:cNvPr id="304142" name="圆角矩形 304141"/>
          <p:cNvSpPr/>
          <p:nvPr/>
        </p:nvSpPr>
        <p:spPr>
          <a:xfrm>
            <a:off x="8311032" y="4976207"/>
            <a:ext cx="1339850" cy="693738"/>
          </a:xfrm>
          <a:prstGeom prst="roundRect">
            <a:avLst>
              <a:gd name="adj" fmla="val 16667"/>
            </a:avLst>
          </a:prstGeom>
          <a:solidFill>
            <a:srgbClr val="9999FF"/>
          </a:solidFill>
          <a:ln w="9525" cap="flat" cmpd="sng">
            <a:solidFill>
              <a:srgbClr val="000000"/>
            </a:solidFill>
            <a:prstDash val="solid"/>
            <a:headEnd type="none" w="med" len="med"/>
            <a:tailEnd type="none" w="med" len="med"/>
          </a:ln>
        </p:spPr>
        <p:txBody>
          <a:bodyPr/>
          <a:lstStyle/>
          <a:p>
            <a:endParaRPr lang="zh-CN" altLang="en-US"/>
          </a:p>
        </p:txBody>
      </p:sp>
      <p:sp>
        <p:nvSpPr>
          <p:cNvPr id="304143" name="矩形 304142"/>
          <p:cNvSpPr/>
          <p:nvPr/>
        </p:nvSpPr>
        <p:spPr>
          <a:xfrm>
            <a:off x="8566619" y="5234970"/>
            <a:ext cx="812800" cy="136525"/>
          </a:xfrm>
          <a:prstGeom prst="rect">
            <a:avLst/>
          </a:prstGeom>
          <a:solidFill>
            <a:schemeClr val="bg1"/>
          </a:solidFill>
          <a:ln w="9525" cap="flat" cmpd="sng">
            <a:solidFill>
              <a:srgbClr val="000000"/>
            </a:solidFill>
            <a:prstDash val="solid"/>
            <a:miter/>
            <a:headEnd type="none" w="med" len="med"/>
            <a:tailEnd type="none" w="med" len="med"/>
          </a:ln>
        </p:spPr>
        <p:txBody>
          <a:bodyPr/>
          <a:lstStyle/>
          <a:p>
            <a:endParaRPr lang="zh-CN" altLang="en-US"/>
          </a:p>
        </p:txBody>
      </p:sp>
      <p:sp>
        <p:nvSpPr>
          <p:cNvPr id="304144" name="任意多边形 304143"/>
          <p:cNvSpPr/>
          <p:nvPr/>
        </p:nvSpPr>
        <p:spPr>
          <a:xfrm>
            <a:off x="6717182" y="5311170"/>
            <a:ext cx="1830387" cy="257175"/>
          </a:xfrm>
          <a:custGeom>
            <a:avLst/>
            <a:gdLst/>
            <a:ahLst/>
            <a:cxnLst/>
            <a:rect l="0" t="0" r="0" b="0"/>
            <a:pathLst>
              <a:path w="1722" h="405">
                <a:moveTo>
                  <a:pt x="0" y="405"/>
                </a:moveTo>
                <a:lnTo>
                  <a:pt x="525" y="0"/>
                </a:lnTo>
                <a:lnTo>
                  <a:pt x="1722" y="1"/>
                </a:lnTo>
              </a:path>
            </a:pathLst>
          </a:custGeom>
          <a:noFill/>
          <a:ln w="22225" cap="flat" cmpd="dbl">
            <a:solidFill>
              <a:srgbClr val="800000"/>
            </a:solidFill>
            <a:prstDash val="solid"/>
            <a:headEnd type="none" w="med" len="med"/>
            <a:tailEnd type="stealth" w="lg" len="lg"/>
          </a:ln>
        </p:spPr>
        <p:txBody>
          <a:bodyPr/>
          <a:lstStyle/>
          <a:p>
            <a:endParaRPr lang="zh-CN" altLang="en-US"/>
          </a:p>
        </p:txBody>
      </p:sp>
      <p:sp>
        <p:nvSpPr>
          <p:cNvPr id="304145" name="任意多边形 304144"/>
          <p:cNvSpPr/>
          <p:nvPr/>
        </p:nvSpPr>
        <p:spPr>
          <a:xfrm>
            <a:off x="4021607" y="5053995"/>
            <a:ext cx="1865312" cy="266700"/>
          </a:xfrm>
          <a:custGeom>
            <a:avLst/>
            <a:gdLst/>
            <a:ahLst/>
            <a:cxnLst/>
            <a:rect l="0" t="0" r="0" b="0"/>
            <a:pathLst>
              <a:path w="1755" h="421">
                <a:moveTo>
                  <a:pt x="0" y="421"/>
                </a:moveTo>
                <a:lnTo>
                  <a:pt x="1005" y="420"/>
                </a:lnTo>
                <a:lnTo>
                  <a:pt x="1755" y="0"/>
                </a:lnTo>
              </a:path>
            </a:pathLst>
          </a:custGeom>
          <a:noFill/>
          <a:ln w="22225" cap="flat" cmpd="dbl">
            <a:solidFill>
              <a:srgbClr val="800000"/>
            </a:solidFill>
            <a:prstDash val="solid"/>
            <a:headEnd type="none" w="med" len="med"/>
            <a:tailEnd type="stealth" w="lg" len="lg"/>
          </a:ln>
        </p:spPr>
        <p:txBody>
          <a:bodyPr/>
          <a:lstStyle/>
          <a:p>
            <a:endParaRPr lang="zh-CN" altLang="en-US"/>
          </a:p>
        </p:txBody>
      </p:sp>
      <p:sp>
        <p:nvSpPr>
          <p:cNvPr id="304146" name="矩形 304145"/>
          <p:cNvSpPr/>
          <p:nvPr/>
        </p:nvSpPr>
        <p:spPr>
          <a:xfrm>
            <a:off x="5871044" y="5017482"/>
            <a:ext cx="814388" cy="100013"/>
          </a:xfrm>
          <a:prstGeom prst="rect">
            <a:avLst/>
          </a:prstGeom>
          <a:solidFill>
            <a:schemeClr val="accent2"/>
          </a:solidFill>
          <a:ln w="9525" cap="flat" cmpd="sng">
            <a:solidFill>
              <a:srgbClr val="000000"/>
            </a:solidFill>
            <a:prstDash val="solid"/>
            <a:miter/>
            <a:headEnd type="none" w="med" len="med"/>
            <a:tailEnd type="none" w="med" len="med"/>
          </a:ln>
        </p:spPr>
        <p:txBody>
          <a:bodyPr/>
          <a:lstStyle/>
          <a:p>
            <a:endParaRPr lang="zh-CN" altLang="en-US"/>
          </a:p>
        </p:txBody>
      </p:sp>
      <p:sp>
        <p:nvSpPr>
          <p:cNvPr id="304147" name="矩形 304146"/>
          <p:cNvSpPr/>
          <p:nvPr/>
        </p:nvSpPr>
        <p:spPr>
          <a:xfrm>
            <a:off x="5871044" y="5187345"/>
            <a:ext cx="814388" cy="98425"/>
          </a:xfrm>
          <a:prstGeom prst="rect">
            <a:avLst/>
          </a:prstGeom>
          <a:solidFill>
            <a:schemeClr val="accent2"/>
          </a:solidFill>
          <a:ln w="9525" cap="flat" cmpd="sng">
            <a:solidFill>
              <a:srgbClr val="000000"/>
            </a:solidFill>
            <a:prstDash val="solid"/>
            <a:miter/>
            <a:headEnd type="none" w="med" len="med"/>
            <a:tailEnd type="none" w="med" len="med"/>
          </a:ln>
        </p:spPr>
        <p:txBody>
          <a:bodyPr/>
          <a:lstStyle/>
          <a:p>
            <a:endParaRPr lang="zh-CN" altLang="en-US"/>
          </a:p>
        </p:txBody>
      </p:sp>
      <p:sp>
        <p:nvSpPr>
          <p:cNvPr id="304148" name="矩形 304147"/>
          <p:cNvSpPr/>
          <p:nvPr/>
        </p:nvSpPr>
        <p:spPr>
          <a:xfrm>
            <a:off x="5886919" y="5512782"/>
            <a:ext cx="814388" cy="100013"/>
          </a:xfrm>
          <a:prstGeom prst="rect">
            <a:avLst/>
          </a:prstGeom>
          <a:solidFill>
            <a:schemeClr val="accent2"/>
          </a:solidFill>
          <a:ln w="9525" cap="flat" cmpd="sng">
            <a:solidFill>
              <a:srgbClr val="000000"/>
            </a:solidFill>
            <a:prstDash val="solid"/>
            <a:miter/>
            <a:headEnd type="none" w="med" len="med"/>
            <a:tailEnd type="none" w="med" len="med"/>
          </a:ln>
        </p:spPr>
        <p:txBody>
          <a:bodyPr/>
          <a:lstStyle/>
          <a:p>
            <a:endParaRPr lang="zh-CN" altLang="en-US"/>
          </a:p>
        </p:txBody>
      </p:sp>
      <p:sp>
        <p:nvSpPr>
          <p:cNvPr id="304149" name="文本框 304148"/>
          <p:cNvSpPr txBox="1"/>
          <p:nvPr/>
        </p:nvSpPr>
        <p:spPr>
          <a:xfrm>
            <a:off x="6121869" y="5258782"/>
            <a:ext cx="360363" cy="371475"/>
          </a:xfrm>
          <a:prstGeom prst="rect">
            <a:avLst/>
          </a:prstGeom>
          <a:noFill/>
          <a:ln w="9525">
            <a:noFill/>
          </a:ln>
        </p:spPr>
        <p:txBody>
          <a:bodyPr/>
          <a:lstStyle/>
          <a:p>
            <a:pPr algn="just"/>
            <a:r>
              <a:rPr lang="zh-CN" altLang="en-US" sz="1400" dirty="0">
                <a:latin typeface="宋体" panose="02010600030101010101" pitchFamily="2" charset="-122"/>
              </a:rPr>
              <a:t>┇</a:t>
            </a:r>
            <a:endParaRPr lang="zh-CN" altLang="en-US" b="0" dirty="0">
              <a:latin typeface="Tahoma" panose="020B0604030504040204" pitchFamily="34" charset="0"/>
            </a:endParaRPr>
          </a:p>
        </p:txBody>
      </p:sp>
      <p:grpSp>
        <p:nvGrpSpPr>
          <p:cNvPr id="304150" name="组合 304149"/>
          <p:cNvGrpSpPr/>
          <p:nvPr/>
        </p:nvGrpSpPr>
        <p:grpSpPr>
          <a:xfrm rot="-162502">
            <a:off x="6971182" y="5168295"/>
            <a:ext cx="209550" cy="355600"/>
            <a:chOff x="465" y="6150"/>
            <a:chExt cx="465" cy="612"/>
          </a:xfrm>
        </p:grpSpPr>
        <p:sp>
          <p:nvSpPr>
            <p:cNvPr id="304151" name="任意多边形 304150"/>
            <p:cNvSpPr/>
            <p:nvPr/>
          </p:nvSpPr>
          <p:spPr>
            <a:xfrm>
              <a:off x="495" y="6150"/>
              <a:ext cx="435" cy="330"/>
            </a:xfrm>
            <a:custGeom>
              <a:avLst/>
              <a:gdLst/>
              <a:ahLst/>
              <a:cxnLst/>
              <a:rect l="0" t="0" r="0" b="0"/>
              <a:pathLst>
                <a:path w="435" h="330">
                  <a:moveTo>
                    <a:pt x="0" y="285"/>
                  </a:moveTo>
                  <a:cubicBezTo>
                    <a:pt x="7" y="260"/>
                    <a:pt x="7" y="183"/>
                    <a:pt x="45" y="135"/>
                  </a:cubicBezTo>
                  <a:cubicBezTo>
                    <a:pt x="82" y="73"/>
                    <a:pt x="163" y="0"/>
                    <a:pt x="225" y="0"/>
                  </a:cubicBezTo>
                  <a:cubicBezTo>
                    <a:pt x="285" y="0"/>
                    <a:pt x="375" y="31"/>
                    <a:pt x="405" y="135"/>
                  </a:cubicBezTo>
                  <a:cubicBezTo>
                    <a:pt x="435" y="239"/>
                    <a:pt x="417" y="290"/>
                    <a:pt x="420" y="330"/>
                  </a:cubicBezTo>
                </a:path>
              </a:pathLst>
            </a:custGeom>
            <a:noFill/>
            <a:ln w="9525" cap="flat" cmpd="sng">
              <a:solidFill>
                <a:srgbClr val="800000">
                  <a:alpha val="100000"/>
                </a:srgbClr>
              </a:solidFill>
              <a:prstDash val="solid"/>
              <a:headEnd type="none" w="med" len="med"/>
              <a:tailEnd type="triangle" w="med" len="med"/>
            </a:ln>
          </p:spPr>
          <p:txBody>
            <a:bodyPr/>
            <a:lstStyle/>
            <a:p>
              <a:endParaRPr lang="zh-CN" altLang="en-US"/>
            </a:p>
          </p:txBody>
        </p:sp>
        <p:sp>
          <p:nvSpPr>
            <p:cNvPr id="304152" name="任意多边形 304151"/>
            <p:cNvSpPr/>
            <p:nvPr/>
          </p:nvSpPr>
          <p:spPr>
            <a:xfrm flipH="1" flipV="1">
              <a:off x="465" y="6432"/>
              <a:ext cx="435" cy="330"/>
            </a:xfrm>
            <a:custGeom>
              <a:avLst/>
              <a:gdLst/>
              <a:ahLst/>
              <a:cxnLst/>
              <a:rect l="0" t="0" r="0" b="0"/>
              <a:pathLst>
                <a:path w="435" h="330">
                  <a:moveTo>
                    <a:pt x="0" y="285"/>
                  </a:moveTo>
                  <a:cubicBezTo>
                    <a:pt x="7" y="260"/>
                    <a:pt x="7" y="183"/>
                    <a:pt x="45" y="135"/>
                  </a:cubicBezTo>
                  <a:cubicBezTo>
                    <a:pt x="82" y="73"/>
                    <a:pt x="163" y="0"/>
                    <a:pt x="225" y="0"/>
                  </a:cubicBezTo>
                  <a:cubicBezTo>
                    <a:pt x="285" y="0"/>
                    <a:pt x="375" y="31"/>
                    <a:pt x="405" y="135"/>
                  </a:cubicBezTo>
                  <a:cubicBezTo>
                    <a:pt x="435" y="239"/>
                    <a:pt x="417" y="290"/>
                    <a:pt x="420" y="330"/>
                  </a:cubicBezTo>
                </a:path>
              </a:pathLst>
            </a:custGeom>
            <a:noFill/>
            <a:ln w="9525" cap="flat" cmpd="sng">
              <a:solidFill>
                <a:srgbClr val="800000">
                  <a:alpha val="100000"/>
                </a:srgbClr>
              </a:solidFill>
              <a:prstDash val="solid"/>
              <a:headEnd type="none" w="med" len="med"/>
              <a:tailEnd type="triangle" w="med" len="med"/>
            </a:ln>
          </p:spPr>
          <p:txBody>
            <a:bodyPr/>
            <a:lstStyle/>
            <a:p>
              <a:endParaRPr lang="zh-CN" altLang="en-US"/>
            </a:p>
          </p:txBody>
        </p:sp>
      </p:grpSp>
      <p:sp>
        <p:nvSpPr>
          <p:cNvPr id="304153" name="文本框 304152"/>
          <p:cNvSpPr txBox="1"/>
          <p:nvPr/>
        </p:nvSpPr>
        <p:spPr>
          <a:xfrm>
            <a:off x="4394669" y="5919182"/>
            <a:ext cx="3311525" cy="503238"/>
          </a:xfrm>
          <a:prstGeom prst="rect">
            <a:avLst/>
          </a:prstGeom>
          <a:noFill/>
          <a:ln w="9525">
            <a:noFill/>
          </a:ln>
        </p:spPr>
        <p:txBody>
          <a:bodyPr/>
          <a:lstStyle/>
          <a:p>
            <a:pPr algn="ctr"/>
            <a:r>
              <a:rPr lang="en-US" altLang="zh-CN" sz="2000">
                <a:solidFill>
                  <a:srgbClr val="006600"/>
                </a:solidFill>
                <a:effectLst>
                  <a:outerShdw blurRad="38100" dist="38100" dir="2700000">
                    <a:srgbClr val="C0C0C0"/>
                  </a:outerShdw>
                </a:effectLst>
                <a:latin typeface="Tahoma" panose="020B0604030504040204" pitchFamily="34" charset="0"/>
              </a:rPr>
              <a:t>5.15</a:t>
            </a:r>
            <a:r>
              <a:rPr lang="zh-CN" altLang="en-US" sz="2000" dirty="0">
                <a:solidFill>
                  <a:srgbClr val="006600"/>
                </a:solidFill>
                <a:effectLst>
                  <a:outerShdw blurRad="38100" dist="38100" dir="2700000">
                    <a:srgbClr val="C0C0C0"/>
                  </a:outerShdw>
                </a:effectLst>
                <a:latin typeface="Times New Roman" panose="02020603050405020304" pitchFamily="18" charset="0"/>
              </a:rPr>
              <a:t> （</a:t>
            </a:r>
            <a:r>
              <a:rPr lang="en-US" altLang="zh-CN" sz="2000">
                <a:solidFill>
                  <a:srgbClr val="006600"/>
                </a:solidFill>
                <a:effectLst>
                  <a:outerShdw blurRad="38100" dist="38100" dir="2700000">
                    <a:srgbClr val="C0C0C0"/>
                  </a:outerShdw>
                </a:effectLst>
                <a:latin typeface="Times New Roman" panose="02020603050405020304" pitchFamily="18" charset="0"/>
              </a:rPr>
              <a:t>d</a:t>
            </a:r>
            <a:r>
              <a:rPr lang="zh-CN" altLang="en-US" sz="2000" dirty="0">
                <a:solidFill>
                  <a:srgbClr val="006600"/>
                </a:solidFill>
                <a:effectLst>
                  <a:outerShdw blurRad="38100" dist="38100" dir="2700000">
                    <a:srgbClr val="C0C0C0"/>
                  </a:outerShdw>
                </a:effectLst>
                <a:latin typeface="Times New Roman" panose="02020603050405020304" pitchFamily="18" charset="0"/>
              </a:rPr>
              <a:t>）循环缓冲</a:t>
            </a:r>
          </a:p>
        </p:txBody>
      </p:sp>
      <p:sp>
        <p:nvSpPr>
          <p:cNvPr id="304154" name="文本框 304153"/>
          <p:cNvSpPr txBox="1"/>
          <p:nvPr/>
        </p:nvSpPr>
        <p:spPr>
          <a:xfrm>
            <a:off x="2810344" y="5055582"/>
            <a:ext cx="1366838" cy="433388"/>
          </a:xfrm>
          <a:prstGeom prst="rect">
            <a:avLst/>
          </a:prstGeom>
          <a:noFill/>
          <a:ln w="9525">
            <a:noFill/>
          </a:ln>
        </p:spPr>
        <p:txBody>
          <a:bodyPr/>
          <a:lstStyle/>
          <a:p>
            <a:pPr algn="just"/>
            <a:r>
              <a:rPr lang="en-US" altLang="zh-CN">
                <a:effectLst>
                  <a:outerShdw blurRad="38100" dist="38100" dir="2700000">
                    <a:srgbClr val="C0C0C0"/>
                  </a:outerShdw>
                </a:effectLst>
                <a:latin typeface="Times New Roman" panose="02020603050405020304" pitchFamily="18" charset="0"/>
              </a:rPr>
              <a:t>I/O</a:t>
            </a:r>
            <a:r>
              <a:rPr lang="zh-CN" altLang="en-US" dirty="0">
                <a:effectLst>
                  <a:outerShdw blurRad="38100" dist="38100" dir="2700000">
                    <a:srgbClr val="C0C0C0"/>
                  </a:outerShdw>
                </a:effectLst>
                <a:latin typeface="Times New Roman" panose="02020603050405020304" pitchFamily="18" charset="0"/>
              </a:rPr>
              <a:t>设备</a:t>
            </a:r>
            <a:endParaRPr lang="zh-CN" altLang="en-US" dirty="0">
              <a:effectLst>
                <a:outerShdw blurRad="38100" dist="38100" dir="2700000">
                  <a:srgbClr val="C0C0C0"/>
                </a:outerShdw>
              </a:effectLst>
              <a:latin typeface="Tahoma" panose="020B0604030504040204" pitchFamily="34" charset="0"/>
            </a:endParaRPr>
          </a:p>
        </p:txBody>
      </p:sp>
      <p:sp>
        <p:nvSpPr>
          <p:cNvPr id="304155" name="文本框 304154"/>
          <p:cNvSpPr txBox="1"/>
          <p:nvPr/>
        </p:nvSpPr>
        <p:spPr>
          <a:xfrm>
            <a:off x="4178769" y="4838095"/>
            <a:ext cx="928688" cy="431800"/>
          </a:xfrm>
          <a:prstGeom prst="rect">
            <a:avLst/>
          </a:prstGeom>
          <a:noFill/>
          <a:ln w="9525">
            <a:noFill/>
          </a:ln>
        </p:spPr>
        <p:txBody>
          <a:bodyPr/>
          <a:lstStyle/>
          <a:p>
            <a:pPr algn="just"/>
            <a:r>
              <a:rPr lang="zh-CN" altLang="en-US" sz="2000" dirty="0">
                <a:solidFill>
                  <a:srgbClr val="FF0000"/>
                </a:solidFill>
                <a:effectLst>
                  <a:outerShdw blurRad="38100" dist="38100" dir="2700000">
                    <a:srgbClr val="C0C0C0"/>
                  </a:outerShdw>
                </a:effectLst>
                <a:latin typeface="Times New Roman" panose="02020603050405020304" pitchFamily="18" charset="0"/>
              </a:rPr>
              <a:t>进入</a:t>
            </a:r>
            <a:endParaRPr lang="zh-CN" altLang="en-US" sz="2000" dirty="0">
              <a:solidFill>
                <a:srgbClr val="FF0000"/>
              </a:solidFill>
              <a:effectLst>
                <a:outerShdw blurRad="38100" dist="38100" dir="2700000">
                  <a:srgbClr val="C0C0C0"/>
                </a:outerShdw>
              </a:effectLst>
            </a:endParaRPr>
          </a:p>
        </p:txBody>
      </p:sp>
      <p:sp>
        <p:nvSpPr>
          <p:cNvPr id="304156" name="文本框 304155"/>
          <p:cNvSpPr txBox="1"/>
          <p:nvPr/>
        </p:nvSpPr>
        <p:spPr>
          <a:xfrm>
            <a:off x="7058494" y="4838095"/>
            <a:ext cx="1223963" cy="446087"/>
          </a:xfrm>
          <a:prstGeom prst="rect">
            <a:avLst/>
          </a:prstGeom>
          <a:noFill/>
          <a:ln w="9525">
            <a:noFill/>
          </a:ln>
        </p:spPr>
        <p:txBody>
          <a:bodyPr/>
          <a:lstStyle/>
          <a:p>
            <a:pPr algn="just"/>
            <a:r>
              <a:rPr lang="zh-CN" altLang="en-US" sz="2000" dirty="0">
                <a:solidFill>
                  <a:srgbClr val="FF0000"/>
                </a:solidFill>
                <a:effectLst>
                  <a:outerShdw blurRad="38100" dist="38100" dir="2700000">
                    <a:srgbClr val="C0C0C0"/>
                  </a:outerShdw>
                </a:effectLst>
                <a:latin typeface="Times New Roman" panose="02020603050405020304" pitchFamily="18" charset="0"/>
              </a:rPr>
              <a:t>移动到</a:t>
            </a:r>
            <a:endParaRPr lang="zh-CN" altLang="en-US" sz="2000" dirty="0">
              <a:solidFill>
                <a:srgbClr val="FF0000"/>
              </a:solidFill>
              <a:effectLst>
                <a:outerShdw blurRad="38100" dist="38100" dir="2700000">
                  <a:srgbClr val="C0C0C0"/>
                </a:outerShdw>
              </a:effectLst>
            </a:endParaRPr>
          </a:p>
        </p:txBody>
      </p:sp>
      <p:sp>
        <p:nvSpPr>
          <p:cNvPr id="304159" name="AutoShape 5"/>
          <p:cNvSpPr/>
          <p:nvPr/>
        </p:nvSpPr>
        <p:spPr>
          <a:xfrm>
            <a:off x="999877" y="1085057"/>
            <a:ext cx="3514725"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04160" name="Text Box 38"/>
          <p:cNvSpPr txBox="1"/>
          <p:nvPr/>
        </p:nvSpPr>
        <p:spPr>
          <a:xfrm>
            <a:off x="1055440" y="1124744"/>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四、循环缓冲区</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28" name="矩形 27">
            <a:extLst>
              <a:ext uri="{FF2B5EF4-FFF2-40B4-BE49-F238E27FC236}">
                <a16:creationId xmlns:a16="http://schemas.microsoft.com/office/drawing/2014/main" id="{C7B14A5B-23DC-4E9C-9978-D85EA8CDD24B}"/>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4159"/>
                                        </p:tgtEl>
                                        <p:attrNameLst>
                                          <p:attrName>style.visibility</p:attrName>
                                        </p:attrNameLst>
                                      </p:cBhvr>
                                      <p:to>
                                        <p:strVal val="visible"/>
                                      </p:to>
                                    </p:set>
                                    <p:anim calcmode="lin" valueType="num">
                                      <p:cBhvr additive="base">
                                        <p:cTn id="7" dur="500" fill="hold"/>
                                        <p:tgtEl>
                                          <p:spTgt spid="304159"/>
                                        </p:tgtEl>
                                        <p:attrNameLst>
                                          <p:attrName>ppt_x</p:attrName>
                                        </p:attrNameLst>
                                      </p:cBhvr>
                                      <p:tavLst>
                                        <p:tav tm="0">
                                          <p:val>
                                            <p:strVal val="#ppt_x"/>
                                          </p:val>
                                        </p:tav>
                                        <p:tav tm="100000">
                                          <p:val>
                                            <p:strVal val="#ppt_x"/>
                                          </p:val>
                                        </p:tav>
                                      </p:tavLst>
                                    </p:anim>
                                    <p:anim calcmode="lin" valueType="num">
                                      <p:cBhvr additive="base">
                                        <p:cTn id="8" dur="500" fill="hold"/>
                                        <p:tgtEl>
                                          <p:spTgt spid="30415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04160"/>
                                        </p:tgtEl>
                                        <p:attrNameLst>
                                          <p:attrName>style.visibility</p:attrName>
                                        </p:attrNameLst>
                                      </p:cBhvr>
                                      <p:to>
                                        <p:strVal val="visible"/>
                                      </p:to>
                                    </p:set>
                                    <p:anim calcmode="lin" valueType="num">
                                      <p:cBhvr additive="base">
                                        <p:cTn id="12" dur="500" fill="hold"/>
                                        <p:tgtEl>
                                          <p:spTgt spid="304160"/>
                                        </p:tgtEl>
                                        <p:attrNameLst>
                                          <p:attrName>ppt_x</p:attrName>
                                        </p:attrNameLst>
                                      </p:cBhvr>
                                      <p:tavLst>
                                        <p:tav tm="0">
                                          <p:val>
                                            <p:strVal val="#ppt_x"/>
                                          </p:val>
                                        </p:tav>
                                        <p:tav tm="100000">
                                          <p:val>
                                            <p:strVal val="#ppt_x"/>
                                          </p:val>
                                        </p:tav>
                                      </p:tavLst>
                                    </p:anim>
                                    <p:anim calcmode="lin" valueType="num">
                                      <p:cBhvr additive="base">
                                        <p:cTn id="13" dur="500" fill="hold"/>
                                        <p:tgtEl>
                                          <p:spTgt spid="30416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04133"/>
                                        </p:tgtEl>
                                        <p:attrNameLst>
                                          <p:attrName>style.visibility</p:attrName>
                                        </p:attrNameLst>
                                      </p:cBhvr>
                                      <p:to>
                                        <p:strVal val="visible"/>
                                      </p:to>
                                    </p:set>
                                    <p:anim calcmode="lin" valueType="num">
                                      <p:cBhvr additive="base">
                                        <p:cTn id="17" dur="500" fill="hold"/>
                                        <p:tgtEl>
                                          <p:spTgt spid="304133"/>
                                        </p:tgtEl>
                                        <p:attrNameLst>
                                          <p:attrName>ppt_x</p:attrName>
                                        </p:attrNameLst>
                                      </p:cBhvr>
                                      <p:tavLst>
                                        <p:tav tm="0">
                                          <p:val>
                                            <p:strVal val="0-#ppt_w/2"/>
                                          </p:val>
                                        </p:tav>
                                        <p:tav tm="100000">
                                          <p:val>
                                            <p:strVal val="#ppt_x"/>
                                          </p:val>
                                        </p:tav>
                                      </p:tavLst>
                                    </p:anim>
                                    <p:anim calcmode="lin" valueType="num">
                                      <p:cBhvr additive="base">
                                        <p:cTn id="18" dur="500" fill="hold"/>
                                        <p:tgtEl>
                                          <p:spTgt spid="30413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04136"/>
                                        </p:tgtEl>
                                        <p:attrNameLst>
                                          <p:attrName>style.visibility</p:attrName>
                                        </p:attrNameLst>
                                      </p:cBhvr>
                                      <p:to>
                                        <p:strVal val="visible"/>
                                      </p:to>
                                    </p:set>
                                    <p:anim calcmode="lin" valueType="num">
                                      <p:cBhvr additive="base">
                                        <p:cTn id="22" dur="500" fill="hold"/>
                                        <p:tgtEl>
                                          <p:spTgt spid="304136"/>
                                        </p:tgtEl>
                                        <p:attrNameLst>
                                          <p:attrName>ppt_x</p:attrName>
                                        </p:attrNameLst>
                                      </p:cBhvr>
                                      <p:tavLst>
                                        <p:tav tm="0">
                                          <p:val>
                                            <p:strVal val="0-#ppt_w/2"/>
                                          </p:val>
                                        </p:tav>
                                        <p:tav tm="100000">
                                          <p:val>
                                            <p:strVal val="#ppt_x"/>
                                          </p:val>
                                        </p:tav>
                                      </p:tavLst>
                                    </p:anim>
                                    <p:anim calcmode="lin" valueType="num">
                                      <p:cBhvr additive="base">
                                        <p:cTn id="23" dur="500" fill="hold"/>
                                        <p:tgtEl>
                                          <p:spTgt spid="30413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04135"/>
                                        </p:tgtEl>
                                        <p:attrNameLst>
                                          <p:attrName>style.visibility</p:attrName>
                                        </p:attrNameLst>
                                      </p:cBhvr>
                                      <p:to>
                                        <p:strVal val="visible"/>
                                      </p:to>
                                    </p:set>
                                    <p:anim calcmode="lin" valueType="num">
                                      <p:cBhvr additive="base">
                                        <p:cTn id="27" dur="500" fill="hold"/>
                                        <p:tgtEl>
                                          <p:spTgt spid="304135"/>
                                        </p:tgtEl>
                                        <p:attrNameLst>
                                          <p:attrName>ppt_x</p:attrName>
                                        </p:attrNameLst>
                                      </p:cBhvr>
                                      <p:tavLst>
                                        <p:tav tm="0">
                                          <p:val>
                                            <p:strVal val="#ppt_x"/>
                                          </p:val>
                                        </p:tav>
                                        <p:tav tm="100000">
                                          <p:val>
                                            <p:strVal val="#ppt_x"/>
                                          </p:val>
                                        </p:tav>
                                      </p:tavLst>
                                    </p:anim>
                                    <p:anim calcmode="lin" valueType="num">
                                      <p:cBhvr additive="base">
                                        <p:cTn id="28" dur="500" fill="hold"/>
                                        <p:tgtEl>
                                          <p:spTgt spid="304135"/>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04138"/>
                                        </p:tgtEl>
                                        <p:attrNameLst>
                                          <p:attrName>style.visibility</p:attrName>
                                        </p:attrNameLst>
                                      </p:cBhvr>
                                      <p:to>
                                        <p:strVal val="visible"/>
                                      </p:to>
                                    </p:set>
                                    <p:anim calcmode="lin" valueType="num">
                                      <p:cBhvr additive="base">
                                        <p:cTn id="32" dur="500" fill="hold"/>
                                        <p:tgtEl>
                                          <p:spTgt spid="304138"/>
                                        </p:tgtEl>
                                        <p:attrNameLst>
                                          <p:attrName>ppt_x</p:attrName>
                                        </p:attrNameLst>
                                      </p:cBhvr>
                                      <p:tavLst>
                                        <p:tav tm="0">
                                          <p:val>
                                            <p:strVal val="#ppt_x"/>
                                          </p:val>
                                        </p:tav>
                                        <p:tav tm="100000">
                                          <p:val>
                                            <p:strVal val="#ppt_x"/>
                                          </p:val>
                                        </p:tav>
                                      </p:tavLst>
                                    </p:anim>
                                    <p:anim calcmode="lin" valueType="num">
                                      <p:cBhvr additive="base">
                                        <p:cTn id="33" dur="500" fill="hold"/>
                                        <p:tgtEl>
                                          <p:spTgt spid="304138"/>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04141"/>
                                        </p:tgtEl>
                                        <p:attrNameLst>
                                          <p:attrName>style.visibility</p:attrName>
                                        </p:attrNameLst>
                                      </p:cBhvr>
                                      <p:to>
                                        <p:strVal val="visible"/>
                                      </p:to>
                                    </p:set>
                                    <p:anim calcmode="lin" valueType="num">
                                      <p:cBhvr additive="base">
                                        <p:cTn id="36" dur="500" fill="hold"/>
                                        <p:tgtEl>
                                          <p:spTgt spid="304141"/>
                                        </p:tgtEl>
                                        <p:attrNameLst>
                                          <p:attrName>ppt_x</p:attrName>
                                        </p:attrNameLst>
                                      </p:cBhvr>
                                      <p:tavLst>
                                        <p:tav tm="0">
                                          <p:val>
                                            <p:strVal val="#ppt_x"/>
                                          </p:val>
                                        </p:tav>
                                        <p:tav tm="100000">
                                          <p:val>
                                            <p:strVal val="#ppt_x"/>
                                          </p:val>
                                        </p:tav>
                                      </p:tavLst>
                                    </p:anim>
                                    <p:anim calcmode="lin" valueType="num">
                                      <p:cBhvr additive="base">
                                        <p:cTn id="37" dur="500" fill="hold"/>
                                        <p:tgtEl>
                                          <p:spTgt spid="304141"/>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04142"/>
                                        </p:tgtEl>
                                        <p:attrNameLst>
                                          <p:attrName>style.visibility</p:attrName>
                                        </p:attrNameLst>
                                      </p:cBhvr>
                                      <p:to>
                                        <p:strVal val="visible"/>
                                      </p:to>
                                    </p:set>
                                    <p:anim calcmode="lin" valueType="num">
                                      <p:cBhvr additive="base">
                                        <p:cTn id="40" dur="500" fill="hold"/>
                                        <p:tgtEl>
                                          <p:spTgt spid="304142"/>
                                        </p:tgtEl>
                                        <p:attrNameLst>
                                          <p:attrName>ppt_x</p:attrName>
                                        </p:attrNameLst>
                                      </p:cBhvr>
                                      <p:tavLst>
                                        <p:tav tm="0">
                                          <p:val>
                                            <p:strVal val="#ppt_x"/>
                                          </p:val>
                                        </p:tav>
                                        <p:tav tm="100000">
                                          <p:val>
                                            <p:strVal val="#ppt_x"/>
                                          </p:val>
                                        </p:tav>
                                      </p:tavLst>
                                    </p:anim>
                                    <p:anim calcmode="lin" valueType="num">
                                      <p:cBhvr additive="base">
                                        <p:cTn id="41" dur="500" fill="hold"/>
                                        <p:tgtEl>
                                          <p:spTgt spid="304142"/>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04143"/>
                                        </p:tgtEl>
                                        <p:attrNameLst>
                                          <p:attrName>style.visibility</p:attrName>
                                        </p:attrNameLst>
                                      </p:cBhvr>
                                      <p:to>
                                        <p:strVal val="visible"/>
                                      </p:to>
                                    </p:set>
                                    <p:anim calcmode="lin" valueType="num">
                                      <p:cBhvr additive="base">
                                        <p:cTn id="44" dur="500" fill="hold"/>
                                        <p:tgtEl>
                                          <p:spTgt spid="304143"/>
                                        </p:tgtEl>
                                        <p:attrNameLst>
                                          <p:attrName>ppt_x</p:attrName>
                                        </p:attrNameLst>
                                      </p:cBhvr>
                                      <p:tavLst>
                                        <p:tav tm="0">
                                          <p:val>
                                            <p:strVal val="#ppt_x"/>
                                          </p:val>
                                        </p:tav>
                                        <p:tav tm="100000">
                                          <p:val>
                                            <p:strVal val="#ppt_x"/>
                                          </p:val>
                                        </p:tav>
                                      </p:tavLst>
                                    </p:anim>
                                    <p:anim calcmode="lin" valueType="num">
                                      <p:cBhvr additive="base">
                                        <p:cTn id="45" dur="500" fill="hold"/>
                                        <p:tgtEl>
                                          <p:spTgt spid="304143"/>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04144"/>
                                        </p:tgtEl>
                                        <p:attrNameLst>
                                          <p:attrName>style.visibility</p:attrName>
                                        </p:attrNameLst>
                                      </p:cBhvr>
                                      <p:to>
                                        <p:strVal val="visible"/>
                                      </p:to>
                                    </p:set>
                                    <p:anim calcmode="lin" valueType="num">
                                      <p:cBhvr additive="base">
                                        <p:cTn id="48" dur="500" fill="hold"/>
                                        <p:tgtEl>
                                          <p:spTgt spid="304144"/>
                                        </p:tgtEl>
                                        <p:attrNameLst>
                                          <p:attrName>ppt_x</p:attrName>
                                        </p:attrNameLst>
                                      </p:cBhvr>
                                      <p:tavLst>
                                        <p:tav tm="0">
                                          <p:val>
                                            <p:strVal val="#ppt_x"/>
                                          </p:val>
                                        </p:tav>
                                        <p:tav tm="100000">
                                          <p:val>
                                            <p:strVal val="#ppt_x"/>
                                          </p:val>
                                        </p:tav>
                                      </p:tavLst>
                                    </p:anim>
                                    <p:anim calcmode="lin" valueType="num">
                                      <p:cBhvr additive="base">
                                        <p:cTn id="49" dur="500" fill="hold"/>
                                        <p:tgtEl>
                                          <p:spTgt spid="304144"/>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04145"/>
                                        </p:tgtEl>
                                        <p:attrNameLst>
                                          <p:attrName>style.visibility</p:attrName>
                                        </p:attrNameLst>
                                      </p:cBhvr>
                                      <p:to>
                                        <p:strVal val="visible"/>
                                      </p:to>
                                    </p:set>
                                    <p:anim calcmode="lin" valueType="num">
                                      <p:cBhvr additive="base">
                                        <p:cTn id="52" dur="500" fill="hold"/>
                                        <p:tgtEl>
                                          <p:spTgt spid="304145"/>
                                        </p:tgtEl>
                                        <p:attrNameLst>
                                          <p:attrName>ppt_x</p:attrName>
                                        </p:attrNameLst>
                                      </p:cBhvr>
                                      <p:tavLst>
                                        <p:tav tm="0">
                                          <p:val>
                                            <p:strVal val="#ppt_x"/>
                                          </p:val>
                                        </p:tav>
                                        <p:tav tm="100000">
                                          <p:val>
                                            <p:strVal val="#ppt_x"/>
                                          </p:val>
                                        </p:tav>
                                      </p:tavLst>
                                    </p:anim>
                                    <p:anim calcmode="lin" valueType="num">
                                      <p:cBhvr additive="base">
                                        <p:cTn id="53" dur="500" fill="hold"/>
                                        <p:tgtEl>
                                          <p:spTgt spid="304145"/>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04146"/>
                                        </p:tgtEl>
                                        <p:attrNameLst>
                                          <p:attrName>style.visibility</p:attrName>
                                        </p:attrNameLst>
                                      </p:cBhvr>
                                      <p:to>
                                        <p:strVal val="visible"/>
                                      </p:to>
                                    </p:set>
                                    <p:anim calcmode="lin" valueType="num">
                                      <p:cBhvr additive="base">
                                        <p:cTn id="56" dur="500" fill="hold"/>
                                        <p:tgtEl>
                                          <p:spTgt spid="304146"/>
                                        </p:tgtEl>
                                        <p:attrNameLst>
                                          <p:attrName>ppt_x</p:attrName>
                                        </p:attrNameLst>
                                      </p:cBhvr>
                                      <p:tavLst>
                                        <p:tav tm="0">
                                          <p:val>
                                            <p:strVal val="#ppt_x"/>
                                          </p:val>
                                        </p:tav>
                                        <p:tav tm="100000">
                                          <p:val>
                                            <p:strVal val="#ppt_x"/>
                                          </p:val>
                                        </p:tav>
                                      </p:tavLst>
                                    </p:anim>
                                    <p:anim calcmode="lin" valueType="num">
                                      <p:cBhvr additive="base">
                                        <p:cTn id="57" dur="500" fill="hold"/>
                                        <p:tgtEl>
                                          <p:spTgt spid="304146"/>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304147"/>
                                        </p:tgtEl>
                                        <p:attrNameLst>
                                          <p:attrName>style.visibility</p:attrName>
                                        </p:attrNameLst>
                                      </p:cBhvr>
                                      <p:to>
                                        <p:strVal val="visible"/>
                                      </p:to>
                                    </p:set>
                                    <p:anim calcmode="lin" valueType="num">
                                      <p:cBhvr additive="base">
                                        <p:cTn id="60" dur="500" fill="hold"/>
                                        <p:tgtEl>
                                          <p:spTgt spid="304147"/>
                                        </p:tgtEl>
                                        <p:attrNameLst>
                                          <p:attrName>ppt_x</p:attrName>
                                        </p:attrNameLst>
                                      </p:cBhvr>
                                      <p:tavLst>
                                        <p:tav tm="0">
                                          <p:val>
                                            <p:strVal val="#ppt_x"/>
                                          </p:val>
                                        </p:tav>
                                        <p:tav tm="100000">
                                          <p:val>
                                            <p:strVal val="#ppt_x"/>
                                          </p:val>
                                        </p:tav>
                                      </p:tavLst>
                                    </p:anim>
                                    <p:anim calcmode="lin" valueType="num">
                                      <p:cBhvr additive="base">
                                        <p:cTn id="61" dur="500" fill="hold"/>
                                        <p:tgtEl>
                                          <p:spTgt spid="304147"/>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304148"/>
                                        </p:tgtEl>
                                        <p:attrNameLst>
                                          <p:attrName>style.visibility</p:attrName>
                                        </p:attrNameLst>
                                      </p:cBhvr>
                                      <p:to>
                                        <p:strVal val="visible"/>
                                      </p:to>
                                    </p:set>
                                    <p:anim calcmode="lin" valueType="num">
                                      <p:cBhvr additive="base">
                                        <p:cTn id="64" dur="500" fill="hold"/>
                                        <p:tgtEl>
                                          <p:spTgt spid="304148"/>
                                        </p:tgtEl>
                                        <p:attrNameLst>
                                          <p:attrName>ppt_x</p:attrName>
                                        </p:attrNameLst>
                                      </p:cBhvr>
                                      <p:tavLst>
                                        <p:tav tm="0">
                                          <p:val>
                                            <p:strVal val="#ppt_x"/>
                                          </p:val>
                                        </p:tav>
                                        <p:tav tm="100000">
                                          <p:val>
                                            <p:strVal val="#ppt_x"/>
                                          </p:val>
                                        </p:tav>
                                      </p:tavLst>
                                    </p:anim>
                                    <p:anim calcmode="lin" valueType="num">
                                      <p:cBhvr additive="base">
                                        <p:cTn id="65" dur="500" fill="hold"/>
                                        <p:tgtEl>
                                          <p:spTgt spid="30414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04149"/>
                                        </p:tgtEl>
                                        <p:attrNameLst>
                                          <p:attrName>style.visibility</p:attrName>
                                        </p:attrNameLst>
                                      </p:cBhvr>
                                      <p:to>
                                        <p:strVal val="visible"/>
                                      </p:to>
                                    </p:set>
                                    <p:anim calcmode="lin" valueType="num">
                                      <p:cBhvr additive="base">
                                        <p:cTn id="68" dur="500" fill="hold"/>
                                        <p:tgtEl>
                                          <p:spTgt spid="304149"/>
                                        </p:tgtEl>
                                        <p:attrNameLst>
                                          <p:attrName>ppt_x</p:attrName>
                                        </p:attrNameLst>
                                      </p:cBhvr>
                                      <p:tavLst>
                                        <p:tav tm="0">
                                          <p:val>
                                            <p:strVal val="#ppt_x"/>
                                          </p:val>
                                        </p:tav>
                                        <p:tav tm="100000">
                                          <p:val>
                                            <p:strVal val="#ppt_x"/>
                                          </p:val>
                                        </p:tav>
                                      </p:tavLst>
                                    </p:anim>
                                    <p:anim calcmode="lin" valueType="num">
                                      <p:cBhvr additive="base">
                                        <p:cTn id="69" dur="500" fill="hold"/>
                                        <p:tgtEl>
                                          <p:spTgt spid="304149"/>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304150"/>
                                        </p:tgtEl>
                                        <p:attrNameLst>
                                          <p:attrName>style.visibility</p:attrName>
                                        </p:attrNameLst>
                                      </p:cBhvr>
                                      <p:to>
                                        <p:strVal val="visible"/>
                                      </p:to>
                                    </p:set>
                                    <p:anim calcmode="lin" valueType="num">
                                      <p:cBhvr additive="base">
                                        <p:cTn id="72" dur="500" fill="hold"/>
                                        <p:tgtEl>
                                          <p:spTgt spid="304150"/>
                                        </p:tgtEl>
                                        <p:attrNameLst>
                                          <p:attrName>ppt_x</p:attrName>
                                        </p:attrNameLst>
                                      </p:cBhvr>
                                      <p:tavLst>
                                        <p:tav tm="0">
                                          <p:val>
                                            <p:strVal val="#ppt_x"/>
                                          </p:val>
                                        </p:tav>
                                        <p:tav tm="100000">
                                          <p:val>
                                            <p:strVal val="#ppt_x"/>
                                          </p:val>
                                        </p:tav>
                                      </p:tavLst>
                                    </p:anim>
                                    <p:anim calcmode="lin" valueType="num">
                                      <p:cBhvr additive="base">
                                        <p:cTn id="73" dur="500" fill="hold"/>
                                        <p:tgtEl>
                                          <p:spTgt spid="304150"/>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304153"/>
                                        </p:tgtEl>
                                        <p:attrNameLst>
                                          <p:attrName>style.visibility</p:attrName>
                                        </p:attrNameLst>
                                      </p:cBhvr>
                                      <p:to>
                                        <p:strVal val="visible"/>
                                      </p:to>
                                    </p:set>
                                    <p:anim calcmode="lin" valueType="num">
                                      <p:cBhvr additive="base">
                                        <p:cTn id="76" dur="500" fill="hold"/>
                                        <p:tgtEl>
                                          <p:spTgt spid="304153"/>
                                        </p:tgtEl>
                                        <p:attrNameLst>
                                          <p:attrName>ppt_x</p:attrName>
                                        </p:attrNameLst>
                                      </p:cBhvr>
                                      <p:tavLst>
                                        <p:tav tm="0">
                                          <p:val>
                                            <p:strVal val="#ppt_x"/>
                                          </p:val>
                                        </p:tav>
                                        <p:tav tm="100000">
                                          <p:val>
                                            <p:strVal val="#ppt_x"/>
                                          </p:val>
                                        </p:tav>
                                      </p:tavLst>
                                    </p:anim>
                                    <p:anim calcmode="lin" valueType="num">
                                      <p:cBhvr additive="base">
                                        <p:cTn id="77" dur="500" fill="hold"/>
                                        <p:tgtEl>
                                          <p:spTgt spid="304153"/>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304154"/>
                                        </p:tgtEl>
                                        <p:attrNameLst>
                                          <p:attrName>style.visibility</p:attrName>
                                        </p:attrNameLst>
                                      </p:cBhvr>
                                      <p:to>
                                        <p:strVal val="visible"/>
                                      </p:to>
                                    </p:set>
                                    <p:anim calcmode="lin" valueType="num">
                                      <p:cBhvr additive="base">
                                        <p:cTn id="80" dur="500" fill="hold"/>
                                        <p:tgtEl>
                                          <p:spTgt spid="304154"/>
                                        </p:tgtEl>
                                        <p:attrNameLst>
                                          <p:attrName>ppt_x</p:attrName>
                                        </p:attrNameLst>
                                      </p:cBhvr>
                                      <p:tavLst>
                                        <p:tav tm="0">
                                          <p:val>
                                            <p:strVal val="#ppt_x"/>
                                          </p:val>
                                        </p:tav>
                                        <p:tav tm="100000">
                                          <p:val>
                                            <p:strVal val="#ppt_x"/>
                                          </p:val>
                                        </p:tav>
                                      </p:tavLst>
                                    </p:anim>
                                    <p:anim calcmode="lin" valueType="num">
                                      <p:cBhvr additive="base">
                                        <p:cTn id="81" dur="500" fill="hold"/>
                                        <p:tgtEl>
                                          <p:spTgt spid="304154"/>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304155"/>
                                        </p:tgtEl>
                                        <p:attrNameLst>
                                          <p:attrName>style.visibility</p:attrName>
                                        </p:attrNameLst>
                                      </p:cBhvr>
                                      <p:to>
                                        <p:strVal val="visible"/>
                                      </p:to>
                                    </p:set>
                                    <p:anim calcmode="lin" valueType="num">
                                      <p:cBhvr additive="base">
                                        <p:cTn id="84" dur="500" fill="hold"/>
                                        <p:tgtEl>
                                          <p:spTgt spid="304155"/>
                                        </p:tgtEl>
                                        <p:attrNameLst>
                                          <p:attrName>ppt_x</p:attrName>
                                        </p:attrNameLst>
                                      </p:cBhvr>
                                      <p:tavLst>
                                        <p:tav tm="0">
                                          <p:val>
                                            <p:strVal val="#ppt_x"/>
                                          </p:val>
                                        </p:tav>
                                        <p:tav tm="100000">
                                          <p:val>
                                            <p:strVal val="#ppt_x"/>
                                          </p:val>
                                        </p:tav>
                                      </p:tavLst>
                                    </p:anim>
                                    <p:anim calcmode="lin" valueType="num">
                                      <p:cBhvr additive="base">
                                        <p:cTn id="85" dur="500" fill="hold"/>
                                        <p:tgtEl>
                                          <p:spTgt spid="304155"/>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304156"/>
                                        </p:tgtEl>
                                        <p:attrNameLst>
                                          <p:attrName>style.visibility</p:attrName>
                                        </p:attrNameLst>
                                      </p:cBhvr>
                                      <p:to>
                                        <p:strVal val="visible"/>
                                      </p:to>
                                    </p:set>
                                    <p:anim calcmode="lin" valueType="num">
                                      <p:cBhvr additive="base">
                                        <p:cTn id="88" dur="500" fill="hold"/>
                                        <p:tgtEl>
                                          <p:spTgt spid="304156"/>
                                        </p:tgtEl>
                                        <p:attrNameLst>
                                          <p:attrName>ppt_x</p:attrName>
                                        </p:attrNameLst>
                                      </p:cBhvr>
                                      <p:tavLst>
                                        <p:tav tm="0">
                                          <p:val>
                                            <p:strVal val="#ppt_x"/>
                                          </p:val>
                                        </p:tav>
                                        <p:tav tm="100000">
                                          <p:val>
                                            <p:strVal val="#ppt_x"/>
                                          </p:val>
                                        </p:tav>
                                      </p:tavLst>
                                    </p:anim>
                                    <p:anim calcmode="lin" valueType="num">
                                      <p:cBhvr additive="base">
                                        <p:cTn id="89" dur="500" fill="hold"/>
                                        <p:tgtEl>
                                          <p:spTgt spid="304156"/>
                                        </p:tgtEl>
                                        <p:attrNameLst>
                                          <p:attrName>ppt_y</p:attrName>
                                        </p:attrNameLst>
                                      </p:cBhvr>
                                      <p:tavLst>
                                        <p:tav tm="0">
                                          <p:val>
                                            <p:strVal val="1+#ppt_h/2"/>
                                          </p:val>
                                        </p:tav>
                                        <p:tav tm="100000">
                                          <p:val>
                                            <p:strVal val="#ppt_y"/>
                                          </p:val>
                                        </p:tav>
                                      </p:tavLst>
                                    </p:anim>
                                  </p:childTnLst>
                                </p:cTn>
                              </p:par>
                            </p:childTnLst>
                          </p:cTn>
                        </p:par>
                        <p:par>
                          <p:cTn id="90" fill="hold">
                            <p:stCondLst>
                              <p:cond delay="3000"/>
                            </p:stCondLst>
                            <p:childTnLst>
                              <p:par>
                                <p:cTn id="91" presetID="8" presetClass="emph" presetSubtype="0" fill="hold" nodeType="afterEffect">
                                  <p:stCondLst>
                                    <p:cond delay="0"/>
                                  </p:stCondLst>
                                  <p:childTnLst>
                                    <p:animRot by="21600000">
                                      <p:cBhvr>
                                        <p:cTn id="92" dur="2000" fill="hold"/>
                                        <p:tgtEl>
                                          <p:spTgt spid="304138"/>
                                        </p:tgtEl>
                                        <p:attrNameLst>
                                          <p:attrName>r</p:attrName>
                                        </p:attrNameLst>
                                      </p:cBhvr>
                                    </p:animRot>
                                  </p:childTnLst>
                                </p:cTn>
                              </p:par>
                              <p:par>
                                <p:cTn id="93" presetID="8" presetClass="emph" presetSubtype="0" fill="hold" nodeType="withEffect">
                                  <p:stCondLst>
                                    <p:cond delay="0"/>
                                  </p:stCondLst>
                                  <p:childTnLst>
                                    <p:animRot by="21600000">
                                      <p:cBhvr>
                                        <p:cTn id="94" dur="2000" fill="hold"/>
                                        <p:tgtEl>
                                          <p:spTgt spid="3041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p:bldP spid="304135" grpId="0"/>
      <p:bldP spid="304136" grpId="0"/>
      <p:bldP spid="304149" grpId="0"/>
      <p:bldP spid="304153" grpId="0"/>
      <p:bldP spid="304154" grpId="0"/>
      <p:bldP spid="304155" grpId="0"/>
      <p:bldP spid="304156" grpId="0"/>
      <p:bldP spid="304159" grpId="0" bldLvl="0" animBg="1"/>
      <p:bldP spid="30416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4" name="文本框 203783"/>
          <p:cNvSpPr txBox="1"/>
          <p:nvPr/>
        </p:nvSpPr>
        <p:spPr>
          <a:xfrm>
            <a:off x="1991543" y="2495262"/>
            <a:ext cx="7661401" cy="519373"/>
          </a:xfrm>
          <a:prstGeom prst="rect">
            <a:avLst/>
          </a:prstGeom>
          <a:noFill/>
          <a:ln w="9525">
            <a:noFill/>
          </a:ln>
        </p:spPr>
        <p:txBody>
          <a:bodyPr wrap="square">
            <a:spAutoFit/>
          </a:bodyPr>
          <a:lstStyle/>
          <a:p>
            <a:pPr>
              <a:lnSpc>
                <a:spcPct val="110000"/>
              </a:lnSpc>
              <a:spcBef>
                <a:spcPct val="50000"/>
              </a:spcBef>
              <a:buClr>
                <a:srgbClr val="FF66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按传输单位；按交换单位可以分为：</a:t>
            </a:r>
            <a:r>
              <a:rPr lang="zh-CN" altLang="en-US" sz="2800" dirty="0">
                <a:solidFill>
                  <a:srgbClr val="0000CC"/>
                </a:solidFill>
                <a:latin typeface="Tahoma" panose="020B0604030504040204" pitchFamily="34" charset="0"/>
              </a:rPr>
              <a:t> </a:t>
            </a:r>
          </a:p>
        </p:txBody>
      </p:sp>
      <p:sp>
        <p:nvSpPr>
          <p:cNvPr id="203785" name="文本框 203784"/>
          <p:cNvSpPr txBox="1"/>
          <p:nvPr/>
        </p:nvSpPr>
        <p:spPr>
          <a:xfrm>
            <a:off x="2351906" y="3272393"/>
            <a:ext cx="8640638" cy="1308735"/>
          </a:xfrm>
          <a:prstGeom prst="rect">
            <a:avLst/>
          </a:prstGeom>
          <a:noFill/>
          <a:ln w="9525">
            <a:noFill/>
          </a:ln>
        </p:spPr>
        <p:txBody>
          <a:bodyPr wrap="square">
            <a:spAutoFit/>
          </a:bodyPr>
          <a:lstStyle/>
          <a:p>
            <a:pPr>
              <a:lnSpc>
                <a:spcPct val="110000"/>
              </a:lnSpc>
              <a:spcBef>
                <a:spcPct val="50000"/>
              </a:spcBef>
              <a:buClr>
                <a:srgbClr val="D60093"/>
              </a:buClr>
              <a:buFont typeface="Wingdings" panose="05000000000000000000" pitchFamily="2" charset="2"/>
              <a:buChar char="Ø"/>
            </a:pPr>
            <a:r>
              <a:rPr lang="zh-CN" altLang="en-US" dirty="0">
                <a:latin typeface="Tahoma" panose="020B0604030504040204" pitchFamily="34" charset="0"/>
              </a:rPr>
              <a:t> 字符设备；传输单位为字节，或字符，属于无结构</a:t>
            </a:r>
            <a:r>
              <a:rPr lang="en-US" altLang="zh-CN" dirty="0">
                <a:latin typeface="Tahoma" panose="020B0604030504040204" pitchFamily="34" charset="0"/>
              </a:rPr>
              <a:t>/</a:t>
            </a:r>
            <a:r>
              <a:rPr lang="zh-CN" altLang="en-US" dirty="0">
                <a:latin typeface="Tahoma" panose="020B0604030504040204" pitchFamily="34" charset="0"/>
              </a:rPr>
              <a:t>慢速设备。常见的交互式终端、打印机等。这种设备的特性是：不可寻址、</a:t>
            </a:r>
            <a:r>
              <a:rPr lang="en-US" altLang="zh-CN" dirty="0">
                <a:latin typeface="Tahoma" panose="020B0604030504040204" pitchFamily="34" charset="0"/>
              </a:rPr>
              <a:t>I/O</a:t>
            </a:r>
            <a:r>
              <a:rPr lang="zh-CN" altLang="en-US" dirty="0">
                <a:latin typeface="Tahoma" panose="020B0604030504040204" pitchFamily="34" charset="0"/>
              </a:rPr>
              <a:t>中断驱动和传输率相对较低。 </a:t>
            </a:r>
          </a:p>
        </p:txBody>
      </p:sp>
      <p:sp>
        <p:nvSpPr>
          <p:cNvPr id="203787" name="文本框 203786"/>
          <p:cNvSpPr txBox="1"/>
          <p:nvPr/>
        </p:nvSpPr>
        <p:spPr>
          <a:xfrm>
            <a:off x="2351906" y="4784561"/>
            <a:ext cx="8640638" cy="1308735"/>
          </a:xfrm>
          <a:prstGeom prst="rect">
            <a:avLst/>
          </a:prstGeom>
          <a:noFill/>
          <a:ln w="9525">
            <a:noFill/>
          </a:ln>
        </p:spPr>
        <p:txBody>
          <a:bodyPr wrap="square">
            <a:spAutoFit/>
          </a:bodyPr>
          <a:lstStyle/>
          <a:p>
            <a:pPr>
              <a:lnSpc>
                <a:spcPct val="110000"/>
              </a:lnSpc>
              <a:spcBef>
                <a:spcPct val="50000"/>
              </a:spcBef>
              <a:buClr>
                <a:srgbClr val="D60093"/>
              </a:buClr>
              <a:buFont typeface="Wingdings" panose="05000000000000000000" pitchFamily="2" charset="2"/>
              <a:buChar char="Ø"/>
            </a:pPr>
            <a:r>
              <a:rPr lang="zh-CN" altLang="en-US" dirty="0">
                <a:latin typeface="Tahoma" panose="020B0604030504040204" pitchFamily="34" charset="0"/>
              </a:rPr>
              <a:t> 块设备；通常作为存储设备，传输以块为单位。通常块大小为 </a:t>
            </a:r>
            <a:r>
              <a:rPr lang="en-US" altLang="zh-CN" dirty="0">
                <a:latin typeface="Tahoma" panose="020B0604030504040204" pitchFamily="34" charset="0"/>
              </a:rPr>
              <a:t>512</a:t>
            </a:r>
            <a:r>
              <a:rPr lang="zh-CN" altLang="en-US" dirty="0">
                <a:latin typeface="Tahoma" panose="020B0604030504040204" pitchFamily="34" charset="0"/>
              </a:rPr>
              <a:t>到</a:t>
            </a:r>
            <a:r>
              <a:rPr lang="en-US" altLang="zh-CN" dirty="0">
                <a:latin typeface="Tahoma" panose="020B0604030504040204" pitchFamily="34" charset="0"/>
              </a:rPr>
              <a:t>4KB</a:t>
            </a:r>
            <a:r>
              <a:rPr lang="zh-CN" altLang="en-US" dirty="0">
                <a:latin typeface="Tahoma" panose="020B0604030504040204" pitchFamily="34" charset="0"/>
              </a:rPr>
              <a:t>之间，典型的为磁盘。其特性是：可寻址、一般为</a:t>
            </a:r>
            <a:r>
              <a:rPr lang="en-US" altLang="zh-CN" dirty="0">
                <a:latin typeface="Tahoma" panose="020B0604030504040204" pitchFamily="34" charset="0"/>
              </a:rPr>
              <a:t>DMA</a:t>
            </a:r>
            <a:r>
              <a:rPr lang="zh-CN" altLang="en-US" dirty="0">
                <a:latin typeface="Tahoma" panose="020B0604030504040204" pitchFamily="34" charset="0"/>
              </a:rPr>
              <a:t>方式。 </a:t>
            </a:r>
          </a:p>
        </p:txBody>
      </p:sp>
      <p:sp>
        <p:nvSpPr>
          <p:cNvPr id="203790" name="文本框 203789"/>
          <p:cNvSpPr txBox="1"/>
          <p:nvPr/>
        </p:nvSpPr>
        <p:spPr>
          <a:xfrm>
            <a:off x="1271340" y="1844899"/>
            <a:ext cx="2808287" cy="583565"/>
          </a:xfrm>
          <a:prstGeom prst="rect">
            <a:avLst/>
          </a:prstGeom>
          <a:noFill/>
          <a:ln w="9525">
            <a:noFill/>
          </a:ln>
        </p:spPr>
        <p:txBody>
          <a:bodyPr>
            <a:spAutoFit/>
          </a:bodyPr>
          <a:lstStyle/>
          <a:p>
            <a:pPr>
              <a:spcBef>
                <a:spcPct val="20000"/>
              </a:spcBef>
              <a:buSzPct val="80000"/>
            </a:pPr>
            <a:r>
              <a:rPr lang="zh-CN" altLang="en-US" sz="2800" dirty="0">
                <a:solidFill>
                  <a:srgbClr val="800000"/>
                </a:solidFill>
                <a:effectLst>
                  <a:outerShdw blurRad="38100" dist="38100" dir="2700000">
                    <a:srgbClr val="C0C0C0"/>
                  </a:outerShdw>
                </a:effectLst>
                <a:latin typeface="Tahoma" panose="020B0604030504040204" pitchFamily="34" charset="0"/>
              </a:rPr>
              <a:t> </a:t>
            </a:r>
            <a:r>
              <a:rPr lang="en-US" altLang="zh-CN" sz="280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、按系统观点</a:t>
            </a:r>
            <a:r>
              <a:rPr lang="zh-CN" altLang="en-US" sz="3200" b="0" dirty="0">
                <a:latin typeface="Tahoma" panose="020B0604030504040204" pitchFamily="34" charset="0"/>
              </a:rPr>
              <a:t> </a:t>
            </a:r>
          </a:p>
        </p:txBody>
      </p:sp>
      <p:sp>
        <p:nvSpPr>
          <p:cNvPr id="203791" name="AutoShape 5"/>
          <p:cNvSpPr/>
          <p:nvPr/>
        </p:nvSpPr>
        <p:spPr>
          <a:xfrm>
            <a:off x="923677" y="1025749"/>
            <a:ext cx="40195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03792" name="Text Box 38"/>
          <p:cNvSpPr txBox="1"/>
          <p:nvPr/>
        </p:nvSpPr>
        <p:spPr>
          <a:xfrm>
            <a:off x="1055440" y="1052736"/>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一、设备的类别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9" name="矩形 8">
            <a:extLst>
              <a:ext uri="{FF2B5EF4-FFF2-40B4-BE49-F238E27FC236}">
                <a16:creationId xmlns:a16="http://schemas.microsoft.com/office/drawing/2014/main" id="{FED46A25-E018-40DE-99DB-B584B2F6742B}"/>
              </a:ext>
            </a:extLst>
          </p:cNvPr>
          <p:cNvSpPr/>
          <p:nvPr/>
        </p:nvSpPr>
        <p:spPr>
          <a:xfrm>
            <a:off x="551384" y="188640"/>
            <a:ext cx="2376488" cy="419100"/>
          </a:xfrm>
          <a:prstGeom prst="rect">
            <a:avLst/>
          </a:prstGeom>
        </p:spPr>
        <p:txBody>
          <a:bodyPr wrap="none" fromWordArt="1">
            <a:prstTxWarp prst="textPlain">
              <a:avLst>
                <a:gd name="adj" fmla="val 49560"/>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5.1 I/O系统</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3792"/>
                                        </p:tgtEl>
                                        <p:attrNameLst>
                                          <p:attrName>style.visibility</p:attrName>
                                        </p:attrNameLst>
                                      </p:cBhvr>
                                      <p:to>
                                        <p:strVal val="visible"/>
                                      </p:to>
                                    </p:set>
                                    <p:anim calcmode="lin" valueType="num">
                                      <p:cBhvr additive="base">
                                        <p:cTn id="7" dur="500" fill="hold"/>
                                        <p:tgtEl>
                                          <p:spTgt spid="203792"/>
                                        </p:tgtEl>
                                        <p:attrNameLst>
                                          <p:attrName>ppt_x</p:attrName>
                                        </p:attrNameLst>
                                      </p:cBhvr>
                                      <p:tavLst>
                                        <p:tav tm="0">
                                          <p:val>
                                            <p:strVal val="#ppt_x"/>
                                          </p:val>
                                        </p:tav>
                                        <p:tav tm="100000">
                                          <p:val>
                                            <p:strVal val="#ppt_x"/>
                                          </p:val>
                                        </p:tav>
                                      </p:tavLst>
                                    </p:anim>
                                    <p:anim calcmode="lin" valueType="num">
                                      <p:cBhvr additive="base">
                                        <p:cTn id="8" dur="500" fill="hold"/>
                                        <p:tgtEl>
                                          <p:spTgt spid="20379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3791"/>
                                        </p:tgtEl>
                                        <p:attrNameLst>
                                          <p:attrName>style.visibility</p:attrName>
                                        </p:attrNameLst>
                                      </p:cBhvr>
                                      <p:to>
                                        <p:strVal val="visible"/>
                                      </p:to>
                                    </p:set>
                                    <p:anim calcmode="lin" valueType="num">
                                      <p:cBhvr additive="base">
                                        <p:cTn id="12" dur="500" fill="hold"/>
                                        <p:tgtEl>
                                          <p:spTgt spid="203791"/>
                                        </p:tgtEl>
                                        <p:attrNameLst>
                                          <p:attrName>ppt_x</p:attrName>
                                        </p:attrNameLst>
                                      </p:cBhvr>
                                      <p:tavLst>
                                        <p:tav tm="0">
                                          <p:val>
                                            <p:strVal val="#ppt_x"/>
                                          </p:val>
                                        </p:tav>
                                        <p:tav tm="100000">
                                          <p:val>
                                            <p:strVal val="#ppt_x"/>
                                          </p:val>
                                        </p:tav>
                                      </p:tavLst>
                                    </p:anim>
                                    <p:anim calcmode="lin" valueType="num">
                                      <p:cBhvr additive="base">
                                        <p:cTn id="13" dur="500" fill="hold"/>
                                        <p:tgtEl>
                                          <p:spTgt spid="20379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03790"/>
                                        </p:tgtEl>
                                        <p:attrNameLst>
                                          <p:attrName>style.visibility</p:attrName>
                                        </p:attrNameLst>
                                      </p:cBhvr>
                                      <p:to>
                                        <p:strVal val="visible"/>
                                      </p:to>
                                    </p:set>
                                    <p:anim calcmode="lin" valueType="num">
                                      <p:cBhvr additive="base">
                                        <p:cTn id="17" dur="500" fill="hold"/>
                                        <p:tgtEl>
                                          <p:spTgt spid="203790"/>
                                        </p:tgtEl>
                                        <p:attrNameLst>
                                          <p:attrName>ppt_x</p:attrName>
                                        </p:attrNameLst>
                                      </p:cBhvr>
                                      <p:tavLst>
                                        <p:tav tm="0">
                                          <p:val>
                                            <p:strVal val="#ppt_x"/>
                                          </p:val>
                                        </p:tav>
                                        <p:tav tm="100000">
                                          <p:val>
                                            <p:strVal val="#ppt_x"/>
                                          </p:val>
                                        </p:tav>
                                      </p:tavLst>
                                    </p:anim>
                                    <p:anim calcmode="lin" valueType="num">
                                      <p:cBhvr additive="base">
                                        <p:cTn id="18" dur="500" fill="hold"/>
                                        <p:tgtEl>
                                          <p:spTgt spid="20379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03784"/>
                                        </p:tgtEl>
                                        <p:attrNameLst>
                                          <p:attrName>style.visibility</p:attrName>
                                        </p:attrNameLst>
                                      </p:cBhvr>
                                      <p:to>
                                        <p:strVal val="visible"/>
                                      </p:to>
                                    </p:set>
                                    <p:anim calcmode="lin" valueType="num">
                                      <p:cBhvr additive="base">
                                        <p:cTn id="22" dur="500" fill="hold"/>
                                        <p:tgtEl>
                                          <p:spTgt spid="203784"/>
                                        </p:tgtEl>
                                        <p:attrNameLst>
                                          <p:attrName>ppt_x</p:attrName>
                                        </p:attrNameLst>
                                      </p:cBhvr>
                                      <p:tavLst>
                                        <p:tav tm="0">
                                          <p:val>
                                            <p:strVal val="0-#ppt_w/2"/>
                                          </p:val>
                                        </p:tav>
                                        <p:tav tm="100000">
                                          <p:val>
                                            <p:strVal val="#ppt_x"/>
                                          </p:val>
                                        </p:tav>
                                      </p:tavLst>
                                    </p:anim>
                                    <p:anim calcmode="lin" valueType="num">
                                      <p:cBhvr additive="base">
                                        <p:cTn id="23" dur="500" fill="hold"/>
                                        <p:tgtEl>
                                          <p:spTgt spid="20378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03785"/>
                                        </p:tgtEl>
                                        <p:attrNameLst>
                                          <p:attrName>style.visibility</p:attrName>
                                        </p:attrNameLst>
                                      </p:cBhvr>
                                      <p:to>
                                        <p:strVal val="visible"/>
                                      </p:to>
                                    </p:set>
                                    <p:anim calcmode="lin" valueType="num">
                                      <p:cBhvr additive="base">
                                        <p:cTn id="27" dur="500" fill="hold"/>
                                        <p:tgtEl>
                                          <p:spTgt spid="203785"/>
                                        </p:tgtEl>
                                        <p:attrNameLst>
                                          <p:attrName>ppt_x</p:attrName>
                                        </p:attrNameLst>
                                      </p:cBhvr>
                                      <p:tavLst>
                                        <p:tav tm="0">
                                          <p:val>
                                            <p:strVal val="1+#ppt_w/2"/>
                                          </p:val>
                                        </p:tav>
                                        <p:tav tm="100000">
                                          <p:val>
                                            <p:strVal val="#ppt_x"/>
                                          </p:val>
                                        </p:tav>
                                      </p:tavLst>
                                    </p:anim>
                                    <p:anim calcmode="lin" valueType="num">
                                      <p:cBhvr additive="base">
                                        <p:cTn id="28" dur="500" fill="hold"/>
                                        <p:tgtEl>
                                          <p:spTgt spid="20378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03787"/>
                                        </p:tgtEl>
                                        <p:attrNameLst>
                                          <p:attrName>style.visibility</p:attrName>
                                        </p:attrNameLst>
                                      </p:cBhvr>
                                      <p:to>
                                        <p:strVal val="visible"/>
                                      </p:to>
                                    </p:set>
                                    <p:anim calcmode="lin" valueType="num">
                                      <p:cBhvr additive="base">
                                        <p:cTn id="32" dur="500" fill="hold"/>
                                        <p:tgtEl>
                                          <p:spTgt spid="203787"/>
                                        </p:tgtEl>
                                        <p:attrNameLst>
                                          <p:attrName>ppt_x</p:attrName>
                                        </p:attrNameLst>
                                      </p:cBhvr>
                                      <p:tavLst>
                                        <p:tav tm="0">
                                          <p:val>
                                            <p:strVal val="#ppt_x"/>
                                          </p:val>
                                        </p:tav>
                                        <p:tav tm="100000">
                                          <p:val>
                                            <p:strVal val="#ppt_x"/>
                                          </p:val>
                                        </p:tav>
                                      </p:tavLst>
                                    </p:anim>
                                    <p:anim calcmode="lin" valueType="num">
                                      <p:cBhvr additive="base">
                                        <p:cTn id="33" dur="500" fill="hold"/>
                                        <p:tgtEl>
                                          <p:spTgt spid="2037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4" grpId="0"/>
      <p:bldP spid="203785" grpId="0"/>
      <p:bldP spid="203787" grpId="0"/>
      <p:bldP spid="203790" grpId="0"/>
      <p:bldP spid="203791" grpId="0" bldLvl="0" animBg="1"/>
      <p:bldP spid="20379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82" name="椭圆 305181"/>
          <p:cNvSpPr/>
          <p:nvPr/>
        </p:nvSpPr>
        <p:spPr>
          <a:xfrm>
            <a:off x="6527800" y="2205038"/>
            <a:ext cx="2320925" cy="2325687"/>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305184" name="矩形 305183"/>
          <p:cNvSpPr/>
          <p:nvPr/>
        </p:nvSpPr>
        <p:spPr>
          <a:xfrm>
            <a:off x="7369175" y="2062163"/>
            <a:ext cx="495300" cy="287337"/>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305185" name="文本框 305184"/>
          <p:cNvSpPr txBox="1"/>
          <p:nvPr/>
        </p:nvSpPr>
        <p:spPr>
          <a:xfrm>
            <a:off x="7470775" y="2014538"/>
            <a:ext cx="495300"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E</a:t>
            </a:r>
            <a:endParaRPr lang="en-US" altLang="zh-CN" sz="2000">
              <a:effectLst>
                <a:outerShdw blurRad="38100" dist="38100" dir="2700000">
                  <a:srgbClr val="C0C0C0"/>
                </a:outerShdw>
              </a:effectLst>
              <a:latin typeface="Tahoma" panose="020B0604030504040204" pitchFamily="34" charset="0"/>
            </a:endParaRPr>
          </a:p>
        </p:txBody>
      </p:sp>
      <p:sp>
        <p:nvSpPr>
          <p:cNvPr id="305187" name="矩形 305186"/>
          <p:cNvSpPr/>
          <p:nvPr/>
        </p:nvSpPr>
        <p:spPr>
          <a:xfrm>
            <a:off x="8493125" y="2690813"/>
            <a:ext cx="495300" cy="287337"/>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305188" name="文本框 305187"/>
          <p:cNvSpPr txBox="1"/>
          <p:nvPr/>
        </p:nvSpPr>
        <p:spPr>
          <a:xfrm>
            <a:off x="8569325" y="2644775"/>
            <a:ext cx="495300"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E</a:t>
            </a:r>
            <a:endParaRPr lang="en-US" altLang="zh-CN" sz="2000">
              <a:effectLst>
                <a:outerShdw blurRad="38100" dist="38100" dir="2700000">
                  <a:srgbClr val="C0C0C0"/>
                </a:outerShdw>
              </a:effectLst>
              <a:latin typeface="Tahoma" panose="020B0604030504040204" pitchFamily="34" charset="0"/>
            </a:endParaRPr>
          </a:p>
        </p:txBody>
      </p:sp>
      <p:sp>
        <p:nvSpPr>
          <p:cNvPr id="305190" name="矩形 305189"/>
          <p:cNvSpPr/>
          <p:nvPr/>
        </p:nvSpPr>
        <p:spPr>
          <a:xfrm>
            <a:off x="8534400" y="3586163"/>
            <a:ext cx="495300" cy="287337"/>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305191" name="文本框 305190"/>
          <p:cNvSpPr txBox="1"/>
          <p:nvPr/>
        </p:nvSpPr>
        <p:spPr>
          <a:xfrm>
            <a:off x="8610600" y="3540125"/>
            <a:ext cx="495300"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C</a:t>
            </a:r>
            <a:endParaRPr lang="en-US" altLang="zh-CN" sz="2000">
              <a:effectLst>
                <a:outerShdw blurRad="38100" dist="38100" dir="2700000">
                  <a:srgbClr val="C0C0C0"/>
                </a:outerShdw>
              </a:effectLst>
              <a:latin typeface="Tahoma" panose="020B0604030504040204" pitchFamily="34" charset="0"/>
            </a:endParaRPr>
          </a:p>
        </p:txBody>
      </p:sp>
      <p:sp>
        <p:nvSpPr>
          <p:cNvPr id="305193" name="矩形 305192"/>
          <p:cNvSpPr/>
          <p:nvPr/>
        </p:nvSpPr>
        <p:spPr>
          <a:xfrm>
            <a:off x="7369175" y="4438650"/>
            <a:ext cx="495300" cy="287338"/>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305194" name="文本框 305193"/>
          <p:cNvSpPr txBox="1"/>
          <p:nvPr/>
        </p:nvSpPr>
        <p:spPr>
          <a:xfrm>
            <a:off x="7445375" y="4392613"/>
            <a:ext cx="495300"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F</a:t>
            </a:r>
            <a:endParaRPr lang="en-US" altLang="zh-CN" sz="2000">
              <a:effectLst>
                <a:outerShdw blurRad="38100" dist="38100" dir="2700000">
                  <a:srgbClr val="C0C0C0"/>
                </a:outerShdw>
              </a:effectLst>
              <a:latin typeface="Tahoma" panose="020B0604030504040204" pitchFamily="34" charset="0"/>
            </a:endParaRPr>
          </a:p>
        </p:txBody>
      </p:sp>
      <p:sp>
        <p:nvSpPr>
          <p:cNvPr id="305196" name="矩形 305195"/>
          <p:cNvSpPr/>
          <p:nvPr/>
        </p:nvSpPr>
        <p:spPr>
          <a:xfrm>
            <a:off x="6346825" y="3644900"/>
            <a:ext cx="495300" cy="287338"/>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305197" name="文本框 305196"/>
          <p:cNvSpPr txBox="1"/>
          <p:nvPr/>
        </p:nvSpPr>
        <p:spPr>
          <a:xfrm>
            <a:off x="6423025" y="3598863"/>
            <a:ext cx="495300"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F</a:t>
            </a:r>
            <a:endParaRPr lang="en-US" altLang="zh-CN" sz="2000">
              <a:effectLst>
                <a:outerShdw blurRad="38100" dist="38100" dir="2700000">
                  <a:srgbClr val="C0C0C0"/>
                </a:outerShdw>
              </a:effectLst>
              <a:latin typeface="Tahoma" panose="020B0604030504040204" pitchFamily="34" charset="0"/>
            </a:endParaRPr>
          </a:p>
        </p:txBody>
      </p:sp>
      <p:sp>
        <p:nvSpPr>
          <p:cNvPr id="305199" name="矩形 305198"/>
          <p:cNvSpPr/>
          <p:nvPr/>
        </p:nvSpPr>
        <p:spPr>
          <a:xfrm>
            <a:off x="6361113" y="2690813"/>
            <a:ext cx="495300" cy="287337"/>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305200" name="文本框 305199"/>
          <p:cNvSpPr txBox="1"/>
          <p:nvPr/>
        </p:nvSpPr>
        <p:spPr>
          <a:xfrm>
            <a:off x="6437313" y="2644775"/>
            <a:ext cx="495300"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F</a:t>
            </a:r>
            <a:endParaRPr lang="en-US" altLang="zh-CN" sz="2000">
              <a:effectLst>
                <a:outerShdw blurRad="38100" dist="38100" dir="2700000">
                  <a:srgbClr val="C0C0C0"/>
                </a:outerShdw>
              </a:effectLst>
              <a:latin typeface="Tahoma" panose="020B0604030504040204" pitchFamily="34" charset="0"/>
            </a:endParaRPr>
          </a:p>
        </p:txBody>
      </p:sp>
      <p:sp>
        <p:nvSpPr>
          <p:cNvPr id="305207" name="直接连接符 305206"/>
          <p:cNvSpPr/>
          <p:nvPr/>
        </p:nvSpPr>
        <p:spPr>
          <a:xfrm>
            <a:off x="7639050" y="1700213"/>
            <a:ext cx="1588" cy="361950"/>
          </a:xfrm>
          <a:prstGeom prst="line">
            <a:avLst/>
          </a:prstGeom>
          <a:ln w="57150" cap="flat" cmpd="thinThick">
            <a:solidFill>
              <a:srgbClr val="800000"/>
            </a:solidFill>
            <a:prstDash val="solid"/>
            <a:headEnd type="none" w="med" len="med"/>
            <a:tailEnd type="triangle" w="med" len="med"/>
          </a:ln>
        </p:spPr>
      </p:sp>
      <p:sp>
        <p:nvSpPr>
          <p:cNvPr id="305208" name="文本框 305207"/>
          <p:cNvSpPr txBox="1"/>
          <p:nvPr/>
        </p:nvSpPr>
        <p:spPr>
          <a:xfrm>
            <a:off x="7662863" y="1622425"/>
            <a:ext cx="1038225" cy="431800"/>
          </a:xfrm>
          <a:prstGeom prst="rect">
            <a:avLst/>
          </a:prstGeom>
          <a:noFill/>
          <a:ln w="9525">
            <a:noFill/>
          </a:ln>
        </p:spPr>
        <p:txBody>
          <a:bodyPr/>
          <a:lstStyle/>
          <a:p>
            <a:pPr algn="just"/>
            <a:r>
              <a:rPr lang="en-US" altLang="zh-CN" sz="2000">
                <a:solidFill>
                  <a:srgbClr val="FF00FF"/>
                </a:solidFill>
                <a:effectLst>
                  <a:outerShdw blurRad="38100" dist="38100" dir="2700000">
                    <a:srgbClr val="C0C0C0"/>
                  </a:outerShdw>
                </a:effectLst>
                <a:latin typeface="Times New Roman" panose="02020603050405020304" pitchFamily="18" charset="0"/>
              </a:rPr>
              <a:t>Next-E</a:t>
            </a:r>
            <a:endParaRPr lang="en-US" altLang="zh-CN" sz="2000">
              <a:solidFill>
                <a:srgbClr val="FF00FF"/>
              </a:solidFill>
              <a:effectLst>
                <a:outerShdw blurRad="38100" dist="38100" dir="2700000">
                  <a:srgbClr val="C0C0C0"/>
                </a:outerShdw>
              </a:effectLst>
              <a:latin typeface="Tahoma" panose="020B0604030504040204" pitchFamily="34" charset="0"/>
            </a:endParaRPr>
          </a:p>
        </p:txBody>
      </p:sp>
      <p:sp>
        <p:nvSpPr>
          <p:cNvPr id="305209" name="文本框 305208"/>
          <p:cNvSpPr txBox="1"/>
          <p:nvPr/>
        </p:nvSpPr>
        <p:spPr>
          <a:xfrm>
            <a:off x="7756525" y="4770438"/>
            <a:ext cx="1103313" cy="431800"/>
          </a:xfrm>
          <a:prstGeom prst="rect">
            <a:avLst/>
          </a:prstGeom>
          <a:noFill/>
          <a:ln w="9525">
            <a:noFill/>
          </a:ln>
        </p:spPr>
        <p:txBody>
          <a:bodyPr/>
          <a:lstStyle/>
          <a:p>
            <a:pPr algn="just"/>
            <a:r>
              <a:rPr lang="en-US" altLang="zh-CN" sz="2000">
                <a:solidFill>
                  <a:srgbClr val="FF00FF"/>
                </a:solidFill>
                <a:effectLst>
                  <a:outerShdw blurRad="38100" dist="38100" dir="2700000">
                    <a:srgbClr val="C0C0C0"/>
                  </a:outerShdw>
                </a:effectLst>
                <a:latin typeface="Times New Roman" panose="02020603050405020304" pitchFamily="18" charset="0"/>
              </a:rPr>
              <a:t>Next-F</a:t>
            </a:r>
            <a:endParaRPr lang="en-US" altLang="zh-CN" sz="2000">
              <a:solidFill>
                <a:srgbClr val="FF00FF"/>
              </a:solidFill>
              <a:effectLst>
                <a:outerShdw blurRad="38100" dist="38100" dir="2700000">
                  <a:srgbClr val="C0C0C0"/>
                </a:outerShdw>
              </a:effectLst>
              <a:latin typeface="Tahoma" panose="020B0604030504040204" pitchFamily="34" charset="0"/>
            </a:endParaRPr>
          </a:p>
        </p:txBody>
      </p:sp>
      <p:sp>
        <p:nvSpPr>
          <p:cNvPr id="305210" name="直接连接符 305209"/>
          <p:cNvSpPr/>
          <p:nvPr/>
        </p:nvSpPr>
        <p:spPr>
          <a:xfrm flipH="1" flipV="1">
            <a:off x="7621588" y="4741863"/>
            <a:ext cx="1587" cy="287337"/>
          </a:xfrm>
          <a:prstGeom prst="line">
            <a:avLst/>
          </a:prstGeom>
          <a:ln w="57150" cap="flat" cmpd="thinThick">
            <a:solidFill>
              <a:srgbClr val="800000"/>
            </a:solidFill>
            <a:prstDash val="solid"/>
            <a:headEnd type="none" w="med" len="med"/>
            <a:tailEnd type="triangle" w="med" len="med"/>
          </a:ln>
        </p:spPr>
      </p:sp>
      <p:sp>
        <p:nvSpPr>
          <p:cNvPr id="305211" name="直接连接符 305210"/>
          <p:cNvSpPr/>
          <p:nvPr/>
        </p:nvSpPr>
        <p:spPr>
          <a:xfrm flipH="1">
            <a:off x="9063038" y="3714750"/>
            <a:ext cx="331787" cy="1588"/>
          </a:xfrm>
          <a:prstGeom prst="line">
            <a:avLst/>
          </a:prstGeom>
          <a:ln w="57150" cap="flat" cmpd="thinThick">
            <a:solidFill>
              <a:srgbClr val="800000"/>
            </a:solidFill>
            <a:prstDash val="solid"/>
            <a:headEnd type="none" w="med" len="med"/>
            <a:tailEnd type="triangle" w="med" len="med"/>
          </a:ln>
        </p:spPr>
      </p:sp>
      <p:sp>
        <p:nvSpPr>
          <p:cNvPr id="305212" name="文本框 305211"/>
          <p:cNvSpPr txBox="1"/>
          <p:nvPr/>
        </p:nvSpPr>
        <p:spPr>
          <a:xfrm>
            <a:off x="9205913" y="3717925"/>
            <a:ext cx="1354137" cy="431800"/>
          </a:xfrm>
          <a:prstGeom prst="rect">
            <a:avLst/>
          </a:prstGeom>
          <a:noFill/>
          <a:ln w="9525">
            <a:noFill/>
          </a:ln>
        </p:spPr>
        <p:txBody>
          <a:bodyPr/>
          <a:lstStyle/>
          <a:p>
            <a:pPr algn="just"/>
            <a:r>
              <a:rPr lang="en-US" altLang="zh-CN" sz="2000">
                <a:solidFill>
                  <a:srgbClr val="FF00FF"/>
                </a:solidFill>
                <a:effectLst>
                  <a:outerShdw blurRad="38100" dist="38100" dir="2700000">
                    <a:srgbClr val="C0C0C0"/>
                  </a:outerShdw>
                </a:effectLst>
                <a:latin typeface="Times New Roman" panose="02020603050405020304" pitchFamily="18" charset="0"/>
              </a:rPr>
              <a:t>Current-F</a:t>
            </a:r>
            <a:endParaRPr lang="en-US" altLang="zh-CN" sz="2000">
              <a:solidFill>
                <a:srgbClr val="FF00FF"/>
              </a:solidFill>
              <a:effectLst>
                <a:outerShdw blurRad="38100" dist="38100" dir="2700000">
                  <a:srgbClr val="C0C0C0"/>
                </a:outerShdw>
              </a:effectLst>
              <a:latin typeface="Tahoma" panose="020B0604030504040204" pitchFamily="34" charset="0"/>
            </a:endParaRPr>
          </a:p>
        </p:txBody>
      </p:sp>
      <p:sp>
        <p:nvSpPr>
          <p:cNvPr id="305213" name="文本框 305212"/>
          <p:cNvSpPr txBox="1"/>
          <p:nvPr/>
        </p:nvSpPr>
        <p:spPr>
          <a:xfrm>
            <a:off x="4416425" y="4697413"/>
            <a:ext cx="2759075" cy="431800"/>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宋体" panose="02010600030101010101" pitchFamily="2" charset="-122"/>
              </a:rPr>
              <a:t>5.18 </a:t>
            </a:r>
            <a:r>
              <a:rPr lang="zh-CN" altLang="en-US" sz="2000" dirty="0">
                <a:solidFill>
                  <a:srgbClr val="006600"/>
                </a:solidFill>
                <a:effectLst>
                  <a:outerShdw blurRad="38100" dist="38100" dir="2700000">
                    <a:srgbClr val="C0C0C0"/>
                  </a:outerShdw>
                </a:effectLst>
                <a:latin typeface="宋体" panose="02010600030101010101" pitchFamily="2" charset="-122"/>
              </a:rPr>
              <a:t>循环</a:t>
            </a:r>
            <a:r>
              <a:rPr lang="zh-CN" altLang="en-US" sz="2000" dirty="0">
                <a:solidFill>
                  <a:srgbClr val="006600"/>
                </a:solidFill>
                <a:effectLst>
                  <a:outerShdw blurRad="38100" dist="38100" dir="2700000">
                    <a:srgbClr val="C0C0C0"/>
                  </a:outerShdw>
                </a:effectLst>
                <a:latin typeface="Times New Roman" panose="02020603050405020304" pitchFamily="18" charset="0"/>
              </a:rPr>
              <a:t>缓冲</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305214" name="文本框 305213"/>
          <p:cNvSpPr txBox="1"/>
          <p:nvPr/>
        </p:nvSpPr>
        <p:spPr>
          <a:xfrm>
            <a:off x="7493000" y="2286000"/>
            <a:ext cx="331788"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1</a:t>
            </a:r>
            <a:endParaRPr lang="en-US" altLang="zh-CN" sz="2000">
              <a:effectLst>
                <a:outerShdw blurRad="38100" dist="38100" dir="2700000">
                  <a:srgbClr val="C0C0C0"/>
                </a:outerShdw>
              </a:effectLst>
              <a:latin typeface="Tahoma" panose="020B0604030504040204" pitchFamily="34" charset="0"/>
            </a:endParaRPr>
          </a:p>
        </p:txBody>
      </p:sp>
      <p:sp>
        <p:nvSpPr>
          <p:cNvPr id="305215" name="文本框 305214"/>
          <p:cNvSpPr txBox="1"/>
          <p:nvPr/>
        </p:nvSpPr>
        <p:spPr>
          <a:xfrm>
            <a:off x="8112125" y="2644775"/>
            <a:ext cx="331788"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2</a:t>
            </a:r>
            <a:endParaRPr lang="en-US" altLang="zh-CN" sz="2000">
              <a:effectLst>
                <a:outerShdw blurRad="38100" dist="38100" dir="2700000">
                  <a:srgbClr val="C0C0C0"/>
                </a:outerShdw>
              </a:effectLst>
              <a:latin typeface="Tahoma" panose="020B0604030504040204" pitchFamily="34" charset="0"/>
            </a:endParaRPr>
          </a:p>
        </p:txBody>
      </p:sp>
      <p:sp>
        <p:nvSpPr>
          <p:cNvPr id="305216" name="文本框 305215"/>
          <p:cNvSpPr txBox="1"/>
          <p:nvPr/>
        </p:nvSpPr>
        <p:spPr>
          <a:xfrm>
            <a:off x="8153400" y="3540125"/>
            <a:ext cx="331788"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3</a:t>
            </a:r>
            <a:endParaRPr lang="en-US" altLang="zh-CN" sz="2000">
              <a:effectLst>
                <a:outerShdw blurRad="38100" dist="38100" dir="2700000">
                  <a:srgbClr val="C0C0C0"/>
                </a:outerShdw>
              </a:effectLst>
              <a:latin typeface="Tahoma" panose="020B0604030504040204" pitchFamily="34" charset="0"/>
            </a:endParaRPr>
          </a:p>
        </p:txBody>
      </p:sp>
      <p:sp>
        <p:nvSpPr>
          <p:cNvPr id="305217" name="文本框 305216"/>
          <p:cNvSpPr txBox="1"/>
          <p:nvPr/>
        </p:nvSpPr>
        <p:spPr>
          <a:xfrm>
            <a:off x="7426325" y="4075113"/>
            <a:ext cx="331788"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4</a:t>
            </a:r>
            <a:endParaRPr lang="en-US" altLang="zh-CN" sz="2000">
              <a:effectLst>
                <a:outerShdw blurRad="38100" dist="38100" dir="2700000">
                  <a:srgbClr val="C0C0C0"/>
                </a:outerShdw>
              </a:effectLst>
              <a:latin typeface="Tahoma" panose="020B0604030504040204" pitchFamily="34" charset="0"/>
            </a:endParaRPr>
          </a:p>
        </p:txBody>
      </p:sp>
      <p:sp>
        <p:nvSpPr>
          <p:cNvPr id="305218" name="文本框 305217"/>
          <p:cNvSpPr txBox="1"/>
          <p:nvPr/>
        </p:nvSpPr>
        <p:spPr>
          <a:xfrm>
            <a:off x="6843713" y="3598863"/>
            <a:ext cx="331787"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5</a:t>
            </a:r>
            <a:endParaRPr lang="en-US" altLang="zh-CN" sz="2000">
              <a:effectLst>
                <a:outerShdw blurRad="38100" dist="38100" dir="2700000">
                  <a:srgbClr val="C0C0C0"/>
                </a:outerShdw>
              </a:effectLst>
              <a:latin typeface="Tahoma" panose="020B0604030504040204" pitchFamily="34" charset="0"/>
            </a:endParaRPr>
          </a:p>
        </p:txBody>
      </p:sp>
      <p:sp>
        <p:nvSpPr>
          <p:cNvPr id="305219" name="文本框 305218"/>
          <p:cNvSpPr txBox="1"/>
          <p:nvPr/>
        </p:nvSpPr>
        <p:spPr>
          <a:xfrm>
            <a:off x="6843713" y="2644775"/>
            <a:ext cx="331787"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6</a:t>
            </a:r>
            <a:endParaRPr lang="en-US" altLang="zh-CN" sz="2000">
              <a:effectLst>
                <a:outerShdw blurRad="38100" dist="38100" dir="2700000">
                  <a:srgbClr val="C0C0C0"/>
                </a:outerShdw>
              </a:effectLst>
              <a:latin typeface="Tahoma" panose="020B0604030504040204" pitchFamily="34" charset="0"/>
            </a:endParaRPr>
          </a:p>
        </p:txBody>
      </p:sp>
      <p:sp>
        <p:nvSpPr>
          <p:cNvPr id="305162" name="椭圆 305161"/>
          <p:cNvSpPr/>
          <p:nvPr/>
        </p:nvSpPr>
        <p:spPr>
          <a:xfrm>
            <a:off x="2495550" y="2205038"/>
            <a:ext cx="2320925" cy="2325687"/>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305164" name="矩形 305163"/>
          <p:cNvSpPr/>
          <p:nvPr/>
        </p:nvSpPr>
        <p:spPr>
          <a:xfrm>
            <a:off x="3440113" y="2062163"/>
            <a:ext cx="495300" cy="287337"/>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305165" name="文本框 305164"/>
          <p:cNvSpPr txBox="1"/>
          <p:nvPr/>
        </p:nvSpPr>
        <p:spPr>
          <a:xfrm>
            <a:off x="3513138" y="1989138"/>
            <a:ext cx="495300"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E</a:t>
            </a:r>
            <a:endParaRPr lang="en-US" altLang="zh-CN" sz="2000">
              <a:effectLst>
                <a:outerShdw blurRad="38100" dist="38100" dir="2700000">
                  <a:srgbClr val="C0C0C0"/>
                </a:outerShdw>
              </a:effectLst>
              <a:latin typeface="Tahoma" panose="020B0604030504040204" pitchFamily="34" charset="0"/>
            </a:endParaRPr>
          </a:p>
        </p:txBody>
      </p:sp>
      <p:sp>
        <p:nvSpPr>
          <p:cNvPr id="305167" name="矩形 305166"/>
          <p:cNvSpPr/>
          <p:nvPr/>
        </p:nvSpPr>
        <p:spPr>
          <a:xfrm>
            <a:off x="4460875" y="2690813"/>
            <a:ext cx="495300" cy="287337"/>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305168" name="文本框 305167"/>
          <p:cNvSpPr txBox="1"/>
          <p:nvPr/>
        </p:nvSpPr>
        <p:spPr>
          <a:xfrm>
            <a:off x="4511675" y="2636838"/>
            <a:ext cx="495300"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E</a:t>
            </a:r>
            <a:endParaRPr lang="en-US" altLang="zh-CN" sz="2000">
              <a:effectLst>
                <a:outerShdw blurRad="38100" dist="38100" dir="2700000">
                  <a:srgbClr val="C0C0C0"/>
                </a:outerShdw>
              </a:effectLst>
              <a:latin typeface="Tahoma" panose="020B0604030504040204" pitchFamily="34" charset="0"/>
            </a:endParaRPr>
          </a:p>
        </p:txBody>
      </p:sp>
      <p:sp>
        <p:nvSpPr>
          <p:cNvPr id="305170" name="矩形 305169"/>
          <p:cNvSpPr/>
          <p:nvPr/>
        </p:nvSpPr>
        <p:spPr>
          <a:xfrm>
            <a:off x="4502150" y="3690938"/>
            <a:ext cx="495300" cy="287337"/>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305171" name="文本框 305170"/>
          <p:cNvSpPr txBox="1"/>
          <p:nvPr/>
        </p:nvSpPr>
        <p:spPr>
          <a:xfrm>
            <a:off x="4578350" y="3644900"/>
            <a:ext cx="495300"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F</a:t>
            </a:r>
            <a:endParaRPr lang="en-US" altLang="zh-CN" sz="2000">
              <a:effectLst>
                <a:outerShdw blurRad="38100" dist="38100" dir="2700000">
                  <a:srgbClr val="C0C0C0"/>
                </a:outerShdw>
              </a:effectLst>
              <a:latin typeface="Tahoma" panose="020B0604030504040204" pitchFamily="34" charset="0"/>
            </a:endParaRPr>
          </a:p>
        </p:txBody>
      </p:sp>
      <p:sp>
        <p:nvSpPr>
          <p:cNvPr id="305173" name="矩形 305172"/>
          <p:cNvSpPr/>
          <p:nvPr/>
        </p:nvSpPr>
        <p:spPr>
          <a:xfrm>
            <a:off x="3336925" y="4322763"/>
            <a:ext cx="495300" cy="287337"/>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305174" name="文本框 305173"/>
          <p:cNvSpPr txBox="1"/>
          <p:nvPr/>
        </p:nvSpPr>
        <p:spPr>
          <a:xfrm>
            <a:off x="3413125" y="4276725"/>
            <a:ext cx="495300"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F</a:t>
            </a:r>
            <a:endParaRPr lang="en-US" altLang="zh-CN" sz="2000">
              <a:effectLst>
                <a:outerShdw blurRad="38100" dist="38100" dir="2700000">
                  <a:srgbClr val="C0C0C0"/>
                </a:outerShdw>
              </a:effectLst>
              <a:latin typeface="Tahoma" panose="020B0604030504040204" pitchFamily="34" charset="0"/>
            </a:endParaRPr>
          </a:p>
        </p:txBody>
      </p:sp>
      <p:sp>
        <p:nvSpPr>
          <p:cNvPr id="305176" name="矩形 305175"/>
          <p:cNvSpPr/>
          <p:nvPr/>
        </p:nvSpPr>
        <p:spPr>
          <a:xfrm>
            <a:off x="2387600" y="3690938"/>
            <a:ext cx="495300" cy="287337"/>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305177" name="文本框 305176"/>
          <p:cNvSpPr txBox="1"/>
          <p:nvPr/>
        </p:nvSpPr>
        <p:spPr>
          <a:xfrm>
            <a:off x="2463800" y="3644900"/>
            <a:ext cx="495300"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F</a:t>
            </a:r>
            <a:endParaRPr lang="en-US" altLang="zh-CN" sz="2000">
              <a:effectLst>
                <a:outerShdw blurRad="38100" dist="38100" dir="2700000">
                  <a:srgbClr val="C0C0C0"/>
                </a:outerShdw>
              </a:effectLst>
              <a:latin typeface="Tahoma" panose="020B0604030504040204" pitchFamily="34" charset="0"/>
            </a:endParaRPr>
          </a:p>
        </p:txBody>
      </p:sp>
      <p:sp>
        <p:nvSpPr>
          <p:cNvPr id="305179" name="矩形 305178"/>
          <p:cNvSpPr/>
          <p:nvPr/>
        </p:nvSpPr>
        <p:spPr>
          <a:xfrm>
            <a:off x="2387600" y="2755900"/>
            <a:ext cx="495300" cy="287338"/>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305180" name="文本框 305179"/>
          <p:cNvSpPr txBox="1"/>
          <p:nvPr/>
        </p:nvSpPr>
        <p:spPr>
          <a:xfrm>
            <a:off x="2463800" y="2709863"/>
            <a:ext cx="495300"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F</a:t>
            </a:r>
            <a:endParaRPr lang="en-US" altLang="zh-CN" sz="2000">
              <a:effectLst>
                <a:outerShdw blurRad="38100" dist="38100" dir="2700000">
                  <a:srgbClr val="C0C0C0"/>
                </a:outerShdw>
              </a:effectLst>
              <a:latin typeface="Tahoma" panose="020B0604030504040204" pitchFamily="34" charset="0"/>
            </a:endParaRPr>
          </a:p>
        </p:txBody>
      </p:sp>
      <p:sp>
        <p:nvSpPr>
          <p:cNvPr id="305201" name="直接连接符 305200"/>
          <p:cNvSpPr/>
          <p:nvPr/>
        </p:nvSpPr>
        <p:spPr>
          <a:xfrm flipH="1">
            <a:off x="5030788" y="3835400"/>
            <a:ext cx="331787" cy="1588"/>
          </a:xfrm>
          <a:prstGeom prst="line">
            <a:avLst/>
          </a:prstGeom>
          <a:ln w="57150" cap="flat" cmpd="thinThick">
            <a:solidFill>
              <a:srgbClr val="800000"/>
            </a:solidFill>
            <a:prstDash val="solid"/>
            <a:headEnd type="none" w="med" len="med"/>
            <a:tailEnd type="triangle" w="med" len="med"/>
          </a:ln>
        </p:spPr>
      </p:sp>
      <p:sp>
        <p:nvSpPr>
          <p:cNvPr id="305203" name="直接连接符 305202"/>
          <p:cNvSpPr/>
          <p:nvPr/>
        </p:nvSpPr>
        <p:spPr>
          <a:xfrm>
            <a:off x="3648075" y="1671638"/>
            <a:ext cx="11113" cy="388937"/>
          </a:xfrm>
          <a:prstGeom prst="line">
            <a:avLst/>
          </a:prstGeom>
          <a:ln w="57150" cap="flat" cmpd="thinThick">
            <a:solidFill>
              <a:srgbClr val="800000"/>
            </a:solidFill>
            <a:prstDash val="solid"/>
            <a:headEnd type="none" w="med" len="med"/>
            <a:tailEnd type="triangle" w="med" len="med"/>
          </a:ln>
        </p:spPr>
      </p:sp>
      <p:sp>
        <p:nvSpPr>
          <p:cNvPr id="305204" name="文本框 305203"/>
          <p:cNvSpPr txBox="1"/>
          <p:nvPr/>
        </p:nvSpPr>
        <p:spPr>
          <a:xfrm>
            <a:off x="3692525" y="1527175"/>
            <a:ext cx="1104900" cy="461963"/>
          </a:xfrm>
          <a:prstGeom prst="rect">
            <a:avLst/>
          </a:prstGeom>
          <a:noFill/>
          <a:ln w="9525">
            <a:noFill/>
          </a:ln>
        </p:spPr>
        <p:txBody>
          <a:bodyPr/>
          <a:lstStyle/>
          <a:p>
            <a:pPr algn="just"/>
            <a:r>
              <a:rPr lang="en-US" altLang="zh-CN" sz="2000">
                <a:solidFill>
                  <a:srgbClr val="FF00FF"/>
                </a:solidFill>
                <a:effectLst>
                  <a:outerShdw blurRad="38100" dist="38100" dir="2700000">
                    <a:srgbClr val="C0C0C0"/>
                  </a:outerShdw>
                </a:effectLst>
                <a:latin typeface="Times New Roman" panose="02020603050405020304" pitchFamily="18" charset="0"/>
              </a:rPr>
              <a:t>Next-E</a:t>
            </a:r>
            <a:endParaRPr lang="en-US" altLang="zh-CN" sz="2000">
              <a:solidFill>
                <a:srgbClr val="FF00FF"/>
              </a:solidFill>
              <a:effectLst>
                <a:outerShdw blurRad="38100" dist="38100" dir="2700000">
                  <a:srgbClr val="C0C0C0"/>
                </a:outerShdw>
              </a:effectLst>
              <a:latin typeface="Tahoma" panose="020B0604030504040204" pitchFamily="34" charset="0"/>
            </a:endParaRPr>
          </a:p>
        </p:txBody>
      </p:sp>
      <p:sp>
        <p:nvSpPr>
          <p:cNvPr id="305205" name="文本框 305204"/>
          <p:cNvSpPr txBox="1"/>
          <p:nvPr/>
        </p:nvSpPr>
        <p:spPr>
          <a:xfrm>
            <a:off x="4999038" y="3860800"/>
            <a:ext cx="1050925" cy="431800"/>
          </a:xfrm>
          <a:prstGeom prst="rect">
            <a:avLst/>
          </a:prstGeom>
          <a:noFill/>
          <a:ln w="9525">
            <a:noFill/>
          </a:ln>
        </p:spPr>
        <p:txBody>
          <a:bodyPr/>
          <a:lstStyle/>
          <a:p>
            <a:pPr algn="just"/>
            <a:r>
              <a:rPr lang="en-US" altLang="zh-CN" sz="2000">
                <a:solidFill>
                  <a:srgbClr val="FF00FF"/>
                </a:solidFill>
                <a:effectLst>
                  <a:outerShdw blurRad="38100" dist="38100" dir="2700000">
                    <a:srgbClr val="C0C0C0"/>
                  </a:outerShdw>
                </a:effectLst>
                <a:latin typeface="Times New Roman" panose="02020603050405020304" pitchFamily="18" charset="0"/>
              </a:rPr>
              <a:t>Next-F</a:t>
            </a:r>
            <a:endParaRPr lang="en-US" altLang="zh-CN" sz="2000">
              <a:solidFill>
                <a:srgbClr val="FF00FF"/>
              </a:solidFill>
              <a:effectLst>
                <a:outerShdw blurRad="38100" dist="38100" dir="2700000">
                  <a:srgbClr val="C0C0C0"/>
                </a:outerShdw>
              </a:effectLst>
              <a:latin typeface="Tahoma" panose="020B0604030504040204" pitchFamily="34" charset="0"/>
            </a:endParaRPr>
          </a:p>
        </p:txBody>
      </p:sp>
      <p:sp>
        <p:nvSpPr>
          <p:cNvPr id="305220" name="文本框 305219"/>
          <p:cNvSpPr txBox="1"/>
          <p:nvPr/>
        </p:nvSpPr>
        <p:spPr>
          <a:xfrm>
            <a:off x="3532188" y="2349500"/>
            <a:ext cx="331787"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1</a:t>
            </a:r>
            <a:endParaRPr lang="en-US" altLang="zh-CN" sz="2000">
              <a:effectLst>
                <a:outerShdw blurRad="38100" dist="38100" dir="2700000">
                  <a:srgbClr val="C0C0C0"/>
                </a:outerShdw>
              </a:effectLst>
              <a:latin typeface="Tahoma" panose="020B0604030504040204" pitchFamily="34" charset="0"/>
            </a:endParaRPr>
          </a:p>
        </p:txBody>
      </p:sp>
      <p:sp>
        <p:nvSpPr>
          <p:cNvPr id="305221" name="文本框 305220"/>
          <p:cNvSpPr txBox="1"/>
          <p:nvPr/>
        </p:nvSpPr>
        <p:spPr>
          <a:xfrm>
            <a:off x="4079875" y="2644775"/>
            <a:ext cx="331788"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2</a:t>
            </a:r>
            <a:endParaRPr lang="en-US" altLang="zh-CN" sz="2000">
              <a:effectLst>
                <a:outerShdw blurRad="38100" dist="38100" dir="2700000">
                  <a:srgbClr val="C0C0C0"/>
                </a:outerShdw>
              </a:effectLst>
              <a:latin typeface="Tahoma" panose="020B0604030504040204" pitchFamily="34" charset="0"/>
            </a:endParaRPr>
          </a:p>
        </p:txBody>
      </p:sp>
      <p:sp>
        <p:nvSpPr>
          <p:cNvPr id="305222" name="文本框 305221"/>
          <p:cNvSpPr txBox="1"/>
          <p:nvPr/>
        </p:nvSpPr>
        <p:spPr>
          <a:xfrm>
            <a:off x="4121150" y="3644900"/>
            <a:ext cx="331788"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3</a:t>
            </a:r>
            <a:endParaRPr lang="en-US" altLang="zh-CN" sz="2000">
              <a:effectLst>
                <a:outerShdw blurRad="38100" dist="38100" dir="2700000">
                  <a:srgbClr val="C0C0C0"/>
                </a:outerShdw>
              </a:effectLst>
              <a:latin typeface="Tahoma" panose="020B0604030504040204" pitchFamily="34" charset="0"/>
            </a:endParaRPr>
          </a:p>
        </p:txBody>
      </p:sp>
      <p:sp>
        <p:nvSpPr>
          <p:cNvPr id="305223" name="文本框 305222"/>
          <p:cNvSpPr txBox="1"/>
          <p:nvPr/>
        </p:nvSpPr>
        <p:spPr>
          <a:xfrm>
            <a:off x="3394075" y="3959225"/>
            <a:ext cx="331788"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4</a:t>
            </a:r>
            <a:endParaRPr lang="en-US" altLang="zh-CN" sz="2000">
              <a:effectLst>
                <a:outerShdw blurRad="38100" dist="38100" dir="2700000">
                  <a:srgbClr val="C0C0C0"/>
                </a:outerShdw>
              </a:effectLst>
              <a:latin typeface="Tahoma" panose="020B0604030504040204" pitchFamily="34" charset="0"/>
            </a:endParaRPr>
          </a:p>
        </p:txBody>
      </p:sp>
      <p:sp>
        <p:nvSpPr>
          <p:cNvPr id="305224" name="文本框 305223"/>
          <p:cNvSpPr txBox="1"/>
          <p:nvPr/>
        </p:nvSpPr>
        <p:spPr>
          <a:xfrm>
            <a:off x="2884488" y="3644900"/>
            <a:ext cx="331787"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5</a:t>
            </a:r>
            <a:endParaRPr lang="en-US" altLang="zh-CN" sz="2000">
              <a:effectLst>
                <a:outerShdw blurRad="38100" dist="38100" dir="2700000">
                  <a:srgbClr val="C0C0C0"/>
                </a:outerShdw>
              </a:effectLst>
              <a:latin typeface="Tahoma" panose="020B0604030504040204" pitchFamily="34" charset="0"/>
            </a:endParaRPr>
          </a:p>
        </p:txBody>
      </p:sp>
      <p:sp>
        <p:nvSpPr>
          <p:cNvPr id="305225" name="文本框 305224"/>
          <p:cNvSpPr txBox="1"/>
          <p:nvPr/>
        </p:nvSpPr>
        <p:spPr>
          <a:xfrm>
            <a:off x="2884488" y="2709863"/>
            <a:ext cx="331787" cy="431800"/>
          </a:xfrm>
          <a:prstGeom prst="rect">
            <a:avLst/>
          </a:prstGeom>
          <a:noFill/>
          <a:ln w="9525">
            <a:noFill/>
          </a:ln>
        </p:spPr>
        <p:txBody>
          <a:bodyPr/>
          <a:lstStyle/>
          <a:p>
            <a:pPr algn="just"/>
            <a:r>
              <a:rPr lang="en-US" altLang="zh-CN" sz="2000">
                <a:effectLst>
                  <a:outerShdw blurRad="38100" dist="38100" dir="2700000">
                    <a:srgbClr val="C0C0C0"/>
                  </a:outerShdw>
                </a:effectLst>
                <a:latin typeface="Times New Roman" panose="02020603050405020304" pitchFamily="18" charset="0"/>
              </a:rPr>
              <a:t>6</a:t>
            </a:r>
            <a:endParaRPr lang="en-US" altLang="zh-CN" sz="2000">
              <a:effectLst>
                <a:outerShdw blurRad="38100" dist="38100" dir="2700000">
                  <a:srgbClr val="C0C0C0"/>
                </a:outerShdw>
              </a:effectLst>
              <a:latin typeface="Tahoma" panose="020B0604030504040204" pitchFamily="34" charset="0"/>
            </a:endParaRPr>
          </a:p>
        </p:txBody>
      </p:sp>
      <p:sp>
        <p:nvSpPr>
          <p:cNvPr id="305227" name="直接连接符 305226"/>
          <p:cNvSpPr/>
          <p:nvPr/>
        </p:nvSpPr>
        <p:spPr>
          <a:xfrm>
            <a:off x="4440238" y="2349500"/>
            <a:ext cx="242887" cy="215900"/>
          </a:xfrm>
          <a:prstGeom prst="line">
            <a:avLst/>
          </a:prstGeom>
          <a:ln w="19050" cap="flat" cmpd="sng">
            <a:solidFill>
              <a:srgbClr val="800000"/>
            </a:solidFill>
            <a:prstDash val="solid"/>
            <a:miter/>
            <a:headEnd type="none" w="med" len="med"/>
            <a:tailEnd type="triangle" w="med" len="med"/>
          </a:ln>
        </p:spPr>
      </p:sp>
      <p:sp>
        <p:nvSpPr>
          <p:cNvPr id="305228" name="直接连接符 305227"/>
          <p:cNvSpPr/>
          <p:nvPr/>
        </p:nvSpPr>
        <p:spPr>
          <a:xfrm>
            <a:off x="8543925" y="2420938"/>
            <a:ext cx="171450" cy="215900"/>
          </a:xfrm>
          <a:prstGeom prst="line">
            <a:avLst/>
          </a:prstGeom>
          <a:ln w="19050" cap="flat" cmpd="sng">
            <a:solidFill>
              <a:srgbClr val="800000"/>
            </a:solidFill>
            <a:prstDash val="solid"/>
            <a:miter/>
            <a:headEnd type="none" w="med" len="med"/>
            <a:tailEnd type="triangle" w="med" len="med"/>
          </a:ln>
        </p:spPr>
      </p:sp>
      <p:sp>
        <p:nvSpPr>
          <p:cNvPr id="305230" name="文本框 305229"/>
          <p:cNvSpPr txBox="1"/>
          <p:nvPr/>
        </p:nvSpPr>
        <p:spPr>
          <a:xfrm>
            <a:off x="2263775" y="4478338"/>
            <a:ext cx="592138" cy="398780"/>
          </a:xfrm>
          <a:prstGeom prst="rect">
            <a:avLst/>
          </a:prstGeom>
          <a:noFill/>
          <a:ln w="9525">
            <a:noFill/>
          </a:ln>
        </p:spPr>
        <p:txBody>
          <a:bodyPr>
            <a:spAutoFit/>
          </a:bodyPr>
          <a:lstStyle/>
          <a:p>
            <a:pPr>
              <a:spcBef>
                <a:spcPct val="50000"/>
              </a:spcBef>
            </a:pPr>
            <a:r>
              <a:rPr lang="en-US" altLang="zh-CN" sz="2000">
                <a:solidFill>
                  <a:srgbClr val="006600"/>
                </a:solidFill>
                <a:effectLst>
                  <a:outerShdw blurRad="38100" dist="38100" dir="2700000">
                    <a:srgbClr val="C0C0C0"/>
                  </a:outerShdw>
                </a:effectLst>
                <a:latin typeface="Tahoma" panose="020B0604030504040204" pitchFamily="34" charset="0"/>
              </a:rPr>
              <a:t>(a)</a:t>
            </a:r>
          </a:p>
        </p:txBody>
      </p:sp>
      <p:sp>
        <p:nvSpPr>
          <p:cNvPr id="305231" name="文本框 305230"/>
          <p:cNvSpPr txBox="1"/>
          <p:nvPr/>
        </p:nvSpPr>
        <p:spPr>
          <a:xfrm>
            <a:off x="8743950" y="4333875"/>
            <a:ext cx="592138" cy="398780"/>
          </a:xfrm>
          <a:prstGeom prst="rect">
            <a:avLst/>
          </a:prstGeom>
          <a:noFill/>
          <a:ln w="9525">
            <a:noFill/>
          </a:ln>
        </p:spPr>
        <p:txBody>
          <a:bodyPr>
            <a:spAutoFit/>
          </a:bodyPr>
          <a:lstStyle/>
          <a:p>
            <a:pPr>
              <a:spcBef>
                <a:spcPct val="50000"/>
              </a:spcBef>
            </a:pPr>
            <a:r>
              <a:rPr lang="en-US" altLang="zh-CN" sz="2000">
                <a:solidFill>
                  <a:srgbClr val="006600"/>
                </a:solidFill>
                <a:effectLst>
                  <a:outerShdw blurRad="38100" dist="38100" dir="2700000">
                    <a:srgbClr val="C0C0C0"/>
                  </a:outerShdw>
                </a:effectLst>
                <a:latin typeface="Tahoma" panose="020B0604030504040204" pitchFamily="34" charset="0"/>
              </a:rPr>
              <a:t>(b)</a:t>
            </a:r>
          </a:p>
        </p:txBody>
      </p:sp>
      <p:sp>
        <p:nvSpPr>
          <p:cNvPr id="305232" name="文本框 305231"/>
          <p:cNvSpPr txBox="1"/>
          <p:nvPr/>
        </p:nvSpPr>
        <p:spPr>
          <a:xfrm>
            <a:off x="2639219" y="5136398"/>
            <a:ext cx="7777162" cy="460375"/>
          </a:xfrm>
          <a:prstGeom prst="rect">
            <a:avLst/>
          </a:prstGeom>
          <a:noFill/>
          <a:ln w="9525">
            <a:noFill/>
          </a:ln>
        </p:spPr>
        <p:txBody>
          <a:bodyPr>
            <a:spAutoFit/>
          </a:bodyPr>
          <a:lstStyle/>
          <a:p>
            <a:pPr>
              <a:spcBef>
                <a:spcPct val="50000"/>
              </a:spcBef>
            </a:pPr>
            <a:r>
              <a:rPr lang="zh-CN" altLang="en-US" dirty="0">
                <a:solidFill>
                  <a:srgbClr val="0000CC"/>
                </a:solidFill>
                <a:effectLst>
                  <a:outerShdw blurRad="38100" dist="38100" dir="2700000">
                    <a:srgbClr val="C0C0C0"/>
                  </a:outerShdw>
                </a:effectLst>
                <a:latin typeface="Tahoma" panose="020B0604030504040204" pitchFamily="34" charset="0"/>
              </a:rPr>
              <a:t>对用于输入的多缓冲分成三种类型，并有三个指针： </a:t>
            </a:r>
          </a:p>
        </p:txBody>
      </p:sp>
      <p:sp>
        <p:nvSpPr>
          <p:cNvPr id="305235" name="圆角矩形 305234"/>
          <p:cNvSpPr/>
          <p:nvPr/>
        </p:nvSpPr>
        <p:spPr>
          <a:xfrm>
            <a:off x="2639219" y="5639635"/>
            <a:ext cx="6978650" cy="576263"/>
          </a:xfrm>
          <a:prstGeom prst="roundRect">
            <a:avLst>
              <a:gd name="adj" fmla="val 16667"/>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lstStyle/>
          <a:p>
            <a:r>
              <a:rPr lang="zh-CN" altLang="en-US" dirty="0">
                <a:latin typeface="Tahoma" panose="020B0604030504040204" pitchFamily="34" charset="0"/>
              </a:rPr>
              <a:t>空缓冲区</a:t>
            </a:r>
            <a:r>
              <a:rPr lang="en-US" altLang="zh-CN">
                <a:latin typeface="Tahoma" panose="020B0604030504040204" pitchFamily="34" charset="0"/>
              </a:rPr>
              <a:t>E</a:t>
            </a:r>
            <a:r>
              <a:rPr lang="zh-CN" altLang="en-US" dirty="0">
                <a:latin typeface="Tahoma" panose="020B0604030504040204" pitchFamily="34" charset="0"/>
              </a:rPr>
              <a:t>；</a:t>
            </a:r>
            <a:r>
              <a:rPr lang="en-US" altLang="zh-CN">
                <a:latin typeface="Tahoma" panose="020B0604030504040204" pitchFamily="34" charset="0"/>
              </a:rPr>
              <a:t>Next-E </a:t>
            </a:r>
            <a:r>
              <a:rPr lang="zh-CN" altLang="en-US" dirty="0">
                <a:latin typeface="Tahoma" panose="020B0604030504040204" pitchFamily="34" charset="0"/>
              </a:rPr>
              <a:t>指示进程下一个可用缓冲区</a:t>
            </a:r>
            <a:r>
              <a:rPr lang="en-US" altLang="zh-CN">
                <a:latin typeface="Tahoma" panose="020B0604030504040204" pitchFamily="34" charset="0"/>
              </a:rPr>
              <a:t>E</a:t>
            </a:r>
            <a:r>
              <a:rPr lang="zh-CN" altLang="en-US" dirty="0">
                <a:latin typeface="Tahoma" panose="020B0604030504040204" pitchFamily="34" charset="0"/>
              </a:rPr>
              <a:t> </a:t>
            </a:r>
          </a:p>
        </p:txBody>
      </p:sp>
      <p:sp>
        <p:nvSpPr>
          <p:cNvPr id="305237" name="圆角矩形 305236"/>
          <p:cNvSpPr/>
          <p:nvPr/>
        </p:nvSpPr>
        <p:spPr>
          <a:xfrm>
            <a:off x="2639219" y="5639635"/>
            <a:ext cx="6978650" cy="576263"/>
          </a:xfrm>
          <a:prstGeom prst="roundRect">
            <a:avLst>
              <a:gd name="adj" fmla="val 16667"/>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lstStyle/>
          <a:p>
            <a:r>
              <a:rPr lang="zh-CN" altLang="en-US" dirty="0">
                <a:latin typeface="Tahoma" panose="020B0604030504040204" pitchFamily="34" charset="0"/>
              </a:rPr>
              <a:t>满缓冲区 </a:t>
            </a:r>
            <a:r>
              <a:rPr lang="en-US" altLang="zh-CN">
                <a:latin typeface="Tahoma" panose="020B0604030504040204" pitchFamily="34" charset="0"/>
              </a:rPr>
              <a:t>F</a:t>
            </a:r>
            <a:r>
              <a:rPr lang="zh-CN" altLang="en-US" dirty="0">
                <a:latin typeface="Tahoma" panose="020B0604030504040204" pitchFamily="34" charset="0"/>
              </a:rPr>
              <a:t>；</a:t>
            </a:r>
            <a:r>
              <a:rPr lang="en-US" altLang="zh-CN">
                <a:latin typeface="Tahoma" panose="020B0604030504040204" pitchFamily="34" charset="0"/>
              </a:rPr>
              <a:t>Next-F </a:t>
            </a:r>
            <a:r>
              <a:rPr lang="zh-CN" altLang="en-US" dirty="0">
                <a:latin typeface="Tahoma" panose="020B0604030504040204" pitchFamily="34" charset="0"/>
              </a:rPr>
              <a:t>指示进程下一个可用缓冲区</a:t>
            </a:r>
            <a:r>
              <a:rPr lang="en-US" altLang="zh-CN">
                <a:latin typeface="Tahoma" panose="020B0604030504040204" pitchFamily="34" charset="0"/>
              </a:rPr>
              <a:t>F</a:t>
            </a:r>
            <a:r>
              <a:rPr lang="zh-CN" altLang="en-US" dirty="0">
                <a:latin typeface="Tahoma" panose="020B0604030504040204" pitchFamily="34" charset="0"/>
              </a:rPr>
              <a:t> </a:t>
            </a:r>
          </a:p>
        </p:txBody>
      </p:sp>
      <p:sp>
        <p:nvSpPr>
          <p:cNvPr id="305238" name="圆角矩形 305237"/>
          <p:cNvSpPr/>
          <p:nvPr/>
        </p:nvSpPr>
        <p:spPr>
          <a:xfrm>
            <a:off x="2639219" y="5639635"/>
            <a:ext cx="7200900" cy="576263"/>
          </a:xfrm>
          <a:prstGeom prst="roundRect">
            <a:avLst>
              <a:gd name="adj" fmla="val 16667"/>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lstStyle/>
          <a:p>
            <a:r>
              <a:rPr lang="zh-CN" altLang="en-US" dirty="0">
                <a:latin typeface="Tahoma" panose="020B0604030504040204" pitchFamily="34" charset="0"/>
              </a:rPr>
              <a:t>工作缓冲区 </a:t>
            </a:r>
            <a:r>
              <a:rPr lang="en-US" altLang="zh-CN">
                <a:latin typeface="Tahoma" panose="020B0604030504040204" pitchFamily="34" charset="0"/>
              </a:rPr>
              <a:t>C</a:t>
            </a:r>
            <a:r>
              <a:rPr lang="zh-CN" altLang="en-US" dirty="0">
                <a:latin typeface="Tahoma" panose="020B0604030504040204" pitchFamily="34" charset="0"/>
              </a:rPr>
              <a:t>；</a:t>
            </a:r>
            <a:r>
              <a:rPr lang="en-US" altLang="zh-CN">
                <a:latin typeface="Tahoma" panose="020B0604030504040204" pitchFamily="34" charset="0"/>
              </a:rPr>
              <a:t>Current</a:t>
            </a:r>
            <a:r>
              <a:rPr lang="zh-CN" altLang="en-US" dirty="0">
                <a:latin typeface="Tahoma" panose="020B0604030504040204" pitchFamily="34" charset="0"/>
              </a:rPr>
              <a:t>指示进程正在使用缓冲区 </a:t>
            </a:r>
          </a:p>
        </p:txBody>
      </p:sp>
      <p:sp>
        <p:nvSpPr>
          <p:cNvPr id="305240" name="文本框 305239"/>
          <p:cNvSpPr txBox="1"/>
          <p:nvPr/>
        </p:nvSpPr>
        <p:spPr>
          <a:xfrm>
            <a:off x="5202238" y="1557338"/>
            <a:ext cx="1182687" cy="431800"/>
          </a:xfrm>
          <a:prstGeom prst="rect">
            <a:avLst/>
          </a:prstGeom>
          <a:noFill/>
          <a:ln w="9525">
            <a:noFill/>
          </a:ln>
        </p:spPr>
        <p:txBody>
          <a:bodyPr/>
          <a:lstStyle/>
          <a:p>
            <a:pPr algn="just"/>
            <a:r>
              <a:rPr lang="en-US" altLang="zh-CN" sz="2000">
                <a:solidFill>
                  <a:schemeClr val="hlink"/>
                </a:solidFill>
                <a:effectLst>
                  <a:outerShdw blurRad="38100" dist="38100" dir="2700000">
                    <a:srgbClr val="C0C0C0"/>
                  </a:outerShdw>
                </a:effectLst>
                <a:latin typeface="Times New Roman" panose="02020603050405020304" pitchFamily="18" charset="0"/>
              </a:rPr>
              <a:t>E</a:t>
            </a:r>
            <a:r>
              <a:rPr lang="en-US" altLang="zh-CN" sz="2000">
                <a:solidFill>
                  <a:schemeClr val="hlink"/>
                </a:solidFill>
                <a:effectLst>
                  <a:outerShdw blurRad="38100" dist="38100" dir="2700000">
                    <a:srgbClr val="C0C0C0"/>
                  </a:outerShdw>
                </a:effectLst>
                <a:latin typeface="Times New Roman" panose="02020603050405020304" pitchFamily="18" charset="0"/>
                <a:cs typeface="Times New Roman" panose="02020603050405020304" pitchFamily="18" charset="0"/>
              </a:rPr>
              <a:t>→</a:t>
            </a:r>
            <a:r>
              <a:rPr lang="zh-CN" altLang="en-US" sz="2000" dirty="0">
                <a:solidFill>
                  <a:schemeClr val="hlink"/>
                </a:solidFill>
                <a:effectLst>
                  <a:outerShdw blurRad="38100" dist="38100" dir="2700000">
                    <a:srgbClr val="C0C0C0"/>
                  </a:outerShdw>
                </a:effectLst>
                <a:latin typeface="Times New Roman" panose="02020603050405020304" pitchFamily="18" charset="0"/>
                <a:cs typeface="Times New Roman" panose="02020603050405020304" pitchFamily="18" charset="0"/>
              </a:rPr>
              <a:t>空</a:t>
            </a:r>
            <a:endParaRPr lang="zh-CN" altLang="en-US" sz="2000" dirty="0">
              <a:solidFill>
                <a:schemeClr val="hlink"/>
              </a:solidFill>
              <a:effectLst>
                <a:outerShdw blurRad="38100" dist="38100" dir="2700000">
                  <a:srgbClr val="C0C0C0"/>
                </a:outerShdw>
              </a:effectLst>
              <a:latin typeface="Times New Roman" panose="02020603050405020304" pitchFamily="18" charset="0"/>
              <a:ea typeface="Times New Roman" panose="02020603050405020304" pitchFamily="18" charset="0"/>
            </a:endParaRPr>
          </a:p>
        </p:txBody>
      </p:sp>
      <p:sp>
        <p:nvSpPr>
          <p:cNvPr id="305241" name="文本框 305240"/>
          <p:cNvSpPr txBox="1"/>
          <p:nvPr/>
        </p:nvSpPr>
        <p:spPr>
          <a:xfrm>
            <a:off x="5202238" y="1889125"/>
            <a:ext cx="1182687" cy="431800"/>
          </a:xfrm>
          <a:prstGeom prst="rect">
            <a:avLst/>
          </a:prstGeom>
          <a:noFill/>
          <a:ln w="9525">
            <a:noFill/>
          </a:ln>
        </p:spPr>
        <p:txBody>
          <a:bodyPr/>
          <a:lstStyle/>
          <a:p>
            <a:pPr algn="just"/>
            <a:r>
              <a:rPr lang="en-US" altLang="zh-CN" sz="2000">
                <a:solidFill>
                  <a:schemeClr val="hlink"/>
                </a:solidFill>
                <a:effectLst>
                  <a:outerShdw blurRad="38100" dist="38100" dir="2700000">
                    <a:srgbClr val="C0C0C0"/>
                  </a:outerShdw>
                </a:effectLst>
                <a:latin typeface="Times New Roman" panose="02020603050405020304" pitchFamily="18" charset="0"/>
              </a:rPr>
              <a:t>F</a:t>
            </a:r>
            <a:r>
              <a:rPr lang="en-US" altLang="zh-CN" sz="2000">
                <a:solidFill>
                  <a:schemeClr val="hlink"/>
                </a:solidFill>
                <a:effectLst>
                  <a:outerShdw blurRad="38100" dist="38100" dir="2700000">
                    <a:srgbClr val="C0C0C0"/>
                  </a:outerShdw>
                </a:effectLst>
                <a:latin typeface="Times New Roman" panose="02020603050405020304" pitchFamily="18" charset="0"/>
                <a:cs typeface="Times New Roman" panose="02020603050405020304" pitchFamily="18" charset="0"/>
              </a:rPr>
              <a:t>→</a:t>
            </a:r>
            <a:r>
              <a:rPr lang="zh-CN" altLang="en-US" sz="2000" dirty="0">
                <a:solidFill>
                  <a:schemeClr val="hlink"/>
                </a:solidFill>
                <a:effectLst>
                  <a:outerShdw blurRad="38100" dist="38100" dir="2700000">
                    <a:srgbClr val="C0C0C0"/>
                  </a:outerShdw>
                </a:effectLst>
                <a:latin typeface="Times New Roman" panose="02020603050405020304" pitchFamily="18" charset="0"/>
                <a:cs typeface="Times New Roman" panose="02020603050405020304" pitchFamily="18" charset="0"/>
              </a:rPr>
              <a:t>满</a:t>
            </a:r>
            <a:endParaRPr lang="zh-CN" altLang="en-US" sz="2000" dirty="0">
              <a:solidFill>
                <a:schemeClr val="hlink"/>
              </a:solidFill>
              <a:effectLst>
                <a:outerShdw blurRad="38100" dist="38100" dir="2700000">
                  <a:srgbClr val="C0C0C0"/>
                </a:outerShdw>
              </a:effectLst>
              <a:latin typeface="Times New Roman" panose="02020603050405020304" pitchFamily="18" charset="0"/>
              <a:ea typeface="Times New Roman" panose="02020603050405020304" pitchFamily="18" charset="0"/>
            </a:endParaRPr>
          </a:p>
        </p:txBody>
      </p:sp>
      <p:sp>
        <p:nvSpPr>
          <p:cNvPr id="305245" name="AutoShape 5"/>
          <p:cNvSpPr/>
          <p:nvPr/>
        </p:nvSpPr>
        <p:spPr>
          <a:xfrm>
            <a:off x="1097756" y="955835"/>
            <a:ext cx="3514725" cy="576262"/>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05246" name="Text Box 38"/>
          <p:cNvSpPr txBox="1"/>
          <p:nvPr/>
        </p:nvSpPr>
        <p:spPr>
          <a:xfrm>
            <a:off x="1153318" y="995522"/>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四、循环缓冲区</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64" name="矩形 63">
            <a:extLst>
              <a:ext uri="{FF2B5EF4-FFF2-40B4-BE49-F238E27FC236}">
                <a16:creationId xmlns:a16="http://schemas.microsoft.com/office/drawing/2014/main" id="{862618FE-0863-4E6E-A46A-621D896CB985}"/>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5245"/>
                                        </p:tgtEl>
                                        <p:attrNameLst>
                                          <p:attrName>style.visibility</p:attrName>
                                        </p:attrNameLst>
                                      </p:cBhvr>
                                      <p:to>
                                        <p:strVal val="visible"/>
                                      </p:to>
                                    </p:set>
                                    <p:anim calcmode="lin" valueType="num">
                                      <p:cBhvr additive="base">
                                        <p:cTn id="7" dur="500" fill="hold"/>
                                        <p:tgtEl>
                                          <p:spTgt spid="305245"/>
                                        </p:tgtEl>
                                        <p:attrNameLst>
                                          <p:attrName>ppt_x</p:attrName>
                                        </p:attrNameLst>
                                      </p:cBhvr>
                                      <p:tavLst>
                                        <p:tav tm="0">
                                          <p:val>
                                            <p:strVal val="#ppt_x"/>
                                          </p:val>
                                        </p:tav>
                                        <p:tav tm="100000">
                                          <p:val>
                                            <p:strVal val="#ppt_x"/>
                                          </p:val>
                                        </p:tav>
                                      </p:tavLst>
                                    </p:anim>
                                    <p:anim calcmode="lin" valueType="num">
                                      <p:cBhvr additive="base">
                                        <p:cTn id="8" dur="500" fill="hold"/>
                                        <p:tgtEl>
                                          <p:spTgt spid="30524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05246"/>
                                        </p:tgtEl>
                                        <p:attrNameLst>
                                          <p:attrName>style.visibility</p:attrName>
                                        </p:attrNameLst>
                                      </p:cBhvr>
                                      <p:to>
                                        <p:strVal val="visible"/>
                                      </p:to>
                                    </p:set>
                                    <p:anim calcmode="lin" valueType="num">
                                      <p:cBhvr additive="base">
                                        <p:cTn id="12" dur="500" fill="hold"/>
                                        <p:tgtEl>
                                          <p:spTgt spid="305246"/>
                                        </p:tgtEl>
                                        <p:attrNameLst>
                                          <p:attrName>ppt_x</p:attrName>
                                        </p:attrNameLst>
                                      </p:cBhvr>
                                      <p:tavLst>
                                        <p:tav tm="0">
                                          <p:val>
                                            <p:strVal val="#ppt_x"/>
                                          </p:val>
                                        </p:tav>
                                        <p:tav tm="100000">
                                          <p:val>
                                            <p:strVal val="#ppt_x"/>
                                          </p:val>
                                        </p:tav>
                                      </p:tavLst>
                                    </p:anim>
                                    <p:anim calcmode="lin" valueType="num">
                                      <p:cBhvr additive="base">
                                        <p:cTn id="13" dur="500" fill="hold"/>
                                        <p:tgtEl>
                                          <p:spTgt spid="30524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05182"/>
                                        </p:tgtEl>
                                        <p:attrNameLst>
                                          <p:attrName>style.visibility</p:attrName>
                                        </p:attrNameLst>
                                      </p:cBhvr>
                                      <p:to>
                                        <p:strVal val="visible"/>
                                      </p:to>
                                    </p:set>
                                    <p:anim calcmode="lin" valueType="num">
                                      <p:cBhvr additive="base">
                                        <p:cTn id="17" dur="500" fill="hold"/>
                                        <p:tgtEl>
                                          <p:spTgt spid="305182"/>
                                        </p:tgtEl>
                                        <p:attrNameLst>
                                          <p:attrName>ppt_x</p:attrName>
                                        </p:attrNameLst>
                                      </p:cBhvr>
                                      <p:tavLst>
                                        <p:tav tm="0">
                                          <p:val>
                                            <p:strVal val="#ppt_x"/>
                                          </p:val>
                                        </p:tav>
                                        <p:tav tm="100000">
                                          <p:val>
                                            <p:strVal val="#ppt_x"/>
                                          </p:val>
                                        </p:tav>
                                      </p:tavLst>
                                    </p:anim>
                                    <p:anim calcmode="lin" valueType="num">
                                      <p:cBhvr additive="base">
                                        <p:cTn id="18" dur="500" fill="hold"/>
                                        <p:tgtEl>
                                          <p:spTgt spid="30518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05184"/>
                                        </p:tgtEl>
                                        <p:attrNameLst>
                                          <p:attrName>style.visibility</p:attrName>
                                        </p:attrNameLst>
                                      </p:cBhvr>
                                      <p:to>
                                        <p:strVal val="visible"/>
                                      </p:to>
                                    </p:set>
                                    <p:anim calcmode="lin" valueType="num">
                                      <p:cBhvr additive="base">
                                        <p:cTn id="21" dur="500" fill="hold"/>
                                        <p:tgtEl>
                                          <p:spTgt spid="305184"/>
                                        </p:tgtEl>
                                        <p:attrNameLst>
                                          <p:attrName>ppt_x</p:attrName>
                                        </p:attrNameLst>
                                      </p:cBhvr>
                                      <p:tavLst>
                                        <p:tav tm="0">
                                          <p:val>
                                            <p:strVal val="#ppt_x"/>
                                          </p:val>
                                        </p:tav>
                                        <p:tav tm="100000">
                                          <p:val>
                                            <p:strVal val="#ppt_x"/>
                                          </p:val>
                                        </p:tav>
                                      </p:tavLst>
                                    </p:anim>
                                    <p:anim calcmode="lin" valueType="num">
                                      <p:cBhvr additive="base">
                                        <p:cTn id="22" dur="500" fill="hold"/>
                                        <p:tgtEl>
                                          <p:spTgt spid="30518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05185"/>
                                        </p:tgtEl>
                                        <p:attrNameLst>
                                          <p:attrName>style.visibility</p:attrName>
                                        </p:attrNameLst>
                                      </p:cBhvr>
                                      <p:to>
                                        <p:strVal val="visible"/>
                                      </p:to>
                                    </p:set>
                                    <p:anim calcmode="lin" valueType="num">
                                      <p:cBhvr additive="base">
                                        <p:cTn id="25" dur="500" fill="hold"/>
                                        <p:tgtEl>
                                          <p:spTgt spid="305185"/>
                                        </p:tgtEl>
                                        <p:attrNameLst>
                                          <p:attrName>ppt_x</p:attrName>
                                        </p:attrNameLst>
                                      </p:cBhvr>
                                      <p:tavLst>
                                        <p:tav tm="0">
                                          <p:val>
                                            <p:strVal val="#ppt_x"/>
                                          </p:val>
                                        </p:tav>
                                        <p:tav tm="100000">
                                          <p:val>
                                            <p:strVal val="#ppt_x"/>
                                          </p:val>
                                        </p:tav>
                                      </p:tavLst>
                                    </p:anim>
                                    <p:anim calcmode="lin" valueType="num">
                                      <p:cBhvr additive="base">
                                        <p:cTn id="26" dur="500" fill="hold"/>
                                        <p:tgtEl>
                                          <p:spTgt spid="30518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5187"/>
                                        </p:tgtEl>
                                        <p:attrNameLst>
                                          <p:attrName>style.visibility</p:attrName>
                                        </p:attrNameLst>
                                      </p:cBhvr>
                                      <p:to>
                                        <p:strVal val="visible"/>
                                      </p:to>
                                    </p:set>
                                    <p:anim calcmode="lin" valueType="num">
                                      <p:cBhvr additive="base">
                                        <p:cTn id="29" dur="500" fill="hold"/>
                                        <p:tgtEl>
                                          <p:spTgt spid="305187"/>
                                        </p:tgtEl>
                                        <p:attrNameLst>
                                          <p:attrName>ppt_x</p:attrName>
                                        </p:attrNameLst>
                                      </p:cBhvr>
                                      <p:tavLst>
                                        <p:tav tm="0">
                                          <p:val>
                                            <p:strVal val="#ppt_x"/>
                                          </p:val>
                                        </p:tav>
                                        <p:tav tm="100000">
                                          <p:val>
                                            <p:strVal val="#ppt_x"/>
                                          </p:val>
                                        </p:tav>
                                      </p:tavLst>
                                    </p:anim>
                                    <p:anim calcmode="lin" valueType="num">
                                      <p:cBhvr additive="base">
                                        <p:cTn id="30" dur="500" fill="hold"/>
                                        <p:tgtEl>
                                          <p:spTgt spid="30518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05188"/>
                                        </p:tgtEl>
                                        <p:attrNameLst>
                                          <p:attrName>style.visibility</p:attrName>
                                        </p:attrNameLst>
                                      </p:cBhvr>
                                      <p:to>
                                        <p:strVal val="visible"/>
                                      </p:to>
                                    </p:set>
                                    <p:anim calcmode="lin" valueType="num">
                                      <p:cBhvr additive="base">
                                        <p:cTn id="33" dur="500" fill="hold"/>
                                        <p:tgtEl>
                                          <p:spTgt spid="305188"/>
                                        </p:tgtEl>
                                        <p:attrNameLst>
                                          <p:attrName>ppt_x</p:attrName>
                                        </p:attrNameLst>
                                      </p:cBhvr>
                                      <p:tavLst>
                                        <p:tav tm="0">
                                          <p:val>
                                            <p:strVal val="#ppt_x"/>
                                          </p:val>
                                        </p:tav>
                                        <p:tav tm="100000">
                                          <p:val>
                                            <p:strVal val="#ppt_x"/>
                                          </p:val>
                                        </p:tav>
                                      </p:tavLst>
                                    </p:anim>
                                    <p:anim calcmode="lin" valueType="num">
                                      <p:cBhvr additive="base">
                                        <p:cTn id="34" dur="500" fill="hold"/>
                                        <p:tgtEl>
                                          <p:spTgt spid="30518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5190"/>
                                        </p:tgtEl>
                                        <p:attrNameLst>
                                          <p:attrName>style.visibility</p:attrName>
                                        </p:attrNameLst>
                                      </p:cBhvr>
                                      <p:to>
                                        <p:strVal val="visible"/>
                                      </p:to>
                                    </p:set>
                                    <p:anim calcmode="lin" valueType="num">
                                      <p:cBhvr additive="base">
                                        <p:cTn id="37" dur="500" fill="hold"/>
                                        <p:tgtEl>
                                          <p:spTgt spid="305190"/>
                                        </p:tgtEl>
                                        <p:attrNameLst>
                                          <p:attrName>ppt_x</p:attrName>
                                        </p:attrNameLst>
                                      </p:cBhvr>
                                      <p:tavLst>
                                        <p:tav tm="0">
                                          <p:val>
                                            <p:strVal val="#ppt_x"/>
                                          </p:val>
                                        </p:tav>
                                        <p:tav tm="100000">
                                          <p:val>
                                            <p:strVal val="#ppt_x"/>
                                          </p:val>
                                        </p:tav>
                                      </p:tavLst>
                                    </p:anim>
                                    <p:anim calcmode="lin" valueType="num">
                                      <p:cBhvr additive="base">
                                        <p:cTn id="38" dur="500" fill="hold"/>
                                        <p:tgtEl>
                                          <p:spTgt spid="30519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05191"/>
                                        </p:tgtEl>
                                        <p:attrNameLst>
                                          <p:attrName>style.visibility</p:attrName>
                                        </p:attrNameLst>
                                      </p:cBhvr>
                                      <p:to>
                                        <p:strVal val="visible"/>
                                      </p:to>
                                    </p:set>
                                    <p:anim calcmode="lin" valueType="num">
                                      <p:cBhvr additive="base">
                                        <p:cTn id="41" dur="500" fill="hold"/>
                                        <p:tgtEl>
                                          <p:spTgt spid="305191"/>
                                        </p:tgtEl>
                                        <p:attrNameLst>
                                          <p:attrName>ppt_x</p:attrName>
                                        </p:attrNameLst>
                                      </p:cBhvr>
                                      <p:tavLst>
                                        <p:tav tm="0">
                                          <p:val>
                                            <p:strVal val="#ppt_x"/>
                                          </p:val>
                                        </p:tav>
                                        <p:tav tm="100000">
                                          <p:val>
                                            <p:strVal val="#ppt_x"/>
                                          </p:val>
                                        </p:tav>
                                      </p:tavLst>
                                    </p:anim>
                                    <p:anim calcmode="lin" valueType="num">
                                      <p:cBhvr additive="base">
                                        <p:cTn id="42" dur="500" fill="hold"/>
                                        <p:tgtEl>
                                          <p:spTgt spid="30519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5193"/>
                                        </p:tgtEl>
                                        <p:attrNameLst>
                                          <p:attrName>style.visibility</p:attrName>
                                        </p:attrNameLst>
                                      </p:cBhvr>
                                      <p:to>
                                        <p:strVal val="visible"/>
                                      </p:to>
                                    </p:set>
                                    <p:anim calcmode="lin" valueType="num">
                                      <p:cBhvr additive="base">
                                        <p:cTn id="45" dur="500" fill="hold"/>
                                        <p:tgtEl>
                                          <p:spTgt spid="305193"/>
                                        </p:tgtEl>
                                        <p:attrNameLst>
                                          <p:attrName>ppt_x</p:attrName>
                                        </p:attrNameLst>
                                      </p:cBhvr>
                                      <p:tavLst>
                                        <p:tav tm="0">
                                          <p:val>
                                            <p:strVal val="#ppt_x"/>
                                          </p:val>
                                        </p:tav>
                                        <p:tav tm="100000">
                                          <p:val>
                                            <p:strVal val="#ppt_x"/>
                                          </p:val>
                                        </p:tav>
                                      </p:tavLst>
                                    </p:anim>
                                    <p:anim calcmode="lin" valueType="num">
                                      <p:cBhvr additive="base">
                                        <p:cTn id="46" dur="500" fill="hold"/>
                                        <p:tgtEl>
                                          <p:spTgt spid="30519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05194"/>
                                        </p:tgtEl>
                                        <p:attrNameLst>
                                          <p:attrName>style.visibility</p:attrName>
                                        </p:attrNameLst>
                                      </p:cBhvr>
                                      <p:to>
                                        <p:strVal val="visible"/>
                                      </p:to>
                                    </p:set>
                                    <p:anim calcmode="lin" valueType="num">
                                      <p:cBhvr additive="base">
                                        <p:cTn id="49" dur="500" fill="hold"/>
                                        <p:tgtEl>
                                          <p:spTgt spid="305194"/>
                                        </p:tgtEl>
                                        <p:attrNameLst>
                                          <p:attrName>ppt_x</p:attrName>
                                        </p:attrNameLst>
                                      </p:cBhvr>
                                      <p:tavLst>
                                        <p:tav tm="0">
                                          <p:val>
                                            <p:strVal val="#ppt_x"/>
                                          </p:val>
                                        </p:tav>
                                        <p:tav tm="100000">
                                          <p:val>
                                            <p:strVal val="#ppt_x"/>
                                          </p:val>
                                        </p:tav>
                                      </p:tavLst>
                                    </p:anim>
                                    <p:anim calcmode="lin" valueType="num">
                                      <p:cBhvr additive="base">
                                        <p:cTn id="50" dur="500" fill="hold"/>
                                        <p:tgtEl>
                                          <p:spTgt spid="30519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05196"/>
                                        </p:tgtEl>
                                        <p:attrNameLst>
                                          <p:attrName>style.visibility</p:attrName>
                                        </p:attrNameLst>
                                      </p:cBhvr>
                                      <p:to>
                                        <p:strVal val="visible"/>
                                      </p:to>
                                    </p:set>
                                    <p:anim calcmode="lin" valueType="num">
                                      <p:cBhvr additive="base">
                                        <p:cTn id="53" dur="500" fill="hold"/>
                                        <p:tgtEl>
                                          <p:spTgt spid="305196"/>
                                        </p:tgtEl>
                                        <p:attrNameLst>
                                          <p:attrName>ppt_x</p:attrName>
                                        </p:attrNameLst>
                                      </p:cBhvr>
                                      <p:tavLst>
                                        <p:tav tm="0">
                                          <p:val>
                                            <p:strVal val="#ppt_x"/>
                                          </p:val>
                                        </p:tav>
                                        <p:tav tm="100000">
                                          <p:val>
                                            <p:strVal val="#ppt_x"/>
                                          </p:val>
                                        </p:tav>
                                      </p:tavLst>
                                    </p:anim>
                                    <p:anim calcmode="lin" valueType="num">
                                      <p:cBhvr additive="base">
                                        <p:cTn id="54" dur="500" fill="hold"/>
                                        <p:tgtEl>
                                          <p:spTgt spid="30519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05197"/>
                                        </p:tgtEl>
                                        <p:attrNameLst>
                                          <p:attrName>style.visibility</p:attrName>
                                        </p:attrNameLst>
                                      </p:cBhvr>
                                      <p:to>
                                        <p:strVal val="visible"/>
                                      </p:to>
                                    </p:set>
                                    <p:anim calcmode="lin" valueType="num">
                                      <p:cBhvr additive="base">
                                        <p:cTn id="57" dur="500" fill="hold"/>
                                        <p:tgtEl>
                                          <p:spTgt spid="305197"/>
                                        </p:tgtEl>
                                        <p:attrNameLst>
                                          <p:attrName>ppt_x</p:attrName>
                                        </p:attrNameLst>
                                      </p:cBhvr>
                                      <p:tavLst>
                                        <p:tav tm="0">
                                          <p:val>
                                            <p:strVal val="#ppt_x"/>
                                          </p:val>
                                        </p:tav>
                                        <p:tav tm="100000">
                                          <p:val>
                                            <p:strVal val="#ppt_x"/>
                                          </p:val>
                                        </p:tav>
                                      </p:tavLst>
                                    </p:anim>
                                    <p:anim calcmode="lin" valueType="num">
                                      <p:cBhvr additive="base">
                                        <p:cTn id="58" dur="500" fill="hold"/>
                                        <p:tgtEl>
                                          <p:spTgt spid="30519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05199"/>
                                        </p:tgtEl>
                                        <p:attrNameLst>
                                          <p:attrName>style.visibility</p:attrName>
                                        </p:attrNameLst>
                                      </p:cBhvr>
                                      <p:to>
                                        <p:strVal val="visible"/>
                                      </p:to>
                                    </p:set>
                                    <p:anim calcmode="lin" valueType="num">
                                      <p:cBhvr additive="base">
                                        <p:cTn id="61" dur="500" fill="hold"/>
                                        <p:tgtEl>
                                          <p:spTgt spid="305199"/>
                                        </p:tgtEl>
                                        <p:attrNameLst>
                                          <p:attrName>ppt_x</p:attrName>
                                        </p:attrNameLst>
                                      </p:cBhvr>
                                      <p:tavLst>
                                        <p:tav tm="0">
                                          <p:val>
                                            <p:strVal val="#ppt_x"/>
                                          </p:val>
                                        </p:tav>
                                        <p:tav tm="100000">
                                          <p:val>
                                            <p:strVal val="#ppt_x"/>
                                          </p:val>
                                        </p:tav>
                                      </p:tavLst>
                                    </p:anim>
                                    <p:anim calcmode="lin" valueType="num">
                                      <p:cBhvr additive="base">
                                        <p:cTn id="62" dur="500" fill="hold"/>
                                        <p:tgtEl>
                                          <p:spTgt spid="30519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05200"/>
                                        </p:tgtEl>
                                        <p:attrNameLst>
                                          <p:attrName>style.visibility</p:attrName>
                                        </p:attrNameLst>
                                      </p:cBhvr>
                                      <p:to>
                                        <p:strVal val="visible"/>
                                      </p:to>
                                    </p:set>
                                    <p:anim calcmode="lin" valueType="num">
                                      <p:cBhvr additive="base">
                                        <p:cTn id="65" dur="500" fill="hold"/>
                                        <p:tgtEl>
                                          <p:spTgt spid="305200"/>
                                        </p:tgtEl>
                                        <p:attrNameLst>
                                          <p:attrName>ppt_x</p:attrName>
                                        </p:attrNameLst>
                                      </p:cBhvr>
                                      <p:tavLst>
                                        <p:tav tm="0">
                                          <p:val>
                                            <p:strVal val="#ppt_x"/>
                                          </p:val>
                                        </p:tav>
                                        <p:tav tm="100000">
                                          <p:val>
                                            <p:strVal val="#ppt_x"/>
                                          </p:val>
                                        </p:tav>
                                      </p:tavLst>
                                    </p:anim>
                                    <p:anim calcmode="lin" valueType="num">
                                      <p:cBhvr additive="base">
                                        <p:cTn id="66" dur="500" fill="hold"/>
                                        <p:tgtEl>
                                          <p:spTgt spid="30520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05207"/>
                                        </p:tgtEl>
                                        <p:attrNameLst>
                                          <p:attrName>style.visibility</p:attrName>
                                        </p:attrNameLst>
                                      </p:cBhvr>
                                      <p:to>
                                        <p:strVal val="visible"/>
                                      </p:to>
                                    </p:set>
                                    <p:anim calcmode="lin" valueType="num">
                                      <p:cBhvr additive="base">
                                        <p:cTn id="69" dur="500" fill="hold"/>
                                        <p:tgtEl>
                                          <p:spTgt spid="305207"/>
                                        </p:tgtEl>
                                        <p:attrNameLst>
                                          <p:attrName>ppt_x</p:attrName>
                                        </p:attrNameLst>
                                      </p:cBhvr>
                                      <p:tavLst>
                                        <p:tav tm="0">
                                          <p:val>
                                            <p:strVal val="#ppt_x"/>
                                          </p:val>
                                        </p:tav>
                                        <p:tav tm="100000">
                                          <p:val>
                                            <p:strVal val="#ppt_x"/>
                                          </p:val>
                                        </p:tav>
                                      </p:tavLst>
                                    </p:anim>
                                    <p:anim calcmode="lin" valueType="num">
                                      <p:cBhvr additive="base">
                                        <p:cTn id="70" dur="500" fill="hold"/>
                                        <p:tgtEl>
                                          <p:spTgt spid="30520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05208"/>
                                        </p:tgtEl>
                                        <p:attrNameLst>
                                          <p:attrName>style.visibility</p:attrName>
                                        </p:attrNameLst>
                                      </p:cBhvr>
                                      <p:to>
                                        <p:strVal val="visible"/>
                                      </p:to>
                                    </p:set>
                                    <p:anim calcmode="lin" valueType="num">
                                      <p:cBhvr additive="base">
                                        <p:cTn id="73" dur="500" fill="hold"/>
                                        <p:tgtEl>
                                          <p:spTgt spid="305208"/>
                                        </p:tgtEl>
                                        <p:attrNameLst>
                                          <p:attrName>ppt_x</p:attrName>
                                        </p:attrNameLst>
                                      </p:cBhvr>
                                      <p:tavLst>
                                        <p:tav tm="0">
                                          <p:val>
                                            <p:strVal val="#ppt_x"/>
                                          </p:val>
                                        </p:tav>
                                        <p:tav tm="100000">
                                          <p:val>
                                            <p:strVal val="#ppt_x"/>
                                          </p:val>
                                        </p:tav>
                                      </p:tavLst>
                                    </p:anim>
                                    <p:anim calcmode="lin" valueType="num">
                                      <p:cBhvr additive="base">
                                        <p:cTn id="74" dur="500" fill="hold"/>
                                        <p:tgtEl>
                                          <p:spTgt spid="30520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05209"/>
                                        </p:tgtEl>
                                        <p:attrNameLst>
                                          <p:attrName>style.visibility</p:attrName>
                                        </p:attrNameLst>
                                      </p:cBhvr>
                                      <p:to>
                                        <p:strVal val="visible"/>
                                      </p:to>
                                    </p:set>
                                    <p:anim calcmode="lin" valueType="num">
                                      <p:cBhvr additive="base">
                                        <p:cTn id="77" dur="500" fill="hold"/>
                                        <p:tgtEl>
                                          <p:spTgt spid="305209"/>
                                        </p:tgtEl>
                                        <p:attrNameLst>
                                          <p:attrName>ppt_x</p:attrName>
                                        </p:attrNameLst>
                                      </p:cBhvr>
                                      <p:tavLst>
                                        <p:tav tm="0">
                                          <p:val>
                                            <p:strVal val="#ppt_x"/>
                                          </p:val>
                                        </p:tav>
                                        <p:tav tm="100000">
                                          <p:val>
                                            <p:strVal val="#ppt_x"/>
                                          </p:val>
                                        </p:tav>
                                      </p:tavLst>
                                    </p:anim>
                                    <p:anim calcmode="lin" valueType="num">
                                      <p:cBhvr additive="base">
                                        <p:cTn id="78" dur="500" fill="hold"/>
                                        <p:tgtEl>
                                          <p:spTgt spid="305209"/>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05210"/>
                                        </p:tgtEl>
                                        <p:attrNameLst>
                                          <p:attrName>style.visibility</p:attrName>
                                        </p:attrNameLst>
                                      </p:cBhvr>
                                      <p:to>
                                        <p:strVal val="visible"/>
                                      </p:to>
                                    </p:set>
                                    <p:anim calcmode="lin" valueType="num">
                                      <p:cBhvr additive="base">
                                        <p:cTn id="81" dur="500" fill="hold"/>
                                        <p:tgtEl>
                                          <p:spTgt spid="305210"/>
                                        </p:tgtEl>
                                        <p:attrNameLst>
                                          <p:attrName>ppt_x</p:attrName>
                                        </p:attrNameLst>
                                      </p:cBhvr>
                                      <p:tavLst>
                                        <p:tav tm="0">
                                          <p:val>
                                            <p:strVal val="#ppt_x"/>
                                          </p:val>
                                        </p:tav>
                                        <p:tav tm="100000">
                                          <p:val>
                                            <p:strVal val="#ppt_x"/>
                                          </p:val>
                                        </p:tav>
                                      </p:tavLst>
                                    </p:anim>
                                    <p:anim calcmode="lin" valueType="num">
                                      <p:cBhvr additive="base">
                                        <p:cTn id="82" dur="500" fill="hold"/>
                                        <p:tgtEl>
                                          <p:spTgt spid="30521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05211"/>
                                        </p:tgtEl>
                                        <p:attrNameLst>
                                          <p:attrName>style.visibility</p:attrName>
                                        </p:attrNameLst>
                                      </p:cBhvr>
                                      <p:to>
                                        <p:strVal val="visible"/>
                                      </p:to>
                                    </p:set>
                                    <p:anim calcmode="lin" valueType="num">
                                      <p:cBhvr additive="base">
                                        <p:cTn id="85" dur="500" fill="hold"/>
                                        <p:tgtEl>
                                          <p:spTgt spid="305211"/>
                                        </p:tgtEl>
                                        <p:attrNameLst>
                                          <p:attrName>ppt_x</p:attrName>
                                        </p:attrNameLst>
                                      </p:cBhvr>
                                      <p:tavLst>
                                        <p:tav tm="0">
                                          <p:val>
                                            <p:strVal val="#ppt_x"/>
                                          </p:val>
                                        </p:tav>
                                        <p:tav tm="100000">
                                          <p:val>
                                            <p:strVal val="#ppt_x"/>
                                          </p:val>
                                        </p:tav>
                                      </p:tavLst>
                                    </p:anim>
                                    <p:anim calcmode="lin" valueType="num">
                                      <p:cBhvr additive="base">
                                        <p:cTn id="86" dur="500" fill="hold"/>
                                        <p:tgtEl>
                                          <p:spTgt spid="305211"/>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05212"/>
                                        </p:tgtEl>
                                        <p:attrNameLst>
                                          <p:attrName>style.visibility</p:attrName>
                                        </p:attrNameLst>
                                      </p:cBhvr>
                                      <p:to>
                                        <p:strVal val="visible"/>
                                      </p:to>
                                    </p:set>
                                    <p:anim calcmode="lin" valueType="num">
                                      <p:cBhvr additive="base">
                                        <p:cTn id="89" dur="500" fill="hold"/>
                                        <p:tgtEl>
                                          <p:spTgt spid="305212"/>
                                        </p:tgtEl>
                                        <p:attrNameLst>
                                          <p:attrName>ppt_x</p:attrName>
                                        </p:attrNameLst>
                                      </p:cBhvr>
                                      <p:tavLst>
                                        <p:tav tm="0">
                                          <p:val>
                                            <p:strVal val="#ppt_x"/>
                                          </p:val>
                                        </p:tav>
                                        <p:tav tm="100000">
                                          <p:val>
                                            <p:strVal val="#ppt_x"/>
                                          </p:val>
                                        </p:tav>
                                      </p:tavLst>
                                    </p:anim>
                                    <p:anim calcmode="lin" valueType="num">
                                      <p:cBhvr additive="base">
                                        <p:cTn id="90" dur="500" fill="hold"/>
                                        <p:tgtEl>
                                          <p:spTgt spid="305212"/>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05213"/>
                                        </p:tgtEl>
                                        <p:attrNameLst>
                                          <p:attrName>style.visibility</p:attrName>
                                        </p:attrNameLst>
                                      </p:cBhvr>
                                      <p:to>
                                        <p:strVal val="visible"/>
                                      </p:to>
                                    </p:set>
                                    <p:anim calcmode="lin" valueType="num">
                                      <p:cBhvr additive="base">
                                        <p:cTn id="93" dur="500" fill="hold"/>
                                        <p:tgtEl>
                                          <p:spTgt spid="305213"/>
                                        </p:tgtEl>
                                        <p:attrNameLst>
                                          <p:attrName>ppt_x</p:attrName>
                                        </p:attrNameLst>
                                      </p:cBhvr>
                                      <p:tavLst>
                                        <p:tav tm="0">
                                          <p:val>
                                            <p:strVal val="#ppt_x"/>
                                          </p:val>
                                        </p:tav>
                                        <p:tav tm="100000">
                                          <p:val>
                                            <p:strVal val="#ppt_x"/>
                                          </p:val>
                                        </p:tav>
                                      </p:tavLst>
                                    </p:anim>
                                    <p:anim calcmode="lin" valueType="num">
                                      <p:cBhvr additive="base">
                                        <p:cTn id="94" dur="500" fill="hold"/>
                                        <p:tgtEl>
                                          <p:spTgt spid="305213"/>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305214"/>
                                        </p:tgtEl>
                                        <p:attrNameLst>
                                          <p:attrName>style.visibility</p:attrName>
                                        </p:attrNameLst>
                                      </p:cBhvr>
                                      <p:to>
                                        <p:strVal val="visible"/>
                                      </p:to>
                                    </p:set>
                                    <p:anim calcmode="lin" valueType="num">
                                      <p:cBhvr additive="base">
                                        <p:cTn id="97" dur="500" fill="hold"/>
                                        <p:tgtEl>
                                          <p:spTgt spid="305214"/>
                                        </p:tgtEl>
                                        <p:attrNameLst>
                                          <p:attrName>ppt_x</p:attrName>
                                        </p:attrNameLst>
                                      </p:cBhvr>
                                      <p:tavLst>
                                        <p:tav tm="0">
                                          <p:val>
                                            <p:strVal val="#ppt_x"/>
                                          </p:val>
                                        </p:tav>
                                        <p:tav tm="100000">
                                          <p:val>
                                            <p:strVal val="#ppt_x"/>
                                          </p:val>
                                        </p:tav>
                                      </p:tavLst>
                                    </p:anim>
                                    <p:anim calcmode="lin" valueType="num">
                                      <p:cBhvr additive="base">
                                        <p:cTn id="98" dur="500" fill="hold"/>
                                        <p:tgtEl>
                                          <p:spTgt spid="305214"/>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305215"/>
                                        </p:tgtEl>
                                        <p:attrNameLst>
                                          <p:attrName>style.visibility</p:attrName>
                                        </p:attrNameLst>
                                      </p:cBhvr>
                                      <p:to>
                                        <p:strVal val="visible"/>
                                      </p:to>
                                    </p:set>
                                    <p:anim calcmode="lin" valueType="num">
                                      <p:cBhvr additive="base">
                                        <p:cTn id="101" dur="500" fill="hold"/>
                                        <p:tgtEl>
                                          <p:spTgt spid="305215"/>
                                        </p:tgtEl>
                                        <p:attrNameLst>
                                          <p:attrName>ppt_x</p:attrName>
                                        </p:attrNameLst>
                                      </p:cBhvr>
                                      <p:tavLst>
                                        <p:tav tm="0">
                                          <p:val>
                                            <p:strVal val="#ppt_x"/>
                                          </p:val>
                                        </p:tav>
                                        <p:tav tm="100000">
                                          <p:val>
                                            <p:strVal val="#ppt_x"/>
                                          </p:val>
                                        </p:tav>
                                      </p:tavLst>
                                    </p:anim>
                                    <p:anim calcmode="lin" valueType="num">
                                      <p:cBhvr additive="base">
                                        <p:cTn id="102" dur="500" fill="hold"/>
                                        <p:tgtEl>
                                          <p:spTgt spid="30521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305216"/>
                                        </p:tgtEl>
                                        <p:attrNameLst>
                                          <p:attrName>style.visibility</p:attrName>
                                        </p:attrNameLst>
                                      </p:cBhvr>
                                      <p:to>
                                        <p:strVal val="visible"/>
                                      </p:to>
                                    </p:set>
                                    <p:anim calcmode="lin" valueType="num">
                                      <p:cBhvr additive="base">
                                        <p:cTn id="105" dur="500" fill="hold"/>
                                        <p:tgtEl>
                                          <p:spTgt spid="305216"/>
                                        </p:tgtEl>
                                        <p:attrNameLst>
                                          <p:attrName>ppt_x</p:attrName>
                                        </p:attrNameLst>
                                      </p:cBhvr>
                                      <p:tavLst>
                                        <p:tav tm="0">
                                          <p:val>
                                            <p:strVal val="#ppt_x"/>
                                          </p:val>
                                        </p:tav>
                                        <p:tav tm="100000">
                                          <p:val>
                                            <p:strVal val="#ppt_x"/>
                                          </p:val>
                                        </p:tav>
                                      </p:tavLst>
                                    </p:anim>
                                    <p:anim calcmode="lin" valueType="num">
                                      <p:cBhvr additive="base">
                                        <p:cTn id="106" dur="500" fill="hold"/>
                                        <p:tgtEl>
                                          <p:spTgt spid="305216"/>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305217"/>
                                        </p:tgtEl>
                                        <p:attrNameLst>
                                          <p:attrName>style.visibility</p:attrName>
                                        </p:attrNameLst>
                                      </p:cBhvr>
                                      <p:to>
                                        <p:strVal val="visible"/>
                                      </p:to>
                                    </p:set>
                                    <p:anim calcmode="lin" valueType="num">
                                      <p:cBhvr additive="base">
                                        <p:cTn id="109" dur="500" fill="hold"/>
                                        <p:tgtEl>
                                          <p:spTgt spid="305217"/>
                                        </p:tgtEl>
                                        <p:attrNameLst>
                                          <p:attrName>ppt_x</p:attrName>
                                        </p:attrNameLst>
                                      </p:cBhvr>
                                      <p:tavLst>
                                        <p:tav tm="0">
                                          <p:val>
                                            <p:strVal val="#ppt_x"/>
                                          </p:val>
                                        </p:tav>
                                        <p:tav tm="100000">
                                          <p:val>
                                            <p:strVal val="#ppt_x"/>
                                          </p:val>
                                        </p:tav>
                                      </p:tavLst>
                                    </p:anim>
                                    <p:anim calcmode="lin" valueType="num">
                                      <p:cBhvr additive="base">
                                        <p:cTn id="110" dur="500" fill="hold"/>
                                        <p:tgtEl>
                                          <p:spTgt spid="30521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05218"/>
                                        </p:tgtEl>
                                        <p:attrNameLst>
                                          <p:attrName>style.visibility</p:attrName>
                                        </p:attrNameLst>
                                      </p:cBhvr>
                                      <p:to>
                                        <p:strVal val="visible"/>
                                      </p:to>
                                    </p:set>
                                    <p:anim calcmode="lin" valueType="num">
                                      <p:cBhvr additive="base">
                                        <p:cTn id="113" dur="500" fill="hold"/>
                                        <p:tgtEl>
                                          <p:spTgt spid="305218"/>
                                        </p:tgtEl>
                                        <p:attrNameLst>
                                          <p:attrName>ppt_x</p:attrName>
                                        </p:attrNameLst>
                                      </p:cBhvr>
                                      <p:tavLst>
                                        <p:tav tm="0">
                                          <p:val>
                                            <p:strVal val="#ppt_x"/>
                                          </p:val>
                                        </p:tav>
                                        <p:tav tm="100000">
                                          <p:val>
                                            <p:strVal val="#ppt_x"/>
                                          </p:val>
                                        </p:tav>
                                      </p:tavLst>
                                    </p:anim>
                                    <p:anim calcmode="lin" valueType="num">
                                      <p:cBhvr additive="base">
                                        <p:cTn id="114" dur="500" fill="hold"/>
                                        <p:tgtEl>
                                          <p:spTgt spid="305218"/>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05219"/>
                                        </p:tgtEl>
                                        <p:attrNameLst>
                                          <p:attrName>style.visibility</p:attrName>
                                        </p:attrNameLst>
                                      </p:cBhvr>
                                      <p:to>
                                        <p:strVal val="visible"/>
                                      </p:to>
                                    </p:set>
                                    <p:anim calcmode="lin" valueType="num">
                                      <p:cBhvr additive="base">
                                        <p:cTn id="117" dur="500" fill="hold"/>
                                        <p:tgtEl>
                                          <p:spTgt spid="305219"/>
                                        </p:tgtEl>
                                        <p:attrNameLst>
                                          <p:attrName>ppt_x</p:attrName>
                                        </p:attrNameLst>
                                      </p:cBhvr>
                                      <p:tavLst>
                                        <p:tav tm="0">
                                          <p:val>
                                            <p:strVal val="#ppt_x"/>
                                          </p:val>
                                        </p:tav>
                                        <p:tav tm="100000">
                                          <p:val>
                                            <p:strVal val="#ppt_x"/>
                                          </p:val>
                                        </p:tav>
                                      </p:tavLst>
                                    </p:anim>
                                    <p:anim calcmode="lin" valueType="num">
                                      <p:cBhvr additive="base">
                                        <p:cTn id="118" dur="500" fill="hold"/>
                                        <p:tgtEl>
                                          <p:spTgt spid="305219"/>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305162"/>
                                        </p:tgtEl>
                                        <p:attrNameLst>
                                          <p:attrName>style.visibility</p:attrName>
                                        </p:attrNameLst>
                                      </p:cBhvr>
                                      <p:to>
                                        <p:strVal val="visible"/>
                                      </p:to>
                                    </p:set>
                                    <p:anim calcmode="lin" valueType="num">
                                      <p:cBhvr additive="base">
                                        <p:cTn id="121" dur="500" fill="hold"/>
                                        <p:tgtEl>
                                          <p:spTgt spid="305162"/>
                                        </p:tgtEl>
                                        <p:attrNameLst>
                                          <p:attrName>ppt_x</p:attrName>
                                        </p:attrNameLst>
                                      </p:cBhvr>
                                      <p:tavLst>
                                        <p:tav tm="0">
                                          <p:val>
                                            <p:strVal val="#ppt_x"/>
                                          </p:val>
                                        </p:tav>
                                        <p:tav tm="100000">
                                          <p:val>
                                            <p:strVal val="#ppt_x"/>
                                          </p:val>
                                        </p:tav>
                                      </p:tavLst>
                                    </p:anim>
                                    <p:anim calcmode="lin" valueType="num">
                                      <p:cBhvr additive="base">
                                        <p:cTn id="122" dur="500" fill="hold"/>
                                        <p:tgtEl>
                                          <p:spTgt spid="305162"/>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305164"/>
                                        </p:tgtEl>
                                        <p:attrNameLst>
                                          <p:attrName>style.visibility</p:attrName>
                                        </p:attrNameLst>
                                      </p:cBhvr>
                                      <p:to>
                                        <p:strVal val="visible"/>
                                      </p:to>
                                    </p:set>
                                    <p:anim calcmode="lin" valueType="num">
                                      <p:cBhvr additive="base">
                                        <p:cTn id="125" dur="500" fill="hold"/>
                                        <p:tgtEl>
                                          <p:spTgt spid="305164"/>
                                        </p:tgtEl>
                                        <p:attrNameLst>
                                          <p:attrName>ppt_x</p:attrName>
                                        </p:attrNameLst>
                                      </p:cBhvr>
                                      <p:tavLst>
                                        <p:tav tm="0">
                                          <p:val>
                                            <p:strVal val="#ppt_x"/>
                                          </p:val>
                                        </p:tav>
                                        <p:tav tm="100000">
                                          <p:val>
                                            <p:strVal val="#ppt_x"/>
                                          </p:val>
                                        </p:tav>
                                      </p:tavLst>
                                    </p:anim>
                                    <p:anim calcmode="lin" valueType="num">
                                      <p:cBhvr additive="base">
                                        <p:cTn id="126" dur="500" fill="hold"/>
                                        <p:tgtEl>
                                          <p:spTgt spid="30516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305165"/>
                                        </p:tgtEl>
                                        <p:attrNameLst>
                                          <p:attrName>style.visibility</p:attrName>
                                        </p:attrNameLst>
                                      </p:cBhvr>
                                      <p:to>
                                        <p:strVal val="visible"/>
                                      </p:to>
                                    </p:set>
                                    <p:anim calcmode="lin" valueType="num">
                                      <p:cBhvr additive="base">
                                        <p:cTn id="129" dur="500" fill="hold"/>
                                        <p:tgtEl>
                                          <p:spTgt spid="305165"/>
                                        </p:tgtEl>
                                        <p:attrNameLst>
                                          <p:attrName>ppt_x</p:attrName>
                                        </p:attrNameLst>
                                      </p:cBhvr>
                                      <p:tavLst>
                                        <p:tav tm="0">
                                          <p:val>
                                            <p:strVal val="#ppt_x"/>
                                          </p:val>
                                        </p:tav>
                                        <p:tav tm="100000">
                                          <p:val>
                                            <p:strVal val="#ppt_x"/>
                                          </p:val>
                                        </p:tav>
                                      </p:tavLst>
                                    </p:anim>
                                    <p:anim calcmode="lin" valueType="num">
                                      <p:cBhvr additive="base">
                                        <p:cTn id="130" dur="500" fill="hold"/>
                                        <p:tgtEl>
                                          <p:spTgt spid="305165"/>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305167"/>
                                        </p:tgtEl>
                                        <p:attrNameLst>
                                          <p:attrName>style.visibility</p:attrName>
                                        </p:attrNameLst>
                                      </p:cBhvr>
                                      <p:to>
                                        <p:strVal val="visible"/>
                                      </p:to>
                                    </p:set>
                                    <p:anim calcmode="lin" valueType="num">
                                      <p:cBhvr additive="base">
                                        <p:cTn id="133" dur="500" fill="hold"/>
                                        <p:tgtEl>
                                          <p:spTgt spid="305167"/>
                                        </p:tgtEl>
                                        <p:attrNameLst>
                                          <p:attrName>ppt_x</p:attrName>
                                        </p:attrNameLst>
                                      </p:cBhvr>
                                      <p:tavLst>
                                        <p:tav tm="0">
                                          <p:val>
                                            <p:strVal val="#ppt_x"/>
                                          </p:val>
                                        </p:tav>
                                        <p:tav tm="100000">
                                          <p:val>
                                            <p:strVal val="#ppt_x"/>
                                          </p:val>
                                        </p:tav>
                                      </p:tavLst>
                                    </p:anim>
                                    <p:anim calcmode="lin" valueType="num">
                                      <p:cBhvr additive="base">
                                        <p:cTn id="134" dur="500" fill="hold"/>
                                        <p:tgtEl>
                                          <p:spTgt spid="305167"/>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305168"/>
                                        </p:tgtEl>
                                        <p:attrNameLst>
                                          <p:attrName>style.visibility</p:attrName>
                                        </p:attrNameLst>
                                      </p:cBhvr>
                                      <p:to>
                                        <p:strVal val="visible"/>
                                      </p:to>
                                    </p:set>
                                    <p:anim calcmode="lin" valueType="num">
                                      <p:cBhvr additive="base">
                                        <p:cTn id="137" dur="500" fill="hold"/>
                                        <p:tgtEl>
                                          <p:spTgt spid="305168"/>
                                        </p:tgtEl>
                                        <p:attrNameLst>
                                          <p:attrName>ppt_x</p:attrName>
                                        </p:attrNameLst>
                                      </p:cBhvr>
                                      <p:tavLst>
                                        <p:tav tm="0">
                                          <p:val>
                                            <p:strVal val="#ppt_x"/>
                                          </p:val>
                                        </p:tav>
                                        <p:tav tm="100000">
                                          <p:val>
                                            <p:strVal val="#ppt_x"/>
                                          </p:val>
                                        </p:tav>
                                      </p:tavLst>
                                    </p:anim>
                                    <p:anim calcmode="lin" valueType="num">
                                      <p:cBhvr additive="base">
                                        <p:cTn id="138" dur="500" fill="hold"/>
                                        <p:tgtEl>
                                          <p:spTgt spid="305168"/>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305170"/>
                                        </p:tgtEl>
                                        <p:attrNameLst>
                                          <p:attrName>style.visibility</p:attrName>
                                        </p:attrNameLst>
                                      </p:cBhvr>
                                      <p:to>
                                        <p:strVal val="visible"/>
                                      </p:to>
                                    </p:set>
                                    <p:anim calcmode="lin" valueType="num">
                                      <p:cBhvr additive="base">
                                        <p:cTn id="141" dur="500" fill="hold"/>
                                        <p:tgtEl>
                                          <p:spTgt spid="305170"/>
                                        </p:tgtEl>
                                        <p:attrNameLst>
                                          <p:attrName>ppt_x</p:attrName>
                                        </p:attrNameLst>
                                      </p:cBhvr>
                                      <p:tavLst>
                                        <p:tav tm="0">
                                          <p:val>
                                            <p:strVal val="#ppt_x"/>
                                          </p:val>
                                        </p:tav>
                                        <p:tav tm="100000">
                                          <p:val>
                                            <p:strVal val="#ppt_x"/>
                                          </p:val>
                                        </p:tav>
                                      </p:tavLst>
                                    </p:anim>
                                    <p:anim calcmode="lin" valueType="num">
                                      <p:cBhvr additive="base">
                                        <p:cTn id="142" dur="500" fill="hold"/>
                                        <p:tgtEl>
                                          <p:spTgt spid="305170"/>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305171"/>
                                        </p:tgtEl>
                                        <p:attrNameLst>
                                          <p:attrName>style.visibility</p:attrName>
                                        </p:attrNameLst>
                                      </p:cBhvr>
                                      <p:to>
                                        <p:strVal val="visible"/>
                                      </p:to>
                                    </p:set>
                                    <p:anim calcmode="lin" valueType="num">
                                      <p:cBhvr additive="base">
                                        <p:cTn id="145" dur="500" fill="hold"/>
                                        <p:tgtEl>
                                          <p:spTgt spid="305171"/>
                                        </p:tgtEl>
                                        <p:attrNameLst>
                                          <p:attrName>ppt_x</p:attrName>
                                        </p:attrNameLst>
                                      </p:cBhvr>
                                      <p:tavLst>
                                        <p:tav tm="0">
                                          <p:val>
                                            <p:strVal val="#ppt_x"/>
                                          </p:val>
                                        </p:tav>
                                        <p:tav tm="100000">
                                          <p:val>
                                            <p:strVal val="#ppt_x"/>
                                          </p:val>
                                        </p:tav>
                                      </p:tavLst>
                                    </p:anim>
                                    <p:anim calcmode="lin" valueType="num">
                                      <p:cBhvr additive="base">
                                        <p:cTn id="146" dur="500" fill="hold"/>
                                        <p:tgtEl>
                                          <p:spTgt spid="305171"/>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305173"/>
                                        </p:tgtEl>
                                        <p:attrNameLst>
                                          <p:attrName>style.visibility</p:attrName>
                                        </p:attrNameLst>
                                      </p:cBhvr>
                                      <p:to>
                                        <p:strVal val="visible"/>
                                      </p:to>
                                    </p:set>
                                    <p:anim calcmode="lin" valueType="num">
                                      <p:cBhvr additive="base">
                                        <p:cTn id="149" dur="500" fill="hold"/>
                                        <p:tgtEl>
                                          <p:spTgt spid="305173"/>
                                        </p:tgtEl>
                                        <p:attrNameLst>
                                          <p:attrName>ppt_x</p:attrName>
                                        </p:attrNameLst>
                                      </p:cBhvr>
                                      <p:tavLst>
                                        <p:tav tm="0">
                                          <p:val>
                                            <p:strVal val="#ppt_x"/>
                                          </p:val>
                                        </p:tav>
                                        <p:tav tm="100000">
                                          <p:val>
                                            <p:strVal val="#ppt_x"/>
                                          </p:val>
                                        </p:tav>
                                      </p:tavLst>
                                    </p:anim>
                                    <p:anim calcmode="lin" valueType="num">
                                      <p:cBhvr additive="base">
                                        <p:cTn id="150" dur="500" fill="hold"/>
                                        <p:tgtEl>
                                          <p:spTgt spid="305173"/>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305174"/>
                                        </p:tgtEl>
                                        <p:attrNameLst>
                                          <p:attrName>style.visibility</p:attrName>
                                        </p:attrNameLst>
                                      </p:cBhvr>
                                      <p:to>
                                        <p:strVal val="visible"/>
                                      </p:to>
                                    </p:set>
                                    <p:anim calcmode="lin" valueType="num">
                                      <p:cBhvr additive="base">
                                        <p:cTn id="153" dur="500" fill="hold"/>
                                        <p:tgtEl>
                                          <p:spTgt spid="305174"/>
                                        </p:tgtEl>
                                        <p:attrNameLst>
                                          <p:attrName>ppt_x</p:attrName>
                                        </p:attrNameLst>
                                      </p:cBhvr>
                                      <p:tavLst>
                                        <p:tav tm="0">
                                          <p:val>
                                            <p:strVal val="#ppt_x"/>
                                          </p:val>
                                        </p:tav>
                                        <p:tav tm="100000">
                                          <p:val>
                                            <p:strVal val="#ppt_x"/>
                                          </p:val>
                                        </p:tav>
                                      </p:tavLst>
                                    </p:anim>
                                    <p:anim calcmode="lin" valueType="num">
                                      <p:cBhvr additive="base">
                                        <p:cTn id="154" dur="500" fill="hold"/>
                                        <p:tgtEl>
                                          <p:spTgt spid="305174"/>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305176"/>
                                        </p:tgtEl>
                                        <p:attrNameLst>
                                          <p:attrName>style.visibility</p:attrName>
                                        </p:attrNameLst>
                                      </p:cBhvr>
                                      <p:to>
                                        <p:strVal val="visible"/>
                                      </p:to>
                                    </p:set>
                                    <p:anim calcmode="lin" valueType="num">
                                      <p:cBhvr additive="base">
                                        <p:cTn id="157" dur="500" fill="hold"/>
                                        <p:tgtEl>
                                          <p:spTgt spid="305176"/>
                                        </p:tgtEl>
                                        <p:attrNameLst>
                                          <p:attrName>ppt_x</p:attrName>
                                        </p:attrNameLst>
                                      </p:cBhvr>
                                      <p:tavLst>
                                        <p:tav tm="0">
                                          <p:val>
                                            <p:strVal val="#ppt_x"/>
                                          </p:val>
                                        </p:tav>
                                        <p:tav tm="100000">
                                          <p:val>
                                            <p:strVal val="#ppt_x"/>
                                          </p:val>
                                        </p:tav>
                                      </p:tavLst>
                                    </p:anim>
                                    <p:anim calcmode="lin" valueType="num">
                                      <p:cBhvr additive="base">
                                        <p:cTn id="158" dur="500" fill="hold"/>
                                        <p:tgtEl>
                                          <p:spTgt spid="305176"/>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305177"/>
                                        </p:tgtEl>
                                        <p:attrNameLst>
                                          <p:attrName>style.visibility</p:attrName>
                                        </p:attrNameLst>
                                      </p:cBhvr>
                                      <p:to>
                                        <p:strVal val="visible"/>
                                      </p:to>
                                    </p:set>
                                    <p:anim calcmode="lin" valueType="num">
                                      <p:cBhvr additive="base">
                                        <p:cTn id="161" dur="500" fill="hold"/>
                                        <p:tgtEl>
                                          <p:spTgt spid="305177"/>
                                        </p:tgtEl>
                                        <p:attrNameLst>
                                          <p:attrName>ppt_x</p:attrName>
                                        </p:attrNameLst>
                                      </p:cBhvr>
                                      <p:tavLst>
                                        <p:tav tm="0">
                                          <p:val>
                                            <p:strVal val="#ppt_x"/>
                                          </p:val>
                                        </p:tav>
                                        <p:tav tm="100000">
                                          <p:val>
                                            <p:strVal val="#ppt_x"/>
                                          </p:val>
                                        </p:tav>
                                      </p:tavLst>
                                    </p:anim>
                                    <p:anim calcmode="lin" valueType="num">
                                      <p:cBhvr additive="base">
                                        <p:cTn id="162" dur="500" fill="hold"/>
                                        <p:tgtEl>
                                          <p:spTgt spid="305177"/>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305179"/>
                                        </p:tgtEl>
                                        <p:attrNameLst>
                                          <p:attrName>style.visibility</p:attrName>
                                        </p:attrNameLst>
                                      </p:cBhvr>
                                      <p:to>
                                        <p:strVal val="visible"/>
                                      </p:to>
                                    </p:set>
                                    <p:anim calcmode="lin" valueType="num">
                                      <p:cBhvr additive="base">
                                        <p:cTn id="165" dur="500" fill="hold"/>
                                        <p:tgtEl>
                                          <p:spTgt spid="305179"/>
                                        </p:tgtEl>
                                        <p:attrNameLst>
                                          <p:attrName>ppt_x</p:attrName>
                                        </p:attrNameLst>
                                      </p:cBhvr>
                                      <p:tavLst>
                                        <p:tav tm="0">
                                          <p:val>
                                            <p:strVal val="#ppt_x"/>
                                          </p:val>
                                        </p:tav>
                                        <p:tav tm="100000">
                                          <p:val>
                                            <p:strVal val="#ppt_x"/>
                                          </p:val>
                                        </p:tav>
                                      </p:tavLst>
                                    </p:anim>
                                    <p:anim calcmode="lin" valueType="num">
                                      <p:cBhvr additive="base">
                                        <p:cTn id="166" dur="500" fill="hold"/>
                                        <p:tgtEl>
                                          <p:spTgt spid="305179"/>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305180"/>
                                        </p:tgtEl>
                                        <p:attrNameLst>
                                          <p:attrName>style.visibility</p:attrName>
                                        </p:attrNameLst>
                                      </p:cBhvr>
                                      <p:to>
                                        <p:strVal val="visible"/>
                                      </p:to>
                                    </p:set>
                                    <p:anim calcmode="lin" valueType="num">
                                      <p:cBhvr additive="base">
                                        <p:cTn id="169" dur="500" fill="hold"/>
                                        <p:tgtEl>
                                          <p:spTgt spid="305180"/>
                                        </p:tgtEl>
                                        <p:attrNameLst>
                                          <p:attrName>ppt_x</p:attrName>
                                        </p:attrNameLst>
                                      </p:cBhvr>
                                      <p:tavLst>
                                        <p:tav tm="0">
                                          <p:val>
                                            <p:strVal val="#ppt_x"/>
                                          </p:val>
                                        </p:tav>
                                        <p:tav tm="100000">
                                          <p:val>
                                            <p:strVal val="#ppt_x"/>
                                          </p:val>
                                        </p:tav>
                                      </p:tavLst>
                                    </p:anim>
                                    <p:anim calcmode="lin" valueType="num">
                                      <p:cBhvr additive="base">
                                        <p:cTn id="170" dur="500" fill="hold"/>
                                        <p:tgtEl>
                                          <p:spTgt spid="305180"/>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305201"/>
                                        </p:tgtEl>
                                        <p:attrNameLst>
                                          <p:attrName>style.visibility</p:attrName>
                                        </p:attrNameLst>
                                      </p:cBhvr>
                                      <p:to>
                                        <p:strVal val="visible"/>
                                      </p:to>
                                    </p:set>
                                    <p:anim calcmode="lin" valueType="num">
                                      <p:cBhvr additive="base">
                                        <p:cTn id="173" dur="500" fill="hold"/>
                                        <p:tgtEl>
                                          <p:spTgt spid="305201"/>
                                        </p:tgtEl>
                                        <p:attrNameLst>
                                          <p:attrName>ppt_x</p:attrName>
                                        </p:attrNameLst>
                                      </p:cBhvr>
                                      <p:tavLst>
                                        <p:tav tm="0">
                                          <p:val>
                                            <p:strVal val="#ppt_x"/>
                                          </p:val>
                                        </p:tav>
                                        <p:tav tm="100000">
                                          <p:val>
                                            <p:strVal val="#ppt_x"/>
                                          </p:val>
                                        </p:tav>
                                      </p:tavLst>
                                    </p:anim>
                                    <p:anim calcmode="lin" valueType="num">
                                      <p:cBhvr additive="base">
                                        <p:cTn id="174" dur="500" fill="hold"/>
                                        <p:tgtEl>
                                          <p:spTgt spid="305201"/>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305203"/>
                                        </p:tgtEl>
                                        <p:attrNameLst>
                                          <p:attrName>style.visibility</p:attrName>
                                        </p:attrNameLst>
                                      </p:cBhvr>
                                      <p:to>
                                        <p:strVal val="visible"/>
                                      </p:to>
                                    </p:set>
                                    <p:anim calcmode="lin" valueType="num">
                                      <p:cBhvr additive="base">
                                        <p:cTn id="177" dur="500" fill="hold"/>
                                        <p:tgtEl>
                                          <p:spTgt spid="305203"/>
                                        </p:tgtEl>
                                        <p:attrNameLst>
                                          <p:attrName>ppt_x</p:attrName>
                                        </p:attrNameLst>
                                      </p:cBhvr>
                                      <p:tavLst>
                                        <p:tav tm="0">
                                          <p:val>
                                            <p:strVal val="#ppt_x"/>
                                          </p:val>
                                        </p:tav>
                                        <p:tav tm="100000">
                                          <p:val>
                                            <p:strVal val="#ppt_x"/>
                                          </p:val>
                                        </p:tav>
                                      </p:tavLst>
                                    </p:anim>
                                    <p:anim calcmode="lin" valueType="num">
                                      <p:cBhvr additive="base">
                                        <p:cTn id="178" dur="500" fill="hold"/>
                                        <p:tgtEl>
                                          <p:spTgt spid="305203"/>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305204"/>
                                        </p:tgtEl>
                                        <p:attrNameLst>
                                          <p:attrName>style.visibility</p:attrName>
                                        </p:attrNameLst>
                                      </p:cBhvr>
                                      <p:to>
                                        <p:strVal val="visible"/>
                                      </p:to>
                                    </p:set>
                                    <p:anim calcmode="lin" valueType="num">
                                      <p:cBhvr additive="base">
                                        <p:cTn id="181" dur="500" fill="hold"/>
                                        <p:tgtEl>
                                          <p:spTgt spid="305204"/>
                                        </p:tgtEl>
                                        <p:attrNameLst>
                                          <p:attrName>ppt_x</p:attrName>
                                        </p:attrNameLst>
                                      </p:cBhvr>
                                      <p:tavLst>
                                        <p:tav tm="0">
                                          <p:val>
                                            <p:strVal val="#ppt_x"/>
                                          </p:val>
                                        </p:tav>
                                        <p:tav tm="100000">
                                          <p:val>
                                            <p:strVal val="#ppt_x"/>
                                          </p:val>
                                        </p:tav>
                                      </p:tavLst>
                                    </p:anim>
                                    <p:anim calcmode="lin" valueType="num">
                                      <p:cBhvr additive="base">
                                        <p:cTn id="182" dur="500" fill="hold"/>
                                        <p:tgtEl>
                                          <p:spTgt spid="305204"/>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305205"/>
                                        </p:tgtEl>
                                        <p:attrNameLst>
                                          <p:attrName>style.visibility</p:attrName>
                                        </p:attrNameLst>
                                      </p:cBhvr>
                                      <p:to>
                                        <p:strVal val="visible"/>
                                      </p:to>
                                    </p:set>
                                    <p:anim calcmode="lin" valueType="num">
                                      <p:cBhvr additive="base">
                                        <p:cTn id="185" dur="500" fill="hold"/>
                                        <p:tgtEl>
                                          <p:spTgt spid="305205"/>
                                        </p:tgtEl>
                                        <p:attrNameLst>
                                          <p:attrName>ppt_x</p:attrName>
                                        </p:attrNameLst>
                                      </p:cBhvr>
                                      <p:tavLst>
                                        <p:tav tm="0">
                                          <p:val>
                                            <p:strVal val="#ppt_x"/>
                                          </p:val>
                                        </p:tav>
                                        <p:tav tm="100000">
                                          <p:val>
                                            <p:strVal val="#ppt_x"/>
                                          </p:val>
                                        </p:tav>
                                      </p:tavLst>
                                    </p:anim>
                                    <p:anim calcmode="lin" valueType="num">
                                      <p:cBhvr additive="base">
                                        <p:cTn id="186" dur="500" fill="hold"/>
                                        <p:tgtEl>
                                          <p:spTgt spid="305205"/>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305220"/>
                                        </p:tgtEl>
                                        <p:attrNameLst>
                                          <p:attrName>style.visibility</p:attrName>
                                        </p:attrNameLst>
                                      </p:cBhvr>
                                      <p:to>
                                        <p:strVal val="visible"/>
                                      </p:to>
                                    </p:set>
                                    <p:anim calcmode="lin" valueType="num">
                                      <p:cBhvr additive="base">
                                        <p:cTn id="189" dur="500" fill="hold"/>
                                        <p:tgtEl>
                                          <p:spTgt spid="305220"/>
                                        </p:tgtEl>
                                        <p:attrNameLst>
                                          <p:attrName>ppt_x</p:attrName>
                                        </p:attrNameLst>
                                      </p:cBhvr>
                                      <p:tavLst>
                                        <p:tav tm="0">
                                          <p:val>
                                            <p:strVal val="#ppt_x"/>
                                          </p:val>
                                        </p:tav>
                                        <p:tav tm="100000">
                                          <p:val>
                                            <p:strVal val="#ppt_x"/>
                                          </p:val>
                                        </p:tav>
                                      </p:tavLst>
                                    </p:anim>
                                    <p:anim calcmode="lin" valueType="num">
                                      <p:cBhvr additive="base">
                                        <p:cTn id="190" dur="500" fill="hold"/>
                                        <p:tgtEl>
                                          <p:spTgt spid="305220"/>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305221"/>
                                        </p:tgtEl>
                                        <p:attrNameLst>
                                          <p:attrName>style.visibility</p:attrName>
                                        </p:attrNameLst>
                                      </p:cBhvr>
                                      <p:to>
                                        <p:strVal val="visible"/>
                                      </p:to>
                                    </p:set>
                                    <p:anim calcmode="lin" valueType="num">
                                      <p:cBhvr additive="base">
                                        <p:cTn id="193" dur="500" fill="hold"/>
                                        <p:tgtEl>
                                          <p:spTgt spid="305221"/>
                                        </p:tgtEl>
                                        <p:attrNameLst>
                                          <p:attrName>ppt_x</p:attrName>
                                        </p:attrNameLst>
                                      </p:cBhvr>
                                      <p:tavLst>
                                        <p:tav tm="0">
                                          <p:val>
                                            <p:strVal val="#ppt_x"/>
                                          </p:val>
                                        </p:tav>
                                        <p:tav tm="100000">
                                          <p:val>
                                            <p:strVal val="#ppt_x"/>
                                          </p:val>
                                        </p:tav>
                                      </p:tavLst>
                                    </p:anim>
                                    <p:anim calcmode="lin" valueType="num">
                                      <p:cBhvr additive="base">
                                        <p:cTn id="194" dur="500" fill="hold"/>
                                        <p:tgtEl>
                                          <p:spTgt spid="305221"/>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305222"/>
                                        </p:tgtEl>
                                        <p:attrNameLst>
                                          <p:attrName>style.visibility</p:attrName>
                                        </p:attrNameLst>
                                      </p:cBhvr>
                                      <p:to>
                                        <p:strVal val="visible"/>
                                      </p:to>
                                    </p:set>
                                    <p:anim calcmode="lin" valueType="num">
                                      <p:cBhvr additive="base">
                                        <p:cTn id="197" dur="500" fill="hold"/>
                                        <p:tgtEl>
                                          <p:spTgt spid="305222"/>
                                        </p:tgtEl>
                                        <p:attrNameLst>
                                          <p:attrName>ppt_x</p:attrName>
                                        </p:attrNameLst>
                                      </p:cBhvr>
                                      <p:tavLst>
                                        <p:tav tm="0">
                                          <p:val>
                                            <p:strVal val="#ppt_x"/>
                                          </p:val>
                                        </p:tav>
                                        <p:tav tm="100000">
                                          <p:val>
                                            <p:strVal val="#ppt_x"/>
                                          </p:val>
                                        </p:tav>
                                      </p:tavLst>
                                    </p:anim>
                                    <p:anim calcmode="lin" valueType="num">
                                      <p:cBhvr additive="base">
                                        <p:cTn id="198" dur="500" fill="hold"/>
                                        <p:tgtEl>
                                          <p:spTgt spid="305222"/>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305223"/>
                                        </p:tgtEl>
                                        <p:attrNameLst>
                                          <p:attrName>style.visibility</p:attrName>
                                        </p:attrNameLst>
                                      </p:cBhvr>
                                      <p:to>
                                        <p:strVal val="visible"/>
                                      </p:to>
                                    </p:set>
                                    <p:anim calcmode="lin" valueType="num">
                                      <p:cBhvr additive="base">
                                        <p:cTn id="201" dur="500" fill="hold"/>
                                        <p:tgtEl>
                                          <p:spTgt spid="305223"/>
                                        </p:tgtEl>
                                        <p:attrNameLst>
                                          <p:attrName>ppt_x</p:attrName>
                                        </p:attrNameLst>
                                      </p:cBhvr>
                                      <p:tavLst>
                                        <p:tav tm="0">
                                          <p:val>
                                            <p:strVal val="#ppt_x"/>
                                          </p:val>
                                        </p:tav>
                                        <p:tav tm="100000">
                                          <p:val>
                                            <p:strVal val="#ppt_x"/>
                                          </p:val>
                                        </p:tav>
                                      </p:tavLst>
                                    </p:anim>
                                    <p:anim calcmode="lin" valueType="num">
                                      <p:cBhvr additive="base">
                                        <p:cTn id="202" dur="500" fill="hold"/>
                                        <p:tgtEl>
                                          <p:spTgt spid="305223"/>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305224"/>
                                        </p:tgtEl>
                                        <p:attrNameLst>
                                          <p:attrName>style.visibility</p:attrName>
                                        </p:attrNameLst>
                                      </p:cBhvr>
                                      <p:to>
                                        <p:strVal val="visible"/>
                                      </p:to>
                                    </p:set>
                                    <p:anim calcmode="lin" valueType="num">
                                      <p:cBhvr additive="base">
                                        <p:cTn id="205" dur="500" fill="hold"/>
                                        <p:tgtEl>
                                          <p:spTgt spid="305224"/>
                                        </p:tgtEl>
                                        <p:attrNameLst>
                                          <p:attrName>ppt_x</p:attrName>
                                        </p:attrNameLst>
                                      </p:cBhvr>
                                      <p:tavLst>
                                        <p:tav tm="0">
                                          <p:val>
                                            <p:strVal val="#ppt_x"/>
                                          </p:val>
                                        </p:tav>
                                        <p:tav tm="100000">
                                          <p:val>
                                            <p:strVal val="#ppt_x"/>
                                          </p:val>
                                        </p:tav>
                                      </p:tavLst>
                                    </p:anim>
                                    <p:anim calcmode="lin" valueType="num">
                                      <p:cBhvr additive="base">
                                        <p:cTn id="206" dur="500" fill="hold"/>
                                        <p:tgtEl>
                                          <p:spTgt spid="305224"/>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305225"/>
                                        </p:tgtEl>
                                        <p:attrNameLst>
                                          <p:attrName>style.visibility</p:attrName>
                                        </p:attrNameLst>
                                      </p:cBhvr>
                                      <p:to>
                                        <p:strVal val="visible"/>
                                      </p:to>
                                    </p:set>
                                    <p:anim calcmode="lin" valueType="num">
                                      <p:cBhvr additive="base">
                                        <p:cTn id="209" dur="500" fill="hold"/>
                                        <p:tgtEl>
                                          <p:spTgt spid="305225"/>
                                        </p:tgtEl>
                                        <p:attrNameLst>
                                          <p:attrName>ppt_x</p:attrName>
                                        </p:attrNameLst>
                                      </p:cBhvr>
                                      <p:tavLst>
                                        <p:tav tm="0">
                                          <p:val>
                                            <p:strVal val="#ppt_x"/>
                                          </p:val>
                                        </p:tav>
                                        <p:tav tm="100000">
                                          <p:val>
                                            <p:strVal val="#ppt_x"/>
                                          </p:val>
                                        </p:tav>
                                      </p:tavLst>
                                    </p:anim>
                                    <p:anim calcmode="lin" valueType="num">
                                      <p:cBhvr additive="base">
                                        <p:cTn id="210" dur="500" fill="hold"/>
                                        <p:tgtEl>
                                          <p:spTgt spid="305225"/>
                                        </p:tgtEl>
                                        <p:attrNameLst>
                                          <p:attrName>ppt_y</p:attrName>
                                        </p:attrNameLst>
                                      </p:cBhvr>
                                      <p:tavLst>
                                        <p:tav tm="0">
                                          <p:val>
                                            <p:strVal val="1+#ppt_h/2"/>
                                          </p:val>
                                        </p:tav>
                                        <p:tav tm="100000">
                                          <p:val>
                                            <p:strVal val="#ppt_y"/>
                                          </p:val>
                                        </p:tav>
                                      </p:tavLst>
                                    </p:anim>
                                  </p:childTnLst>
                                </p:cTn>
                              </p:par>
                              <p:par>
                                <p:cTn id="211" presetID="2" presetClass="entr" presetSubtype="4" fill="hold" nodeType="withEffect">
                                  <p:stCondLst>
                                    <p:cond delay="0"/>
                                  </p:stCondLst>
                                  <p:childTnLst>
                                    <p:set>
                                      <p:cBhvr>
                                        <p:cTn id="212" dur="1" fill="hold">
                                          <p:stCondLst>
                                            <p:cond delay="0"/>
                                          </p:stCondLst>
                                        </p:cTn>
                                        <p:tgtEl>
                                          <p:spTgt spid="305227"/>
                                        </p:tgtEl>
                                        <p:attrNameLst>
                                          <p:attrName>style.visibility</p:attrName>
                                        </p:attrNameLst>
                                      </p:cBhvr>
                                      <p:to>
                                        <p:strVal val="visible"/>
                                      </p:to>
                                    </p:set>
                                    <p:anim calcmode="lin" valueType="num">
                                      <p:cBhvr additive="base">
                                        <p:cTn id="213" dur="500" fill="hold"/>
                                        <p:tgtEl>
                                          <p:spTgt spid="305227"/>
                                        </p:tgtEl>
                                        <p:attrNameLst>
                                          <p:attrName>ppt_x</p:attrName>
                                        </p:attrNameLst>
                                      </p:cBhvr>
                                      <p:tavLst>
                                        <p:tav tm="0">
                                          <p:val>
                                            <p:strVal val="#ppt_x"/>
                                          </p:val>
                                        </p:tav>
                                        <p:tav tm="100000">
                                          <p:val>
                                            <p:strVal val="#ppt_x"/>
                                          </p:val>
                                        </p:tav>
                                      </p:tavLst>
                                    </p:anim>
                                    <p:anim calcmode="lin" valueType="num">
                                      <p:cBhvr additive="base">
                                        <p:cTn id="214" dur="500" fill="hold"/>
                                        <p:tgtEl>
                                          <p:spTgt spid="305227"/>
                                        </p:tgtEl>
                                        <p:attrNameLst>
                                          <p:attrName>ppt_y</p:attrName>
                                        </p:attrNameLst>
                                      </p:cBhvr>
                                      <p:tavLst>
                                        <p:tav tm="0">
                                          <p:val>
                                            <p:strVal val="1+#ppt_h/2"/>
                                          </p:val>
                                        </p:tav>
                                        <p:tav tm="100000">
                                          <p:val>
                                            <p:strVal val="#ppt_y"/>
                                          </p:val>
                                        </p:tav>
                                      </p:tavLst>
                                    </p:anim>
                                  </p:childTnLst>
                                </p:cTn>
                              </p:par>
                              <p:par>
                                <p:cTn id="215" presetID="2" presetClass="entr" presetSubtype="4" fill="hold" nodeType="withEffect">
                                  <p:stCondLst>
                                    <p:cond delay="0"/>
                                  </p:stCondLst>
                                  <p:childTnLst>
                                    <p:set>
                                      <p:cBhvr>
                                        <p:cTn id="216" dur="1" fill="hold">
                                          <p:stCondLst>
                                            <p:cond delay="0"/>
                                          </p:stCondLst>
                                        </p:cTn>
                                        <p:tgtEl>
                                          <p:spTgt spid="305228"/>
                                        </p:tgtEl>
                                        <p:attrNameLst>
                                          <p:attrName>style.visibility</p:attrName>
                                        </p:attrNameLst>
                                      </p:cBhvr>
                                      <p:to>
                                        <p:strVal val="visible"/>
                                      </p:to>
                                    </p:set>
                                    <p:anim calcmode="lin" valueType="num">
                                      <p:cBhvr additive="base">
                                        <p:cTn id="217" dur="500" fill="hold"/>
                                        <p:tgtEl>
                                          <p:spTgt spid="305228"/>
                                        </p:tgtEl>
                                        <p:attrNameLst>
                                          <p:attrName>ppt_x</p:attrName>
                                        </p:attrNameLst>
                                      </p:cBhvr>
                                      <p:tavLst>
                                        <p:tav tm="0">
                                          <p:val>
                                            <p:strVal val="#ppt_x"/>
                                          </p:val>
                                        </p:tav>
                                        <p:tav tm="100000">
                                          <p:val>
                                            <p:strVal val="#ppt_x"/>
                                          </p:val>
                                        </p:tav>
                                      </p:tavLst>
                                    </p:anim>
                                    <p:anim calcmode="lin" valueType="num">
                                      <p:cBhvr additive="base">
                                        <p:cTn id="218" dur="500" fill="hold"/>
                                        <p:tgtEl>
                                          <p:spTgt spid="305228"/>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305230"/>
                                        </p:tgtEl>
                                        <p:attrNameLst>
                                          <p:attrName>style.visibility</p:attrName>
                                        </p:attrNameLst>
                                      </p:cBhvr>
                                      <p:to>
                                        <p:strVal val="visible"/>
                                      </p:to>
                                    </p:set>
                                    <p:anim calcmode="lin" valueType="num">
                                      <p:cBhvr additive="base">
                                        <p:cTn id="221" dur="500" fill="hold"/>
                                        <p:tgtEl>
                                          <p:spTgt spid="305230"/>
                                        </p:tgtEl>
                                        <p:attrNameLst>
                                          <p:attrName>ppt_x</p:attrName>
                                        </p:attrNameLst>
                                      </p:cBhvr>
                                      <p:tavLst>
                                        <p:tav tm="0">
                                          <p:val>
                                            <p:strVal val="#ppt_x"/>
                                          </p:val>
                                        </p:tav>
                                        <p:tav tm="100000">
                                          <p:val>
                                            <p:strVal val="#ppt_x"/>
                                          </p:val>
                                        </p:tav>
                                      </p:tavLst>
                                    </p:anim>
                                    <p:anim calcmode="lin" valueType="num">
                                      <p:cBhvr additive="base">
                                        <p:cTn id="222" dur="500" fill="hold"/>
                                        <p:tgtEl>
                                          <p:spTgt spid="305230"/>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305231"/>
                                        </p:tgtEl>
                                        <p:attrNameLst>
                                          <p:attrName>style.visibility</p:attrName>
                                        </p:attrNameLst>
                                      </p:cBhvr>
                                      <p:to>
                                        <p:strVal val="visible"/>
                                      </p:to>
                                    </p:set>
                                    <p:anim calcmode="lin" valueType="num">
                                      <p:cBhvr additive="base">
                                        <p:cTn id="225" dur="500" fill="hold"/>
                                        <p:tgtEl>
                                          <p:spTgt spid="305231"/>
                                        </p:tgtEl>
                                        <p:attrNameLst>
                                          <p:attrName>ppt_x</p:attrName>
                                        </p:attrNameLst>
                                      </p:cBhvr>
                                      <p:tavLst>
                                        <p:tav tm="0">
                                          <p:val>
                                            <p:strVal val="#ppt_x"/>
                                          </p:val>
                                        </p:tav>
                                        <p:tav tm="100000">
                                          <p:val>
                                            <p:strVal val="#ppt_x"/>
                                          </p:val>
                                        </p:tav>
                                      </p:tavLst>
                                    </p:anim>
                                    <p:anim calcmode="lin" valueType="num">
                                      <p:cBhvr additive="base">
                                        <p:cTn id="226" dur="500" fill="hold"/>
                                        <p:tgtEl>
                                          <p:spTgt spid="305231"/>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305232"/>
                                        </p:tgtEl>
                                        <p:attrNameLst>
                                          <p:attrName>style.visibility</p:attrName>
                                        </p:attrNameLst>
                                      </p:cBhvr>
                                      <p:to>
                                        <p:strVal val="visible"/>
                                      </p:to>
                                    </p:set>
                                    <p:anim calcmode="lin" valueType="num">
                                      <p:cBhvr additive="base">
                                        <p:cTn id="229" dur="500" fill="hold"/>
                                        <p:tgtEl>
                                          <p:spTgt spid="305232"/>
                                        </p:tgtEl>
                                        <p:attrNameLst>
                                          <p:attrName>ppt_x</p:attrName>
                                        </p:attrNameLst>
                                      </p:cBhvr>
                                      <p:tavLst>
                                        <p:tav tm="0">
                                          <p:val>
                                            <p:strVal val="#ppt_x"/>
                                          </p:val>
                                        </p:tav>
                                        <p:tav tm="100000">
                                          <p:val>
                                            <p:strVal val="#ppt_x"/>
                                          </p:val>
                                        </p:tav>
                                      </p:tavLst>
                                    </p:anim>
                                    <p:anim calcmode="lin" valueType="num">
                                      <p:cBhvr additive="base">
                                        <p:cTn id="230" dur="500" fill="hold"/>
                                        <p:tgtEl>
                                          <p:spTgt spid="305232"/>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305240"/>
                                        </p:tgtEl>
                                        <p:attrNameLst>
                                          <p:attrName>style.visibility</p:attrName>
                                        </p:attrNameLst>
                                      </p:cBhvr>
                                      <p:to>
                                        <p:strVal val="visible"/>
                                      </p:to>
                                    </p:set>
                                    <p:anim calcmode="lin" valueType="num">
                                      <p:cBhvr additive="base">
                                        <p:cTn id="233" dur="500" fill="hold"/>
                                        <p:tgtEl>
                                          <p:spTgt spid="305240"/>
                                        </p:tgtEl>
                                        <p:attrNameLst>
                                          <p:attrName>ppt_x</p:attrName>
                                        </p:attrNameLst>
                                      </p:cBhvr>
                                      <p:tavLst>
                                        <p:tav tm="0">
                                          <p:val>
                                            <p:strVal val="#ppt_x"/>
                                          </p:val>
                                        </p:tav>
                                        <p:tav tm="100000">
                                          <p:val>
                                            <p:strVal val="#ppt_x"/>
                                          </p:val>
                                        </p:tav>
                                      </p:tavLst>
                                    </p:anim>
                                    <p:anim calcmode="lin" valueType="num">
                                      <p:cBhvr additive="base">
                                        <p:cTn id="234" dur="500" fill="hold"/>
                                        <p:tgtEl>
                                          <p:spTgt spid="305240"/>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305241"/>
                                        </p:tgtEl>
                                        <p:attrNameLst>
                                          <p:attrName>style.visibility</p:attrName>
                                        </p:attrNameLst>
                                      </p:cBhvr>
                                      <p:to>
                                        <p:strVal val="visible"/>
                                      </p:to>
                                    </p:set>
                                    <p:anim calcmode="lin" valueType="num">
                                      <p:cBhvr additive="base">
                                        <p:cTn id="237" dur="500" fill="hold"/>
                                        <p:tgtEl>
                                          <p:spTgt spid="305241"/>
                                        </p:tgtEl>
                                        <p:attrNameLst>
                                          <p:attrName>ppt_x</p:attrName>
                                        </p:attrNameLst>
                                      </p:cBhvr>
                                      <p:tavLst>
                                        <p:tav tm="0">
                                          <p:val>
                                            <p:strVal val="#ppt_x"/>
                                          </p:val>
                                        </p:tav>
                                        <p:tav tm="100000">
                                          <p:val>
                                            <p:strVal val="#ppt_x"/>
                                          </p:val>
                                        </p:tav>
                                      </p:tavLst>
                                    </p:anim>
                                    <p:anim calcmode="lin" valueType="num">
                                      <p:cBhvr additive="base">
                                        <p:cTn id="238" dur="500" fill="hold"/>
                                        <p:tgtEl>
                                          <p:spTgt spid="305241"/>
                                        </p:tgtEl>
                                        <p:attrNameLst>
                                          <p:attrName>ppt_y</p:attrName>
                                        </p:attrNameLst>
                                      </p:cBhvr>
                                      <p:tavLst>
                                        <p:tav tm="0">
                                          <p:val>
                                            <p:strVal val="1+#ppt_h/2"/>
                                          </p:val>
                                        </p:tav>
                                        <p:tav tm="100000">
                                          <p:val>
                                            <p:strVal val="#ppt_y"/>
                                          </p:val>
                                        </p:tav>
                                      </p:tavLst>
                                    </p:anim>
                                  </p:childTnLst>
                                </p:cTn>
                              </p:par>
                            </p:childTnLst>
                          </p:cTn>
                        </p:par>
                        <p:par>
                          <p:cTn id="239" fill="hold">
                            <p:stCondLst>
                              <p:cond delay="1500"/>
                            </p:stCondLst>
                            <p:childTnLst>
                              <p:par>
                                <p:cTn id="240" presetID="29" presetClass="entr" presetSubtype="0" fill="hold" grpId="0" nodeType="afterEffect">
                                  <p:stCondLst>
                                    <p:cond delay="0"/>
                                  </p:stCondLst>
                                  <p:childTnLst>
                                    <p:set>
                                      <p:cBhvr>
                                        <p:cTn id="241" dur="1" fill="hold">
                                          <p:stCondLst>
                                            <p:cond delay="0"/>
                                          </p:stCondLst>
                                        </p:cTn>
                                        <p:tgtEl>
                                          <p:spTgt spid="305235"/>
                                        </p:tgtEl>
                                        <p:attrNameLst>
                                          <p:attrName>style.visibility</p:attrName>
                                        </p:attrNameLst>
                                      </p:cBhvr>
                                      <p:to>
                                        <p:strVal val="visible"/>
                                      </p:to>
                                    </p:set>
                                    <p:anim calcmode="lin" valueType="num">
                                      <p:cBhvr>
                                        <p:cTn id="242" dur="1000" fill="hold"/>
                                        <p:tgtEl>
                                          <p:spTgt spid="305235"/>
                                        </p:tgtEl>
                                        <p:attrNameLst>
                                          <p:attrName>ppt_x</p:attrName>
                                        </p:attrNameLst>
                                      </p:cBhvr>
                                      <p:tavLst>
                                        <p:tav tm="0">
                                          <p:val>
                                            <p:strVal val="#ppt_x-.2"/>
                                          </p:val>
                                        </p:tav>
                                        <p:tav tm="100000">
                                          <p:val>
                                            <p:strVal val="#ppt_x"/>
                                          </p:val>
                                        </p:tav>
                                      </p:tavLst>
                                    </p:anim>
                                    <p:anim calcmode="lin" valueType="num">
                                      <p:cBhvr>
                                        <p:cTn id="243" dur="1000" fill="hold"/>
                                        <p:tgtEl>
                                          <p:spTgt spid="305235"/>
                                        </p:tgtEl>
                                        <p:attrNameLst>
                                          <p:attrName>ppt_y</p:attrName>
                                        </p:attrNameLst>
                                      </p:cBhvr>
                                      <p:tavLst>
                                        <p:tav tm="0">
                                          <p:val>
                                            <p:strVal val="#ppt_y"/>
                                          </p:val>
                                        </p:tav>
                                        <p:tav tm="100000">
                                          <p:val>
                                            <p:strVal val="#ppt_y"/>
                                          </p:val>
                                        </p:tav>
                                      </p:tavLst>
                                    </p:anim>
                                    <p:animEffect transition="in" filter="wipe(right)" prLst="gradientSize: 0.1">
                                      <p:cBhvr>
                                        <p:cTn id="244" dur="1000"/>
                                        <p:tgtEl>
                                          <p:spTgt spid="305235"/>
                                        </p:tgtEl>
                                      </p:cBhvr>
                                    </p:animEffect>
                                  </p:childTnLst>
                                  <p:subTnLst>
                                    <p:set>
                                      <p:cBhvr override="childStyle">
                                        <p:cTn dur="1" fill="hold" display="0" masterRel="nextClick" afterEffect="1"/>
                                        <p:tgtEl>
                                          <p:spTgt spid="305235"/>
                                        </p:tgtEl>
                                        <p:attrNameLst>
                                          <p:attrName>style.visibility</p:attrName>
                                        </p:attrNameLst>
                                      </p:cBhvr>
                                      <p:to>
                                        <p:strVal val="hidden"/>
                                      </p:to>
                                    </p:set>
                                  </p:subTnLst>
                                </p:cTn>
                              </p:par>
                            </p:childTnLst>
                          </p:cTn>
                        </p:par>
                      </p:childTnLst>
                    </p:cTn>
                  </p:par>
                  <p:par>
                    <p:cTn id="245" fill="hold">
                      <p:stCondLst>
                        <p:cond delay="indefinite"/>
                      </p:stCondLst>
                      <p:childTnLst>
                        <p:par>
                          <p:cTn id="246" fill="hold">
                            <p:stCondLst>
                              <p:cond delay="0"/>
                            </p:stCondLst>
                            <p:childTnLst>
                              <p:par>
                                <p:cTn id="247" presetID="29" presetClass="entr" presetSubtype="0" fill="hold" grpId="0" nodeType="clickEffect">
                                  <p:stCondLst>
                                    <p:cond delay="0"/>
                                  </p:stCondLst>
                                  <p:childTnLst>
                                    <p:set>
                                      <p:cBhvr>
                                        <p:cTn id="248" dur="1" fill="hold">
                                          <p:stCondLst>
                                            <p:cond delay="0"/>
                                          </p:stCondLst>
                                        </p:cTn>
                                        <p:tgtEl>
                                          <p:spTgt spid="305237"/>
                                        </p:tgtEl>
                                        <p:attrNameLst>
                                          <p:attrName>style.visibility</p:attrName>
                                        </p:attrNameLst>
                                      </p:cBhvr>
                                      <p:to>
                                        <p:strVal val="visible"/>
                                      </p:to>
                                    </p:set>
                                    <p:anim calcmode="lin" valueType="num">
                                      <p:cBhvr>
                                        <p:cTn id="249" dur="1000" fill="hold"/>
                                        <p:tgtEl>
                                          <p:spTgt spid="305237"/>
                                        </p:tgtEl>
                                        <p:attrNameLst>
                                          <p:attrName>ppt_x</p:attrName>
                                        </p:attrNameLst>
                                      </p:cBhvr>
                                      <p:tavLst>
                                        <p:tav tm="0">
                                          <p:val>
                                            <p:strVal val="#ppt_x-.2"/>
                                          </p:val>
                                        </p:tav>
                                        <p:tav tm="100000">
                                          <p:val>
                                            <p:strVal val="#ppt_x"/>
                                          </p:val>
                                        </p:tav>
                                      </p:tavLst>
                                    </p:anim>
                                    <p:anim calcmode="lin" valueType="num">
                                      <p:cBhvr>
                                        <p:cTn id="250" dur="1000" fill="hold"/>
                                        <p:tgtEl>
                                          <p:spTgt spid="305237"/>
                                        </p:tgtEl>
                                        <p:attrNameLst>
                                          <p:attrName>ppt_y</p:attrName>
                                        </p:attrNameLst>
                                      </p:cBhvr>
                                      <p:tavLst>
                                        <p:tav tm="0">
                                          <p:val>
                                            <p:strVal val="#ppt_y"/>
                                          </p:val>
                                        </p:tav>
                                        <p:tav tm="100000">
                                          <p:val>
                                            <p:strVal val="#ppt_y"/>
                                          </p:val>
                                        </p:tav>
                                      </p:tavLst>
                                    </p:anim>
                                    <p:animEffect transition="in" filter="wipe(right)" prLst="gradientSize: 0.1">
                                      <p:cBhvr>
                                        <p:cTn id="251" dur="1000"/>
                                        <p:tgtEl>
                                          <p:spTgt spid="305237"/>
                                        </p:tgtEl>
                                      </p:cBhvr>
                                    </p:animEffect>
                                  </p:childTnLst>
                                  <p:subTnLst>
                                    <p:set>
                                      <p:cBhvr override="childStyle">
                                        <p:cTn dur="1" fill="hold" display="0" masterRel="nextClick" afterEffect="1"/>
                                        <p:tgtEl>
                                          <p:spTgt spid="305237"/>
                                        </p:tgtEl>
                                        <p:attrNameLst>
                                          <p:attrName>style.visibility</p:attrName>
                                        </p:attrNameLst>
                                      </p:cBhvr>
                                      <p:to>
                                        <p:strVal val="hidden"/>
                                      </p:to>
                                    </p:set>
                                  </p:subTnLst>
                                </p:cTn>
                              </p:par>
                            </p:childTnLst>
                          </p:cTn>
                        </p:par>
                      </p:childTnLst>
                    </p:cTn>
                  </p:par>
                  <p:par>
                    <p:cTn id="252" fill="hold">
                      <p:stCondLst>
                        <p:cond delay="indefinite"/>
                      </p:stCondLst>
                      <p:childTnLst>
                        <p:par>
                          <p:cTn id="253" fill="hold">
                            <p:stCondLst>
                              <p:cond delay="0"/>
                            </p:stCondLst>
                            <p:childTnLst>
                              <p:par>
                                <p:cTn id="254" presetID="29" presetClass="entr" presetSubtype="0" fill="hold" grpId="0" nodeType="clickEffect">
                                  <p:stCondLst>
                                    <p:cond delay="0"/>
                                  </p:stCondLst>
                                  <p:childTnLst>
                                    <p:set>
                                      <p:cBhvr>
                                        <p:cTn id="255" dur="1" fill="hold">
                                          <p:stCondLst>
                                            <p:cond delay="0"/>
                                          </p:stCondLst>
                                        </p:cTn>
                                        <p:tgtEl>
                                          <p:spTgt spid="305238"/>
                                        </p:tgtEl>
                                        <p:attrNameLst>
                                          <p:attrName>style.visibility</p:attrName>
                                        </p:attrNameLst>
                                      </p:cBhvr>
                                      <p:to>
                                        <p:strVal val="visible"/>
                                      </p:to>
                                    </p:set>
                                    <p:anim calcmode="lin" valueType="num">
                                      <p:cBhvr>
                                        <p:cTn id="256" dur="1000" fill="hold"/>
                                        <p:tgtEl>
                                          <p:spTgt spid="305238"/>
                                        </p:tgtEl>
                                        <p:attrNameLst>
                                          <p:attrName>ppt_x</p:attrName>
                                        </p:attrNameLst>
                                      </p:cBhvr>
                                      <p:tavLst>
                                        <p:tav tm="0">
                                          <p:val>
                                            <p:strVal val="#ppt_x-.2"/>
                                          </p:val>
                                        </p:tav>
                                        <p:tav tm="100000">
                                          <p:val>
                                            <p:strVal val="#ppt_x"/>
                                          </p:val>
                                        </p:tav>
                                      </p:tavLst>
                                    </p:anim>
                                    <p:anim calcmode="lin" valueType="num">
                                      <p:cBhvr>
                                        <p:cTn id="257" dur="1000" fill="hold"/>
                                        <p:tgtEl>
                                          <p:spTgt spid="305238"/>
                                        </p:tgtEl>
                                        <p:attrNameLst>
                                          <p:attrName>ppt_y</p:attrName>
                                        </p:attrNameLst>
                                      </p:cBhvr>
                                      <p:tavLst>
                                        <p:tav tm="0">
                                          <p:val>
                                            <p:strVal val="#ppt_y"/>
                                          </p:val>
                                        </p:tav>
                                        <p:tav tm="100000">
                                          <p:val>
                                            <p:strVal val="#ppt_y"/>
                                          </p:val>
                                        </p:tav>
                                      </p:tavLst>
                                    </p:anim>
                                    <p:animEffect transition="in" filter="wipe(right)" prLst="gradientSize: 0.1">
                                      <p:cBhvr>
                                        <p:cTn id="258" dur="1000"/>
                                        <p:tgtEl>
                                          <p:spTgt spid="305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85" grpId="0"/>
      <p:bldP spid="305188" grpId="0"/>
      <p:bldP spid="305191" grpId="0"/>
      <p:bldP spid="305194" grpId="0"/>
      <p:bldP spid="305197" grpId="0"/>
      <p:bldP spid="305200" grpId="0"/>
      <p:bldP spid="305208" grpId="0"/>
      <p:bldP spid="305209" grpId="0"/>
      <p:bldP spid="305212" grpId="0"/>
      <p:bldP spid="305213" grpId="0"/>
      <p:bldP spid="305214" grpId="0"/>
      <p:bldP spid="305215" grpId="0"/>
      <p:bldP spid="305216" grpId="0"/>
      <p:bldP spid="305217" grpId="0"/>
      <p:bldP spid="305218" grpId="0"/>
      <p:bldP spid="305219" grpId="0"/>
      <p:bldP spid="305165" grpId="0"/>
      <p:bldP spid="305168" grpId="0"/>
      <p:bldP spid="305171" grpId="0"/>
      <p:bldP spid="305174" grpId="0"/>
      <p:bldP spid="305177" grpId="0"/>
      <p:bldP spid="305180" grpId="0"/>
      <p:bldP spid="305204" grpId="0"/>
      <p:bldP spid="305205" grpId="0"/>
      <p:bldP spid="305220" grpId="0"/>
      <p:bldP spid="305221" grpId="0"/>
      <p:bldP spid="305222" grpId="0"/>
      <p:bldP spid="305223" grpId="0"/>
      <p:bldP spid="305224" grpId="0"/>
      <p:bldP spid="305225" grpId="0"/>
      <p:bldP spid="305230" grpId="0"/>
      <p:bldP spid="305231" grpId="0"/>
      <p:bldP spid="305232" grpId="0"/>
      <p:bldP spid="305235" grpId="0" bldLvl="0" animBg="1"/>
      <p:bldP spid="305237" grpId="0" bldLvl="0" animBg="1"/>
      <p:bldP spid="305238" grpId="0" bldLvl="0" animBg="1"/>
      <p:bldP spid="305240" grpId="0"/>
      <p:bldP spid="305241" grpId="0"/>
      <p:bldP spid="305245" grpId="0" bldLvl="0" animBg="1"/>
      <p:bldP spid="30524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2" name="文本框 306181"/>
          <p:cNvSpPr txBox="1"/>
          <p:nvPr/>
        </p:nvSpPr>
        <p:spPr>
          <a:xfrm>
            <a:off x="1955006" y="2228421"/>
            <a:ext cx="8281987" cy="521970"/>
          </a:xfrm>
          <a:prstGeom prst="rect">
            <a:avLst/>
          </a:prstGeom>
          <a:noFill/>
          <a:ln w="9525">
            <a:noFill/>
          </a:ln>
        </p:spPr>
        <p:txBody>
          <a:bodyPr>
            <a:spAutoFit/>
          </a:bodyPr>
          <a:lstStyle/>
          <a:p>
            <a:pPr>
              <a:spcBef>
                <a:spcPct val="50000"/>
              </a:spcBef>
              <a:buClr>
                <a:srgbClr val="0000FF"/>
              </a:buClr>
              <a:buSzPct val="70000"/>
              <a:buFont typeface="Wingdings" panose="05000000000000000000" pitchFamily="2" charset="2"/>
            </a:pPr>
            <a:r>
              <a:rPr lang="zh-CN" altLang="en-US" sz="2800" dirty="0">
                <a:solidFill>
                  <a:srgbClr val="0000CC"/>
                </a:solidFill>
                <a:effectLst>
                  <a:outerShdw blurRad="38100" dist="38100" dir="2700000">
                    <a:srgbClr val="C0C0C0"/>
                  </a:outerShdw>
                </a:effectLst>
                <a:latin typeface="Tahoma" panose="020B0604030504040204" pitchFamily="34" charset="0"/>
              </a:rPr>
              <a:t>进程可利用申请和释放两个过程使用循环缓冲区：</a:t>
            </a:r>
            <a:r>
              <a:rPr lang="zh-CN" altLang="en-US" dirty="0">
                <a:solidFill>
                  <a:srgbClr val="0000CC"/>
                </a:solidFill>
                <a:effectLst>
                  <a:outerShdw blurRad="38100" dist="38100" dir="2700000">
                    <a:srgbClr val="C0C0C0"/>
                  </a:outerShdw>
                </a:effectLst>
                <a:latin typeface="Tahoma" panose="020B0604030504040204" pitchFamily="34" charset="0"/>
              </a:rPr>
              <a:t> </a:t>
            </a:r>
            <a:endParaRPr lang="en-US" altLang="zh-CN" dirty="0">
              <a:solidFill>
                <a:srgbClr val="0000CC"/>
              </a:solidFill>
              <a:effectLst>
                <a:outerShdw blurRad="38100" dist="38100" dir="2700000">
                  <a:srgbClr val="C0C0C0"/>
                </a:outerShdw>
              </a:effectLst>
              <a:latin typeface="Tahoma" panose="020B0604030504040204" pitchFamily="34" charset="0"/>
            </a:endParaRPr>
          </a:p>
        </p:txBody>
      </p:sp>
      <p:sp>
        <p:nvSpPr>
          <p:cNvPr id="306183" name="文本框 306182"/>
          <p:cNvSpPr txBox="1"/>
          <p:nvPr/>
        </p:nvSpPr>
        <p:spPr>
          <a:xfrm>
            <a:off x="1415480" y="1593436"/>
            <a:ext cx="4897437" cy="583565"/>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、多缓冲的使用与同步</a:t>
            </a:r>
            <a:r>
              <a:rPr lang="zh-CN" altLang="en-US" sz="3200" b="0" dirty="0">
                <a:latin typeface="Tahoma" panose="020B0604030504040204" pitchFamily="34" charset="0"/>
              </a:rPr>
              <a:t> </a:t>
            </a:r>
          </a:p>
        </p:txBody>
      </p:sp>
      <p:sp>
        <p:nvSpPr>
          <p:cNvPr id="306204" name="文本框 306203"/>
          <p:cNvSpPr txBox="1"/>
          <p:nvPr/>
        </p:nvSpPr>
        <p:spPr>
          <a:xfrm>
            <a:off x="2063552" y="2920586"/>
            <a:ext cx="9001000" cy="1200329"/>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dirty="0">
                <a:latin typeface="Tahoma" panose="020B0604030504040204" pitchFamily="34" charset="0"/>
              </a:rPr>
              <a:t> 申请一个缓冲区；对于计算进程，申请由</a:t>
            </a:r>
            <a:r>
              <a:rPr lang="en-US" altLang="zh-CN" dirty="0">
                <a:latin typeface="Tahoma" panose="020B0604030504040204" pitchFamily="34" charset="0"/>
              </a:rPr>
              <a:t>Next-F</a:t>
            </a:r>
            <a:r>
              <a:rPr lang="zh-CN" altLang="en-US" dirty="0">
                <a:latin typeface="Tahoma" panose="020B0604030504040204" pitchFamily="34" charset="0"/>
              </a:rPr>
              <a:t>指示缓冲区</a:t>
            </a:r>
            <a:r>
              <a:rPr lang="en-US" altLang="zh-CN" dirty="0">
                <a:latin typeface="Tahoma" panose="020B0604030504040204" pitchFamily="34" charset="0"/>
              </a:rPr>
              <a:t>F</a:t>
            </a:r>
            <a:r>
              <a:rPr lang="zh-CN" altLang="en-US" dirty="0">
                <a:latin typeface="Tahoma" panose="020B0604030504040204" pitchFamily="34" charset="0"/>
              </a:rPr>
              <a:t>供计算使用提取数据</a:t>
            </a:r>
            <a:r>
              <a:rPr lang="en-US" altLang="zh-CN" dirty="0">
                <a:latin typeface="Tahoma" panose="020B0604030504040204" pitchFamily="34" charset="0"/>
              </a:rPr>
              <a:t>(</a:t>
            </a:r>
            <a:r>
              <a:rPr lang="zh-CN" altLang="en-US" dirty="0">
                <a:latin typeface="Tahoma" panose="020B0604030504040204" pitchFamily="34" charset="0"/>
              </a:rPr>
              <a:t>复制到进程区</a:t>
            </a:r>
            <a:r>
              <a:rPr lang="en-US" altLang="zh-CN" dirty="0">
                <a:latin typeface="Tahoma" panose="020B0604030504040204" pitchFamily="34" charset="0"/>
              </a:rPr>
              <a:t>)</a:t>
            </a:r>
            <a:r>
              <a:rPr lang="zh-CN" altLang="en-US" dirty="0">
                <a:latin typeface="Tahoma" panose="020B0604030504040204" pitchFamily="34" charset="0"/>
              </a:rPr>
              <a:t>，且作为当前工作缓冲区，</a:t>
            </a:r>
            <a:r>
              <a:rPr lang="en-US" altLang="zh-CN" dirty="0">
                <a:latin typeface="Tahoma" panose="020B0604030504040204" pitchFamily="34" charset="0"/>
              </a:rPr>
              <a:t>Next-F</a:t>
            </a:r>
            <a:r>
              <a:rPr lang="zh-CN" altLang="en-US" dirty="0">
                <a:latin typeface="Tahoma" panose="020B0604030504040204" pitchFamily="34" charset="0"/>
              </a:rPr>
              <a:t>指针后移一个缓冲区。同理对于</a:t>
            </a:r>
            <a:r>
              <a:rPr lang="en-US" altLang="zh-CN" dirty="0">
                <a:latin typeface="Tahoma" panose="020B0604030504040204" pitchFamily="34" charset="0"/>
              </a:rPr>
              <a:t>Next-E</a:t>
            </a:r>
            <a:r>
              <a:rPr lang="zh-CN" altLang="en-US" dirty="0">
                <a:latin typeface="Tahoma" panose="020B0604030504040204" pitchFamily="34" charset="0"/>
              </a:rPr>
              <a:t>。 </a:t>
            </a:r>
          </a:p>
        </p:txBody>
      </p:sp>
      <p:sp>
        <p:nvSpPr>
          <p:cNvPr id="306205" name="文本框 306204"/>
          <p:cNvSpPr txBox="1"/>
          <p:nvPr/>
        </p:nvSpPr>
        <p:spPr>
          <a:xfrm>
            <a:off x="2135560" y="4541424"/>
            <a:ext cx="8928992" cy="1198880"/>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dirty="0">
                <a:latin typeface="Tahoma" panose="020B0604030504040204" pitchFamily="34" charset="0"/>
              </a:rPr>
              <a:t> 释放一个缓冲区；对于计算进程，释放已提取完数据缓冲区</a:t>
            </a:r>
            <a:r>
              <a:rPr lang="en-US" altLang="zh-CN" dirty="0">
                <a:latin typeface="Tahoma" panose="020B0604030504040204" pitchFamily="34" charset="0"/>
              </a:rPr>
              <a:t>(</a:t>
            </a:r>
            <a:r>
              <a:rPr lang="zh-CN" altLang="en-US" dirty="0">
                <a:latin typeface="Tahoma" panose="020B0604030504040204" pitchFamily="34" charset="0"/>
              </a:rPr>
              <a:t>由</a:t>
            </a:r>
            <a:r>
              <a:rPr lang="en-US" altLang="zh-CN" dirty="0">
                <a:latin typeface="Tahoma" panose="020B0604030504040204" pitchFamily="34" charset="0"/>
              </a:rPr>
              <a:t>C</a:t>
            </a:r>
            <a:r>
              <a:rPr lang="zh-CN" altLang="en-US" dirty="0">
                <a:latin typeface="Tahoma" panose="020B0604030504040204" pitchFamily="34" charset="0"/>
              </a:rPr>
              <a:t>改成</a:t>
            </a:r>
            <a:r>
              <a:rPr lang="en-US" altLang="zh-CN" dirty="0">
                <a:latin typeface="Tahoma" panose="020B0604030504040204" pitchFamily="34" charset="0"/>
              </a:rPr>
              <a:t>E)</a:t>
            </a:r>
            <a:r>
              <a:rPr lang="zh-CN" altLang="en-US" dirty="0">
                <a:latin typeface="Tahoma" panose="020B0604030504040204" pitchFamily="34" charset="0"/>
              </a:rPr>
              <a:t>。对于输入进程来说，已向当前空缓冲区输入完数据，应释放并将其改成缓冲区</a:t>
            </a:r>
            <a:r>
              <a:rPr lang="en-US" altLang="zh-CN" dirty="0">
                <a:latin typeface="Tahoma" panose="020B0604030504040204" pitchFamily="34" charset="0"/>
              </a:rPr>
              <a:t>F</a:t>
            </a:r>
            <a:r>
              <a:rPr lang="zh-CN" altLang="en-US" dirty="0">
                <a:latin typeface="Tahoma" panose="020B0604030504040204" pitchFamily="34" charset="0"/>
              </a:rPr>
              <a:t>。 </a:t>
            </a:r>
          </a:p>
        </p:txBody>
      </p:sp>
      <p:sp>
        <p:nvSpPr>
          <p:cNvPr id="306209" name="AutoShape 5"/>
          <p:cNvSpPr/>
          <p:nvPr/>
        </p:nvSpPr>
        <p:spPr>
          <a:xfrm>
            <a:off x="999878" y="941041"/>
            <a:ext cx="3514725" cy="576262"/>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06210" name="Text Box 38"/>
          <p:cNvSpPr txBox="1"/>
          <p:nvPr/>
        </p:nvSpPr>
        <p:spPr>
          <a:xfrm>
            <a:off x="1055440" y="980728"/>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四、循环缓冲区</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0" name="矩形 9">
            <a:extLst>
              <a:ext uri="{FF2B5EF4-FFF2-40B4-BE49-F238E27FC236}">
                <a16:creationId xmlns:a16="http://schemas.microsoft.com/office/drawing/2014/main" id="{10BD8D4E-DB21-4132-8EC6-BA6367773430}"/>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6209"/>
                                        </p:tgtEl>
                                        <p:attrNameLst>
                                          <p:attrName>style.visibility</p:attrName>
                                        </p:attrNameLst>
                                      </p:cBhvr>
                                      <p:to>
                                        <p:strVal val="visible"/>
                                      </p:to>
                                    </p:set>
                                    <p:anim calcmode="lin" valueType="num">
                                      <p:cBhvr additive="base">
                                        <p:cTn id="7" dur="500" fill="hold"/>
                                        <p:tgtEl>
                                          <p:spTgt spid="306209"/>
                                        </p:tgtEl>
                                        <p:attrNameLst>
                                          <p:attrName>ppt_x</p:attrName>
                                        </p:attrNameLst>
                                      </p:cBhvr>
                                      <p:tavLst>
                                        <p:tav tm="0">
                                          <p:val>
                                            <p:strVal val="#ppt_x"/>
                                          </p:val>
                                        </p:tav>
                                        <p:tav tm="100000">
                                          <p:val>
                                            <p:strVal val="#ppt_x"/>
                                          </p:val>
                                        </p:tav>
                                      </p:tavLst>
                                    </p:anim>
                                    <p:anim calcmode="lin" valueType="num">
                                      <p:cBhvr additive="base">
                                        <p:cTn id="8" dur="500" fill="hold"/>
                                        <p:tgtEl>
                                          <p:spTgt spid="30620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06210"/>
                                        </p:tgtEl>
                                        <p:attrNameLst>
                                          <p:attrName>style.visibility</p:attrName>
                                        </p:attrNameLst>
                                      </p:cBhvr>
                                      <p:to>
                                        <p:strVal val="visible"/>
                                      </p:to>
                                    </p:set>
                                    <p:anim calcmode="lin" valueType="num">
                                      <p:cBhvr additive="base">
                                        <p:cTn id="12" dur="500" fill="hold"/>
                                        <p:tgtEl>
                                          <p:spTgt spid="306210"/>
                                        </p:tgtEl>
                                        <p:attrNameLst>
                                          <p:attrName>ppt_x</p:attrName>
                                        </p:attrNameLst>
                                      </p:cBhvr>
                                      <p:tavLst>
                                        <p:tav tm="0">
                                          <p:val>
                                            <p:strVal val="#ppt_x"/>
                                          </p:val>
                                        </p:tav>
                                        <p:tav tm="100000">
                                          <p:val>
                                            <p:strVal val="#ppt_x"/>
                                          </p:val>
                                        </p:tav>
                                      </p:tavLst>
                                    </p:anim>
                                    <p:anim calcmode="lin" valueType="num">
                                      <p:cBhvr additive="base">
                                        <p:cTn id="13" dur="500" fill="hold"/>
                                        <p:tgtEl>
                                          <p:spTgt spid="3062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06182"/>
                                        </p:tgtEl>
                                        <p:attrNameLst>
                                          <p:attrName>style.visibility</p:attrName>
                                        </p:attrNameLst>
                                      </p:cBhvr>
                                      <p:to>
                                        <p:strVal val="visible"/>
                                      </p:to>
                                    </p:set>
                                    <p:anim calcmode="lin" valueType="num">
                                      <p:cBhvr additive="base">
                                        <p:cTn id="17" dur="500" fill="hold"/>
                                        <p:tgtEl>
                                          <p:spTgt spid="306182"/>
                                        </p:tgtEl>
                                        <p:attrNameLst>
                                          <p:attrName>ppt_x</p:attrName>
                                        </p:attrNameLst>
                                      </p:cBhvr>
                                      <p:tavLst>
                                        <p:tav tm="0">
                                          <p:val>
                                            <p:strVal val="#ppt_x"/>
                                          </p:val>
                                        </p:tav>
                                        <p:tav tm="100000">
                                          <p:val>
                                            <p:strVal val="#ppt_x"/>
                                          </p:val>
                                        </p:tav>
                                      </p:tavLst>
                                    </p:anim>
                                    <p:anim calcmode="lin" valueType="num">
                                      <p:cBhvr additive="base">
                                        <p:cTn id="18" dur="500" fill="hold"/>
                                        <p:tgtEl>
                                          <p:spTgt spid="306182"/>
                                        </p:tgtEl>
                                        <p:attrNameLst>
                                          <p:attrName>ppt_y</p:attrName>
                                        </p:attrNameLst>
                                      </p:cBhvr>
                                      <p:tavLst>
                                        <p:tav tm="0">
                                          <p:val>
                                            <p:strVal val="1+#ppt_h/2"/>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06183"/>
                                        </p:tgtEl>
                                        <p:attrNameLst>
                                          <p:attrName>style.visibility</p:attrName>
                                        </p:attrNameLst>
                                      </p:cBhvr>
                                      <p:to>
                                        <p:strVal val="visible"/>
                                      </p:to>
                                    </p:set>
                                    <p:anim calcmode="lin" valueType="num">
                                      <p:cBhvr additive="base">
                                        <p:cTn id="21" dur="500" fill="hold"/>
                                        <p:tgtEl>
                                          <p:spTgt spid="306183"/>
                                        </p:tgtEl>
                                        <p:attrNameLst>
                                          <p:attrName>ppt_x</p:attrName>
                                        </p:attrNameLst>
                                      </p:cBhvr>
                                      <p:tavLst>
                                        <p:tav tm="0">
                                          <p:val>
                                            <p:strVal val="0-#ppt_w/2"/>
                                          </p:val>
                                        </p:tav>
                                        <p:tav tm="100000">
                                          <p:val>
                                            <p:strVal val="#ppt_x"/>
                                          </p:val>
                                        </p:tav>
                                      </p:tavLst>
                                    </p:anim>
                                    <p:anim calcmode="lin" valueType="num">
                                      <p:cBhvr additive="base">
                                        <p:cTn id="22" dur="500" fill="hold"/>
                                        <p:tgtEl>
                                          <p:spTgt spid="306183"/>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8" fill="hold" grpId="0" nodeType="afterEffect">
                                  <p:stCondLst>
                                    <p:cond delay="0"/>
                                  </p:stCondLst>
                                  <p:childTnLst>
                                    <p:set>
                                      <p:cBhvr>
                                        <p:cTn id="25" dur="1" fill="hold">
                                          <p:stCondLst>
                                            <p:cond delay="0"/>
                                          </p:stCondLst>
                                        </p:cTn>
                                        <p:tgtEl>
                                          <p:spTgt spid="306204"/>
                                        </p:tgtEl>
                                        <p:attrNameLst>
                                          <p:attrName>style.visibility</p:attrName>
                                        </p:attrNameLst>
                                      </p:cBhvr>
                                      <p:to>
                                        <p:strVal val="visible"/>
                                      </p:to>
                                    </p:set>
                                    <p:anim calcmode="lin" valueType="num">
                                      <p:cBhvr additive="base">
                                        <p:cTn id="26" dur="500" fill="hold"/>
                                        <p:tgtEl>
                                          <p:spTgt spid="306204"/>
                                        </p:tgtEl>
                                        <p:attrNameLst>
                                          <p:attrName>ppt_x</p:attrName>
                                        </p:attrNameLst>
                                      </p:cBhvr>
                                      <p:tavLst>
                                        <p:tav tm="0">
                                          <p:val>
                                            <p:strVal val="0-#ppt_w/2"/>
                                          </p:val>
                                        </p:tav>
                                        <p:tav tm="100000">
                                          <p:val>
                                            <p:strVal val="#ppt_x"/>
                                          </p:val>
                                        </p:tav>
                                      </p:tavLst>
                                    </p:anim>
                                    <p:anim calcmode="lin" valueType="num">
                                      <p:cBhvr additive="base">
                                        <p:cTn id="27" dur="500" fill="hold"/>
                                        <p:tgtEl>
                                          <p:spTgt spid="306204"/>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306205"/>
                                        </p:tgtEl>
                                        <p:attrNameLst>
                                          <p:attrName>style.visibility</p:attrName>
                                        </p:attrNameLst>
                                      </p:cBhvr>
                                      <p:to>
                                        <p:strVal val="visible"/>
                                      </p:to>
                                    </p:set>
                                    <p:anim calcmode="lin" valueType="num">
                                      <p:cBhvr additive="base">
                                        <p:cTn id="31" dur="500" fill="hold"/>
                                        <p:tgtEl>
                                          <p:spTgt spid="306205"/>
                                        </p:tgtEl>
                                        <p:attrNameLst>
                                          <p:attrName>ppt_x</p:attrName>
                                        </p:attrNameLst>
                                      </p:cBhvr>
                                      <p:tavLst>
                                        <p:tav tm="0">
                                          <p:val>
                                            <p:strVal val="#ppt_x"/>
                                          </p:val>
                                        </p:tav>
                                        <p:tav tm="100000">
                                          <p:val>
                                            <p:strVal val="#ppt_x"/>
                                          </p:val>
                                        </p:tav>
                                      </p:tavLst>
                                    </p:anim>
                                    <p:anim calcmode="lin" valueType="num">
                                      <p:cBhvr additive="base">
                                        <p:cTn id="32" dur="500" fill="hold"/>
                                        <p:tgtEl>
                                          <p:spTgt spid="3062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2" grpId="0"/>
      <p:bldP spid="306183" grpId="0"/>
      <p:bldP spid="306204" grpId="0"/>
      <p:bldP spid="306205" grpId="0"/>
      <p:bldP spid="306209" grpId="0" bldLvl="0" animBg="1"/>
      <p:bldP spid="30621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矩形 307201"/>
          <p:cNvSpPr/>
          <p:nvPr/>
        </p:nvSpPr>
        <p:spPr>
          <a:xfrm>
            <a:off x="2077839" y="3110444"/>
            <a:ext cx="8205788" cy="1587"/>
          </a:xfrm>
          <a:prstGeom prst="rect">
            <a:avLst/>
          </a:prstGeom>
          <a:noFill/>
          <a:ln w="9525">
            <a:noFill/>
          </a:ln>
        </p:spPr>
        <p:txBody>
          <a:bodyPr/>
          <a:lstStyle/>
          <a:p>
            <a:endParaRPr lang="zh-CN" altLang="en-US"/>
          </a:p>
        </p:txBody>
      </p:sp>
      <p:sp>
        <p:nvSpPr>
          <p:cNvPr id="307205" name="文本框 307204"/>
          <p:cNvSpPr txBox="1"/>
          <p:nvPr/>
        </p:nvSpPr>
        <p:spPr>
          <a:xfrm>
            <a:off x="2063552" y="2356381"/>
            <a:ext cx="8281987" cy="650875"/>
          </a:xfrm>
          <a:prstGeom prst="rect">
            <a:avLst/>
          </a:prstGeom>
          <a:noFill/>
          <a:ln w="9525">
            <a:noFill/>
          </a:ln>
        </p:spPr>
        <p:txBody>
          <a:bodyPr>
            <a:spAutoFit/>
          </a:bodyPr>
          <a:lstStyle/>
          <a:p>
            <a:pPr>
              <a:lnSpc>
                <a:spcPct val="130000"/>
              </a:lnSpc>
              <a:spcBef>
                <a:spcPct val="50000"/>
              </a:spcBef>
              <a:buClr>
                <a:srgbClr val="0000FF"/>
              </a:buClr>
              <a:buSzPct val="70000"/>
              <a:buFont typeface="Wingdings" panose="05000000000000000000" pitchFamily="2" charset="2"/>
            </a:pPr>
            <a:r>
              <a:rPr lang="zh-CN" altLang="en-US" sz="2800" dirty="0">
                <a:solidFill>
                  <a:srgbClr val="0000CC"/>
                </a:solidFill>
                <a:effectLst>
                  <a:outerShdw blurRad="38100" dist="38100" dir="2700000">
                    <a:srgbClr val="C0C0C0"/>
                  </a:outerShdw>
                </a:effectLst>
                <a:latin typeface="Tahoma" panose="020B0604030504040204" pitchFamily="34" charset="0"/>
              </a:rPr>
              <a:t>输入与计算并行操作中，应考虑两种同步情况：</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307207" name="文本框 307206"/>
          <p:cNvSpPr txBox="1"/>
          <p:nvPr/>
        </p:nvSpPr>
        <p:spPr>
          <a:xfrm>
            <a:off x="2568377" y="3031069"/>
            <a:ext cx="8424167" cy="1198880"/>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dirty="0">
                <a:latin typeface="Tahoma" panose="020B0604030504040204" pitchFamily="34" charset="0"/>
              </a:rPr>
              <a:t> </a:t>
            </a:r>
            <a:r>
              <a:rPr lang="en-US" altLang="zh-CN" dirty="0">
                <a:latin typeface="Tahoma" panose="020B0604030504040204" pitchFamily="34" charset="0"/>
              </a:rPr>
              <a:t>Next-E </a:t>
            </a:r>
            <a:r>
              <a:rPr lang="zh-CN" altLang="en-US" dirty="0">
                <a:latin typeface="Tahoma" panose="020B0604030504040204" pitchFamily="34" charset="0"/>
              </a:rPr>
              <a:t>追上 </a:t>
            </a:r>
            <a:r>
              <a:rPr lang="en-US" altLang="zh-CN" dirty="0">
                <a:latin typeface="Tahoma" panose="020B0604030504040204" pitchFamily="34" charset="0"/>
              </a:rPr>
              <a:t>Next-F</a:t>
            </a:r>
            <a:r>
              <a:rPr lang="zh-CN" altLang="en-US" dirty="0">
                <a:latin typeface="Tahoma" panose="020B0604030504040204" pitchFamily="34" charset="0"/>
              </a:rPr>
              <a:t>；意味输入进程输入数据速度大于计算进程处理数据速度，已将全部缓冲区装满。这时阻塞输入进程，这种情况称为</a:t>
            </a:r>
            <a:r>
              <a:rPr lang="zh-CN" altLang="en-US" dirty="0">
                <a:solidFill>
                  <a:srgbClr val="FF00FF"/>
                </a:solidFill>
                <a:latin typeface="Tahoma" panose="020B0604030504040204" pitchFamily="34" charset="0"/>
              </a:rPr>
              <a:t>系统受计算限制</a:t>
            </a:r>
            <a:r>
              <a:rPr lang="zh-CN" altLang="en-US" dirty="0">
                <a:latin typeface="Tahoma" panose="020B0604030504040204" pitchFamily="34" charset="0"/>
              </a:rPr>
              <a:t>。 </a:t>
            </a:r>
          </a:p>
        </p:txBody>
      </p:sp>
      <p:sp>
        <p:nvSpPr>
          <p:cNvPr id="307209" name="文本框 307208"/>
          <p:cNvSpPr txBox="1"/>
          <p:nvPr/>
        </p:nvSpPr>
        <p:spPr>
          <a:xfrm>
            <a:off x="2568377" y="4289956"/>
            <a:ext cx="8424167" cy="829945"/>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dirty="0">
                <a:latin typeface="Tahoma" panose="020B0604030504040204" pitchFamily="34" charset="0"/>
              </a:rPr>
              <a:t> </a:t>
            </a:r>
            <a:r>
              <a:rPr lang="en-US" altLang="zh-CN" dirty="0">
                <a:latin typeface="Tahoma" panose="020B0604030504040204" pitchFamily="34" charset="0"/>
              </a:rPr>
              <a:t>Next-F</a:t>
            </a:r>
            <a:r>
              <a:rPr lang="zh-CN" altLang="en-US" dirty="0">
                <a:latin typeface="Tahoma" panose="020B0604030504040204" pitchFamily="34" charset="0"/>
              </a:rPr>
              <a:t>追上</a:t>
            </a:r>
            <a:r>
              <a:rPr lang="en-US" altLang="zh-CN" dirty="0">
                <a:latin typeface="Tahoma" panose="020B0604030504040204" pitchFamily="34" charset="0"/>
              </a:rPr>
              <a:t>Next-E</a:t>
            </a:r>
            <a:r>
              <a:rPr lang="zh-CN" altLang="en-US" dirty="0">
                <a:latin typeface="Tahoma" panose="020B0604030504040204" pitchFamily="34" charset="0"/>
              </a:rPr>
              <a:t>；计算进程处理数据的速度大于输入进程的速度。这种情况称为</a:t>
            </a:r>
            <a:r>
              <a:rPr lang="zh-CN" altLang="en-US" dirty="0">
                <a:solidFill>
                  <a:srgbClr val="FF00FF"/>
                </a:solidFill>
                <a:latin typeface="Tahoma" panose="020B0604030504040204" pitchFamily="34" charset="0"/>
              </a:rPr>
              <a:t>系统受输入限制</a:t>
            </a:r>
            <a:r>
              <a:rPr lang="zh-CN" altLang="en-US" dirty="0">
                <a:latin typeface="Tahoma" panose="020B0604030504040204" pitchFamily="34" charset="0"/>
              </a:rPr>
              <a:t>。 </a:t>
            </a:r>
          </a:p>
        </p:txBody>
      </p:sp>
      <p:sp>
        <p:nvSpPr>
          <p:cNvPr id="307212" name="文本框 307211"/>
          <p:cNvSpPr txBox="1"/>
          <p:nvPr/>
        </p:nvSpPr>
        <p:spPr>
          <a:xfrm>
            <a:off x="1503686" y="1772816"/>
            <a:ext cx="4897437" cy="583565"/>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、多缓冲的使用与同步</a:t>
            </a:r>
            <a:r>
              <a:rPr lang="zh-CN" altLang="en-US" sz="3200" b="0" dirty="0">
                <a:latin typeface="Tahoma" panose="020B0604030504040204" pitchFamily="34" charset="0"/>
              </a:rPr>
              <a:t> </a:t>
            </a:r>
          </a:p>
        </p:txBody>
      </p:sp>
      <p:sp>
        <p:nvSpPr>
          <p:cNvPr id="307213" name="文本框 307212"/>
          <p:cNvSpPr txBox="1"/>
          <p:nvPr/>
        </p:nvSpPr>
        <p:spPr>
          <a:xfrm>
            <a:off x="2063552" y="5205245"/>
            <a:ext cx="9217023" cy="829945"/>
          </a:xfrm>
          <a:prstGeom prst="rect">
            <a:avLst/>
          </a:prstGeom>
          <a:noFill/>
          <a:ln w="9525">
            <a:noFill/>
          </a:ln>
        </p:spPr>
        <p:txBody>
          <a:bodyPr wrap="square">
            <a:spAutoFit/>
          </a:bodyPr>
          <a:lstStyle/>
          <a:p>
            <a:pPr>
              <a:spcBef>
                <a:spcPct val="50000"/>
              </a:spcBef>
              <a:buClr>
                <a:srgbClr val="FF00FF"/>
              </a:buClr>
            </a:pPr>
            <a:r>
              <a:rPr lang="zh-CN" altLang="en-US" dirty="0">
                <a:latin typeface="Tahoma" panose="020B0604030504040204" pitchFamily="34" charset="0"/>
              </a:rPr>
              <a:t> 并行的一方速度超出了另一方</a:t>
            </a:r>
            <a:r>
              <a:rPr lang="zh-CN" altLang="en-US" u="sng" dirty="0">
                <a:latin typeface="Tahoma" panose="020B0604030504040204" pitchFamily="34" charset="0"/>
              </a:rPr>
              <a:t>不断</a:t>
            </a:r>
            <a:r>
              <a:rPr lang="zh-CN" altLang="en-US" dirty="0">
                <a:latin typeface="Tahoma" panose="020B0604030504040204" pitchFamily="34" charset="0"/>
              </a:rPr>
              <a:t>工作所能完成的总量</a:t>
            </a:r>
            <a:r>
              <a:rPr lang="en-US" altLang="zh-CN" dirty="0">
                <a:latin typeface="Tahoma" panose="020B0604030504040204" pitchFamily="34" charset="0"/>
              </a:rPr>
              <a:t>(</a:t>
            </a:r>
            <a:r>
              <a:rPr lang="zh-CN" altLang="en-US" dirty="0">
                <a:latin typeface="Tahoma" panose="020B0604030504040204" pitchFamily="34" charset="0"/>
              </a:rPr>
              <a:t>缓冲区全满</a:t>
            </a:r>
            <a:r>
              <a:rPr lang="en-US" altLang="zh-CN" dirty="0">
                <a:latin typeface="Tahoma" panose="020B0604030504040204" pitchFamily="34" charset="0"/>
              </a:rPr>
              <a:t>)</a:t>
            </a:r>
            <a:r>
              <a:rPr lang="zh-CN" altLang="en-US" dirty="0">
                <a:latin typeface="Tahoma" panose="020B0604030504040204" pitchFamily="34" charset="0"/>
              </a:rPr>
              <a:t>，多缓冲的作用也就消失了。</a:t>
            </a:r>
          </a:p>
        </p:txBody>
      </p:sp>
      <p:sp>
        <p:nvSpPr>
          <p:cNvPr id="307215" name="AutoShape 5"/>
          <p:cNvSpPr/>
          <p:nvPr/>
        </p:nvSpPr>
        <p:spPr>
          <a:xfrm>
            <a:off x="1071886" y="1052736"/>
            <a:ext cx="3514725" cy="576262"/>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07216" name="Text Box 38"/>
          <p:cNvSpPr txBox="1"/>
          <p:nvPr/>
        </p:nvSpPr>
        <p:spPr>
          <a:xfrm>
            <a:off x="1127448" y="1092423"/>
            <a:ext cx="3459163"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四、循环缓冲区</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1" name="矩形 10">
            <a:extLst>
              <a:ext uri="{FF2B5EF4-FFF2-40B4-BE49-F238E27FC236}">
                <a16:creationId xmlns:a16="http://schemas.microsoft.com/office/drawing/2014/main" id="{973CD07A-BED2-4CE5-92B2-87E93EB69035}"/>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7215"/>
                                        </p:tgtEl>
                                        <p:attrNameLst>
                                          <p:attrName>style.visibility</p:attrName>
                                        </p:attrNameLst>
                                      </p:cBhvr>
                                      <p:to>
                                        <p:strVal val="visible"/>
                                      </p:to>
                                    </p:set>
                                    <p:anim calcmode="lin" valueType="num">
                                      <p:cBhvr additive="base">
                                        <p:cTn id="7" dur="500" fill="hold"/>
                                        <p:tgtEl>
                                          <p:spTgt spid="307215"/>
                                        </p:tgtEl>
                                        <p:attrNameLst>
                                          <p:attrName>ppt_x</p:attrName>
                                        </p:attrNameLst>
                                      </p:cBhvr>
                                      <p:tavLst>
                                        <p:tav tm="0">
                                          <p:val>
                                            <p:strVal val="#ppt_x"/>
                                          </p:val>
                                        </p:tav>
                                        <p:tav tm="100000">
                                          <p:val>
                                            <p:strVal val="#ppt_x"/>
                                          </p:val>
                                        </p:tav>
                                      </p:tavLst>
                                    </p:anim>
                                    <p:anim calcmode="lin" valueType="num">
                                      <p:cBhvr additive="base">
                                        <p:cTn id="8" dur="500" fill="hold"/>
                                        <p:tgtEl>
                                          <p:spTgt spid="3072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07216"/>
                                        </p:tgtEl>
                                        <p:attrNameLst>
                                          <p:attrName>style.visibility</p:attrName>
                                        </p:attrNameLst>
                                      </p:cBhvr>
                                      <p:to>
                                        <p:strVal val="visible"/>
                                      </p:to>
                                    </p:set>
                                    <p:anim calcmode="lin" valueType="num">
                                      <p:cBhvr additive="base">
                                        <p:cTn id="12" dur="500" fill="hold"/>
                                        <p:tgtEl>
                                          <p:spTgt spid="307216"/>
                                        </p:tgtEl>
                                        <p:attrNameLst>
                                          <p:attrName>ppt_x</p:attrName>
                                        </p:attrNameLst>
                                      </p:cBhvr>
                                      <p:tavLst>
                                        <p:tav tm="0">
                                          <p:val>
                                            <p:strVal val="#ppt_x"/>
                                          </p:val>
                                        </p:tav>
                                        <p:tav tm="100000">
                                          <p:val>
                                            <p:strVal val="#ppt_x"/>
                                          </p:val>
                                        </p:tav>
                                      </p:tavLst>
                                    </p:anim>
                                    <p:anim calcmode="lin" valueType="num">
                                      <p:cBhvr additive="base">
                                        <p:cTn id="13" dur="500" fill="hold"/>
                                        <p:tgtEl>
                                          <p:spTgt spid="30721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07212"/>
                                        </p:tgtEl>
                                        <p:attrNameLst>
                                          <p:attrName>style.visibility</p:attrName>
                                        </p:attrNameLst>
                                      </p:cBhvr>
                                      <p:to>
                                        <p:strVal val="visible"/>
                                      </p:to>
                                    </p:set>
                                    <p:anim calcmode="lin" valueType="num">
                                      <p:cBhvr additive="base">
                                        <p:cTn id="17" dur="500" fill="hold"/>
                                        <p:tgtEl>
                                          <p:spTgt spid="307212"/>
                                        </p:tgtEl>
                                        <p:attrNameLst>
                                          <p:attrName>ppt_x</p:attrName>
                                        </p:attrNameLst>
                                      </p:cBhvr>
                                      <p:tavLst>
                                        <p:tav tm="0">
                                          <p:val>
                                            <p:strVal val="#ppt_x"/>
                                          </p:val>
                                        </p:tav>
                                        <p:tav tm="100000">
                                          <p:val>
                                            <p:strVal val="#ppt_x"/>
                                          </p:val>
                                        </p:tav>
                                      </p:tavLst>
                                    </p:anim>
                                    <p:anim calcmode="lin" valueType="num">
                                      <p:cBhvr additive="base">
                                        <p:cTn id="18" dur="500" fill="hold"/>
                                        <p:tgtEl>
                                          <p:spTgt spid="3072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07205"/>
                                        </p:tgtEl>
                                        <p:attrNameLst>
                                          <p:attrName>style.visibility</p:attrName>
                                        </p:attrNameLst>
                                      </p:cBhvr>
                                      <p:to>
                                        <p:strVal val="visible"/>
                                      </p:to>
                                    </p:set>
                                    <p:anim calcmode="lin" valueType="num">
                                      <p:cBhvr additive="base">
                                        <p:cTn id="21" dur="500" fill="hold"/>
                                        <p:tgtEl>
                                          <p:spTgt spid="307205"/>
                                        </p:tgtEl>
                                        <p:attrNameLst>
                                          <p:attrName>ppt_x</p:attrName>
                                        </p:attrNameLst>
                                      </p:cBhvr>
                                      <p:tavLst>
                                        <p:tav tm="0">
                                          <p:val>
                                            <p:strVal val="#ppt_x"/>
                                          </p:val>
                                        </p:tav>
                                        <p:tav tm="100000">
                                          <p:val>
                                            <p:strVal val="#ppt_x"/>
                                          </p:val>
                                        </p:tav>
                                      </p:tavLst>
                                    </p:anim>
                                    <p:anim calcmode="lin" valueType="num">
                                      <p:cBhvr additive="base">
                                        <p:cTn id="22" dur="500" fill="hold"/>
                                        <p:tgtEl>
                                          <p:spTgt spid="30720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8" fill="hold" grpId="0" nodeType="afterEffect">
                                  <p:stCondLst>
                                    <p:cond delay="0"/>
                                  </p:stCondLst>
                                  <p:childTnLst>
                                    <p:set>
                                      <p:cBhvr>
                                        <p:cTn id="25" dur="1" fill="hold">
                                          <p:stCondLst>
                                            <p:cond delay="0"/>
                                          </p:stCondLst>
                                        </p:cTn>
                                        <p:tgtEl>
                                          <p:spTgt spid="307207"/>
                                        </p:tgtEl>
                                        <p:attrNameLst>
                                          <p:attrName>style.visibility</p:attrName>
                                        </p:attrNameLst>
                                      </p:cBhvr>
                                      <p:to>
                                        <p:strVal val="visible"/>
                                      </p:to>
                                    </p:set>
                                    <p:anim calcmode="lin" valueType="num">
                                      <p:cBhvr additive="base">
                                        <p:cTn id="26" dur="500" fill="hold"/>
                                        <p:tgtEl>
                                          <p:spTgt spid="307207"/>
                                        </p:tgtEl>
                                        <p:attrNameLst>
                                          <p:attrName>ppt_x</p:attrName>
                                        </p:attrNameLst>
                                      </p:cBhvr>
                                      <p:tavLst>
                                        <p:tav tm="0">
                                          <p:val>
                                            <p:strVal val="0-#ppt_w/2"/>
                                          </p:val>
                                        </p:tav>
                                        <p:tav tm="100000">
                                          <p:val>
                                            <p:strVal val="#ppt_x"/>
                                          </p:val>
                                        </p:tav>
                                      </p:tavLst>
                                    </p:anim>
                                    <p:anim calcmode="lin" valueType="num">
                                      <p:cBhvr additive="base">
                                        <p:cTn id="27" dur="500" fill="hold"/>
                                        <p:tgtEl>
                                          <p:spTgt spid="307207"/>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fill="hold" grpId="0" nodeType="afterEffect">
                                  <p:stCondLst>
                                    <p:cond delay="0"/>
                                  </p:stCondLst>
                                  <p:childTnLst>
                                    <p:set>
                                      <p:cBhvr>
                                        <p:cTn id="30" dur="1" fill="hold">
                                          <p:stCondLst>
                                            <p:cond delay="0"/>
                                          </p:stCondLst>
                                        </p:cTn>
                                        <p:tgtEl>
                                          <p:spTgt spid="307209"/>
                                        </p:tgtEl>
                                        <p:attrNameLst>
                                          <p:attrName>style.visibility</p:attrName>
                                        </p:attrNameLst>
                                      </p:cBhvr>
                                      <p:to>
                                        <p:strVal val="visible"/>
                                      </p:to>
                                    </p:set>
                                    <p:anim calcmode="lin" valueType="num">
                                      <p:cBhvr additive="base">
                                        <p:cTn id="31" dur="500" fill="hold"/>
                                        <p:tgtEl>
                                          <p:spTgt spid="307209"/>
                                        </p:tgtEl>
                                        <p:attrNameLst>
                                          <p:attrName>ppt_x</p:attrName>
                                        </p:attrNameLst>
                                      </p:cBhvr>
                                      <p:tavLst>
                                        <p:tav tm="0">
                                          <p:val>
                                            <p:strVal val="0-#ppt_w/2"/>
                                          </p:val>
                                        </p:tav>
                                        <p:tav tm="100000">
                                          <p:val>
                                            <p:strVal val="#ppt_x"/>
                                          </p:val>
                                        </p:tav>
                                      </p:tavLst>
                                    </p:anim>
                                    <p:anim calcmode="lin" valueType="num">
                                      <p:cBhvr additive="base">
                                        <p:cTn id="32" dur="500" fill="hold"/>
                                        <p:tgtEl>
                                          <p:spTgt spid="307209"/>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27" presetClass="entr" presetSubtype="0" fill="hold" grpId="0" nodeType="afterEffect">
                                  <p:stCondLst>
                                    <p:cond delay="0"/>
                                  </p:stCondLst>
                                  <p:iterate type="lt">
                                    <p:tmPct val="50000"/>
                                  </p:iterate>
                                  <p:childTnLst>
                                    <p:set>
                                      <p:cBhvr>
                                        <p:cTn id="35" dur="1" fill="hold">
                                          <p:stCondLst>
                                            <p:cond delay="0"/>
                                          </p:stCondLst>
                                        </p:cTn>
                                        <p:tgtEl>
                                          <p:spTgt spid="307213"/>
                                        </p:tgtEl>
                                        <p:attrNameLst>
                                          <p:attrName>style.visibility</p:attrName>
                                        </p:attrNameLst>
                                      </p:cBhvr>
                                      <p:to>
                                        <p:strVal val="visible"/>
                                      </p:to>
                                    </p:set>
                                    <p:anim calcmode="discrete" valueType="clr">
                                      <p:cBhvr override="childStyle">
                                        <p:cTn id="36" dur="500"/>
                                        <p:tgtEl>
                                          <p:spTgt spid="307213"/>
                                        </p:tgtEl>
                                        <p:attrNameLst>
                                          <p:attrName>style.color</p:attrName>
                                        </p:attrNameLst>
                                      </p:cBhvr>
                                      <p:tavLst>
                                        <p:tav tm="0">
                                          <p:val>
                                            <p:clrVal>
                                              <a:srgbClr val="CC3300"/>
                                            </p:clrVal>
                                          </p:val>
                                        </p:tav>
                                        <p:tav tm="50000">
                                          <p:val>
                                            <p:clrVal>
                                              <a:schemeClr val="tx1"/>
                                            </p:clrVal>
                                          </p:val>
                                        </p:tav>
                                      </p:tavLst>
                                    </p:anim>
                                    <p:anim calcmode="discrete" valueType="clr">
                                      <p:cBhvr>
                                        <p:cTn id="37" dur="500"/>
                                        <p:tgtEl>
                                          <p:spTgt spid="307213"/>
                                        </p:tgtEl>
                                        <p:attrNameLst>
                                          <p:attrName>fillcolor</p:attrName>
                                        </p:attrNameLst>
                                      </p:cBhvr>
                                      <p:tavLst>
                                        <p:tav tm="0">
                                          <p:val>
                                            <p:clrVal>
                                              <a:schemeClr val="accent2"/>
                                            </p:clrVal>
                                          </p:val>
                                        </p:tav>
                                        <p:tav tm="50000">
                                          <p:val>
                                            <p:clrVal>
                                              <a:schemeClr val="hlink"/>
                                            </p:clrVal>
                                          </p:val>
                                        </p:tav>
                                      </p:tavLst>
                                    </p:anim>
                                    <p:set>
                                      <p:cBhvr>
                                        <p:cTn id="38" dur="500"/>
                                        <p:tgtEl>
                                          <p:spTgt spid="3072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5" grpId="0"/>
      <p:bldP spid="307207" grpId="0"/>
      <p:bldP spid="307209" grpId="0"/>
      <p:bldP spid="307212" grpId="0"/>
      <p:bldP spid="307213" grpId="0"/>
      <p:bldP spid="307215" grpId="0" bldLvl="0" animBg="1"/>
      <p:bldP spid="30721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3" name="文本框 309252"/>
          <p:cNvSpPr txBox="1"/>
          <p:nvPr/>
        </p:nvSpPr>
        <p:spPr>
          <a:xfrm>
            <a:off x="1487488" y="1768249"/>
            <a:ext cx="9183940" cy="521970"/>
          </a:xfrm>
          <a:prstGeom prst="rect">
            <a:avLst/>
          </a:prstGeom>
          <a:noFill/>
          <a:ln w="9525">
            <a:noFill/>
          </a:ln>
        </p:spPr>
        <p:txBody>
          <a:bodyPr wrap="square">
            <a:spAutoFit/>
          </a:bodyPr>
          <a:lstStyle/>
          <a:p>
            <a:pPr>
              <a:spcBef>
                <a:spcPct val="50000"/>
              </a:spcBef>
            </a:pPr>
            <a:r>
              <a:rPr lang="zh-CN" altLang="en-US" sz="2800" dirty="0">
                <a:solidFill>
                  <a:srgbClr val="0000CC"/>
                </a:solidFill>
                <a:effectLst>
                  <a:outerShdw blurRad="38100" dist="38100" dir="2700000">
                    <a:srgbClr val="C0C0C0"/>
                  </a:outerShdw>
                </a:effectLst>
                <a:latin typeface="Tahoma" panose="020B0604030504040204" pitchFamily="34" charset="0"/>
              </a:rPr>
              <a:t>面向字符</a:t>
            </a:r>
            <a:r>
              <a:rPr lang="en-US" altLang="zh-CN" sz="2800">
                <a:solidFill>
                  <a:srgbClr val="0000CC"/>
                </a:solidFill>
                <a:effectLst>
                  <a:outerShdw blurRad="38100" dist="38100" dir="2700000">
                    <a:srgbClr val="C0C0C0"/>
                  </a:outerShdw>
                </a:effectLst>
                <a:latin typeface="Tahoma" panose="020B0604030504040204" pitchFamily="34" charset="0"/>
              </a:rPr>
              <a:t>/</a:t>
            </a:r>
            <a:r>
              <a:rPr lang="zh-CN" altLang="en-US" sz="2800" dirty="0">
                <a:solidFill>
                  <a:srgbClr val="0000CC"/>
                </a:solidFill>
                <a:effectLst>
                  <a:outerShdw blurRad="38100" dist="38100" dir="2700000">
                    <a:srgbClr val="C0C0C0"/>
                  </a:outerShdw>
                </a:effectLst>
                <a:latin typeface="Tahoma" panose="020B0604030504040204" pitchFamily="34" charset="0"/>
              </a:rPr>
              <a:t>块设备缓冲区都可以有两种属性；</a:t>
            </a:r>
            <a:r>
              <a:rPr lang="zh-CN" altLang="en-US" sz="2800" b="0" dirty="0">
                <a:latin typeface="Tahoma" panose="020B0604030504040204" pitchFamily="34" charset="0"/>
              </a:rPr>
              <a:t> </a:t>
            </a:r>
          </a:p>
        </p:txBody>
      </p:sp>
      <p:sp>
        <p:nvSpPr>
          <p:cNvPr id="309256" name="文本框 309255"/>
          <p:cNvSpPr txBox="1"/>
          <p:nvPr/>
        </p:nvSpPr>
        <p:spPr>
          <a:xfrm>
            <a:off x="1884363" y="2457224"/>
            <a:ext cx="8710214" cy="829945"/>
          </a:xfrm>
          <a:prstGeom prst="rect">
            <a:avLst/>
          </a:prstGeom>
          <a:noFill/>
          <a:ln w="9525">
            <a:noFill/>
          </a:ln>
        </p:spPr>
        <p:txBody>
          <a:bodyPr wrap="square">
            <a:spAutoFit/>
          </a:bodyPr>
          <a:lstStyle/>
          <a:p>
            <a:pPr>
              <a:buClr>
                <a:srgbClr val="CC3300"/>
              </a:buClr>
              <a:buFont typeface="Wingdings" panose="05000000000000000000" pitchFamily="2" charset="2"/>
              <a:buChar char="n"/>
            </a:pPr>
            <a:r>
              <a:rPr lang="zh-CN" altLang="en-US" dirty="0">
                <a:latin typeface="Tahoma" panose="020B0604030504040204" pitchFamily="34" charset="0"/>
              </a:rPr>
              <a:t> 私用缓冲区</a:t>
            </a:r>
            <a:r>
              <a:rPr lang="en-US" altLang="zh-CN">
                <a:latin typeface="Tahoma" panose="020B0604030504040204" pitchFamily="34" charset="0"/>
              </a:rPr>
              <a:t>(</a:t>
            </a:r>
            <a:r>
              <a:rPr lang="zh-CN" altLang="en-US" dirty="0">
                <a:latin typeface="Tahoma" panose="020B0604030504040204" pitchFamily="34" charset="0"/>
              </a:rPr>
              <a:t>专用缓冲区</a:t>
            </a:r>
            <a:r>
              <a:rPr lang="en-US" altLang="zh-CN">
                <a:latin typeface="Tahoma" panose="020B0604030504040204" pitchFamily="34" charset="0"/>
              </a:rPr>
              <a:t>)</a:t>
            </a:r>
            <a:r>
              <a:rPr lang="zh-CN" altLang="en-US" dirty="0">
                <a:latin typeface="Tahoma" panose="020B0604030504040204" pitchFamily="34" charset="0"/>
              </a:rPr>
              <a:t>；如前面介绍的</a:t>
            </a:r>
            <a:r>
              <a:rPr lang="zh-CN" altLang="en-US" dirty="0">
                <a:solidFill>
                  <a:srgbClr val="FF00FF"/>
                </a:solidFill>
                <a:latin typeface="Tahoma" panose="020B0604030504040204" pitchFamily="34" charset="0"/>
              </a:rPr>
              <a:t>循环缓冲就是针对某一特定设备的</a:t>
            </a:r>
            <a:r>
              <a:rPr lang="zh-CN" altLang="en-US" dirty="0">
                <a:latin typeface="Tahoma" panose="020B0604030504040204" pitchFamily="34" charset="0"/>
              </a:rPr>
              <a:t>。会产生严重的问题；</a:t>
            </a:r>
          </a:p>
        </p:txBody>
      </p:sp>
      <p:sp>
        <p:nvSpPr>
          <p:cNvPr id="309257" name="文本框 309256"/>
          <p:cNvSpPr txBox="1"/>
          <p:nvPr/>
        </p:nvSpPr>
        <p:spPr>
          <a:xfrm>
            <a:off x="2205757" y="3429000"/>
            <a:ext cx="8067426" cy="1007712"/>
          </a:xfrm>
          <a:prstGeom prst="rect">
            <a:avLst/>
          </a:prstGeom>
          <a:noFill/>
          <a:ln w="9525">
            <a:noFill/>
          </a:ln>
        </p:spPr>
        <p:txBody>
          <a:bodyPr wrap="square">
            <a:spAutoFit/>
          </a:bodyPr>
          <a:lstStyle/>
          <a:p>
            <a:pPr>
              <a:lnSpc>
                <a:spcPct val="115000"/>
              </a:lnSpc>
              <a:spcBef>
                <a:spcPct val="30000"/>
              </a:spcBef>
              <a:buClr>
                <a:srgbClr val="FF00FF"/>
              </a:buClr>
              <a:buFont typeface="Wingdings" panose="05000000000000000000" pitchFamily="2" charset="2"/>
              <a:buChar char="Ø"/>
            </a:pPr>
            <a:r>
              <a:rPr lang="zh-CN" altLang="en-US" dirty="0">
                <a:latin typeface="Tahoma" panose="020B0604030504040204" pitchFamily="34" charset="0"/>
              </a:rPr>
              <a:t> 有大量</a:t>
            </a:r>
            <a:r>
              <a:rPr lang="en-US" altLang="zh-CN" dirty="0">
                <a:latin typeface="Tahoma" panose="020B0604030504040204" pitchFamily="34" charset="0"/>
              </a:rPr>
              <a:t>I/O</a:t>
            </a:r>
            <a:r>
              <a:rPr lang="zh-CN" altLang="en-US" dirty="0">
                <a:latin typeface="Tahoma" panose="020B0604030504040204" pitchFamily="34" charset="0"/>
              </a:rPr>
              <a:t>操作进程因分配缓冲区不足造成阻塞。</a:t>
            </a:r>
          </a:p>
          <a:p>
            <a:pPr>
              <a:lnSpc>
                <a:spcPct val="115000"/>
              </a:lnSpc>
              <a:spcBef>
                <a:spcPct val="30000"/>
              </a:spcBef>
              <a:buClr>
                <a:srgbClr val="FF00FF"/>
              </a:buClr>
              <a:buFont typeface="Wingdings" panose="05000000000000000000" pitchFamily="2" charset="2"/>
              <a:buChar char="Ø"/>
            </a:pPr>
            <a:r>
              <a:rPr lang="zh-CN" altLang="en-US" dirty="0">
                <a:latin typeface="Tahoma" panose="020B0604030504040204" pitchFamily="34" charset="0"/>
              </a:rPr>
              <a:t> 进程无</a:t>
            </a:r>
            <a:r>
              <a:rPr lang="en-US" altLang="zh-CN" dirty="0">
                <a:latin typeface="Tahoma" panose="020B0604030504040204" pitchFamily="34" charset="0"/>
              </a:rPr>
              <a:t>I/O</a:t>
            </a:r>
            <a:r>
              <a:rPr lang="zh-CN" altLang="en-US" dirty="0">
                <a:latin typeface="Tahoma" panose="020B0604030504040204" pitchFamily="34" charset="0"/>
              </a:rPr>
              <a:t>请求使得所分配缓冲区资源浪费。</a:t>
            </a:r>
          </a:p>
        </p:txBody>
      </p:sp>
      <p:sp>
        <p:nvSpPr>
          <p:cNvPr id="309258" name="文本框 309257"/>
          <p:cNvSpPr txBox="1"/>
          <p:nvPr/>
        </p:nvSpPr>
        <p:spPr>
          <a:xfrm>
            <a:off x="1919655" y="4725144"/>
            <a:ext cx="8483037" cy="1200329"/>
          </a:xfrm>
          <a:prstGeom prst="rect">
            <a:avLst/>
          </a:prstGeom>
          <a:noFill/>
          <a:ln w="9525">
            <a:noFill/>
          </a:ln>
        </p:spPr>
        <p:txBody>
          <a:bodyPr wrap="square">
            <a:spAutoFit/>
          </a:bodyPr>
          <a:lstStyle/>
          <a:p>
            <a:pPr>
              <a:buClr>
                <a:srgbClr val="CC3300"/>
              </a:buClr>
              <a:buFont typeface="Wingdings" panose="05000000000000000000" pitchFamily="2" charset="2"/>
              <a:buChar char="n"/>
            </a:pPr>
            <a:r>
              <a:rPr lang="zh-CN" altLang="en-US" dirty="0">
                <a:latin typeface="Tahoma" panose="020B0604030504040204" pitchFamily="34" charset="0"/>
              </a:rPr>
              <a:t> 公用缓冲区，</a:t>
            </a:r>
            <a:r>
              <a:rPr lang="zh-CN" altLang="en-US" dirty="0">
                <a:solidFill>
                  <a:srgbClr val="0000FF"/>
                </a:solidFill>
                <a:latin typeface="Tahoma" panose="020B0604030504040204" pitchFamily="34" charset="0"/>
              </a:rPr>
              <a:t>为所有进程所共享</a:t>
            </a:r>
            <a:r>
              <a:rPr lang="zh-CN" altLang="en-US" dirty="0">
                <a:latin typeface="Tahoma" panose="020B0604030504040204" pitchFamily="34" charset="0"/>
              </a:rPr>
              <a:t>，即当进程需要进行</a:t>
            </a:r>
            <a:r>
              <a:rPr lang="en-US" altLang="zh-CN" dirty="0">
                <a:latin typeface="Tahoma" panose="020B0604030504040204" pitchFamily="34" charset="0"/>
              </a:rPr>
              <a:t>I/O</a:t>
            </a:r>
            <a:r>
              <a:rPr lang="zh-CN" altLang="en-US" dirty="0">
                <a:latin typeface="Tahoma" panose="020B0604030504040204" pitchFamily="34" charset="0"/>
              </a:rPr>
              <a:t>时，需要向系统申请一个缓冲，系统就在属于公共的缓冲区中进行分配，造成</a:t>
            </a:r>
            <a:r>
              <a:rPr lang="zh-CN" altLang="en-US" dirty="0">
                <a:solidFill>
                  <a:srgbClr val="FF00FF"/>
                </a:solidFill>
                <a:latin typeface="Tahoma" panose="020B0604030504040204" pitchFamily="34" charset="0"/>
              </a:rPr>
              <a:t>按需分配的管理方式，</a:t>
            </a:r>
            <a:r>
              <a:rPr lang="zh-CN" altLang="en-US" dirty="0">
                <a:latin typeface="Tahoma" panose="020B0604030504040204" pitchFamily="34" charset="0"/>
              </a:rPr>
              <a:t>需建立缓冲池管理。 </a:t>
            </a:r>
          </a:p>
        </p:txBody>
      </p:sp>
      <p:sp>
        <p:nvSpPr>
          <p:cNvPr id="309260" name="AutoShape 5"/>
          <p:cNvSpPr/>
          <p:nvPr/>
        </p:nvSpPr>
        <p:spPr>
          <a:xfrm>
            <a:off x="1071885" y="1013048"/>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09261" name="Text Box 38"/>
          <p:cNvSpPr txBox="1"/>
          <p:nvPr/>
        </p:nvSpPr>
        <p:spPr>
          <a:xfrm>
            <a:off x="1127448" y="1052736"/>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五、缓冲池</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9" name="矩形 8">
            <a:extLst>
              <a:ext uri="{FF2B5EF4-FFF2-40B4-BE49-F238E27FC236}">
                <a16:creationId xmlns:a16="http://schemas.microsoft.com/office/drawing/2014/main" id="{ACF5931B-F8BC-4650-BA01-57B39ED9182F}"/>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9260"/>
                                        </p:tgtEl>
                                        <p:attrNameLst>
                                          <p:attrName>style.visibility</p:attrName>
                                        </p:attrNameLst>
                                      </p:cBhvr>
                                      <p:to>
                                        <p:strVal val="visible"/>
                                      </p:to>
                                    </p:set>
                                    <p:anim calcmode="lin" valueType="num">
                                      <p:cBhvr additive="base">
                                        <p:cTn id="7" dur="500" fill="hold"/>
                                        <p:tgtEl>
                                          <p:spTgt spid="309260"/>
                                        </p:tgtEl>
                                        <p:attrNameLst>
                                          <p:attrName>ppt_x</p:attrName>
                                        </p:attrNameLst>
                                      </p:cBhvr>
                                      <p:tavLst>
                                        <p:tav tm="0">
                                          <p:val>
                                            <p:strVal val="#ppt_x"/>
                                          </p:val>
                                        </p:tav>
                                        <p:tav tm="100000">
                                          <p:val>
                                            <p:strVal val="#ppt_x"/>
                                          </p:val>
                                        </p:tav>
                                      </p:tavLst>
                                    </p:anim>
                                    <p:anim calcmode="lin" valueType="num">
                                      <p:cBhvr additive="base">
                                        <p:cTn id="8" dur="500" fill="hold"/>
                                        <p:tgtEl>
                                          <p:spTgt spid="30926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09261"/>
                                        </p:tgtEl>
                                        <p:attrNameLst>
                                          <p:attrName>style.visibility</p:attrName>
                                        </p:attrNameLst>
                                      </p:cBhvr>
                                      <p:to>
                                        <p:strVal val="visible"/>
                                      </p:to>
                                    </p:set>
                                    <p:anim calcmode="lin" valueType="num">
                                      <p:cBhvr additive="base">
                                        <p:cTn id="12" dur="500" fill="hold"/>
                                        <p:tgtEl>
                                          <p:spTgt spid="309261"/>
                                        </p:tgtEl>
                                        <p:attrNameLst>
                                          <p:attrName>ppt_x</p:attrName>
                                        </p:attrNameLst>
                                      </p:cBhvr>
                                      <p:tavLst>
                                        <p:tav tm="0">
                                          <p:val>
                                            <p:strVal val="#ppt_x"/>
                                          </p:val>
                                        </p:tav>
                                        <p:tav tm="100000">
                                          <p:val>
                                            <p:strVal val="#ppt_x"/>
                                          </p:val>
                                        </p:tav>
                                      </p:tavLst>
                                    </p:anim>
                                    <p:anim calcmode="lin" valueType="num">
                                      <p:cBhvr additive="base">
                                        <p:cTn id="13" dur="500" fill="hold"/>
                                        <p:tgtEl>
                                          <p:spTgt spid="30926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09253"/>
                                        </p:tgtEl>
                                        <p:attrNameLst>
                                          <p:attrName>style.visibility</p:attrName>
                                        </p:attrNameLst>
                                      </p:cBhvr>
                                      <p:to>
                                        <p:strVal val="visible"/>
                                      </p:to>
                                    </p:set>
                                    <p:anim calcmode="lin" valueType="num">
                                      <p:cBhvr additive="base">
                                        <p:cTn id="16" dur="500" fill="hold"/>
                                        <p:tgtEl>
                                          <p:spTgt spid="309253"/>
                                        </p:tgtEl>
                                        <p:attrNameLst>
                                          <p:attrName>ppt_x</p:attrName>
                                        </p:attrNameLst>
                                      </p:cBhvr>
                                      <p:tavLst>
                                        <p:tav tm="0">
                                          <p:val>
                                            <p:strVal val="#ppt_x"/>
                                          </p:val>
                                        </p:tav>
                                        <p:tav tm="100000">
                                          <p:val>
                                            <p:strVal val="#ppt_x"/>
                                          </p:val>
                                        </p:tav>
                                      </p:tavLst>
                                    </p:anim>
                                    <p:anim calcmode="lin" valueType="num">
                                      <p:cBhvr additive="base">
                                        <p:cTn id="17" dur="500" fill="hold"/>
                                        <p:tgtEl>
                                          <p:spTgt spid="309253"/>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309256"/>
                                        </p:tgtEl>
                                        <p:attrNameLst>
                                          <p:attrName>style.visibility</p:attrName>
                                        </p:attrNameLst>
                                      </p:cBhvr>
                                      <p:to>
                                        <p:strVal val="visible"/>
                                      </p:to>
                                    </p:set>
                                    <p:anim calcmode="lin" valueType="num">
                                      <p:cBhvr additive="base">
                                        <p:cTn id="21" dur="500" fill="hold"/>
                                        <p:tgtEl>
                                          <p:spTgt spid="309256"/>
                                        </p:tgtEl>
                                        <p:attrNameLst>
                                          <p:attrName>ppt_x</p:attrName>
                                        </p:attrNameLst>
                                      </p:cBhvr>
                                      <p:tavLst>
                                        <p:tav tm="0">
                                          <p:val>
                                            <p:strVal val="0-#ppt_w/2"/>
                                          </p:val>
                                        </p:tav>
                                        <p:tav tm="100000">
                                          <p:val>
                                            <p:strVal val="#ppt_x"/>
                                          </p:val>
                                        </p:tav>
                                      </p:tavLst>
                                    </p:anim>
                                    <p:anim calcmode="lin" valueType="num">
                                      <p:cBhvr additive="base">
                                        <p:cTn id="22" dur="500" fill="hold"/>
                                        <p:tgtEl>
                                          <p:spTgt spid="309256"/>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8" fill="hold" grpId="0" nodeType="afterEffect">
                                  <p:stCondLst>
                                    <p:cond delay="0"/>
                                  </p:stCondLst>
                                  <p:childTnLst>
                                    <p:set>
                                      <p:cBhvr>
                                        <p:cTn id="25" dur="1" fill="hold">
                                          <p:stCondLst>
                                            <p:cond delay="0"/>
                                          </p:stCondLst>
                                        </p:cTn>
                                        <p:tgtEl>
                                          <p:spTgt spid="309257"/>
                                        </p:tgtEl>
                                        <p:attrNameLst>
                                          <p:attrName>style.visibility</p:attrName>
                                        </p:attrNameLst>
                                      </p:cBhvr>
                                      <p:to>
                                        <p:strVal val="visible"/>
                                      </p:to>
                                    </p:set>
                                    <p:anim calcmode="lin" valueType="num">
                                      <p:cBhvr additive="base">
                                        <p:cTn id="26" dur="500" fill="hold"/>
                                        <p:tgtEl>
                                          <p:spTgt spid="309257"/>
                                        </p:tgtEl>
                                        <p:attrNameLst>
                                          <p:attrName>ppt_x</p:attrName>
                                        </p:attrNameLst>
                                      </p:cBhvr>
                                      <p:tavLst>
                                        <p:tav tm="0">
                                          <p:val>
                                            <p:strVal val="0-#ppt_w/2"/>
                                          </p:val>
                                        </p:tav>
                                        <p:tav tm="100000">
                                          <p:val>
                                            <p:strVal val="#ppt_x"/>
                                          </p:val>
                                        </p:tav>
                                      </p:tavLst>
                                    </p:anim>
                                    <p:anim calcmode="lin" valueType="num">
                                      <p:cBhvr additive="base">
                                        <p:cTn id="27" dur="500" fill="hold"/>
                                        <p:tgtEl>
                                          <p:spTgt spid="309257"/>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fill="hold" grpId="0" nodeType="afterEffect">
                                  <p:stCondLst>
                                    <p:cond delay="0"/>
                                  </p:stCondLst>
                                  <p:childTnLst>
                                    <p:set>
                                      <p:cBhvr>
                                        <p:cTn id="30" dur="1" fill="hold">
                                          <p:stCondLst>
                                            <p:cond delay="0"/>
                                          </p:stCondLst>
                                        </p:cTn>
                                        <p:tgtEl>
                                          <p:spTgt spid="309258"/>
                                        </p:tgtEl>
                                        <p:attrNameLst>
                                          <p:attrName>style.visibility</p:attrName>
                                        </p:attrNameLst>
                                      </p:cBhvr>
                                      <p:to>
                                        <p:strVal val="visible"/>
                                      </p:to>
                                    </p:set>
                                    <p:anim calcmode="lin" valueType="num">
                                      <p:cBhvr additive="base">
                                        <p:cTn id="31" dur="500" fill="hold"/>
                                        <p:tgtEl>
                                          <p:spTgt spid="309258"/>
                                        </p:tgtEl>
                                        <p:attrNameLst>
                                          <p:attrName>ppt_x</p:attrName>
                                        </p:attrNameLst>
                                      </p:cBhvr>
                                      <p:tavLst>
                                        <p:tav tm="0">
                                          <p:val>
                                            <p:strVal val="0-#ppt_w/2"/>
                                          </p:val>
                                        </p:tav>
                                        <p:tav tm="100000">
                                          <p:val>
                                            <p:strVal val="#ppt_x"/>
                                          </p:val>
                                        </p:tav>
                                      </p:tavLst>
                                    </p:anim>
                                    <p:anim calcmode="lin" valueType="num">
                                      <p:cBhvr additive="base">
                                        <p:cTn id="32" dur="500" fill="hold"/>
                                        <p:tgtEl>
                                          <p:spTgt spid="3092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3" grpId="0"/>
      <p:bldP spid="309256" grpId="0"/>
      <p:bldP spid="309257" grpId="0"/>
      <p:bldP spid="309258" grpId="0"/>
      <p:bldP spid="309260" grpId="0" bldLvl="0" animBg="1"/>
      <p:bldP spid="30926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8" name="文本框 313347"/>
          <p:cNvSpPr txBox="1"/>
          <p:nvPr/>
        </p:nvSpPr>
        <p:spPr>
          <a:xfrm>
            <a:off x="1415579" y="1593435"/>
            <a:ext cx="5086922" cy="583565"/>
          </a:xfrm>
          <a:prstGeom prst="rect">
            <a:avLst/>
          </a:prstGeom>
          <a:noFill/>
          <a:ln w="9525">
            <a:noFill/>
          </a:ln>
        </p:spPr>
        <p:txBody>
          <a:bodyPr wrap="square">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、缓冲池的组织</a:t>
            </a:r>
            <a:r>
              <a:rPr lang="zh-CN" altLang="en-US" sz="3200" b="0" dirty="0">
                <a:latin typeface="Tahoma" panose="020B0604030504040204" pitchFamily="34" charset="0"/>
              </a:rPr>
              <a:t> </a:t>
            </a:r>
          </a:p>
        </p:txBody>
      </p:sp>
      <p:sp>
        <p:nvSpPr>
          <p:cNvPr id="313349" name="文本框 313348"/>
          <p:cNvSpPr txBox="1"/>
          <p:nvPr/>
        </p:nvSpPr>
        <p:spPr>
          <a:xfrm>
            <a:off x="1488604" y="2136360"/>
            <a:ext cx="10083722" cy="953135"/>
          </a:xfrm>
          <a:prstGeom prst="rect">
            <a:avLst/>
          </a:prstGeom>
          <a:noFill/>
          <a:ln w="9525">
            <a:noFill/>
          </a:ln>
        </p:spPr>
        <p:txBody>
          <a:bodyPr wrap="square">
            <a:spAutoFit/>
          </a:bodyPr>
          <a:lstStyle/>
          <a:p>
            <a:pPr>
              <a:spcBef>
                <a:spcPct val="50000"/>
              </a:spcBef>
            </a:pPr>
            <a:r>
              <a:rPr lang="zh-CN" altLang="en-US" sz="2800" dirty="0">
                <a:solidFill>
                  <a:srgbClr val="0000CC"/>
                </a:solidFill>
                <a:effectLst>
                  <a:outerShdw blurRad="38100" dist="38100" dir="2700000">
                    <a:srgbClr val="C0C0C0"/>
                  </a:outerShdw>
                </a:effectLst>
                <a:latin typeface="Tahoma" panose="020B0604030504040204" pitchFamily="34" charset="0"/>
              </a:rPr>
              <a:t>     缓冲池由多个缓冲区组成，每个都可以用于输入</a:t>
            </a:r>
            <a:r>
              <a:rPr lang="en-US" altLang="zh-CN" sz="2800">
                <a:solidFill>
                  <a:srgbClr val="0000CC"/>
                </a:solidFill>
                <a:effectLst>
                  <a:outerShdw blurRad="38100" dist="38100" dir="2700000">
                    <a:srgbClr val="C0C0C0"/>
                  </a:outerShdw>
                </a:effectLst>
                <a:latin typeface="Tahoma" panose="020B0604030504040204" pitchFamily="34" charset="0"/>
              </a:rPr>
              <a:t>/</a:t>
            </a:r>
            <a:r>
              <a:rPr lang="zh-CN" altLang="en-US" sz="2800" dirty="0">
                <a:solidFill>
                  <a:srgbClr val="0000CC"/>
                </a:solidFill>
                <a:effectLst>
                  <a:outerShdw blurRad="38100" dist="38100" dir="2700000">
                    <a:srgbClr val="C0C0C0"/>
                  </a:outerShdw>
                </a:effectLst>
                <a:latin typeface="Tahoma" panose="020B0604030504040204" pitchFamily="34" charset="0"/>
              </a:rPr>
              <a:t>输出，可以分为三种类型队列：</a:t>
            </a:r>
            <a:r>
              <a:rPr lang="zh-CN" altLang="en-US" dirty="0">
                <a:solidFill>
                  <a:srgbClr val="0000CC"/>
                </a:solidFill>
                <a:effectLst>
                  <a:outerShdw blurRad="38100" dist="38100" dir="2700000">
                    <a:srgbClr val="C0C0C0"/>
                  </a:outerShdw>
                </a:effectLst>
                <a:latin typeface="Tahoma" panose="020B0604030504040204" pitchFamily="34" charset="0"/>
              </a:rPr>
              <a:t> </a:t>
            </a:r>
          </a:p>
        </p:txBody>
      </p:sp>
      <p:sp>
        <p:nvSpPr>
          <p:cNvPr id="313350" name="文本框 313349"/>
          <p:cNvSpPr txBox="1"/>
          <p:nvPr/>
        </p:nvSpPr>
        <p:spPr>
          <a:xfrm>
            <a:off x="2035185" y="3255367"/>
            <a:ext cx="9893463" cy="461665"/>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dirty="0">
                <a:latin typeface="Tahoma" panose="020B0604030504040204" pitchFamily="34" charset="0"/>
              </a:rPr>
              <a:t> 空缓冲队列</a:t>
            </a:r>
            <a:r>
              <a:rPr lang="en-US" altLang="zh-CN" err="1">
                <a:latin typeface="Tahoma" panose="020B0604030504040204" pitchFamily="34" charset="0"/>
              </a:rPr>
              <a:t>emq</a:t>
            </a:r>
            <a:r>
              <a:rPr lang="zh-CN" altLang="en-US" dirty="0">
                <a:latin typeface="Tahoma" panose="020B0604030504040204" pitchFamily="34" charset="0"/>
              </a:rPr>
              <a:t>；队首指针</a:t>
            </a:r>
            <a:r>
              <a:rPr lang="en-US" altLang="zh-CN" err="1">
                <a:latin typeface="Tahoma" panose="020B0604030504040204" pitchFamily="34" charset="0"/>
              </a:rPr>
              <a:t>F(emq</a:t>
            </a:r>
            <a:r>
              <a:rPr lang="en-US" altLang="zh-CN">
                <a:latin typeface="Tahoma" panose="020B0604030504040204" pitchFamily="34" charset="0"/>
              </a:rPr>
              <a:t>)</a:t>
            </a:r>
            <a:r>
              <a:rPr lang="zh-CN" altLang="en-US" dirty="0">
                <a:latin typeface="Tahoma" panose="020B0604030504040204" pitchFamily="34" charset="0"/>
              </a:rPr>
              <a:t>，队尾指针</a:t>
            </a:r>
            <a:r>
              <a:rPr lang="en-US" altLang="zh-CN" err="1">
                <a:latin typeface="Tahoma" panose="020B0604030504040204" pitchFamily="34" charset="0"/>
              </a:rPr>
              <a:t>L(emq</a:t>
            </a:r>
            <a:r>
              <a:rPr lang="en-US" altLang="zh-CN">
                <a:latin typeface="Tahoma" panose="020B0604030504040204" pitchFamily="34" charset="0"/>
              </a:rPr>
              <a:t>)</a:t>
            </a:r>
            <a:r>
              <a:rPr lang="zh-CN" altLang="en-US" dirty="0">
                <a:latin typeface="Tahoma" panose="020B0604030504040204" pitchFamily="34" charset="0"/>
              </a:rPr>
              <a:t>。</a:t>
            </a:r>
          </a:p>
        </p:txBody>
      </p:sp>
      <p:sp>
        <p:nvSpPr>
          <p:cNvPr id="313351" name="文本框 313350"/>
          <p:cNvSpPr txBox="1"/>
          <p:nvPr/>
        </p:nvSpPr>
        <p:spPr>
          <a:xfrm>
            <a:off x="2027249" y="4085810"/>
            <a:ext cx="9721229" cy="461665"/>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dirty="0">
                <a:latin typeface="Tahoma" panose="020B0604030504040204" pitchFamily="34" charset="0"/>
              </a:rPr>
              <a:t> 满输入数据的输入缓冲队列</a:t>
            </a:r>
            <a:r>
              <a:rPr lang="en-US" altLang="zh-CN" err="1">
                <a:latin typeface="Tahoma" panose="020B0604030504040204" pitchFamily="34" charset="0"/>
              </a:rPr>
              <a:t>inq</a:t>
            </a:r>
            <a:r>
              <a:rPr lang="zh-CN" altLang="en-US" dirty="0">
                <a:latin typeface="Tahoma" panose="020B0604030504040204" pitchFamily="34" charset="0"/>
              </a:rPr>
              <a:t>，队首指针</a:t>
            </a:r>
            <a:r>
              <a:rPr lang="en-US" altLang="zh-CN" err="1">
                <a:latin typeface="Tahoma" panose="020B0604030504040204" pitchFamily="34" charset="0"/>
              </a:rPr>
              <a:t>F(inq</a:t>
            </a:r>
            <a:r>
              <a:rPr lang="en-US" altLang="zh-CN">
                <a:latin typeface="Tahoma" panose="020B0604030504040204" pitchFamily="34" charset="0"/>
              </a:rPr>
              <a:t>)</a:t>
            </a:r>
            <a:r>
              <a:rPr lang="zh-CN" altLang="en-US" dirty="0">
                <a:latin typeface="Tahoma" panose="020B0604030504040204" pitchFamily="34" charset="0"/>
              </a:rPr>
              <a:t>，队尾指针</a:t>
            </a:r>
            <a:r>
              <a:rPr lang="en-US" altLang="zh-CN" err="1">
                <a:latin typeface="Tahoma" panose="020B0604030504040204" pitchFamily="34" charset="0"/>
              </a:rPr>
              <a:t>L(inq</a:t>
            </a:r>
            <a:r>
              <a:rPr lang="en-US" altLang="zh-CN">
                <a:latin typeface="Tahoma" panose="020B0604030504040204" pitchFamily="34" charset="0"/>
              </a:rPr>
              <a:t>)</a:t>
            </a:r>
            <a:r>
              <a:rPr lang="zh-CN" altLang="en-US" dirty="0">
                <a:latin typeface="Tahoma" panose="020B0604030504040204" pitchFamily="34" charset="0"/>
              </a:rPr>
              <a:t>。</a:t>
            </a:r>
          </a:p>
        </p:txBody>
      </p:sp>
      <p:sp>
        <p:nvSpPr>
          <p:cNvPr id="313352" name="文本框 313351"/>
          <p:cNvSpPr txBox="1"/>
          <p:nvPr/>
        </p:nvSpPr>
        <p:spPr>
          <a:xfrm>
            <a:off x="2035185" y="4970047"/>
            <a:ext cx="9893463" cy="829945"/>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dirty="0">
                <a:latin typeface="Tahoma" panose="020B0604030504040204" pitchFamily="34" charset="0"/>
              </a:rPr>
              <a:t> 满输出数据的输出缓冲队列</a:t>
            </a:r>
            <a:r>
              <a:rPr lang="en-US" altLang="zh-CN" err="1">
                <a:latin typeface="Tahoma" panose="020B0604030504040204" pitchFamily="34" charset="0"/>
              </a:rPr>
              <a:t>outq</a:t>
            </a:r>
            <a:r>
              <a:rPr lang="zh-CN" altLang="en-US" dirty="0">
                <a:latin typeface="Tahoma" panose="020B0604030504040204" pitchFamily="34" charset="0"/>
              </a:rPr>
              <a:t>，队首指针</a:t>
            </a:r>
            <a:r>
              <a:rPr lang="en-US" altLang="zh-CN" err="1">
                <a:latin typeface="Tahoma" panose="020B0604030504040204" pitchFamily="34" charset="0"/>
              </a:rPr>
              <a:t>F(outq</a:t>
            </a:r>
            <a:r>
              <a:rPr lang="en-US" altLang="zh-CN">
                <a:latin typeface="Tahoma" panose="020B0604030504040204" pitchFamily="34" charset="0"/>
              </a:rPr>
              <a:t>)</a:t>
            </a:r>
            <a:r>
              <a:rPr lang="zh-CN" altLang="en-US" dirty="0">
                <a:latin typeface="Tahoma" panose="020B0604030504040204" pitchFamily="34" charset="0"/>
              </a:rPr>
              <a:t>，队尾指针</a:t>
            </a:r>
            <a:r>
              <a:rPr lang="en-US" altLang="zh-CN" err="1">
                <a:latin typeface="Tahoma" panose="020B0604030504040204" pitchFamily="34" charset="0"/>
              </a:rPr>
              <a:t>L(outq</a:t>
            </a:r>
            <a:r>
              <a:rPr lang="en-US" altLang="zh-CN">
                <a:latin typeface="Tahoma" panose="020B0604030504040204" pitchFamily="34" charset="0"/>
              </a:rPr>
              <a:t>)</a:t>
            </a:r>
            <a:r>
              <a:rPr lang="zh-CN" altLang="en-US" dirty="0">
                <a:latin typeface="Tahoma" panose="020B0604030504040204" pitchFamily="34" charset="0"/>
              </a:rPr>
              <a:t>。 </a:t>
            </a:r>
          </a:p>
        </p:txBody>
      </p:sp>
      <p:sp>
        <p:nvSpPr>
          <p:cNvPr id="313356" name="AutoShape 5"/>
          <p:cNvSpPr/>
          <p:nvPr/>
        </p:nvSpPr>
        <p:spPr>
          <a:xfrm>
            <a:off x="1071885" y="941040"/>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13357" name="Text Box 38"/>
          <p:cNvSpPr txBox="1"/>
          <p:nvPr/>
        </p:nvSpPr>
        <p:spPr>
          <a:xfrm>
            <a:off x="1127448" y="980728"/>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五、缓冲池</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0" name="矩形 9">
            <a:extLst>
              <a:ext uri="{FF2B5EF4-FFF2-40B4-BE49-F238E27FC236}">
                <a16:creationId xmlns:a16="http://schemas.microsoft.com/office/drawing/2014/main" id="{659C351D-0A99-4790-8CAC-3CE2CEFB5C14}"/>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3356"/>
                                        </p:tgtEl>
                                        <p:attrNameLst>
                                          <p:attrName>style.visibility</p:attrName>
                                        </p:attrNameLst>
                                      </p:cBhvr>
                                      <p:to>
                                        <p:strVal val="visible"/>
                                      </p:to>
                                    </p:set>
                                    <p:anim calcmode="lin" valueType="num">
                                      <p:cBhvr additive="base">
                                        <p:cTn id="7" dur="500" fill="hold"/>
                                        <p:tgtEl>
                                          <p:spTgt spid="313356"/>
                                        </p:tgtEl>
                                        <p:attrNameLst>
                                          <p:attrName>ppt_x</p:attrName>
                                        </p:attrNameLst>
                                      </p:cBhvr>
                                      <p:tavLst>
                                        <p:tav tm="0">
                                          <p:val>
                                            <p:strVal val="#ppt_x"/>
                                          </p:val>
                                        </p:tav>
                                        <p:tav tm="100000">
                                          <p:val>
                                            <p:strVal val="#ppt_x"/>
                                          </p:val>
                                        </p:tav>
                                      </p:tavLst>
                                    </p:anim>
                                    <p:anim calcmode="lin" valueType="num">
                                      <p:cBhvr additive="base">
                                        <p:cTn id="8" dur="500" fill="hold"/>
                                        <p:tgtEl>
                                          <p:spTgt spid="31335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13357"/>
                                        </p:tgtEl>
                                        <p:attrNameLst>
                                          <p:attrName>style.visibility</p:attrName>
                                        </p:attrNameLst>
                                      </p:cBhvr>
                                      <p:to>
                                        <p:strVal val="visible"/>
                                      </p:to>
                                    </p:set>
                                    <p:anim calcmode="lin" valueType="num">
                                      <p:cBhvr additive="base">
                                        <p:cTn id="12" dur="500" fill="hold"/>
                                        <p:tgtEl>
                                          <p:spTgt spid="313357"/>
                                        </p:tgtEl>
                                        <p:attrNameLst>
                                          <p:attrName>ppt_x</p:attrName>
                                        </p:attrNameLst>
                                      </p:cBhvr>
                                      <p:tavLst>
                                        <p:tav tm="0">
                                          <p:val>
                                            <p:strVal val="#ppt_x"/>
                                          </p:val>
                                        </p:tav>
                                        <p:tav tm="100000">
                                          <p:val>
                                            <p:strVal val="#ppt_x"/>
                                          </p:val>
                                        </p:tav>
                                      </p:tavLst>
                                    </p:anim>
                                    <p:anim calcmode="lin" valueType="num">
                                      <p:cBhvr additive="base">
                                        <p:cTn id="13" dur="500" fill="hold"/>
                                        <p:tgtEl>
                                          <p:spTgt spid="313357"/>
                                        </p:tgtEl>
                                        <p:attrNameLst>
                                          <p:attrName>ppt_y</p:attrName>
                                        </p:attrNameLst>
                                      </p:cBhvr>
                                      <p:tavLst>
                                        <p:tav tm="0">
                                          <p:val>
                                            <p:strVal val="1+#ppt_h/2"/>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13348"/>
                                        </p:tgtEl>
                                        <p:attrNameLst>
                                          <p:attrName>style.visibility</p:attrName>
                                        </p:attrNameLst>
                                      </p:cBhvr>
                                      <p:to>
                                        <p:strVal val="visible"/>
                                      </p:to>
                                    </p:set>
                                    <p:anim calcmode="lin" valueType="num">
                                      <p:cBhvr additive="base">
                                        <p:cTn id="16" dur="500" fill="hold"/>
                                        <p:tgtEl>
                                          <p:spTgt spid="313348"/>
                                        </p:tgtEl>
                                        <p:attrNameLst>
                                          <p:attrName>ppt_x</p:attrName>
                                        </p:attrNameLst>
                                      </p:cBhvr>
                                      <p:tavLst>
                                        <p:tav tm="0">
                                          <p:val>
                                            <p:strVal val="0-#ppt_w/2"/>
                                          </p:val>
                                        </p:tav>
                                        <p:tav tm="100000">
                                          <p:val>
                                            <p:strVal val="#ppt_x"/>
                                          </p:val>
                                        </p:tav>
                                      </p:tavLst>
                                    </p:anim>
                                    <p:anim calcmode="lin" valueType="num">
                                      <p:cBhvr additive="base">
                                        <p:cTn id="17" dur="500" fill="hold"/>
                                        <p:tgtEl>
                                          <p:spTgt spid="313348"/>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313349"/>
                                        </p:tgtEl>
                                        <p:attrNameLst>
                                          <p:attrName>style.visibility</p:attrName>
                                        </p:attrNameLst>
                                      </p:cBhvr>
                                      <p:to>
                                        <p:strVal val="visible"/>
                                      </p:to>
                                    </p:set>
                                    <p:anim calcmode="lin" valueType="num">
                                      <p:cBhvr additive="base">
                                        <p:cTn id="21" dur="500" fill="hold"/>
                                        <p:tgtEl>
                                          <p:spTgt spid="313349"/>
                                        </p:tgtEl>
                                        <p:attrNameLst>
                                          <p:attrName>ppt_x</p:attrName>
                                        </p:attrNameLst>
                                      </p:cBhvr>
                                      <p:tavLst>
                                        <p:tav tm="0">
                                          <p:val>
                                            <p:strVal val="0-#ppt_w/2"/>
                                          </p:val>
                                        </p:tav>
                                        <p:tav tm="100000">
                                          <p:val>
                                            <p:strVal val="#ppt_x"/>
                                          </p:val>
                                        </p:tav>
                                      </p:tavLst>
                                    </p:anim>
                                    <p:anim calcmode="lin" valueType="num">
                                      <p:cBhvr additive="base">
                                        <p:cTn id="22" dur="500" fill="hold"/>
                                        <p:tgtEl>
                                          <p:spTgt spid="313349"/>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8" fill="hold" grpId="0" nodeType="afterEffect">
                                  <p:stCondLst>
                                    <p:cond delay="0"/>
                                  </p:stCondLst>
                                  <p:childTnLst>
                                    <p:set>
                                      <p:cBhvr>
                                        <p:cTn id="25" dur="1" fill="hold">
                                          <p:stCondLst>
                                            <p:cond delay="0"/>
                                          </p:stCondLst>
                                        </p:cTn>
                                        <p:tgtEl>
                                          <p:spTgt spid="313350"/>
                                        </p:tgtEl>
                                        <p:attrNameLst>
                                          <p:attrName>style.visibility</p:attrName>
                                        </p:attrNameLst>
                                      </p:cBhvr>
                                      <p:to>
                                        <p:strVal val="visible"/>
                                      </p:to>
                                    </p:set>
                                    <p:anim calcmode="lin" valueType="num">
                                      <p:cBhvr additive="base">
                                        <p:cTn id="26" dur="500" fill="hold"/>
                                        <p:tgtEl>
                                          <p:spTgt spid="313350"/>
                                        </p:tgtEl>
                                        <p:attrNameLst>
                                          <p:attrName>ppt_x</p:attrName>
                                        </p:attrNameLst>
                                      </p:cBhvr>
                                      <p:tavLst>
                                        <p:tav tm="0">
                                          <p:val>
                                            <p:strVal val="0-#ppt_w/2"/>
                                          </p:val>
                                        </p:tav>
                                        <p:tav tm="100000">
                                          <p:val>
                                            <p:strVal val="#ppt_x"/>
                                          </p:val>
                                        </p:tav>
                                      </p:tavLst>
                                    </p:anim>
                                    <p:anim calcmode="lin" valueType="num">
                                      <p:cBhvr additive="base">
                                        <p:cTn id="27" dur="500" fill="hold"/>
                                        <p:tgtEl>
                                          <p:spTgt spid="313350"/>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fill="hold" grpId="0" nodeType="afterEffect">
                                  <p:stCondLst>
                                    <p:cond delay="0"/>
                                  </p:stCondLst>
                                  <p:childTnLst>
                                    <p:set>
                                      <p:cBhvr>
                                        <p:cTn id="30" dur="1" fill="hold">
                                          <p:stCondLst>
                                            <p:cond delay="0"/>
                                          </p:stCondLst>
                                        </p:cTn>
                                        <p:tgtEl>
                                          <p:spTgt spid="313351"/>
                                        </p:tgtEl>
                                        <p:attrNameLst>
                                          <p:attrName>style.visibility</p:attrName>
                                        </p:attrNameLst>
                                      </p:cBhvr>
                                      <p:to>
                                        <p:strVal val="visible"/>
                                      </p:to>
                                    </p:set>
                                    <p:anim calcmode="lin" valueType="num">
                                      <p:cBhvr additive="base">
                                        <p:cTn id="31" dur="500" fill="hold"/>
                                        <p:tgtEl>
                                          <p:spTgt spid="313351"/>
                                        </p:tgtEl>
                                        <p:attrNameLst>
                                          <p:attrName>ppt_x</p:attrName>
                                        </p:attrNameLst>
                                      </p:cBhvr>
                                      <p:tavLst>
                                        <p:tav tm="0">
                                          <p:val>
                                            <p:strVal val="0-#ppt_w/2"/>
                                          </p:val>
                                        </p:tav>
                                        <p:tav tm="100000">
                                          <p:val>
                                            <p:strVal val="#ppt_x"/>
                                          </p:val>
                                        </p:tav>
                                      </p:tavLst>
                                    </p:anim>
                                    <p:anim calcmode="lin" valueType="num">
                                      <p:cBhvr additive="base">
                                        <p:cTn id="32" dur="500" fill="hold"/>
                                        <p:tgtEl>
                                          <p:spTgt spid="313351"/>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2" presetClass="entr" presetSubtype="8" fill="hold" grpId="0" nodeType="afterEffect">
                                  <p:stCondLst>
                                    <p:cond delay="0"/>
                                  </p:stCondLst>
                                  <p:childTnLst>
                                    <p:set>
                                      <p:cBhvr>
                                        <p:cTn id="35" dur="1" fill="hold">
                                          <p:stCondLst>
                                            <p:cond delay="0"/>
                                          </p:stCondLst>
                                        </p:cTn>
                                        <p:tgtEl>
                                          <p:spTgt spid="313352"/>
                                        </p:tgtEl>
                                        <p:attrNameLst>
                                          <p:attrName>style.visibility</p:attrName>
                                        </p:attrNameLst>
                                      </p:cBhvr>
                                      <p:to>
                                        <p:strVal val="visible"/>
                                      </p:to>
                                    </p:set>
                                    <p:anim calcmode="lin" valueType="num">
                                      <p:cBhvr additive="base">
                                        <p:cTn id="36" dur="500" fill="hold"/>
                                        <p:tgtEl>
                                          <p:spTgt spid="313352"/>
                                        </p:tgtEl>
                                        <p:attrNameLst>
                                          <p:attrName>ppt_x</p:attrName>
                                        </p:attrNameLst>
                                      </p:cBhvr>
                                      <p:tavLst>
                                        <p:tav tm="0">
                                          <p:val>
                                            <p:strVal val="0-#ppt_w/2"/>
                                          </p:val>
                                        </p:tav>
                                        <p:tav tm="100000">
                                          <p:val>
                                            <p:strVal val="#ppt_x"/>
                                          </p:val>
                                        </p:tav>
                                      </p:tavLst>
                                    </p:anim>
                                    <p:anim calcmode="lin" valueType="num">
                                      <p:cBhvr additive="base">
                                        <p:cTn id="37" dur="500" fill="hold"/>
                                        <p:tgtEl>
                                          <p:spTgt spid="3133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8" grpId="0"/>
      <p:bldP spid="313349" grpId="0"/>
      <p:bldP spid="313350" grpId="0"/>
      <p:bldP spid="313351" grpId="0"/>
      <p:bldP spid="313352" grpId="0"/>
      <p:bldP spid="313356" grpId="0" bldLvl="0" animBg="1"/>
      <p:bldP spid="31335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55" name="文本框 311354"/>
          <p:cNvSpPr txBox="1"/>
          <p:nvPr/>
        </p:nvSpPr>
        <p:spPr>
          <a:xfrm>
            <a:off x="4560495" y="6091555"/>
            <a:ext cx="3684588" cy="431800"/>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宋体" panose="02010600030101010101" pitchFamily="2" charset="-122"/>
              </a:rPr>
              <a:t>5.19</a:t>
            </a:r>
            <a:r>
              <a:rPr lang="zh-CN" altLang="en-US" sz="2000" dirty="0">
                <a:solidFill>
                  <a:srgbClr val="006600"/>
                </a:solidFill>
                <a:effectLst>
                  <a:outerShdw blurRad="38100" dist="38100" dir="2700000">
                    <a:srgbClr val="C0C0C0"/>
                  </a:outerShdw>
                </a:effectLst>
                <a:latin typeface="Times New Roman" panose="02020603050405020304" pitchFamily="18" charset="0"/>
              </a:rPr>
              <a:t>缓冲区队列</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311356" name="文本框 311355"/>
          <p:cNvSpPr txBox="1"/>
          <p:nvPr/>
        </p:nvSpPr>
        <p:spPr>
          <a:xfrm>
            <a:off x="2208213" y="4836617"/>
            <a:ext cx="1117600" cy="346075"/>
          </a:xfrm>
          <a:prstGeom prst="rect">
            <a:avLst/>
          </a:prstGeom>
          <a:noFill/>
          <a:ln w="9525">
            <a:noFill/>
          </a:ln>
        </p:spPr>
        <p:txBody>
          <a:bodyPr/>
          <a:lstStyle/>
          <a:p>
            <a:pPr algn="just"/>
            <a:r>
              <a:rPr lang="en-US" altLang="zh-CN" err="1">
                <a:solidFill>
                  <a:srgbClr val="0000CC"/>
                </a:solidFill>
                <a:effectLst>
                  <a:outerShdw blurRad="38100" dist="38100" dir="2700000">
                    <a:srgbClr val="C0C0C0"/>
                  </a:outerShdw>
                </a:effectLst>
                <a:latin typeface="Times New Roman" panose="02020603050405020304" pitchFamily="18" charset="0"/>
              </a:rPr>
              <a:t>F(outq</a:t>
            </a:r>
            <a:r>
              <a:rPr lang="en-US" altLang="zh-CN">
                <a:solidFill>
                  <a:srgbClr val="0000CC"/>
                </a:solidFill>
                <a:effectLst>
                  <a:outerShdw blurRad="38100" dist="38100" dir="2700000">
                    <a:srgbClr val="C0C0C0"/>
                  </a:outerShdw>
                </a:effectLst>
                <a:latin typeface="Times New Roman" panose="02020603050405020304" pitchFamily="18" charset="0"/>
              </a:rPr>
              <a:t>)</a:t>
            </a:r>
            <a:endParaRPr lang="en-US" altLang="zh-CN">
              <a:solidFill>
                <a:srgbClr val="0000CC"/>
              </a:solidFill>
              <a:effectLst>
                <a:outerShdw blurRad="38100" dist="38100" dir="2700000">
                  <a:srgbClr val="C0C0C0"/>
                </a:outerShdw>
              </a:effectLst>
              <a:latin typeface="Tahoma" panose="020B0604030504040204" pitchFamily="34" charset="0"/>
            </a:endParaRPr>
          </a:p>
        </p:txBody>
      </p:sp>
      <p:sp>
        <p:nvSpPr>
          <p:cNvPr id="311357" name="文本框 311356"/>
          <p:cNvSpPr txBox="1"/>
          <p:nvPr/>
        </p:nvSpPr>
        <p:spPr>
          <a:xfrm>
            <a:off x="3660775" y="5127129"/>
            <a:ext cx="1158875" cy="600075"/>
          </a:xfrm>
          <a:prstGeom prst="rect">
            <a:avLst/>
          </a:prstGeom>
          <a:solidFill>
            <a:srgbClr val="EAEAEA"/>
          </a:solidFill>
          <a:ln w="9525" cap="flat" cmpd="sng">
            <a:solidFill>
              <a:srgbClr val="000000"/>
            </a:solidFill>
            <a:prstDash val="solid"/>
            <a:miter/>
            <a:headEnd type="none" w="med" len="med"/>
            <a:tailEnd type="none" w="med" len="med"/>
          </a:ln>
        </p:spPr>
        <p:txBody>
          <a:bodyPr/>
          <a:lstStyle/>
          <a:p>
            <a:pPr algn="just"/>
            <a:endParaRPr lang="zh-CN" altLang="en-US" sz="1000" b="0" dirty="0">
              <a:latin typeface="Times New Roman" panose="02020603050405020304" pitchFamily="18" charset="0"/>
            </a:endParaRPr>
          </a:p>
          <a:p>
            <a:pPr algn="just"/>
            <a:r>
              <a:rPr lang="zh-CN" altLang="en-US" sz="2000" dirty="0">
                <a:latin typeface="Times New Roman" panose="02020603050405020304" pitchFamily="18" charset="0"/>
              </a:rPr>
              <a:t>输出满</a:t>
            </a:r>
            <a:r>
              <a:rPr lang="en-US" altLang="zh-CN" sz="2000">
                <a:latin typeface="Times New Roman" panose="02020603050405020304" pitchFamily="18" charset="0"/>
              </a:rPr>
              <a:t>1</a:t>
            </a:r>
          </a:p>
          <a:p>
            <a:endParaRPr lang="en-US" altLang="zh-CN" sz="2000" b="0">
              <a:latin typeface="Tahoma" panose="020B0604030504040204" pitchFamily="34" charset="0"/>
            </a:endParaRPr>
          </a:p>
        </p:txBody>
      </p:sp>
      <p:sp>
        <p:nvSpPr>
          <p:cNvPr id="311358" name="文本框 311357"/>
          <p:cNvSpPr txBox="1"/>
          <p:nvPr/>
        </p:nvSpPr>
        <p:spPr>
          <a:xfrm>
            <a:off x="5402263" y="5127129"/>
            <a:ext cx="1158875" cy="600075"/>
          </a:xfrm>
          <a:prstGeom prst="rect">
            <a:avLst/>
          </a:prstGeom>
          <a:solidFill>
            <a:srgbClr val="EAEAEA"/>
          </a:solidFill>
          <a:ln w="9525" cap="flat" cmpd="sng">
            <a:solidFill>
              <a:srgbClr val="000000"/>
            </a:solidFill>
            <a:prstDash val="solid"/>
            <a:miter/>
            <a:headEnd type="none" w="med" len="med"/>
            <a:tailEnd type="none" w="med" len="med"/>
          </a:ln>
        </p:spPr>
        <p:txBody>
          <a:bodyPr/>
          <a:lstStyle/>
          <a:p>
            <a:pPr algn="just"/>
            <a:endParaRPr lang="zh-CN" altLang="en-US" sz="1000" b="0" dirty="0">
              <a:latin typeface="Times New Roman" panose="02020603050405020304" pitchFamily="18" charset="0"/>
            </a:endParaRPr>
          </a:p>
          <a:p>
            <a:pPr algn="just"/>
            <a:r>
              <a:rPr lang="zh-CN" altLang="en-US" sz="2000" dirty="0">
                <a:latin typeface="Times New Roman" panose="02020603050405020304" pitchFamily="18" charset="0"/>
              </a:rPr>
              <a:t>输出满</a:t>
            </a:r>
            <a:r>
              <a:rPr lang="en-US" altLang="zh-CN" sz="2000">
                <a:latin typeface="Times New Roman" panose="02020603050405020304" pitchFamily="18" charset="0"/>
              </a:rPr>
              <a:t>2</a:t>
            </a:r>
          </a:p>
          <a:p>
            <a:endParaRPr lang="en-US" altLang="zh-CN" sz="2000">
              <a:latin typeface="Tahoma" panose="020B0604030504040204" pitchFamily="34" charset="0"/>
            </a:endParaRPr>
          </a:p>
        </p:txBody>
      </p:sp>
      <p:sp>
        <p:nvSpPr>
          <p:cNvPr id="311359" name="文本框 311358"/>
          <p:cNvSpPr txBox="1"/>
          <p:nvPr/>
        </p:nvSpPr>
        <p:spPr>
          <a:xfrm>
            <a:off x="8105775" y="5127129"/>
            <a:ext cx="1158875" cy="600075"/>
          </a:xfrm>
          <a:prstGeom prst="rect">
            <a:avLst/>
          </a:prstGeom>
          <a:solidFill>
            <a:srgbClr val="EAEAEA"/>
          </a:solidFill>
          <a:ln w="9525" cap="flat" cmpd="sng">
            <a:solidFill>
              <a:srgbClr val="000000"/>
            </a:solidFill>
            <a:prstDash val="solid"/>
            <a:miter/>
            <a:headEnd type="none" w="med" len="med"/>
            <a:tailEnd type="none" w="med" len="med"/>
          </a:ln>
        </p:spPr>
        <p:txBody>
          <a:bodyPr/>
          <a:lstStyle/>
          <a:p>
            <a:pPr algn="just"/>
            <a:endParaRPr lang="zh-CN" altLang="en-US" sz="1000" b="0" dirty="0">
              <a:latin typeface="Times New Roman" panose="02020603050405020304" pitchFamily="18" charset="0"/>
            </a:endParaRPr>
          </a:p>
          <a:p>
            <a:pPr algn="just"/>
            <a:r>
              <a:rPr lang="zh-CN" altLang="en-US" sz="2000" dirty="0">
                <a:latin typeface="Times New Roman" panose="02020603050405020304" pitchFamily="18" charset="0"/>
              </a:rPr>
              <a:t>输出满</a:t>
            </a:r>
            <a:r>
              <a:rPr lang="en-US" altLang="zh-CN" sz="2000">
                <a:latin typeface="Times New Roman" panose="02020603050405020304" pitchFamily="18" charset="0"/>
              </a:rPr>
              <a:t>o</a:t>
            </a:r>
          </a:p>
          <a:p>
            <a:endParaRPr lang="en-US" altLang="zh-CN" sz="2000" b="0">
              <a:latin typeface="Tahoma" panose="020B0604030504040204" pitchFamily="34" charset="0"/>
            </a:endParaRPr>
          </a:p>
        </p:txBody>
      </p:sp>
      <p:sp>
        <p:nvSpPr>
          <p:cNvPr id="311360" name="直接连接符 311359"/>
          <p:cNvSpPr/>
          <p:nvPr/>
        </p:nvSpPr>
        <p:spPr>
          <a:xfrm>
            <a:off x="3084513" y="5265242"/>
            <a:ext cx="579437" cy="1587"/>
          </a:xfrm>
          <a:prstGeom prst="line">
            <a:avLst/>
          </a:prstGeom>
          <a:ln w="28575" cap="flat" cmpd="sng">
            <a:solidFill>
              <a:srgbClr val="000000"/>
            </a:solidFill>
            <a:prstDash val="solid"/>
            <a:headEnd type="none" w="med" len="med"/>
            <a:tailEnd type="triangle" w="med" len="med"/>
          </a:ln>
        </p:spPr>
      </p:sp>
      <p:sp>
        <p:nvSpPr>
          <p:cNvPr id="311361" name="任意多边形 311360"/>
          <p:cNvSpPr/>
          <p:nvPr/>
        </p:nvSpPr>
        <p:spPr>
          <a:xfrm>
            <a:off x="4822825" y="5223967"/>
            <a:ext cx="579438" cy="409575"/>
          </a:xfrm>
          <a:custGeom>
            <a:avLst/>
            <a:gdLst/>
            <a:ahLst/>
            <a:cxnLst/>
            <a:rect l="0" t="0" r="0" b="0"/>
            <a:pathLst>
              <a:path w="540" h="936">
                <a:moveTo>
                  <a:pt x="0" y="936"/>
                </a:moveTo>
                <a:lnTo>
                  <a:pt x="180" y="936"/>
                </a:lnTo>
                <a:lnTo>
                  <a:pt x="180" y="0"/>
                </a:lnTo>
                <a:lnTo>
                  <a:pt x="540" y="0"/>
                </a:lnTo>
              </a:path>
            </a:pathLst>
          </a:custGeom>
          <a:noFill/>
          <a:ln w="28575" cap="flat" cmpd="sng">
            <a:solidFill>
              <a:srgbClr val="000000">
                <a:alpha val="100000"/>
              </a:srgbClr>
            </a:solidFill>
            <a:prstDash val="solid"/>
            <a:headEnd type="none" w="med" len="med"/>
            <a:tailEnd type="triangle" w="med" len="med"/>
          </a:ln>
        </p:spPr>
        <p:txBody>
          <a:bodyPr/>
          <a:lstStyle/>
          <a:p>
            <a:endParaRPr lang="zh-CN" altLang="en-US"/>
          </a:p>
        </p:txBody>
      </p:sp>
      <p:sp>
        <p:nvSpPr>
          <p:cNvPr id="311362" name="任意多边形 311361"/>
          <p:cNvSpPr/>
          <p:nvPr/>
        </p:nvSpPr>
        <p:spPr>
          <a:xfrm>
            <a:off x="7526338" y="5223967"/>
            <a:ext cx="579437" cy="409575"/>
          </a:xfrm>
          <a:custGeom>
            <a:avLst/>
            <a:gdLst/>
            <a:ahLst/>
            <a:cxnLst/>
            <a:rect l="0" t="0" r="0" b="0"/>
            <a:pathLst>
              <a:path w="540" h="936">
                <a:moveTo>
                  <a:pt x="0" y="936"/>
                </a:moveTo>
                <a:lnTo>
                  <a:pt x="180" y="936"/>
                </a:lnTo>
                <a:lnTo>
                  <a:pt x="180" y="0"/>
                </a:lnTo>
                <a:lnTo>
                  <a:pt x="540" y="0"/>
                </a:lnTo>
              </a:path>
            </a:pathLst>
          </a:custGeom>
          <a:noFill/>
          <a:ln w="28575" cap="flat" cmpd="sng">
            <a:solidFill>
              <a:srgbClr val="000000">
                <a:alpha val="100000"/>
              </a:srgbClr>
            </a:solidFill>
            <a:prstDash val="solid"/>
            <a:headEnd type="none" w="med" len="med"/>
            <a:tailEnd type="triangle" w="med" len="med"/>
          </a:ln>
        </p:spPr>
        <p:txBody>
          <a:bodyPr/>
          <a:lstStyle/>
          <a:p>
            <a:endParaRPr lang="zh-CN" altLang="en-US"/>
          </a:p>
        </p:txBody>
      </p:sp>
      <p:sp>
        <p:nvSpPr>
          <p:cNvPr id="311363" name="任意多边形 311362"/>
          <p:cNvSpPr/>
          <p:nvPr/>
        </p:nvSpPr>
        <p:spPr>
          <a:xfrm>
            <a:off x="6561138" y="5223967"/>
            <a:ext cx="579437" cy="409575"/>
          </a:xfrm>
          <a:custGeom>
            <a:avLst/>
            <a:gdLst/>
            <a:ahLst/>
            <a:cxnLst/>
            <a:rect l="0" t="0" r="0" b="0"/>
            <a:pathLst>
              <a:path w="540" h="936">
                <a:moveTo>
                  <a:pt x="0" y="936"/>
                </a:moveTo>
                <a:lnTo>
                  <a:pt x="180" y="936"/>
                </a:lnTo>
                <a:lnTo>
                  <a:pt x="180" y="0"/>
                </a:lnTo>
                <a:lnTo>
                  <a:pt x="540" y="0"/>
                </a:lnTo>
              </a:path>
            </a:pathLst>
          </a:custGeom>
          <a:noFill/>
          <a:ln w="28575" cap="flat" cmpd="sng">
            <a:solidFill>
              <a:srgbClr val="000000">
                <a:alpha val="100000"/>
              </a:srgbClr>
            </a:solidFill>
            <a:prstDash val="solid"/>
            <a:headEnd type="none" w="med" len="med"/>
            <a:tailEnd type="triangle" w="med" len="med"/>
          </a:ln>
        </p:spPr>
        <p:txBody>
          <a:bodyPr/>
          <a:lstStyle/>
          <a:p>
            <a:endParaRPr lang="zh-CN" altLang="en-US"/>
          </a:p>
        </p:txBody>
      </p:sp>
      <p:sp>
        <p:nvSpPr>
          <p:cNvPr id="311366" name="文本框 311365"/>
          <p:cNvSpPr txBox="1"/>
          <p:nvPr/>
        </p:nvSpPr>
        <p:spPr>
          <a:xfrm>
            <a:off x="2135188" y="3706317"/>
            <a:ext cx="1158875" cy="377825"/>
          </a:xfrm>
          <a:prstGeom prst="rect">
            <a:avLst/>
          </a:prstGeom>
          <a:noFill/>
          <a:ln w="9525">
            <a:noFill/>
          </a:ln>
        </p:spPr>
        <p:txBody>
          <a:bodyPr/>
          <a:lstStyle/>
          <a:p>
            <a:pPr algn="just"/>
            <a:r>
              <a:rPr lang="en-US" altLang="zh-CN" err="1">
                <a:solidFill>
                  <a:srgbClr val="0000CC"/>
                </a:solidFill>
                <a:effectLst>
                  <a:outerShdw blurRad="38100" dist="38100" dir="2700000">
                    <a:srgbClr val="C0C0C0"/>
                  </a:outerShdw>
                </a:effectLst>
                <a:latin typeface="Times New Roman" panose="02020603050405020304" pitchFamily="18" charset="0"/>
              </a:rPr>
              <a:t>F(inq</a:t>
            </a:r>
            <a:r>
              <a:rPr lang="en-US" altLang="zh-CN">
                <a:solidFill>
                  <a:srgbClr val="0000CC"/>
                </a:solidFill>
                <a:effectLst>
                  <a:outerShdw blurRad="38100" dist="38100" dir="2700000">
                    <a:srgbClr val="C0C0C0"/>
                  </a:outerShdw>
                </a:effectLst>
                <a:latin typeface="Times New Roman" panose="02020603050405020304" pitchFamily="18" charset="0"/>
              </a:rPr>
              <a:t>)</a:t>
            </a:r>
            <a:endParaRPr lang="en-US" altLang="zh-CN">
              <a:solidFill>
                <a:srgbClr val="0000CC"/>
              </a:solidFill>
              <a:effectLst>
                <a:outerShdw blurRad="38100" dist="38100" dir="2700000">
                  <a:srgbClr val="C0C0C0"/>
                </a:outerShdw>
              </a:effectLst>
              <a:latin typeface="Tahoma" panose="020B0604030504040204" pitchFamily="34" charset="0"/>
            </a:endParaRPr>
          </a:p>
        </p:txBody>
      </p:sp>
      <p:sp>
        <p:nvSpPr>
          <p:cNvPr id="311367" name="文本框 311366"/>
          <p:cNvSpPr txBox="1"/>
          <p:nvPr/>
        </p:nvSpPr>
        <p:spPr>
          <a:xfrm>
            <a:off x="3597275" y="3928567"/>
            <a:ext cx="1157288" cy="600075"/>
          </a:xfrm>
          <a:prstGeom prst="rect">
            <a:avLst/>
          </a:prstGeom>
          <a:solidFill>
            <a:srgbClr val="EAEAEA"/>
          </a:solidFill>
          <a:ln w="9525" cap="flat" cmpd="sng">
            <a:solidFill>
              <a:srgbClr val="000000"/>
            </a:solidFill>
            <a:prstDash val="solid"/>
            <a:miter/>
            <a:headEnd type="none" w="med" len="med"/>
            <a:tailEnd type="none" w="med" len="med"/>
          </a:ln>
        </p:spPr>
        <p:txBody>
          <a:bodyPr/>
          <a:lstStyle/>
          <a:p>
            <a:pPr algn="just"/>
            <a:endParaRPr lang="zh-CN" altLang="en-US" sz="1000" b="0" dirty="0">
              <a:latin typeface="Times New Roman" panose="02020603050405020304" pitchFamily="18" charset="0"/>
            </a:endParaRPr>
          </a:p>
          <a:p>
            <a:pPr algn="just"/>
            <a:r>
              <a:rPr lang="zh-CN" altLang="en-US" sz="2000" dirty="0">
                <a:latin typeface="Times New Roman" panose="02020603050405020304" pitchFamily="18" charset="0"/>
              </a:rPr>
              <a:t>输入满</a:t>
            </a:r>
            <a:r>
              <a:rPr lang="en-US" altLang="zh-CN" sz="2000">
                <a:latin typeface="Times New Roman" panose="02020603050405020304" pitchFamily="18" charset="0"/>
              </a:rPr>
              <a:t>1</a:t>
            </a:r>
          </a:p>
          <a:p>
            <a:endParaRPr lang="en-US" altLang="zh-CN" sz="2000" b="0">
              <a:latin typeface="Tahoma" panose="020B0604030504040204" pitchFamily="34" charset="0"/>
            </a:endParaRPr>
          </a:p>
        </p:txBody>
      </p:sp>
      <p:sp>
        <p:nvSpPr>
          <p:cNvPr id="311368" name="文本框 311367"/>
          <p:cNvSpPr txBox="1"/>
          <p:nvPr/>
        </p:nvSpPr>
        <p:spPr>
          <a:xfrm>
            <a:off x="5337175" y="3928567"/>
            <a:ext cx="1158875" cy="600075"/>
          </a:xfrm>
          <a:prstGeom prst="rect">
            <a:avLst/>
          </a:prstGeom>
          <a:solidFill>
            <a:srgbClr val="EAEAEA"/>
          </a:solidFill>
          <a:ln w="9525" cap="flat" cmpd="sng">
            <a:solidFill>
              <a:srgbClr val="000000"/>
            </a:solidFill>
            <a:prstDash val="solid"/>
            <a:miter/>
            <a:headEnd type="none" w="med" len="med"/>
            <a:tailEnd type="none" w="med" len="med"/>
          </a:ln>
        </p:spPr>
        <p:txBody>
          <a:bodyPr/>
          <a:lstStyle/>
          <a:p>
            <a:pPr algn="just"/>
            <a:endParaRPr lang="zh-CN" altLang="en-US" sz="1000" b="0" dirty="0">
              <a:latin typeface="Times New Roman" panose="02020603050405020304" pitchFamily="18" charset="0"/>
            </a:endParaRPr>
          </a:p>
          <a:p>
            <a:pPr algn="just"/>
            <a:r>
              <a:rPr lang="zh-CN" altLang="en-US" sz="2000" dirty="0">
                <a:latin typeface="Times New Roman" panose="02020603050405020304" pitchFamily="18" charset="0"/>
              </a:rPr>
              <a:t>输入满</a:t>
            </a:r>
            <a:r>
              <a:rPr lang="en-US" altLang="zh-CN" sz="2000">
                <a:latin typeface="Times New Roman" panose="02020603050405020304" pitchFamily="18" charset="0"/>
              </a:rPr>
              <a:t>2</a:t>
            </a:r>
          </a:p>
          <a:p>
            <a:endParaRPr lang="en-US" altLang="zh-CN" sz="2000" b="0">
              <a:latin typeface="Tahoma" panose="020B0604030504040204" pitchFamily="34" charset="0"/>
            </a:endParaRPr>
          </a:p>
        </p:txBody>
      </p:sp>
      <p:sp>
        <p:nvSpPr>
          <p:cNvPr id="311369" name="文本框 311368"/>
          <p:cNvSpPr txBox="1"/>
          <p:nvPr/>
        </p:nvSpPr>
        <p:spPr>
          <a:xfrm>
            <a:off x="8040688" y="3928567"/>
            <a:ext cx="1158875" cy="600075"/>
          </a:xfrm>
          <a:prstGeom prst="rect">
            <a:avLst/>
          </a:prstGeom>
          <a:solidFill>
            <a:srgbClr val="EAEAEA"/>
          </a:solidFill>
          <a:ln w="9525" cap="flat" cmpd="sng">
            <a:solidFill>
              <a:srgbClr val="000000"/>
            </a:solidFill>
            <a:prstDash val="solid"/>
            <a:miter/>
            <a:headEnd type="none" w="med" len="med"/>
            <a:tailEnd type="none" w="med" len="med"/>
          </a:ln>
        </p:spPr>
        <p:txBody>
          <a:bodyPr/>
          <a:lstStyle/>
          <a:p>
            <a:pPr algn="just"/>
            <a:endParaRPr lang="zh-CN" altLang="en-US" sz="1000" b="0" dirty="0">
              <a:latin typeface="Times New Roman" panose="02020603050405020304" pitchFamily="18" charset="0"/>
            </a:endParaRPr>
          </a:p>
          <a:p>
            <a:pPr algn="just"/>
            <a:r>
              <a:rPr lang="zh-CN" altLang="en-US" sz="2000" dirty="0">
                <a:latin typeface="Times New Roman" panose="02020603050405020304" pitchFamily="18" charset="0"/>
              </a:rPr>
              <a:t>输入满</a:t>
            </a:r>
            <a:r>
              <a:rPr lang="en-US" altLang="zh-CN" sz="2000">
                <a:latin typeface="Times New Roman" panose="02020603050405020304" pitchFamily="18" charset="0"/>
              </a:rPr>
              <a:t>i</a:t>
            </a:r>
          </a:p>
          <a:p>
            <a:endParaRPr lang="en-US" altLang="zh-CN" sz="2000">
              <a:latin typeface="Tahoma" panose="020B0604030504040204" pitchFamily="34" charset="0"/>
            </a:endParaRPr>
          </a:p>
        </p:txBody>
      </p:sp>
      <p:sp>
        <p:nvSpPr>
          <p:cNvPr id="311370" name="直接连接符 311369"/>
          <p:cNvSpPr/>
          <p:nvPr/>
        </p:nvSpPr>
        <p:spPr>
          <a:xfrm>
            <a:off x="3021013" y="4174629"/>
            <a:ext cx="579437" cy="1588"/>
          </a:xfrm>
          <a:prstGeom prst="line">
            <a:avLst/>
          </a:prstGeom>
          <a:ln w="28575" cap="flat" cmpd="sng">
            <a:solidFill>
              <a:srgbClr val="000000"/>
            </a:solidFill>
            <a:prstDash val="solid"/>
            <a:headEnd type="none" w="med" len="med"/>
            <a:tailEnd type="triangle" w="med" len="med"/>
          </a:ln>
        </p:spPr>
      </p:sp>
      <p:sp>
        <p:nvSpPr>
          <p:cNvPr id="311371" name="任意多边形 311370"/>
          <p:cNvSpPr/>
          <p:nvPr/>
        </p:nvSpPr>
        <p:spPr>
          <a:xfrm>
            <a:off x="4759325" y="4052392"/>
            <a:ext cx="577850" cy="379412"/>
          </a:xfrm>
          <a:custGeom>
            <a:avLst/>
            <a:gdLst/>
            <a:ahLst/>
            <a:cxnLst/>
            <a:rect l="0" t="0" r="0" b="0"/>
            <a:pathLst>
              <a:path w="540" h="936">
                <a:moveTo>
                  <a:pt x="0" y="936"/>
                </a:moveTo>
                <a:lnTo>
                  <a:pt x="180" y="936"/>
                </a:lnTo>
                <a:lnTo>
                  <a:pt x="180" y="0"/>
                </a:lnTo>
                <a:lnTo>
                  <a:pt x="540" y="0"/>
                </a:lnTo>
              </a:path>
            </a:pathLst>
          </a:custGeom>
          <a:noFill/>
          <a:ln w="28575" cap="flat" cmpd="sng">
            <a:solidFill>
              <a:srgbClr val="000000">
                <a:alpha val="100000"/>
              </a:srgbClr>
            </a:solidFill>
            <a:prstDash val="solid"/>
            <a:headEnd type="none" w="med" len="med"/>
            <a:tailEnd type="triangle" w="med" len="med"/>
          </a:ln>
        </p:spPr>
        <p:txBody>
          <a:bodyPr/>
          <a:lstStyle/>
          <a:p>
            <a:endParaRPr lang="zh-CN" altLang="en-US"/>
          </a:p>
        </p:txBody>
      </p:sp>
      <p:sp>
        <p:nvSpPr>
          <p:cNvPr id="311372" name="任意多边形 311371"/>
          <p:cNvSpPr/>
          <p:nvPr/>
        </p:nvSpPr>
        <p:spPr>
          <a:xfrm>
            <a:off x="7461250" y="4052392"/>
            <a:ext cx="579438" cy="379412"/>
          </a:xfrm>
          <a:custGeom>
            <a:avLst/>
            <a:gdLst/>
            <a:ahLst/>
            <a:cxnLst/>
            <a:rect l="0" t="0" r="0" b="0"/>
            <a:pathLst>
              <a:path w="540" h="936">
                <a:moveTo>
                  <a:pt x="0" y="936"/>
                </a:moveTo>
                <a:lnTo>
                  <a:pt x="180" y="936"/>
                </a:lnTo>
                <a:lnTo>
                  <a:pt x="180" y="0"/>
                </a:lnTo>
                <a:lnTo>
                  <a:pt x="540" y="0"/>
                </a:lnTo>
              </a:path>
            </a:pathLst>
          </a:custGeom>
          <a:noFill/>
          <a:ln w="28575" cap="flat" cmpd="sng">
            <a:solidFill>
              <a:srgbClr val="000000">
                <a:alpha val="100000"/>
              </a:srgbClr>
            </a:solidFill>
            <a:prstDash val="solid"/>
            <a:headEnd type="none" w="med" len="med"/>
            <a:tailEnd type="triangle" w="med" len="med"/>
          </a:ln>
        </p:spPr>
        <p:txBody>
          <a:bodyPr/>
          <a:lstStyle/>
          <a:p>
            <a:endParaRPr lang="zh-CN" altLang="en-US"/>
          </a:p>
        </p:txBody>
      </p:sp>
      <p:sp>
        <p:nvSpPr>
          <p:cNvPr id="311373" name="任意多边形 311372"/>
          <p:cNvSpPr/>
          <p:nvPr/>
        </p:nvSpPr>
        <p:spPr>
          <a:xfrm>
            <a:off x="6496050" y="4052392"/>
            <a:ext cx="579438" cy="379412"/>
          </a:xfrm>
          <a:custGeom>
            <a:avLst/>
            <a:gdLst/>
            <a:ahLst/>
            <a:cxnLst/>
            <a:rect l="0" t="0" r="0" b="0"/>
            <a:pathLst>
              <a:path w="540" h="936">
                <a:moveTo>
                  <a:pt x="0" y="936"/>
                </a:moveTo>
                <a:lnTo>
                  <a:pt x="180" y="936"/>
                </a:lnTo>
                <a:lnTo>
                  <a:pt x="180" y="0"/>
                </a:lnTo>
                <a:lnTo>
                  <a:pt x="540" y="0"/>
                </a:lnTo>
              </a:path>
            </a:pathLst>
          </a:custGeom>
          <a:noFill/>
          <a:ln w="28575" cap="flat" cmpd="sng">
            <a:solidFill>
              <a:srgbClr val="000000">
                <a:alpha val="100000"/>
              </a:srgbClr>
            </a:solidFill>
            <a:prstDash val="solid"/>
            <a:headEnd type="none" w="med" len="med"/>
            <a:tailEnd type="triangle" w="med" len="med"/>
          </a:ln>
        </p:spPr>
        <p:txBody>
          <a:bodyPr/>
          <a:lstStyle/>
          <a:p>
            <a:endParaRPr lang="zh-CN" altLang="en-US"/>
          </a:p>
        </p:txBody>
      </p:sp>
      <p:sp>
        <p:nvSpPr>
          <p:cNvPr id="311374" name="文本框 311373"/>
          <p:cNvSpPr txBox="1"/>
          <p:nvPr/>
        </p:nvSpPr>
        <p:spPr>
          <a:xfrm>
            <a:off x="6888163" y="4055567"/>
            <a:ext cx="485775" cy="521970"/>
          </a:xfrm>
          <a:prstGeom prst="rect">
            <a:avLst/>
          </a:prstGeom>
          <a:noFill/>
          <a:ln w="9525">
            <a:noFill/>
          </a:ln>
        </p:spPr>
        <p:txBody>
          <a:bodyPr>
            <a:spAutoFit/>
          </a:bodyPr>
          <a:lstStyle/>
          <a:p>
            <a:pPr algn="just"/>
            <a:r>
              <a:rPr lang="en-US" altLang="zh-CN" sz="2800" b="0">
                <a:latin typeface="宋体" panose="02010600030101010101" pitchFamily="2" charset="-122"/>
              </a:rPr>
              <a:t>…</a:t>
            </a:r>
            <a:endParaRPr lang="en-US" altLang="zh-CN" sz="2800" b="0">
              <a:latin typeface="Tahoma" panose="020B0604030504040204" pitchFamily="34" charset="0"/>
            </a:endParaRPr>
          </a:p>
        </p:txBody>
      </p:sp>
      <p:sp>
        <p:nvSpPr>
          <p:cNvPr id="311376" name="矩形 311375"/>
          <p:cNvSpPr/>
          <p:nvPr/>
        </p:nvSpPr>
        <p:spPr>
          <a:xfrm>
            <a:off x="2386013" y="2953842"/>
            <a:ext cx="577850" cy="85725"/>
          </a:xfrm>
          <a:prstGeom prst="rect">
            <a:avLst/>
          </a:prstGeom>
          <a:solidFill>
            <a:srgbClr val="DDDDDD"/>
          </a:solidFill>
          <a:ln w="9525" cap="flat" cmpd="sng">
            <a:solidFill>
              <a:srgbClr val="000000"/>
            </a:solidFill>
            <a:prstDash val="solid"/>
            <a:miter/>
            <a:headEnd type="none" w="med" len="med"/>
            <a:tailEnd type="none" w="med" len="med"/>
          </a:ln>
        </p:spPr>
        <p:txBody>
          <a:bodyPr/>
          <a:lstStyle/>
          <a:p>
            <a:endParaRPr lang="zh-CN" altLang="en-US"/>
          </a:p>
        </p:txBody>
      </p:sp>
      <p:sp>
        <p:nvSpPr>
          <p:cNvPr id="311377" name="文本框 311376"/>
          <p:cNvSpPr txBox="1"/>
          <p:nvPr/>
        </p:nvSpPr>
        <p:spPr>
          <a:xfrm>
            <a:off x="2135188" y="2564904"/>
            <a:ext cx="1081087" cy="309563"/>
          </a:xfrm>
          <a:prstGeom prst="rect">
            <a:avLst/>
          </a:prstGeom>
          <a:noFill/>
          <a:ln w="9525">
            <a:noFill/>
          </a:ln>
        </p:spPr>
        <p:txBody>
          <a:bodyPr/>
          <a:lstStyle/>
          <a:p>
            <a:pPr algn="just"/>
            <a:r>
              <a:rPr lang="en-US" altLang="zh-CN" err="1">
                <a:solidFill>
                  <a:srgbClr val="0000CC"/>
                </a:solidFill>
                <a:effectLst>
                  <a:outerShdw blurRad="38100" dist="38100" dir="2700000">
                    <a:srgbClr val="C0C0C0"/>
                  </a:outerShdw>
                </a:effectLst>
                <a:latin typeface="Times New Roman" panose="02020603050405020304" pitchFamily="18" charset="0"/>
              </a:rPr>
              <a:t>F(emq</a:t>
            </a:r>
            <a:r>
              <a:rPr lang="en-US" altLang="zh-CN">
                <a:solidFill>
                  <a:srgbClr val="0000CC"/>
                </a:solidFill>
                <a:effectLst>
                  <a:outerShdw blurRad="38100" dist="38100" dir="2700000">
                    <a:srgbClr val="C0C0C0"/>
                  </a:outerShdw>
                </a:effectLst>
                <a:latin typeface="Times New Roman" panose="02020603050405020304" pitchFamily="18" charset="0"/>
              </a:rPr>
              <a:t>)</a:t>
            </a:r>
            <a:endParaRPr lang="en-US" altLang="zh-CN">
              <a:solidFill>
                <a:srgbClr val="0000CC"/>
              </a:solidFill>
              <a:effectLst>
                <a:outerShdw blurRad="38100" dist="38100" dir="2700000">
                  <a:srgbClr val="C0C0C0"/>
                </a:outerShdw>
              </a:effectLst>
              <a:latin typeface="Tahoma" panose="020B0604030504040204" pitchFamily="34" charset="0"/>
            </a:endParaRPr>
          </a:p>
        </p:txBody>
      </p:sp>
      <p:sp>
        <p:nvSpPr>
          <p:cNvPr id="311378" name="文本框 311377"/>
          <p:cNvSpPr txBox="1"/>
          <p:nvPr/>
        </p:nvSpPr>
        <p:spPr>
          <a:xfrm>
            <a:off x="3559175" y="2755404"/>
            <a:ext cx="1158875" cy="600075"/>
          </a:xfrm>
          <a:prstGeom prst="rect">
            <a:avLst/>
          </a:prstGeom>
          <a:noFill/>
          <a:ln w="9525" cap="flat" cmpd="sng">
            <a:solidFill>
              <a:srgbClr val="000000"/>
            </a:solidFill>
            <a:prstDash val="solid"/>
            <a:miter/>
            <a:headEnd type="none" w="med" len="med"/>
            <a:tailEnd type="none" w="med" len="med"/>
          </a:ln>
        </p:spPr>
        <p:txBody>
          <a:bodyPr/>
          <a:lstStyle/>
          <a:p>
            <a:pPr algn="just"/>
            <a:endParaRPr lang="zh-CN" altLang="en-US" sz="1000" b="0" dirty="0">
              <a:latin typeface="Times New Roman" panose="02020603050405020304" pitchFamily="18" charset="0"/>
            </a:endParaRPr>
          </a:p>
          <a:p>
            <a:pPr algn="just"/>
            <a:r>
              <a:rPr lang="zh-CN" altLang="en-US" sz="2000" dirty="0">
                <a:latin typeface="Times New Roman" panose="02020603050405020304" pitchFamily="18" charset="0"/>
              </a:rPr>
              <a:t>空缓冲</a:t>
            </a:r>
            <a:r>
              <a:rPr lang="en-US" altLang="zh-CN" sz="2000">
                <a:latin typeface="Times New Roman" panose="02020603050405020304" pitchFamily="18" charset="0"/>
              </a:rPr>
              <a:t>1</a:t>
            </a:r>
          </a:p>
          <a:p>
            <a:endParaRPr lang="en-US" altLang="zh-CN" sz="2000" b="0">
              <a:latin typeface="Tahoma" panose="020B0604030504040204" pitchFamily="34" charset="0"/>
            </a:endParaRPr>
          </a:p>
        </p:txBody>
      </p:sp>
      <p:sp>
        <p:nvSpPr>
          <p:cNvPr id="311379" name="文本框 311378"/>
          <p:cNvSpPr txBox="1"/>
          <p:nvPr/>
        </p:nvSpPr>
        <p:spPr>
          <a:xfrm>
            <a:off x="5297488" y="2755404"/>
            <a:ext cx="1158875" cy="600075"/>
          </a:xfrm>
          <a:prstGeom prst="rect">
            <a:avLst/>
          </a:prstGeom>
          <a:noFill/>
          <a:ln w="9525" cap="flat" cmpd="sng">
            <a:solidFill>
              <a:srgbClr val="000000"/>
            </a:solidFill>
            <a:prstDash val="solid"/>
            <a:miter/>
            <a:headEnd type="none" w="med" len="med"/>
            <a:tailEnd type="none" w="med" len="med"/>
          </a:ln>
        </p:spPr>
        <p:txBody>
          <a:bodyPr/>
          <a:lstStyle/>
          <a:p>
            <a:pPr algn="just"/>
            <a:endParaRPr lang="zh-CN" altLang="en-US" sz="1000" b="0" dirty="0">
              <a:latin typeface="Times New Roman" panose="02020603050405020304" pitchFamily="18" charset="0"/>
            </a:endParaRPr>
          </a:p>
          <a:p>
            <a:pPr algn="just"/>
            <a:r>
              <a:rPr lang="zh-CN" altLang="en-US" sz="2000" dirty="0">
                <a:latin typeface="Times New Roman" panose="02020603050405020304" pitchFamily="18" charset="0"/>
              </a:rPr>
              <a:t>空缓冲</a:t>
            </a:r>
            <a:r>
              <a:rPr lang="en-US" altLang="zh-CN" sz="2000">
                <a:latin typeface="Times New Roman" panose="02020603050405020304" pitchFamily="18" charset="0"/>
              </a:rPr>
              <a:t>2</a:t>
            </a:r>
          </a:p>
          <a:p>
            <a:endParaRPr lang="en-US" altLang="zh-CN" sz="2000">
              <a:latin typeface="Tahoma" panose="020B0604030504040204" pitchFamily="34" charset="0"/>
            </a:endParaRPr>
          </a:p>
        </p:txBody>
      </p:sp>
      <p:sp>
        <p:nvSpPr>
          <p:cNvPr id="311380" name="文本框 311379"/>
          <p:cNvSpPr txBox="1"/>
          <p:nvPr/>
        </p:nvSpPr>
        <p:spPr>
          <a:xfrm>
            <a:off x="8001000" y="2755404"/>
            <a:ext cx="1158875" cy="600075"/>
          </a:xfrm>
          <a:prstGeom prst="rect">
            <a:avLst/>
          </a:prstGeom>
          <a:noFill/>
          <a:ln w="9525" cap="flat" cmpd="sng">
            <a:solidFill>
              <a:srgbClr val="000000"/>
            </a:solidFill>
            <a:prstDash val="solid"/>
            <a:miter/>
            <a:headEnd type="none" w="med" len="med"/>
            <a:tailEnd type="none" w="med" len="med"/>
          </a:ln>
        </p:spPr>
        <p:txBody>
          <a:bodyPr/>
          <a:lstStyle/>
          <a:p>
            <a:pPr algn="just"/>
            <a:endParaRPr lang="zh-CN" altLang="en-US" sz="1000" b="0" dirty="0">
              <a:latin typeface="Times New Roman" panose="02020603050405020304" pitchFamily="18" charset="0"/>
            </a:endParaRPr>
          </a:p>
          <a:p>
            <a:pPr algn="just"/>
            <a:r>
              <a:rPr lang="zh-CN" altLang="en-US" sz="2000" dirty="0">
                <a:latin typeface="Times New Roman" panose="02020603050405020304" pitchFamily="18" charset="0"/>
              </a:rPr>
              <a:t>空缓冲</a:t>
            </a:r>
            <a:r>
              <a:rPr lang="en-US" altLang="zh-CN" sz="2000">
                <a:latin typeface="Times New Roman" panose="02020603050405020304" pitchFamily="18" charset="0"/>
              </a:rPr>
              <a:t>e</a:t>
            </a:r>
          </a:p>
          <a:p>
            <a:endParaRPr lang="en-US" altLang="zh-CN" sz="2000" b="0">
              <a:latin typeface="Tahoma" panose="020B0604030504040204" pitchFamily="34" charset="0"/>
            </a:endParaRPr>
          </a:p>
        </p:txBody>
      </p:sp>
      <p:sp>
        <p:nvSpPr>
          <p:cNvPr id="311381" name="直接连接符 311380"/>
          <p:cNvSpPr/>
          <p:nvPr/>
        </p:nvSpPr>
        <p:spPr>
          <a:xfrm>
            <a:off x="2981325" y="3004642"/>
            <a:ext cx="577850" cy="1587"/>
          </a:xfrm>
          <a:prstGeom prst="line">
            <a:avLst/>
          </a:prstGeom>
          <a:ln w="28575" cap="flat" cmpd="sng">
            <a:solidFill>
              <a:srgbClr val="000000"/>
            </a:solidFill>
            <a:prstDash val="solid"/>
            <a:headEnd type="none" w="med" len="med"/>
            <a:tailEnd type="triangle" w="med" len="med"/>
          </a:ln>
        </p:spPr>
      </p:sp>
      <p:sp>
        <p:nvSpPr>
          <p:cNvPr id="311382" name="任意多边形 311381"/>
          <p:cNvSpPr/>
          <p:nvPr/>
        </p:nvSpPr>
        <p:spPr>
          <a:xfrm>
            <a:off x="4718050" y="2899867"/>
            <a:ext cx="579438" cy="361950"/>
          </a:xfrm>
          <a:custGeom>
            <a:avLst/>
            <a:gdLst/>
            <a:ahLst/>
            <a:cxnLst/>
            <a:rect l="0" t="0" r="0" b="0"/>
            <a:pathLst>
              <a:path w="540" h="936">
                <a:moveTo>
                  <a:pt x="0" y="936"/>
                </a:moveTo>
                <a:lnTo>
                  <a:pt x="180" y="936"/>
                </a:lnTo>
                <a:lnTo>
                  <a:pt x="180" y="0"/>
                </a:lnTo>
                <a:lnTo>
                  <a:pt x="540" y="0"/>
                </a:lnTo>
              </a:path>
            </a:pathLst>
          </a:custGeom>
          <a:noFill/>
          <a:ln w="28575" cap="flat" cmpd="sng">
            <a:solidFill>
              <a:srgbClr val="000000">
                <a:alpha val="100000"/>
              </a:srgbClr>
            </a:solidFill>
            <a:prstDash val="solid"/>
            <a:headEnd type="none" w="med" len="med"/>
            <a:tailEnd type="triangle" w="med" len="med"/>
          </a:ln>
        </p:spPr>
        <p:txBody>
          <a:bodyPr/>
          <a:lstStyle/>
          <a:p>
            <a:endParaRPr lang="zh-CN" altLang="en-US"/>
          </a:p>
        </p:txBody>
      </p:sp>
      <p:sp>
        <p:nvSpPr>
          <p:cNvPr id="311383" name="任意多边形 311382"/>
          <p:cNvSpPr/>
          <p:nvPr/>
        </p:nvSpPr>
        <p:spPr>
          <a:xfrm>
            <a:off x="7421563" y="2899867"/>
            <a:ext cx="579437" cy="361950"/>
          </a:xfrm>
          <a:custGeom>
            <a:avLst/>
            <a:gdLst/>
            <a:ahLst/>
            <a:cxnLst/>
            <a:rect l="0" t="0" r="0" b="0"/>
            <a:pathLst>
              <a:path w="540" h="936">
                <a:moveTo>
                  <a:pt x="0" y="936"/>
                </a:moveTo>
                <a:lnTo>
                  <a:pt x="180" y="936"/>
                </a:lnTo>
                <a:lnTo>
                  <a:pt x="180" y="0"/>
                </a:lnTo>
                <a:lnTo>
                  <a:pt x="540" y="0"/>
                </a:lnTo>
              </a:path>
            </a:pathLst>
          </a:custGeom>
          <a:noFill/>
          <a:ln w="28575" cap="flat" cmpd="sng">
            <a:solidFill>
              <a:srgbClr val="000000">
                <a:alpha val="100000"/>
              </a:srgbClr>
            </a:solidFill>
            <a:prstDash val="solid"/>
            <a:headEnd type="none" w="med" len="med"/>
            <a:tailEnd type="triangle" w="med" len="med"/>
          </a:ln>
        </p:spPr>
        <p:txBody>
          <a:bodyPr/>
          <a:lstStyle/>
          <a:p>
            <a:endParaRPr lang="zh-CN" altLang="en-US"/>
          </a:p>
        </p:txBody>
      </p:sp>
      <p:sp>
        <p:nvSpPr>
          <p:cNvPr id="311384" name="任意多边形 311383"/>
          <p:cNvSpPr/>
          <p:nvPr/>
        </p:nvSpPr>
        <p:spPr>
          <a:xfrm>
            <a:off x="6456363" y="2899867"/>
            <a:ext cx="579437" cy="361950"/>
          </a:xfrm>
          <a:custGeom>
            <a:avLst/>
            <a:gdLst/>
            <a:ahLst/>
            <a:cxnLst/>
            <a:rect l="0" t="0" r="0" b="0"/>
            <a:pathLst>
              <a:path w="540" h="936">
                <a:moveTo>
                  <a:pt x="0" y="936"/>
                </a:moveTo>
                <a:lnTo>
                  <a:pt x="180" y="936"/>
                </a:lnTo>
                <a:lnTo>
                  <a:pt x="180" y="0"/>
                </a:lnTo>
                <a:lnTo>
                  <a:pt x="540" y="0"/>
                </a:lnTo>
              </a:path>
            </a:pathLst>
          </a:custGeom>
          <a:noFill/>
          <a:ln w="28575" cap="flat" cmpd="sng">
            <a:solidFill>
              <a:srgbClr val="000000">
                <a:alpha val="100000"/>
              </a:srgbClr>
            </a:solidFill>
            <a:prstDash val="solid"/>
            <a:headEnd type="none" w="med" len="med"/>
            <a:tailEnd type="triangle" w="med" len="med"/>
          </a:ln>
        </p:spPr>
        <p:txBody>
          <a:bodyPr/>
          <a:lstStyle/>
          <a:p>
            <a:endParaRPr lang="zh-CN" altLang="en-US"/>
          </a:p>
        </p:txBody>
      </p:sp>
      <p:sp>
        <p:nvSpPr>
          <p:cNvPr id="311387" name="文本框 311386"/>
          <p:cNvSpPr txBox="1"/>
          <p:nvPr/>
        </p:nvSpPr>
        <p:spPr>
          <a:xfrm>
            <a:off x="9309100" y="2604592"/>
            <a:ext cx="1179513" cy="344487"/>
          </a:xfrm>
          <a:prstGeom prst="rect">
            <a:avLst/>
          </a:prstGeom>
          <a:noFill/>
          <a:ln w="9525">
            <a:noFill/>
          </a:ln>
        </p:spPr>
        <p:txBody>
          <a:bodyPr/>
          <a:lstStyle/>
          <a:p>
            <a:pPr algn="just"/>
            <a:r>
              <a:rPr lang="en-US" altLang="zh-CN" err="1">
                <a:solidFill>
                  <a:srgbClr val="0000CC"/>
                </a:solidFill>
                <a:effectLst>
                  <a:outerShdw blurRad="38100" dist="38100" dir="2700000">
                    <a:srgbClr val="C0C0C0"/>
                  </a:outerShdw>
                </a:effectLst>
                <a:latin typeface="Times New Roman" panose="02020603050405020304" pitchFamily="18" charset="0"/>
              </a:rPr>
              <a:t>L(emq</a:t>
            </a:r>
            <a:r>
              <a:rPr lang="en-US" altLang="zh-CN">
                <a:solidFill>
                  <a:srgbClr val="0000CC"/>
                </a:solidFill>
                <a:effectLst>
                  <a:outerShdw blurRad="38100" dist="38100" dir="2700000">
                    <a:srgbClr val="C0C0C0"/>
                  </a:outerShdw>
                </a:effectLst>
                <a:latin typeface="Times New Roman" panose="02020603050405020304" pitchFamily="18" charset="0"/>
              </a:rPr>
              <a:t>)</a:t>
            </a:r>
            <a:endParaRPr lang="en-US" altLang="zh-CN">
              <a:solidFill>
                <a:srgbClr val="0000CC"/>
              </a:solidFill>
              <a:effectLst>
                <a:outerShdw blurRad="38100" dist="38100" dir="2700000">
                  <a:srgbClr val="C0C0C0"/>
                </a:outerShdw>
              </a:effectLst>
              <a:latin typeface="Tahoma" panose="020B0604030504040204" pitchFamily="34" charset="0"/>
            </a:endParaRPr>
          </a:p>
        </p:txBody>
      </p:sp>
      <p:sp>
        <p:nvSpPr>
          <p:cNvPr id="311388" name="直接连接符 311387"/>
          <p:cNvSpPr/>
          <p:nvPr/>
        </p:nvSpPr>
        <p:spPr>
          <a:xfrm flipH="1">
            <a:off x="9218613" y="3039567"/>
            <a:ext cx="369887" cy="0"/>
          </a:xfrm>
          <a:prstGeom prst="line">
            <a:avLst/>
          </a:prstGeom>
          <a:ln w="28575" cap="flat" cmpd="sng">
            <a:solidFill>
              <a:srgbClr val="000000"/>
            </a:solidFill>
            <a:prstDash val="solid"/>
            <a:headEnd type="none" w="med" len="med"/>
            <a:tailEnd type="triangle" w="med" len="med"/>
          </a:ln>
        </p:spPr>
      </p:sp>
      <p:sp>
        <p:nvSpPr>
          <p:cNvPr id="311389" name="矩形 311388"/>
          <p:cNvSpPr/>
          <p:nvPr/>
        </p:nvSpPr>
        <p:spPr>
          <a:xfrm>
            <a:off x="9632950" y="3022104"/>
            <a:ext cx="552450" cy="98425"/>
          </a:xfrm>
          <a:prstGeom prst="rect">
            <a:avLst/>
          </a:prstGeom>
          <a:solidFill>
            <a:srgbClr val="DDDDDD"/>
          </a:solidFill>
          <a:ln w="9525" cap="flat" cmpd="sng">
            <a:solidFill>
              <a:srgbClr val="000000"/>
            </a:solidFill>
            <a:prstDash val="solid"/>
            <a:miter/>
            <a:headEnd type="none" w="med" len="med"/>
            <a:tailEnd type="none" w="med" len="med"/>
          </a:ln>
        </p:spPr>
        <p:txBody>
          <a:bodyPr/>
          <a:lstStyle/>
          <a:p>
            <a:endParaRPr lang="zh-CN" altLang="en-US"/>
          </a:p>
        </p:txBody>
      </p:sp>
      <p:sp>
        <p:nvSpPr>
          <p:cNvPr id="311390" name="文本框 311389"/>
          <p:cNvSpPr txBox="1"/>
          <p:nvPr/>
        </p:nvSpPr>
        <p:spPr>
          <a:xfrm>
            <a:off x="9350375" y="3793629"/>
            <a:ext cx="1138238" cy="417513"/>
          </a:xfrm>
          <a:prstGeom prst="rect">
            <a:avLst/>
          </a:prstGeom>
          <a:noFill/>
          <a:ln w="9525">
            <a:noFill/>
          </a:ln>
        </p:spPr>
        <p:txBody>
          <a:bodyPr/>
          <a:lstStyle/>
          <a:p>
            <a:pPr algn="just"/>
            <a:r>
              <a:rPr lang="en-US" altLang="zh-CN" err="1">
                <a:solidFill>
                  <a:srgbClr val="0000CC"/>
                </a:solidFill>
                <a:effectLst>
                  <a:outerShdw blurRad="38100" dist="38100" dir="2700000">
                    <a:srgbClr val="C0C0C0"/>
                  </a:outerShdw>
                </a:effectLst>
                <a:latin typeface="Times New Roman" panose="02020603050405020304" pitchFamily="18" charset="0"/>
              </a:rPr>
              <a:t>L(inq</a:t>
            </a:r>
            <a:r>
              <a:rPr lang="en-US" altLang="zh-CN">
                <a:solidFill>
                  <a:srgbClr val="0000CC"/>
                </a:solidFill>
                <a:effectLst>
                  <a:outerShdw blurRad="38100" dist="38100" dir="2700000">
                    <a:srgbClr val="C0C0C0"/>
                  </a:outerShdw>
                </a:effectLst>
                <a:latin typeface="Times New Roman" panose="02020603050405020304" pitchFamily="18" charset="0"/>
              </a:rPr>
              <a:t>)</a:t>
            </a:r>
            <a:endParaRPr lang="en-US" altLang="zh-CN">
              <a:solidFill>
                <a:srgbClr val="0000CC"/>
              </a:solidFill>
              <a:effectLst>
                <a:outerShdw blurRad="38100" dist="38100" dir="2700000">
                  <a:srgbClr val="C0C0C0"/>
                </a:outerShdw>
              </a:effectLst>
              <a:latin typeface="Tahoma" panose="020B0604030504040204" pitchFamily="34" charset="0"/>
            </a:endParaRPr>
          </a:p>
        </p:txBody>
      </p:sp>
      <p:sp>
        <p:nvSpPr>
          <p:cNvPr id="311391" name="直接连接符 311390"/>
          <p:cNvSpPr/>
          <p:nvPr/>
        </p:nvSpPr>
        <p:spPr>
          <a:xfrm flipH="1">
            <a:off x="9251950" y="4215904"/>
            <a:ext cx="369888" cy="0"/>
          </a:xfrm>
          <a:prstGeom prst="line">
            <a:avLst/>
          </a:prstGeom>
          <a:ln w="28575" cap="flat" cmpd="sng">
            <a:solidFill>
              <a:srgbClr val="000000"/>
            </a:solidFill>
            <a:prstDash val="solid"/>
            <a:headEnd type="none" w="med" len="med"/>
            <a:tailEnd type="triangle" w="med" len="med"/>
          </a:ln>
        </p:spPr>
      </p:sp>
      <p:sp>
        <p:nvSpPr>
          <p:cNvPr id="311392" name="矩形 311391"/>
          <p:cNvSpPr/>
          <p:nvPr/>
        </p:nvSpPr>
        <p:spPr>
          <a:xfrm>
            <a:off x="9632950" y="4171454"/>
            <a:ext cx="552450" cy="96838"/>
          </a:xfrm>
          <a:prstGeom prst="rect">
            <a:avLst/>
          </a:prstGeom>
          <a:solidFill>
            <a:srgbClr val="DDDDDD"/>
          </a:solidFill>
          <a:ln w="9525" cap="flat" cmpd="sng">
            <a:solidFill>
              <a:srgbClr val="000000"/>
            </a:solidFill>
            <a:prstDash val="solid"/>
            <a:miter/>
            <a:headEnd type="none" w="med" len="med"/>
            <a:tailEnd type="none" w="med" len="med"/>
          </a:ln>
        </p:spPr>
        <p:txBody>
          <a:bodyPr/>
          <a:lstStyle/>
          <a:p>
            <a:endParaRPr lang="zh-CN" altLang="en-US"/>
          </a:p>
        </p:txBody>
      </p:sp>
      <p:sp>
        <p:nvSpPr>
          <p:cNvPr id="311393" name="文本框 311392"/>
          <p:cNvSpPr txBox="1"/>
          <p:nvPr/>
        </p:nvSpPr>
        <p:spPr>
          <a:xfrm>
            <a:off x="9380538" y="4854079"/>
            <a:ext cx="1108075" cy="379413"/>
          </a:xfrm>
          <a:prstGeom prst="rect">
            <a:avLst/>
          </a:prstGeom>
          <a:noFill/>
          <a:ln w="9525">
            <a:noFill/>
          </a:ln>
        </p:spPr>
        <p:txBody>
          <a:bodyPr/>
          <a:lstStyle/>
          <a:p>
            <a:pPr algn="just"/>
            <a:r>
              <a:rPr lang="en-US" altLang="zh-CN" err="1">
                <a:solidFill>
                  <a:srgbClr val="0000CC"/>
                </a:solidFill>
                <a:effectLst>
                  <a:outerShdw blurRad="38100" dist="38100" dir="2700000">
                    <a:srgbClr val="C0C0C0"/>
                  </a:outerShdw>
                </a:effectLst>
                <a:latin typeface="Times New Roman" panose="02020603050405020304" pitchFamily="18" charset="0"/>
              </a:rPr>
              <a:t>L(outq</a:t>
            </a:r>
            <a:r>
              <a:rPr lang="en-US" altLang="zh-CN">
                <a:solidFill>
                  <a:srgbClr val="0000CC"/>
                </a:solidFill>
                <a:effectLst>
                  <a:outerShdw blurRad="38100" dist="38100" dir="2700000">
                    <a:srgbClr val="C0C0C0"/>
                  </a:outerShdw>
                </a:effectLst>
                <a:latin typeface="Times New Roman" panose="02020603050405020304" pitchFamily="18" charset="0"/>
              </a:rPr>
              <a:t>)</a:t>
            </a:r>
            <a:endParaRPr lang="en-US" altLang="zh-CN">
              <a:solidFill>
                <a:srgbClr val="0000CC"/>
              </a:solidFill>
              <a:effectLst>
                <a:outerShdw blurRad="38100" dist="38100" dir="2700000">
                  <a:srgbClr val="C0C0C0"/>
                </a:outerShdw>
              </a:effectLst>
              <a:latin typeface="Tahoma" panose="020B0604030504040204" pitchFamily="34" charset="0"/>
            </a:endParaRPr>
          </a:p>
        </p:txBody>
      </p:sp>
      <p:sp>
        <p:nvSpPr>
          <p:cNvPr id="311394" name="直接连接符 311393"/>
          <p:cNvSpPr/>
          <p:nvPr/>
        </p:nvSpPr>
        <p:spPr>
          <a:xfrm flipH="1">
            <a:off x="9263063" y="5341442"/>
            <a:ext cx="369887" cy="0"/>
          </a:xfrm>
          <a:prstGeom prst="line">
            <a:avLst/>
          </a:prstGeom>
          <a:ln w="28575" cap="flat" cmpd="sng">
            <a:solidFill>
              <a:srgbClr val="000000"/>
            </a:solidFill>
            <a:prstDash val="solid"/>
            <a:headEnd type="none" w="med" len="med"/>
            <a:tailEnd type="triangle" w="med" len="med"/>
          </a:ln>
        </p:spPr>
      </p:sp>
      <p:sp>
        <p:nvSpPr>
          <p:cNvPr id="311395" name="矩形 311394"/>
          <p:cNvSpPr/>
          <p:nvPr/>
        </p:nvSpPr>
        <p:spPr>
          <a:xfrm>
            <a:off x="9632950" y="5270004"/>
            <a:ext cx="552450" cy="96838"/>
          </a:xfrm>
          <a:prstGeom prst="rect">
            <a:avLst/>
          </a:prstGeom>
          <a:solidFill>
            <a:srgbClr val="DDDDDD"/>
          </a:solidFill>
          <a:ln w="9525" cap="flat" cmpd="sng">
            <a:solidFill>
              <a:srgbClr val="000000"/>
            </a:solidFill>
            <a:prstDash val="solid"/>
            <a:miter/>
            <a:headEnd type="none" w="med" len="med"/>
            <a:tailEnd type="none" w="med" len="med"/>
          </a:ln>
        </p:spPr>
        <p:txBody>
          <a:bodyPr/>
          <a:lstStyle/>
          <a:p>
            <a:endParaRPr lang="zh-CN" altLang="en-US"/>
          </a:p>
        </p:txBody>
      </p:sp>
      <p:sp>
        <p:nvSpPr>
          <p:cNvPr id="311404" name="矩形 311403"/>
          <p:cNvSpPr/>
          <p:nvPr/>
        </p:nvSpPr>
        <p:spPr>
          <a:xfrm>
            <a:off x="2424113" y="4109542"/>
            <a:ext cx="577850" cy="85725"/>
          </a:xfrm>
          <a:prstGeom prst="rect">
            <a:avLst/>
          </a:prstGeom>
          <a:solidFill>
            <a:srgbClr val="DDDDDD"/>
          </a:solidFill>
          <a:ln w="9525" cap="flat" cmpd="sng">
            <a:solidFill>
              <a:srgbClr val="000000"/>
            </a:solidFill>
            <a:prstDash val="solid"/>
            <a:miter/>
            <a:headEnd type="none" w="med" len="med"/>
            <a:tailEnd type="none" w="med" len="med"/>
          </a:ln>
        </p:spPr>
        <p:txBody>
          <a:bodyPr/>
          <a:lstStyle/>
          <a:p>
            <a:endParaRPr lang="zh-CN" altLang="en-US"/>
          </a:p>
        </p:txBody>
      </p:sp>
      <p:sp>
        <p:nvSpPr>
          <p:cNvPr id="311405" name="矩形 311404"/>
          <p:cNvSpPr/>
          <p:nvPr/>
        </p:nvSpPr>
        <p:spPr>
          <a:xfrm>
            <a:off x="2495550" y="5209679"/>
            <a:ext cx="577850" cy="85725"/>
          </a:xfrm>
          <a:prstGeom prst="rect">
            <a:avLst/>
          </a:prstGeom>
          <a:solidFill>
            <a:srgbClr val="DDDDDD"/>
          </a:solidFill>
          <a:ln w="9525" cap="flat" cmpd="sng">
            <a:solidFill>
              <a:srgbClr val="000000"/>
            </a:solidFill>
            <a:prstDash val="solid"/>
            <a:miter/>
            <a:headEnd type="none" w="med" len="med"/>
            <a:tailEnd type="none" w="med" len="med"/>
          </a:ln>
        </p:spPr>
        <p:txBody>
          <a:bodyPr/>
          <a:lstStyle/>
          <a:p>
            <a:endParaRPr lang="zh-CN" altLang="en-US"/>
          </a:p>
        </p:txBody>
      </p:sp>
      <p:sp>
        <p:nvSpPr>
          <p:cNvPr id="311407" name="文本框 311406"/>
          <p:cNvSpPr txBox="1"/>
          <p:nvPr/>
        </p:nvSpPr>
        <p:spPr>
          <a:xfrm>
            <a:off x="6888163" y="2903042"/>
            <a:ext cx="485775" cy="521970"/>
          </a:xfrm>
          <a:prstGeom prst="rect">
            <a:avLst/>
          </a:prstGeom>
          <a:noFill/>
          <a:ln w="9525">
            <a:noFill/>
          </a:ln>
        </p:spPr>
        <p:txBody>
          <a:bodyPr>
            <a:spAutoFit/>
          </a:bodyPr>
          <a:lstStyle/>
          <a:p>
            <a:pPr algn="just"/>
            <a:r>
              <a:rPr lang="en-US" altLang="zh-CN" sz="2800" b="0">
                <a:latin typeface="宋体" panose="02010600030101010101" pitchFamily="2" charset="-122"/>
              </a:rPr>
              <a:t>…</a:t>
            </a:r>
            <a:endParaRPr lang="en-US" altLang="zh-CN" sz="2800" b="0">
              <a:latin typeface="Tahoma" panose="020B0604030504040204" pitchFamily="34" charset="0"/>
            </a:endParaRPr>
          </a:p>
        </p:txBody>
      </p:sp>
      <p:sp>
        <p:nvSpPr>
          <p:cNvPr id="311408" name="文本框 311407"/>
          <p:cNvSpPr txBox="1"/>
          <p:nvPr/>
        </p:nvSpPr>
        <p:spPr>
          <a:xfrm>
            <a:off x="6959600" y="5227142"/>
            <a:ext cx="485775" cy="521970"/>
          </a:xfrm>
          <a:prstGeom prst="rect">
            <a:avLst/>
          </a:prstGeom>
          <a:noFill/>
          <a:ln w="9525">
            <a:noFill/>
          </a:ln>
        </p:spPr>
        <p:txBody>
          <a:bodyPr>
            <a:spAutoFit/>
          </a:bodyPr>
          <a:lstStyle/>
          <a:p>
            <a:pPr algn="just"/>
            <a:r>
              <a:rPr lang="en-US" altLang="zh-CN" sz="2800" b="0">
                <a:latin typeface="宋体" panose="02010600030101010101" pitchFamily="2" charset="-122"/>
              </a:rPr>
              <a:t>…</a:t>
            </a:r>
            <a:endParaRPr lang="en-US" altLang="zh-CN" sz="2800" b="0">
              <a:latin typeface="Tahoma" panose="020B0604030504040204" pitchFamily="34" charset="0"/>
            </a:endParaRPr>
          </a:p>
        </p:txBody>
      </p:sp>
      <p:sp>
        <p:nvSpPr>
          <p:cNvPr id="311410" name="文本框 311409"/>
          <p:cNvSpPr txBox="1"/>
          <p:nvPr/>
        </p:nvSpPr>
        <p:spPr>
          <a:xfrm>
            <a:off x="1415579" y="1781016"/>
            <a:ext cx="4032250" cy="583565"/>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、缓冲池的组织</a:t>
            </a:r>
            <a:r>
              <a:rPr lang="zh-CN" altLang="en-US" sz="3200" b="0" dirty="0">
                <a:latin typeface="Tahoma" panose="020B0604030504040204" pitchFamily="34" charset="0"/>
              </a:rPr>
              <a:t> </a:t>
            </a:r>
          </a:p>
        </p:txBody>
      </p:sp>
      <p:sp>
        <p:nvSpPr>
          <p:cNvPr id="311412" name="AutoShape 5"/>
          <p:cNvSpPr/>
          <p:nvPr/>
        </p:nvSpPr>
        <p:spPr>
          <a:xfrm>
            <a:off x="1049486" y="1050844"/>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11413" name="Text Box 38"/>
          <p:cNvSpPr txBox="1"/>
          <p:nvPr/>
        </p:nvSpPr>
        <p:spPr>
          <a:xfrm>
            <a:off x="1105049" y="1090532"/>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五、缓冲池</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46" name="矩形 45">
            <a:extLst>
              <a:ext uri="{FF2B5EF4-FFF2-40B4-BE49-F238E27FC236}">
                <a16:creationId xmlns:a16="http://schemas.microsoft.com/office/drawing/2014/main" id="{3FCB73D2-B7B4-4E0C-8E7F-B102BFE9C3E9}"/>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1412"/>
                                        </p:tgtEl>
                                        <p:attrNameLst>
                                          <p:attrName>style.visibility</p:attrName>
                                        </p:attrNameLst>
                                      </p:cBhvr>
                                      <p:to>
                                        <p:strVal val="visible"/>
                                      </p:to>
                                    </p:set>
                                    <p:anim calcmode="lin" valueType="num">
                                      <p:cBhvr additive="base">
                                        <p:cTn id="7" dur="500" fill="hold"/>
                                        <p:tgtEl>
                                          <p:spTgt spid="311412"/>
                                        </p:tgtEl>
                                        <p:attrNameLst>
                                          <p:attrName>ppt_x</p:attrName>
                                        </p:attrNameLst>
                                      </p:cBhvr>
                                      <p:tavLst>
                                        <p:tav tm="0">
                                          <p:val>
                                            <p:strVal val="#ppt_x"/>
                                          </p:val>
                                        </p:tav>
                                        <p:tav tm="100000">
                                          <p:val>
                                            <p:strVal val="#ppt_x"/>
                                          </p:val>
                                        </p:tav>
                                      </p:tavLst>
                                    </p:anim>
                                    <p:anim calcmode="lin" valueType="num">
                                      <p:cBhvr additive="base">
                                        <p:cTn id="8" dur="500" fill="hold"/>
                                        <p:tgtEl>
                                          <p:spTgt spid="3114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11413"/>
                                        </p:tgtEl>
                                        <p:attrNameLst>
                                          <p:attrName>style.visibility</p:attrName>
                                        </p:attrNameLst>
                                      </p:cBhvr>
                                      <p:to>
                                        <p:strVal val="visible"/>
                                      </p:to>
                                    </p:set>
                                    <p:anim calcmode="lin" valueType="num">
                                      <p:cBhvr additive="base">
                                        <p:cTn id="12" dur="500" fill="hold"/>
                                        <p:tgtEl>
                                          <p:spTgt spid="311413"/>
                                        </p:tgtEl>
                                        <p:attrNameLst>
                                          <p:attrName>ppt_x</p:attrName>
                                        </p:attrNameLst>
                                      </p:cBhvr>
                                      <p:tavLst>
                                        <p:tav tm="0">
                                          <p:val>
                                            <p:strVal val="#ppt_x"/>
                                          </p:val>
                                        </p:tav>
                                        <p:tav tm="100000">
                                          <p:val>
                                            <p:strVal val="#ppt_x"/>
                                          </p:val>
                                        </p:tav>
                                      </p:tavLst>
                                    </p:anim>
                                    <p:anim calcmode="lin" valueType="num">
                                      <p:cBhvr additive="base">
                                        <p:cTn id="13" dur="500" fill="hold"/>
                                        <p:tgtEl>
                                          <p:spTgt spid="3114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11410"/>
                                        </p:tgtEl>
                                        <p:attrNameLst>
                                          <p:attrName>style.visibility</p:attrName>
                                        </p:attrNameLst>
                                      </p:cBhvr>
                                      <p:to>
                                        <p:strVal val="visible"/>
                                      </p:to>
                                    </p:set>
                                    <p:anim calcmode="lin" valueType="num">
                                      <p:cBhvr additive="base">
                                        <p:cTn id="17" dur="500" fill="hold"/>
                                        <p:tgtEl>
                                          <p:spTgt spid="311410"/>
                                        </p:tgtEl>
                                        <p:attrNameLst>
                                          <p:attrName>ppt_x</p:attrName>
                                        </p:attrNameLst>
                                      </p:cBhvr>
                                      <p:tavLst>
                                        <p:tav tm="0">
                                          <p:val>
                                            <p:strVal val="#ppt_x"/>
                                          </p:val>
                                        </p:tav>
                                        <p:tav tm="100000">
                                          <p:val>
                                            <p:strVal val="#ppt_x"/>
                                          </p:val>
                                        </p:tav>
                                      </p:tavLst>
                                    </p:anim>
                                    <p:anim calcmode="lin" valueType="num">
                                      <p:cBhvr additive="base">
                                        <p:cTn id="18" dur="500" fill="hold"/>
                                        <p:tgtEl>
                                          <p:spTgt spid="31141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11355"/>
                                        </p:tgtEl>
                                        <p:attrNameLst>
                                          <p:attrName>style.visibility</p:attrName>
                                        </p:attrNameLst>
                                      </p:cBhvr>
                                      <p:to>
                                        <p:strVal val="visible"/>
                                      </p:to>
                                    </p:set>
                                    <p:anim calcmode="lin" valueType="num">
                                      <p:cBhvr additive="base">
                                        <p:cTn id="22" dur="500" fill="hold"/>
                                        <p:tgtEl>
                                          <p:spTgt spid="311355"/>
                                        </p:tgtEl>
                                        <p:attrNameLst>
                                          <p:attrName>ppt_x</p:attrName>
                                        </p:attrNameLst>
                                      </p:cBhvr>
                                      <p:tavLst>
                                        <p:tav tm="0">
                                          <p:val>
                                            <p:strVal val="#ppt_x"/>
                                          </p:val>
                                        </p:tav>
                                        <p:tav tm="100000">
                                          <p:val>
                                            <p:strVal val="#ppt_x"/>
                                          </p:val>
                                        </p:tav>
                                      </p:tavLst>
                                    </p:anim>
                                    <p:anim calcmode="lin" valueType="num">
                                      <p:cBhvr additive="base">
                                        <p:cTn id="23" dur="500" fill="hold"/>
                                        <p:tgtEl>
                                          <p:spTgt spid="31135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11356"/>
                                        </p:tgtEl>
                                        <p:attrNameLst>
                                          <p:attrName>style.visibility</p:attrName>
                                        </p:attrNameLst>
                                      </p:cBhvr>
                                      <p:to>
                                        <p:strVal val="visible"/>
                                      </p:to>
                                    </p:set>
                                    <p:anim calcmode="lin" valueType="num">
                                      <p:cBhvr additive="base">
                                        <p:cTn id="26" dur="500" fill="hold"/>
                                        <p:tgtEl>
                                          <p:spTgt spid="311356"/>
                                        </p:tgtEl>
                                        <p:attrNameLst>
                                          <p:attrName>ppt_x</p:attrName>
                                        </p:attrNameLst>
                                      </p:cBhvr>
                                      <p:tavLst>
                                        <p:tav tm="0">
                                          <p:val>
                                            <p:strVal val="#ppt_x"/>
                                          </p:val>
                                        </p:tav>
                                        <p:tav tm="100000">
                                          <p:val>
                                            <p:strVal val="#ppt_x"/>
                                          </p:val>
                                        </p:tav>
                                      </p:tavLst>
                                    </p:anim>
                                    <p:anim calcmode="lin" valueType="num">
                                      <p:cBhvr additive="base">
                                        <p:cTn id="27" dur="500" fill="hold"/>
                                        <p:tgtEl>
                                          <p:spTgt spid="31135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11357"/>
                                        </p:tgtEl>
                                        <p:attrNameLst>
                                          <p:attrName>style.visibility</p:attrName>
                                        </p:attrNameLst>
                                      </p:cBhvr>
                                      <p:to>
                                        <p:strVal val="visible"/>
                                      </p:to>
                                    </p:set>
                                    <p:anim calcmode="lin" valueType="num">
                                      <p:cBhvr additive="base">
                                        <p:cTn id="30" dur="500" fill="hold"/>
                                        <p:tgtEl>
                                          <p:spTgt spid="311357"/>
                                        </p:tgtEl>
                                        <p:attrNameLst>
                                          <p:attrName>ppt_x</p:attrName>
                                        </p:attrNameLst>
                                      </p:cBhvr>
                                      <p:tavLst>
                                        <p:tav tm="0">
                                          <p:val>
                                            <p:strVal val="#ppt_x"/>
                                          </p:val>
                                        </p:tav>
                                        <p:tav tm="100000">
                                          <p:val>
                                            <p:strVal val="#ppt_x"/>
                                          </p:val>
                                        </p:tav>
                                      </p:tavLst>
                                    </p:anim>
                                    <p:anim calcmode="lin" valueType="num">
                                      <p:cBhvr additive="base">
                                        <p:cTn id="31" dur="500" fill="hold"/>
                                        <p:tgtEl>
                                          <p:spTgt spid="31135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11358"/>
                                        </p:tgtEl>
                                        <p:attrNameLst>
                                          <p:attrName>style.visibility</p:attrName>
                                        </p:attrNameLst>
                                      </p:cBhvr>
                                      <p:to>
                                        <p:strVal val="visible"/>
                                      </p:to>
                                    </p:set>
                                    <p:anim calcmode="lin" valueType="num">
                                      <p:cBhvr additive="base">
                                        <p:cTn id="34" dur="500" fill="hold"/>
                                        <p:tgtEl>
                                          <p:spTgt spid="311358"/>
                                        </p:tgtEl>
                                        <p:attrNameLst>
                                          <p:attrName>ppt_x</p:attrName>
                                        </p:attrNameLst>
                                      </p:cBhvr>
                                      <p:tavLst>
                                        <p:tav tm="0">
                                          <p:val>
                                            <p:strVal val="#ppt_x"/>
                                          </p:val>
                                        </p:tav>
                                        <p:tav tm="100000">
                                          <p:val>
                                            <p:strVal val="#ppt_x"/>
                                          </p:val>
                                        </p:tav>
                                      </p:tavLst>
                                    </p:anim>
                                    <p:anim calcmode="lin" valueType="num">
                                      <p:cBhvr additive="base">
                                        <p:cTn id="35" dur="500" fill="hold"/>
                                        <p:tgtEl>
                                          <p:spTgt spid="31135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11359"/>
                                        </p:tgtEl>
                                        <p:attrNameLst>
                                          <p:attrName>style.visibility</p:attrName>
                                        </p:attrNameLst>
                                      </p:cBhvr>
                                      <p:to>
                                        <p:strVal val="visible"/>
                                      </p:to>
                                    </p:set>
                                    <p:anim calcmode="lin" valueType="num">
                                      <p:cBhvr additive="base">
                                        <p:cTn id="38" dur="500" fill="hold"/>
                                        <p:tgtEl>
                                          <p:spTgt spid="311359"/>
                                        </p:tgtEl>
                                        <p:attrNameLst>
                                          <p:attrName>ppt_x</p:attrName>
                                        </p:attrNameLst>
                                      </p:cBhvr>
                                      <p:tavLst>
                                        <p:tav tm="0">
                                          <p:val>
                                            <p:strVal val="#ppt_x"/>
                                          </p:val>
                                        </p:tav>
                                        <p:tav tm="100000">
                                          <p:val>
                                            <p:strVal val="#ppt_x"/>
                                          </p:val>
                                        </p:tav>
                                      </p:tavLst>
                                    </p:anim>
                                    <p:anim calcmode="lin" valueType="num">
                                      <p:cBhvr additive="base">
                                        <p:cTn id="39" dur="500" fill="hold"/>
                                        <p:tgtEl>
                                          <p:spTgt spid="311359"/>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11360"/>
                                        </p:tgtEl>
                                        <p:attrNameLst>
                                          <p:attrName>style.visibility</p:attrName>
                                        </p:attrNameLst>
                                      </p:cBhvr>
                                      <p:to>
                                        <p:strVal val="visible"/>
                                      </p:to>
                                    </p:set>
                                    <p:anim calcmode="lin" valueType="num">
                                      <p:cBhvr additive="base">
                                        <p:cTn id="42" dur="500" fill="hold"/>
                                        <p:tgtEl>
                                          <p:spTgt spid="311360"/>
                                        </p:tgtEl>
                                        <p:attrNameLst>
                                          <p:attrName>ppt_x</p:attrName>
                                        </p:attrNameLst>
                                      </p:cBhvr>
                                      <p:tavLst>
                                        <p:tav tm="0">
                                          <p:val>
                                            <p:strVal val="#ppt_x"/>
                                          </p:val>
                                        </p:tav>
                                        <p:tav tm="100000">
                                          <p:val>
                                            <p:strVal val="#ppt_x"/>
                                          </p:val>
                                        </p:tav>
                                      </p:tavLst>
                                    </p:anim>
                                    <p:anim calcmode="lin" valueType="num">
                                      <p:cBhvr additive="base">
                                        <p:cTn id="43" dur="500" fill="hold"/>
                                        <p:tgtEl>
                                          <p:spTgt spid="311360"/>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11361"/>
                                        </p:tgtEl>
                                        <p:attrNameLst>
                                          <p:attrName>style.visibility</p:attrName>
                                        </p:attrNameLst>
                                      </p:cBhvr>
                                      <p:to>
                                        <p:strVal val="visible"/>
                                      </p:to>
                                    </p:set>
                                    <p:anim calcmode="lin" valueType="num">
                                      <p:cBhvr additive="base">
                                        <p:cTn id="46" dur="500" fill="hold"/>
                                        <p:tgtEl>
                                          <p:spTgt spid="311361"/>
                                        </p:tgtEl>
                                        <p:attrNameLst>
                                          <p:attrName>ppt_x</p:attrName>
                                        </p:attrNameLst>
                                      </p:cBhvr>
                                      <p:tavLst>
                                        <p:tav tm="0">
                                          <p:val>
                                            <p:strVal val="#ppt_x"/>
                                          </p:val>
                                        </p:tav>
                                        <p:tav tm="100000">
                                          <p:val>
                                            <p:strVal val="#ppt_x"/>
                                          </p:val>
                                        </p:tav>
                                      </p:tavLst>
                                    </p:anim>
                                    <p:anim calcmode="lin" valueType="num">
                                      <p:cBhvr additive="base">
                                        <p:cTn id="47" dur="500" fill="hold"/>
                                        <p:tgtEl>
                                          <p:spTgt spid="311361"/>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311362"/>
                                        </p:tgtEl>
                                        <p:attrNameLst>
                                          <p:attrName>style.visibility</p:attrName>
                                        </p:attrNameLst>
                                      </p:cBhvr>
                                      <p:to>
                                        <p:strVal val="visible"/>
                                      </p:to>
                                    </p:set>
                                    <p:anim calcmode="lin" valueType="num">
                                      <p:cBhvr additive="base">
                                        <p:cTn id="50" dur="500" fill="hold"/>
                                        <p:tgtEl>
                                          <p:spTgt spid="311362"/>
                                        </p:tgtEl>
                                        <p:attrNameLst>
                                          <p:attrName>ppt_x</p:attrName>
                                        </p:attrNameLst>
                                      </p:cBhvr>
                                      <p:tavLst>
                                        <p:tav tm="0">
                                          <p:val>
                                            <p:strVal val="#ppt_x"/>
                                          </p:val>
                                        </p:tav>
                                        <p:tav tm="100000">
                                          <p:val>
                                            <p:strVal val="#ppt_x"/>
                                          </p:val>
                                        </p:tav>
                                      </p:tavLst>
                                    </p:anim>
                                    <p:anim calcmode="lin" valueType="num">
                                      <p:cBhvr additive="base">
                                        <p:cTn id="51" dur="500" fill="hold"/>
                                        <p:tgtEl>
                                          <p:spTgt spid="311362"/>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311363"/>
                                        </p:tgtEl>
                                        <p:attrNameLst>
                                          <p:attrName>style.visibility</p:attrName>
                                        </p:attrNameLst>
                                      </p:cBhvr>
                                      <p:to>
                                        <p:strVal val="visible"/>
                                      </p:to>
                                    </p:set>
                                    <p:anim calcmode="lin" valueType="num">
                                      <p:cBhvr additive="base">
                                        <p:cTn id="54" dur="500" fill="hold"/>
                                        <p:tgtEl>
                                          <p:spTgt spid="311363"/>
                                        </p:tgtEl>
                                        <p:attrNameLst>
                                          <p:attrName>ppt_x</p:attrName>
                                        </p:attrNameLst>
                                      </p:cBhvr>
                                      <p:tavLst>
                                        <p:tav tm="0">
                                          <p:val>
                                            <p:strVal val="#ppt_x"/>
                                          </p:val>
                                        </p:tav>
                                        <p:tav tm="100000">
                                          <p:val>
                                            <p:strVal val="#ppt_x"/>
                                          </p:val>
                                        </p:tav>
                                      </p:tavLst>
                                    </p:anim>
                                    <p:anim calcmode="lin" valueType="num">
                                      <p:cBhvr additive="base">
                                        <p:cTn id="55" dur="500" fill="hold"/>
                                        <p:tgtEl>
                                          <p:spTgt spid="311363"/>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311366"/>
                                        </p:tgtEl>
                                        <p:attrNameLst>
                                          <p:attrName>style.visibility</p:attrName>
                                        </p:attrNameLst>
                                      </p:cBhvr>
                                      <p:to>
                                        <p:strVal val="visible"/>
                                      </p:to>
                                    </p:set>
                                    <p:anim calcmode="lin" valueType="num">
                                      <p:cBhvr additive="base">
                                        <p:cTn id="58" dur="500" fill="hold"/>
                                        <p:tgtEl>
                                          <p:spTgt spid="311366"/>
                                        </p:tgtEl>
                                        <p:attrNameLst>
                                          <p:attrName>ppt_x</p:attrName>
                                        </p:attrNameLst>
                                      </p:cBhvr>
                                      <p:tavLst>
                                        <p:tav tm="0">
                                          <p:val>
                                            <p:strVal val="#ppt_x"/>
                                          </p:val>
                                        </p:tav>
                                        <p:tav tm="100000">
                                          <p:val>
                                            <p:strVal val="#ppt_x"/>
                                          </p:val>
                                        </p:tav>
                                      </p:tavLst>
                                    </p:anim>
                                    <p:anim calcmode="lin" valueType="num">
                                      <p:cBhvr additive="base">
                                        <p:cTn id="59" dur="500" fill="hold"/>
                                        <p:tgtEl>
                                          <p:spTgt spid="311366"/>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311367"/>
                                        </p:tgtEl>
                                        <p:attrNameLst>
                                          <p:attrName>style.visibility</p:attrName>
                                        </p:attrNameLst>
                                      </p:cBhvr>
                                      <p:to>
                                        <p:strVal val="visible"/>
                                      </p:to>
                                    </p:set>
                                    <p:anim calcmode="lin" valueType="num">
                                      <p:cBhvr additive="base">
                                        <p:cTn id="62" dur="500" fill="hold"/>
                                        <p:tgtEl>
                                          <p:spTgt spid="311367"/>
                                        </p:tgtEl>
                                        <p:attrNameLst>
                                          <p:attrName>ppt_x</p:attrName>
                                        </p:attrNameLst>
                                      </p:cBhvr>
                                      <p:tavLst>
                                        <p:tav tm="0">
                                          <p:val>
                                            <p:strVal val="#ppt_x"/>
                                          </p:val>
                                        </p:tav>
                                        <p:tav tm="100000">
                                          <p:val>
                                            <p:strVal val="#ppt_x"/>
                                          </p:val>
                                        </p:tav>
                                      </p:tavLst>
                                    </p:anim>
                                    <p:anim calcmode="lin" valueType="num">
                                      <p:cBhvr additive="base">
                                        <p:cTn id="63" dur="500" fill="hold"/>
                                        <p:tgtEl>
                                          <p:spTgt spid="311367"/>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311368"/>
                                        </p:tgtEl>
                                        <p:attrNameLst>
                                          <p:attrName>style.visibility</p:attrName>
                                        </p:attrNameLst>
                                      </p:cBhvr>
                                      <p:to>
                                        <p:strVal val="visible"/>
                                      </p:to>
                                    </p:set>
                                    <p:anim calcmode="lin" valueType="num">
                                      <p:cBhvr additive="base">
                                        <p:cTn id="66" dur="500" fill="hold"/>
                                        <p:tgtEl>
                                          <p:spTgt spid="311368"/>
                                        </p:tgtEl>
                                        <p:attrNameLst>
                                          <p:attrName>ppt_x</p:attrName>
                                        </p:attrNameLst>
                                      </p:cBhvr>
                                      <p:tavLst>
                                        <p:tav tm="0">
                                          <p:val>
                                            <p:strVal val="#ppt_x"/>
                                          </p:val>
                                        </p:tav>
                                        <p:tav tm="100000">
                                          <p:val>
                                            <p:strVal val="#ppt_x"/>
                                          </p:val>
                                        </p:tav>
                                      </p:tavLst>
                                    </p:anim>
                                    <p:anim calcmode="lin" valueType="num">
                                      <p:cBhvr additive="base">
                                        <p:cTn id="67" dur="500" fill="hold"/>
                                        <p:tgtEl>
                                          <p:spTgt spid="311368"/>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311369"/>
                                        </p:tgtEl>
                                        <p:attrNameLst>
                                          <p:attrName>style.visibility</p:attrName>
                                        </p:attrNameLst>
                                      </p:cBhvr>
                                      <p:to>
                                        <p:strVal val="visible"/>
                                      </p:to>
                                    </p:set>
                                    <p:anim calcmode="lin" valueType="num">
                                      <p:cBhvr additive="base">
                                        <p:cTn id="70" dur="500" fill="hold"/>
                                        <p:tgtEl>
                                          <p:spTgt spid="311369"/>
                                        </p:tgtEl>
                                        <p:attrNameLst>
                                          <p:attrName>ppt_x</p:attrName>
                                        </p:attrNameLst>
                                      </p:cBhvr>
                                      <p:tavLst>
                                        <p:tav tm="0">
                                          <p:val>
                                            <p:strVal val="#ppt_x"/>
                                          </p:val>
                                        </p:tav>
                                        <p:tav tm="100000">
                                          <p:val>
                                            <p:strVal val="#ppt_x"/>
                                          </p:val>
                                        </p:tav>
                                      </p:tavLst>
                                    </p:anim>
                                    <p:anim calcmode="lin" valueType="num">
                                      <p:cBhvr additive="base">
                                        <p:cTn id="71" dur="500" fill="hold"/>
                                        <p:tgtEl>
                                          <p:spTgt spid="311369"/>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311370"/>
                                        </p:tgtEl>
                                        <p:attrNameLst>
                                          <p:attrName>style.visibility</p:attrName>
                                        </p:attrNameLst>
                                      </p:cBhvr>
                                      <p:to>
                                        <p:strVal val="visible"/>
                                      </p:to>
                                    </p:set>
                                    <p:anim calcmode="lin" valueType="num">
                                      <p:cBhvr additive="base">
                                        <p:cTn id="74" dur="500" fill="hold"/>
                                        <p:tgtEl>
                                          <p:spTgt spid="311370"/>
                                        </p:tgtEl>
                                        <p:attrNameLst>
                                          <p:attrName>ppt_x</p:attrName>
                                        </p:attrNameLst>
                                      </p:cBhvr>
                                      <p:tavLst>
                                        <p:tav tm="0">
                                          <p:val>
                                            <p:strVal val="#ppt_x"/>
                                          </p:val>
                                        </p:tav>
                                        <p:tav tm="100000">
                                          <p:val>
                                            <p:strVal val="#ppt_x"/>
                                          </p:val>
                                        </p:tav>
                                      </p:tavLst>
                                    </p:anim>
                                    <p:anim calcmode="lin" valueType="num">
                                      <p:cBhvr additive="base">
                                        <p:cTn id="75" dur="500" fill="hold"/>
                                        <p:tgtEl>
                                          <p:spTgt spid="311370"/>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311371"/>
                                        </p:tgtEl>
                                        <p:attrNameLst>
                                          <p:attrName>style.visibility</p:attrName>
                                        </p:attrNameLst>
                                      </p:cBhvr>
                                      <p:to>
                                        <p:strVal val="visible"/>
                                      </p:to>
                                    </p:set>
                                    <p:anim calcmode="lin" valueType="num">
                                      <p:cBhvr additive="base">
                                        <p:cTn id="78" dur="500" fill="hold"/>
                                        <p:tgtEl>
                                          <p:spTgt spid="311371"/>
                                        </p:tgtEl>
                                        <p:attrNameLst>
                                          <p:attrName>ppt_x</p:attrName>
                                        </p:attrNameLst>
                                      </p:cBhvr>
                                      <p:tavLst>
                                        <p:tav tm="0">
                                          <p:val>
                                            <p:strVal val="#ppt_x"/>
                                          </p:val>
                                        </p:tav>
                                        <p:tav tm="100000">
                                          <p:val>
                                            <p:strVal val="#ppt_x"/>
                                          </p:val>
                                        </p:tav>
                                      </p:tavLst>
                                    </p:anim>
                                    <p:anim calcmode="lin" valueType="num">
                                      <p:cBhvr additive="base">
                                        <p:cTn id="79" dur="500" fill="hold"/>
                                        <p:tgtEl>
                                          <p:spTgt spid="311371"/>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311372"/>
                                        </p:tgtEl>
                                        <p:attrNameLst>
                                          <p:attrName>style.visibility</p:attrName>
                                        </p:attrNameLst>
                                      </p:cBhvr>
                                      <p:to>
                                        <p:strVal val="visible"/>
                                      </p:to>
                                    </p:set>
                                    <p:anim calcmode="lin" valueType="num">
                                      <p:cBhvr additive="base">
                                        <p:cTn id="82" dur="500" fill="hold"/>
                                        <p:tgtEl>
                                          <p:spTgt spid="311372"/>
                                        </p:tgtEl>
                                        <p:attrNameLst>
                                          <p:attrName>ppt_x</p:attrName>
                                        </p:attrNameLst>
                                      </p:cBhvr>
                                      <p:tavLst>
                                        <p:tav tm="0">
                                          <p:val>
                                            <p:strVal val="#ppt_x"/>
                                          </p:val>
                                        </p:tav>
                                        <p:tav tm="100000">
                                          <p:val>
                                            <p:strVal val="#ppt_x"/>
                                          </p:val>
                                        </p:tav>
                                      </p:tavLst>
                                    </p:anim>
                                    <p:anim calcmode="lin" valueType="num">
                                      <p:cBhvr additive="base">
                                        <p:cTn id="83" dur="500" fill="hold"/>
                                        <p:tgtEl>
                                          <p:spTgt spid="311372"/>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311373"/>
                                        </p:tgtEl>
                                        <p:attrNameLst>
                                          <p:attrName>style.visibility</p:attrName>
                                        </p:attrNameLst>
                                      </p:cBhvr>
                                      <p:to>
                                        <p:strVal val="visible"/>
                                      </p:to>
                                    </p:set>
                                    <p:anim calcmode="lin" valueType="num">
                                      <p:cBhvr additive="base">
                                        <p:cTn id="86" dur="500" fill="hold"/>
                                        <p:tgtEl>
                                          <p:spTgt spid="311373"/>
                                        </p:tgtEl>
                                        <p:attrNameLst>
                                          <p:attrName>ppt_x</p:attrName>
                                        </p:attrNameLst>
                                      </p:cBhvr>
                                      <p:tavLst>
                                        <p:tav tm="0">
                                          <p:val>
                                            <p:strVal val="#ppt_x"/>
                                          </p:val>
                                        </p:tav>
                                        <p:tav tm="100000">
                                          <p:val>
                                            <p:strVal val="#ppt_x"/>
                                          </p:val>
                                        </p:tav>
                                      </p:tavLst>
                                    </p:anim>
                                    <p:anim calcmode="lin" valueType="num">
                                      <p:cBhvr additive="base">
                                        <p:cTn id="87" dur="500" fill="hold"/>
                                        <p:tgtEl>
                                          <p:spTgt spid="311373"/>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311374"/>
                                        </p:tgtEl>
                                        <p:attrNameLst>
                                          <p:attrName>style.visibility</p:attrName>
                                        </p:attrNameLst>
                                      </p:cBhvr>
                                      <p:to>
                                        <p:strVal val="visible"/>
                                      </p:to>
                                    </p:set>
                                    <p:anim calcmode="lin" valueType="num">
                                      <p:cBhvr additive="base">
                                        <p:cTn id="90" dur="500" fill="hold"/>
                                        <p:tgtEl>
                                          <p:spTgt spid="311374"/>
                                        </p:tgtEl>
                                        <p:attrNameLst>
                                          <p:attrName>ppt_x</p:attrName>
                                        </p:attrNameLst>
                                      </p:cBhvr>
                                      <p:tavLst>
                                        <p:tav tm="0">
                                          <p:val>
                                            <p:strVal val="#ppt_x"/>
                                          </p:val>
                                        </p:tav>
                                        <p:tav tm="100000">
                                          <p:val>
                                            <p:strVal val="#ppt_x"/>
                                          </p:val>
                                        </p:tav>
                                      </p:tavLst>
                                    </p:anim>
                                    <p:anim calcmode="lin" valueType="num">
                                      <p:cBhvr additive="base">
                                        <p:cTn id="91" dur="500" fill="hold"/>
                                        <p:tgtEl>
                                          <p:spTgt spid="311374"/>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311376"/>
                                        </p:tgtEl>
                                        <p:attrNameLst>
                                          <p:attrName>style.visibility</p:attrName>
                                        </p:attrNameLst>
                                      </p:cBhvr>
                                      <p:to>
                                        <p:strVal val="visible"/>
                                      </p:to>
                                    </p:set>
                                    <p:anim calcmode="lin" valueType="num">
                                      <p:cBhvr additive="base">
                                        <p:cTn id="94" dur="500" fill="hold"/>
                                        <p:tgtEl>
                                          <p:spTgt spid="311376"/>
                                        </p:tgtEl>
                                        <p:attrNameLst>
                                          <p:attrName>ppt_x</p:attrName>
                                        </p:attrNameLst>
                                      </p:cBhvr>
                                      <p:tavLst>
                                        <p:tav tm="0">
                                          <p:val>
                                            <p:strVal val="#ppt_x"/>
                                          </p:val>
                                        </p:tav>
                                        <p:tav tm="100000">
                                          <p:val>
                                            <p:strVal val="#ppt_x"/>
                                          </p:val>
                                        </p:tav>
                                      </p:tavLst>
                                    </p:anim>
                                    <p:anim calcmode="lin" valueType="num">
                                      <p:cBhvr additive="base">
                                        <p:cTn id="95" dur="500" fill="hold"/>
                                        <p:tgtEl>
                                          <p:spTgt spid="311376"/>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311377"/>
                                        </p:tgtEl>
                                        <p:attrNameLst>
                                          <p:attrName>style.visibility</p:attrName>
                                        </p:attrNameLst>
                                      </p:cBhvr>
                                      <p:to>
                                        <p:strVal val="visible"/>
                                      </p:to>
                                    </p:set>
                                    <p:anim calcmode="lin" valueType="num">
                                      <p:cBhvr additive="base">
                                        <p:cTn id="98" dur="500" fill="hold"/>
                                        <p:tgtEl>
                                          <p:spTgt spid="311377"/>
                                        </p:tgtEl>
                                        <p:attrNameLst>
                                          <p:attrName>ppt_x</p:attrName>
                                        </p:attrNameLst>
                                      </p:cBhvr>
                                      <p:tavLst>
                                        <p:tav tm="0">
                                          <p:val>
                                            <p:strVal val="#ppt_x"/>
                                          </p:val>
                                        </p:tav>
                                        <p:tav tm="100000">
                                          <p:val>
                                            <p:strVal val="#ppt_x"/>
                                          </p:val>
                                        </p:tav>
                                      </p:tavLst>
                                    </p:anim>
                                    <p:anim calcmode="lin" valueType="num">
                                      <p:cBhvr additive="base">
                                        <p:cTn id="99" dur="500" fill="hold"/>
                                        <p:tgtEl>
                                          <p:spTgt spid="311377"/>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311378"/>
                                        </p:tgtEl>
                                        <p:attrNameLst>
                                          <p:attrName>style.visibility</p:attrName>
                                        </p:attrNameLst>
                                      </p:cBhvr>
                                      <p:to>
                                        <p:strVal val="visible"/>
                                      </p:to>
                                    </p:set>
                                    <p:anim calcmode="lin" valueType="num">
                                      <p:cBhvr additive="base">
                                        <p:cTn id="102" dur="500" fill="hold"/>
                                        <p:tgtEl>
                                          <p:spTgt spid="311378"/>
                                        </p:tgtEl>
                                        <p:attrNameLst>
                                          <p:attrName>ppt_x</p:attrName>
                                        </p:attrNameLst>
                                      </p:cBhvr>
                                      <p:tavLst>
                                        <p:tav tm="0">
                                          <p:val>
                                            <p:strVal val="#ppt_x"/>
                                          </p:val>
                                        </p:tav>
                                        <p:tav tm="100000">
                                          <p:val>
                                            <p:strVal val="#ppt_x"/>
                                          </p:val>
                                        </p:tav>
                                      </p:tavLst>
                                    </p:anim>
                                    <p:anim calcmode="lin" valueType="num">
                                      <p:cBhvr additive="base">
                                        <p:cTn id="103" dur="500" fill="hold"/>
                                        <p:tgtEl>
                                          <p:spTgt spid="311378"/>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311379"/>
                                        </p:tgtEl>
                                        <p:attrNameLst>
                                          <p:attrName>style.visibility</p:attrName>
                                        </p:attrNameLst>
                                      </p:cBhvr>
                                      <p:to>
                                        <p:strVal val="visible"/>
                                      </p:to>
                                    </p:set>
                                    <p:anim calcmode="lin" valueType="num">
                                      <p:cBhvr additive="base">
                                        <p:cTn id="106" dur="500" fill="hold"/>
                                        <p:tgtEl>
                                          <p:spTgt spid="311379"/>
                                        </p:tgtEl>
                                        <p:attrNameLst>
                                          <p:attrName>ppt_x</p:attrName>
                                        </p:attrNameLst>
                                      </p:cBhvr>
                                      <p:tavLst>
                                        <p:tav tm="0">
                                          <p:val>
                                            <p:strVal val="#ppt_x"/>
                                          </p:val>
                                        </p:tav>
                                        <p:tav tm="100000">
                                          <p:val>
                                            <p:strVal val="#ppt_x"/>
                                          </p:val>
                                        </p:tav>
                                      </p:tavLst>
                                    </p:anim>
                                    <p:anim calcmode="lin" valueType="num">
                                      <p:cBhvr additive="base">
                                        <p:cTn id="107" dur="500" fill="hold"/>
                                        <p:tgtEl>
                                          <p:spTgt spid="311379"/>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311380"/>
                                        </p:tgtEl>
                                        <p:attrNameLst>
                                          <p:attrName>style.visibility</p:attrName>
                                        </p:attrNameLst>
                                      </p:cBhvr>
                                      <p:to>
                                        <p:strVal val="visible"/>
                                      </p:to>
                                    </p:set>
                                    <p:anim calcmode="lin" valueType="num">
                                      <p:cBhvr additive="base">
                                        <p:cTn id="110" dur="500" fill="hold"/>
                                        <p:tgtEl>
                                          <p:spTgt spid="311380"/>
                                        </p:tgtEl>
                                        <p:attrNameLst>
                                          <p:attrName>ppt_x</p:attrName>
                                        </p:attrNameLst>
                                      </p:cBhvr>
                                      <p:tavLst>
                                        <p:tav tm="0">
                                          <p:val>
                                            <p:strVal val="#ppt_x"/>
                                          </p:val>
                                        </p:tav>
                                        <p:tav tm="100000">
                                          <p:val>
                                            <p:strVal val="#ppt_x"/>
                                          </p:val>
                                        </p:tav>
                                      </p:tavLst>
                                    </p:anim>
                                    <p:anim calcmode="lin" valueType="num">
                                      <p:cBhvr additive="base">
                                        <p:cTn id="111" dur="500" fill="hold"/>
                                        <p:tgtEl>
                                          <p:spTgt spid="311380"/>
                                        </p:tgtEl>
                                        <p:attrNameLst>
                                          <p:attrName>ppt_y</p:attrName>
                                        </p:attrNameLst>
                                      </p:cBhvr>
                                      <p:tavLst>
                                        <p:tav tm="0">
                                          <p:val>
                                            <p:strVal val="1+#ppt_h/2"/>
                                          </p:val>
                                        </p:tav>
                                        <p:tav tm="100000">
                                          <p:val>
                                            <p:strVal val="#ppt_y"/>
                                          </p:val>
                                        </p:tav>
                                      </p:tavLst>
                                    </p:anim>
                                  </p:childTnLst>
                                </p:cTn>
                              </p:par>
                              <p:par>
                                <p:cTn id="112" presetID="2" presetClass="entr" presetSubtype="4" fill="hold" nodeType="withEffect">
                                  <p:stCondLst>
                                    <p:cond delay="0"/>
                                  </p:stCondLst>
                                  <p:childTnLst>
                                    <p:set>
                                      <p:cBhvr>
                                        <p:cTn id="113" dur="1" fill="hold">
                                          <p:stCondLst>
                                            <p:cond delay="0"/>
                                          </p:stCondLst>
                                        </p:cTn>
                                        <p:tgtEl>
                                          <p:spTgt spid="311381"/>
                                        </p:tgtEl>
                                        <p:attrNameLst>
                                          <p:attrName>style.visibility</p:attrName>
                                        </p:attrNameLst>
                                      </p:cBhvr>
                                      <p:to>
                                        <p:strVal val="visible"/>
                                      </p:to>
                                    </p:set>
                                    <p:anim calcmode="lin" valueType="num">
                                      <p:cBhvr additive="base">
                                        <p:cTn id="114" dur="500" fill="hold"/>
                                        <p:tgtEl>
                                          <p:spTgt spid="311381"/>
                                        </p:tgtEl>
                                        <p:attrNameLst>
                                          <p:attrName>ppt_x</p:attrName>
                                        </p:attrNameLst>
                                      </p:cBhvr>
                                      <p:tavLst>
                                        <p:tav tm="0">
                                          <p:val>
                                            <p:strVal val="#ppt_x"/>
                                          </p:val>
                                        </p:tav>
                                        <p:tav tm="100000">
                                          <p:val>
                                            <p:strVal val="#ppt_x"/>
                                          </p:val>
                                        </p:tav>
                                      </p:tavLst>
                                    </p:anim>
                                    <p:anim calcmode="lin" valueType="num">
                                      <p:cBhvr additive="base">
                                        <p:cTn id="115" dur="500" fill="hold"/>
                                        <p:tgtEl>
                                          <p:spTgt spid="311381"/>
                                        </p:tgtEl>
                                        <p:attrNameLst>
                                          <p:attrName>ppt_y</p:attrName>
                                        </p:attrNameLst>
                                      </p:cBhvr>
                                      <p:tavLst>
                                        <p:tav tm="0">
                                          <p:val>
                                            <p:strVal val="1+#ppt_h/2"/>
                                          </p:val>
                                        </p:tav>
                                        <p:tav tm="100000">
                                          <p:val>
                                            <p:strVal val="#ppt_y"/>
                                          </p:val>
                                        </p:tav>
                                      </p:tavLst>
                                    </p:anim>
                                  </p:childTnLst>
                                </p:cTn>
                              </p:par>
                              <p:par>
                                <p:cTn id="116" presetID="2" presetClass="entr" presetSubtype="4" fill="hold" nodeType="withEffect">
                                  <p:stCondLst>
                                    <p:cond delay="0"/>
                                  </p:stCondLst>
                                  <p:childTnLst>
                                    <p:set>
                                      <p:cBhvr>
                                        <p:cTn id="117" dur="1" fill="hold">
                                          <p:stCondLst>
                                            <p:cond delay="0"/>
                                          </p:stCondLst>
                                        </p:cTn>
                                        <p:tgtEl>
                                          <p:spTgt spid="311382"/>
                                        </p:tgtEl>
                                        <p:attrNameLst>
                                          <p:attrName>style.visibility</p:attrName>
                                        </p:attrNameLst>
                                      </p:cBhvr>
                                      <p:to>
                                        <p:strVal val="visible"/>
                                      </p:to>
                                    </p:set>
                                    <p:anim calcmode="lin" valueType="num">
                                      <p:cBhvr additive="base">
                                        <p:cTn id="118" dur="500" fill="hold"/>
                                        <p:tgtEl>
                                          <p:spTgt spid="311382"/>
                                        </p:tgtEl>
                                        <p:attrNameLst>
                                          <p:attrName>ppt_x</p:attrName>
                                        </p:attrNameLst>
                                      </p:cBhvr>
                                      <p:tavLst>
                                        <p:tav tm="0">
                                          <p:val>
                                            <p:strVal val="#ppt_x"/>
                                          </p:val>
                                        </p:tav>
                                        <p:tav tm="100000">
                                          <p:val>
                                            <p:strVal val="#ppt_x"/>
                                          </p:val>
                                        </p:tav>
                                      </p:tavLst>
                                    </p:anim>
                                    <p:anim calcmode="lin" valueType="num">
                                      <p:cBhvr additive="base">
                                        <p:cTn id="119" dur="500" fill="hold"/>
                                        <p:tgtEl>
                                          <p:spTgt spid="311382"/>
                                        </p:tgtEl>
                                        <p:attrNameLst>
                                          <p:attrName>ppt_y</p:attrName>
                                        </p:attrNameLst>
                                      </p:cBhvr>
                                      <p:tavLst>
                                        <p:tav tm="0">
                                          <p:val>
                                            <p:strVal val="1+#ppt_h/2"/>
                                          </p:val>
                                        </p:tav>
                                        <p:tav tm="100000">
                                          <p:val>
                                            <p:strVal val="#ppt_y"/>
                                          </p:val>
                                        </p:tav>
                                      </p:tavLst>
                                    </p:anim>
                                  </p:childTnLst>
                                </p:cTn>
                              </p:par>
                              <p:par>
                                <p:cTn id="120" presetID="2" presetClass="entr" presetSubtype="4" fill="hold" nodeType="withEffect">
                                  <p:stCondLst>
                                    <p:cond delay="0"/>
                                  </p:stCondLst>
                                  <p:childTnLst>
                                    <p:set>
                                      <p:cBhvr>
                                        <p:cTn id="121" dur="1" fill="hold">
                                          <p:stCondLst>
                                            <p:cond delay="0"/>
                                          </p:stCondLst>
                                        </p:cTn>
                                        <p:tgtEl>
                                          <p:spTgt spid="311383"/>
                                        </p:tgtEl>
                                        <p:attrNameLst>
                                          <p:attrName>style.visibility</p:attrName>
                                        </p:attrNameLst>
                                      </p:cBhvr>
                                      <p:to>
                                        <p:strVal val="visible"/>
                                      </p:to>
                                    </p:set>
                                    <p:anim calcmode="lin" valueType="num">
                                      <p:cBhvr additive="base">
                                        <p:cTn id="122" dur="500" fill="hold"/>
                                        <p:tgtEl>
                                          <p:spTgt spid="311383"/>
                                        </p:tgtEl>
                                        <p:attrNameLst>
                                          <p:attrName>ppt_x</p:attrName>
                                        </p:attrNameLst>
                                      </p:cBhvr>
                                      <p:tavLst>
                                        <p:tav tm="0">
                                          <p:val>
                                            <p:strVal val="#ppt_x"/>
                                          </p:val>
                                        </p:tav>
                                        <p:tav tm="100000">
                                          <p:val>
                                            <p:strVal val="#ppt_x"/>
                                          </p:val>
                                        </p:tav>
                                      </p:tavLst>
                                    </p:anim>
                                    <p:anim calcmode="lin" valueType="num">
                                      <p:cBhvr additive="base">
                                        <p:cTn id="123" dur="500" fill="hold"/>
                                        <p:tgtEl>
                                          <p:spTgt spid="311383"/>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311384"/>
                                        </p:tgtEl>
                                        <p:attrNameLst>
                                          <p:attrName>style.visibility</p:attrName>
                                        </p:attrNameLst>
                                      </p:cBhvr>
                                      <p:to>
                                        <p:strVal val="visible"/>
                                      </p:to>
                                    </p:set>
                                    <p:anim calcmode="lin" valueType="num">
                                      <p:cBhvr additive="base">
                                        <p:cTn id="126" dur="500" fill="hold"/>
                                        <p:tgtEl>
                                          <p:spTgt spid="311384"/>
                                        </p:tgtEl>
                                        <p:attrNameLst>
                                          <p:attrName>ppt_x</p:attrName>
                                        </p:attrNameLst>
                                      </p:cBhvr>
                                      <p:tavLst>
                                        <p:tav tm="0">
                                          <p:val>
                                            <p:strVal val="#ppt_x"/>
                                          </p:val>
                                        </p:tav>
                                        <p:tav tm="100000">
                                          <p:val>
                                            <p:strVal val="#ppt_x"/>
                                          </p:val>
                                        </p:tav>
                                      </p:tavLst>
                                    </p:anim>
                                    <p:anim calcmode="lin" valueType="num">
                                      <p:cBhvr additive="base">
                                        <p:cTn id="127" dur="500" fill="hold"/>
                                        <p:tgtEl>
                                          <p:spTgt spid="311384"/>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311387"/>
                                        </p:tgtEl>
                                        <p:attrNameLst>
                                          <p:attrName>style.visibility</p:attrName>
                                        </p:attrNameLst>
                                      </p:cBhvr>
                                      <p:to>
                                        <p:strVal val="visible"/>
                                      </p:to>
                                    </p:set>
                                    <p:anim calcmode="lin" valueType="num">
                                      <p:cBhvr additive="base">
                                        <p:cTn id="130" dur="500" fill="hold"/>
                                        <p:tgtEl>
                                          <p:spTgt spid="311387"/>
                                        </p:tgtEl>
                                        <p:attrNameLst>
                                          <p:attrName>ppt_x</p:attrName>
                                        </p:attrNameLst>
                                      </p:cBhvr>
                                      <p:tavLst>
                                        <p:tav tm="0">
                                          <p:val>
                                            <p:strVal val="#ppt_x"/>
                                          </p:val>
                                        </p:tav>
                                        <p:tav tm="100000">
                                          <p:val>
                                            <p:strVal val="#ppt_x"/>
                                          </p:val>
                                        </p:tav>
                                      </p:tavLst>
                                    </p:anim>
                                    <p:anim calcmode="lin" valueType="num">
                                      <p:cBhvr additive="base">
                                        <p:cTn id="131" dur="500" fill="hold"/>
                                        <p:tgtEl>
                                          <p:spTgt spid="311387"/>
                                        </p:tgtEl>
                                        <p:attrNameLst>
                                          <p:attrName>ppt_y</p:attrName>
                                        </p:attrNameLst>
                                      </p:cBhvr>
                                      <p:tavLst>
                                        <p:tav tm="0">
                                          <p:val>
                                            <p:strVal val="1+#ppt_h/2"/>
                                          </p:val>
                                        </p:tav>
                                        <p:tav tm="100000">
                                          <p:val>
                                            <p:strVal val="#ppt_y"/>
                                          </p:val>
                                        </p:tav>
                                      </p:tavLst>
                                    </p:anim>
                                  </p:childTnLst>
                                </p:cTn>
                              </p:par>
                              <p:par>
                                <p:cTn id="132" presetID="2" presetClass="entr" presetSubtype="4" fill="hold" nodeType="withEffect">
                                  <p:stCondLst>
                                    <p:cond delay="0"/>
                                  </p:stCondLst>
                                  <p:childTnLst>
                                    <p:set>
                                      <p:cBhvr>
                                        <p:cTn id="133" dur="1" fill="hold">
                                          <p:stCondLst>
                                            <p:cond delay="0"/>
                                          </p:stCondLst>
                                        </p:cTn>
                                        <p:tgtEl>
                                          <p:spTgt spid="311388"/>
                                        </p:tgtEl>
                                        <p:attrNameLst>
                                          <p:attrName>style.visibility</p:attrName>
                                        </p:attrNameLst>
                                      </p:cBhvr>
                                      <p:to>
                                        <p:strVal val="visible"/>
                                      </p:to>
                                    </p:set>
                                    <p:anim calcmode="lin" valueType="num">
                                      <p:cBhvr additive="base">
                                        <p:cTn id="134" dur="500" fill="hold"/>
                                        <p:tgtEl>
                                          <p:spTgt spid="311388"/>
                                        </p:tgtEl>
                                        <p:attrNameLst>
                                          <p:attrName>ppt_x</p:attrName>
                                        </p:attrNameLst>
                                      </p:cBhvr>
                                      <p:tavLst>
                                        <p:tav tm="0">
                                          <p:val>
                                            <p:strVal val="#ppt_x"/>
                                          </p:val>
                                        </p:tav>
                                        <p:tav tm="100000">
                                          <p:val>
                                            <p:strVal val="#ppt_x"/>
                                          </p:val>
                                        </p:tav>
                                      </p:tavLst>
                                    </p:anim>
                                    <p:anim calcmode="lin" valueType="num">
                                      <p:cBhvr additive="base">
                                        <p:cTn id="135" dur="500" fill="hold"/>
                                        <p:tgtEl>
                                          <p:spTgt spid="311388"/>
                                        </p:tgtEl>
                                        <p:attrNameLst>
                                          <p:attrName>ppt_y</p:attrName>
                                        </p:attrNameLst>
                                      </p:cBhvr>
                                      <p:tavLst>
                                        <p:tav tm="0">
                                          <p:val>
                                            <p:strVal val="1+#ppt_h/2"/>
                                          </p:val>
                                        </p:tav>
                                        <p:tav tm="100000">
                                          <p:val>
                                            <p:strVal val="#ppt_y"/>
                                          </p:val>
                                        </p:tav>
                                      </p:tavLst>
                                    </p:anim>
                                  </p:childTnLst>
                                </p:cTn>
                              </p:par>
                              <p:par>
                                <p:cTn id="136" presetID="2" presetClass="entr" presetSubtype="4" fill="hold" nodeType="withEffect">
                                  <p:stCondLst>
                                    <p:cond delay="0"/>
                                  </p:stCondLst>
                                  <p:childTnLst>
                                    <p:set>
                                      <p:cBhvr>
                                        <p:cTn id="137" dur="1" fill="hold">
                                          <p:stCondLst>
                                            <p:cond delay="0"/>
                                          </p:stCondLst>
                                        </p:cTn>
                                        <p:tgtEl>
                                          <p:spTgt spid="311389"/>
                                        </p:tgtEl>
                                        <p:attrNameLst>
                                          <p:attrName>style.visibility</p:attrName>
                                        </p:attrNameLst>
                                      </p:cBhvr>
                                      <p:to>
                                        <p:strVal val="visible"/>
                                      </p:to>
                                    </p:set>
                                    <p:anim calcmode="lin" valueType="num">
                                      <p:cBhvr additive="base">
                                        <p:cTn id="138" dur="500" fill="hold"/>
                                        <p:tgtEl>
                                          <p:spTgt spid="311389"/>
                                        </p:tgtEl>
                                        <p:attrNameLst>
                                          <p:attrName>ppt_x</p:attrName>
                                        </p:attrNameLst>
                                      </p:cBhvr>
                                      <p:tavLst>
                                        <p:tav tm="0">
                                          <p:val>
                                            <p:strVal val="#ppt_x"/>
                                          </p:val>
                                        </p:tav>
                                        <p:tav tm="100000">
                                          <p:val>
                                            <p:strVal val="#ppt_x"/>
                                          </p:val>
                                        </p:tav>
                                      </p:tavLst>
                                    </p:anim>
                                    <p:anim calcmode="lin" valueType="num">
                                      <p:cBhvr additive="base">
                                        <p:cTn id="139" dur="500" fill="hold"/>
                                        <p:tgtEl>
                                          <p:spTgt spid="311389"/>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311390"/>
                                        </p:tgtEl>
                                        <p:attrNameLst>
                                          <p:attrName>style.visibility</p:attrName>
                                        </p:attrNameLst>
                                      </p:cBhvr>
                                      <p:to>
                                        <p:strVal val="visible"/>
                                      </p:to>
                                    </p:set>
                                    <p:anim calcmode="lin" valueType="num">
                                      <p:cBhvr additive="base">
                                        <p:cTn id="142" dur="500" fill="hold"/>
                                        <p:tgtEl>
                                          <p:spTgt spid="311390"/>
                                        </p:tgtEl>
                                        <p:attrNameLst>
                                          <p:attrName>ppt_x</p:attrName>
                                        </p:attrNameLst>
                                      </p:cBhvr>
                                      <p:tavLst>
                                        <p:tav tm="0">
                                          <p:val>
                                            <p:strVal val="#ppt_x"/>
                                          </p:val>
                                        </p:tav>
                                        <p:tav tm="100000">
                                          <p:val>
                                            <p:strVal val="#ppt_x"/>
                                          </p:val>
                                        </p:tav>
                                      </p:tavLst>
                                    </p:anim>
                                    <p:anim calcmode="lin" valueType="num">
                                      <p:cBhvr additive="base">
                                        <p:cTn id="143" dur="500" fill="hold"/>
                                        <p:tgtEl>
                                          <p:spTgt spid="311390"/>
                                        </p:tgtEl>
                                        <p:attrNameLst>
                                          <p:attrName>ppt_y</p:attrName>
                                        </p:attrNameLst>
                                      </p:cBhvr>
                                      <p:tavLst>
                                        <p:tav tm="0">
                                          <p:val>
                                            <p:strVal val="1+#ppt_h/2"/>
                                          </p:val>
                                        </p:tav>
                                        <p:tav tm="100000">
                                          <p:val>
                                            <p:strVal val="#ppt_y"/>
                                          </p:val>
                                        </p:tav>
                                      </p:tavLst>
                                    </p:anim>
                                  </p:childTnLst>
                                </p:cTn>
                              </p:par>
                              <p:par>
                                <p:cTn id="144" presetID="2" presetClass="entr" presetSubtype="4" fill="hold" nodeType="withEffect">
                                  <p:stCondLst>
                                    <p:cond delay="0"/>
                                  </p:stCondLst>
                                  <p:childTnLst>
                                    <p:set>
                                      <p:cBhvr>
                                        <p:cTn id="145" dur="1" fill="hold">
                                          <p:stCondLst>
                                            <p:cond delay="0"/>
                                          </p:stCondLst>
                                        </p:cTn>
                                        <p:tgtEl>
                                          <p:spTgt spid="311391"/>
                                        </p:tgtEl>
                                        <p:attrNameLst>
                                          <p:attrName>style.visibility</p:attrName>
                                        </p:attrNameLst>
                                      </p:cBhvr>
                                      <p:to>
                                        <p:strVal val="visible"/>
                                      </p:to>
                                    </p:set>
                                    <p:anim calcmode="lin" valueType="num">
                                      <p:cBhvr additive="base">
                                        <p:cTn id="146" dur="500" fill="hold"/>
                                        <p:tgtEl>
                                          <p:spTgt spid="311391"/>
                                        </p:tgtEl>
                                        <p:attrNameLst>
                                          <p:attrName>ppt_x</p:attrName>
                                        </p:attrNameLst>
                                      </p:cBhvr>
                                      <p:tavLst>
                                        <p:tav tm="0">
                                          <p:val>
                                            <p:strVal val="#ppt_x"/>
                                          </p:val>
                                        </p:tav>
                                        <p:tav tm="100000">
                                          <p:val>
                                            <p:strVal val="#ppt_x"/>
                                          </p:val>
                                        </p:tav>
                                      </p:tavLst>
                                    </p:anim>
                                    <p:anim calcmode="lin" valueType="num">
                                      <p:cBhvr additive="base">
                                        <p:cTn id="147" dur="500" fill="hold"/>
                                        <p:tgtEl>
                                          <p:spTgt spid="311391"/>
                                        </p:tgtEl>
                                        <p:attrNameLst>
                                          <p:attrName>ppt_y</p:attrName>
                                        </p:attrNameLst>
                                      </p:cBhvr>
                                      <p:tavLst>
                                        <p:tav tm="0">
                                          <p:val>
                                            <p:strVal val="1+#ppt_h/2"/>
                                          </p:val>
                                        </p:tav>
                                        <p:tav tm="100000">
                                          <p:val>
                                            <p:strVal val="#ppt_y"/>
                                          </p:val>
                                        </p:tav>
                                      </p:tavLst>
                                    </p:anim>
                                  </p:childTnLst>
                                </p:cTn>
                              </p:par>
                              <p:par>
                                <p:cTn id="148" presetID="2" presetClass="entr" presetSubtype="4" fill="hold" nodeType="withEffect">
                                  <p:stCondLst>
                                    <p:cond delay="0"/>
                                  </p:stCondLst>
                                  <p:childTnLst>
                                    <p:set>
                                      <p:cBhvr>
                                        <p:cTn id="149" dur="1" fill="hold">
                                          <p:stCondLst>
                                            <p:cond delay="0"/>
                                          </p:stCondLst>
                                        </p:cTn>
                                        <p:tgtEl>
                                          <p:spTgt spid="311392"/>
                                        </p:tgtEl>
                                        <p:attrNameLst>
                                          <p:attrName>style.visibility</p:attrName>
                                        </p:attrNameLst>
                                      </p:cBhvr>
                                      <p:to>
                                        <p:strVal val="visible"/>
                                      </p:to>
                                    </p:set>
                                    <p:anim calcmode="lin" valueType="num">
                                      <p:cBhvr additive="base">
                                        <p:cTn id="150" dur="500" fill="hold"/>
                                        <p:tgtEl>
                                          <p:spTgt spid="311392"/>
                                        </p:tgtEl>
                                        <p:attrNameLst>
                                          <p:attrName>ppt_x</p:attrName>
                                        </p:attrNameLst>
                                      </p:cBhvr>
                                      <p:tavLst>
                                        <p:tav tm="0">
                                          <p:val>
                                            <p:strVal val="#ppt_x"/>
                                          </p:val>
                                        </p:tav>
                                        <p:tav tm="100000">
                                          <p:val>
                                            <p:strVal val="#ppt_x"/>
                                          </p:val>
                                        </p:tav>
                                      </p:tavLst>
                                    </p:anim>
                                    <p:anim calcmode="lin" valueType="num">
                                      <p:cBhvr additive="base">
                                        <p:cTn id="151" dur="500" fill="hold"/>
                                        <p:tgtEl>
                                          <p:spTgt spid="311392"/>
                                        </p:tgtEl>
                                        <p:attrNameLst>
                                          <p:attrName>ppt_y</p:attrName>
                                        </p:attrNameLst>
                                      </p:cBhvr>
                                      <p:tavLst>
                                        <p:tav tm="0">
                                          <p:val>
                                            <p:strVal val="1+#ppt_h/2"/>
                                          </p:val>
                                        </p:tav>
                                        <p:tav tm="100000">
                                          <p:val>
                                            <p:strVal val="#ppt_y"/>
                                          </p:val>
                                        </p:tav>
                                      </p:tavLst>
                                    </p:anim>
                                  </p:childTnLst>
                                </p:cTn>
                              </p:par>
                              <p:par>
                                <p:cTn id="152" presetID="2" presetClass="entr" presetSubtype="4" fill="hold" grpId="0" nodeType="withEffect">
                                  <p:stCondLst>
                                    <p:cond delay="0"/>
                                  </p:stCondLst>
                                  <p:childTnLst>
                                    <p:set>
                                      <p:cBhvr>
                                        <p:cTn id="153" dur="1" fill="hold">
                                          <p:stCondLst>
                                            <p:cond delay="0"/>
                                          </p:stCondLst>
                                        </p:cTn>
                                        <p:tgtEl>
                                          <p:spTgt spid="311393"/>
                                        </p:tgtEl>
                                        <p:attrNameLst>
                                          <p:attrName>style.visibility</p:attrName>
                                        </p:attrNameLst>
                                      </p:cBhvr>
                                      <p:to>
                                        <p:strVal val="visible"/>
                                      </p:to>
                                    </p:set>
                                    <p:anim calcmode="lin" valueType="num">
                                      <p:cBhvr additive="base">
                                        <p:cTn id="154" dur="500" fill="hold"/>
                                        <p:tgtEl>
                                          <p:spTgt spid="311393"/>
                                        </p:tgtEl>
                                        <p:attrNameLst>
                                          <p:attrName>ppt_x</p:attrName>
                                        </p:attrNameLst>
                                      </p:cBhvr>
                                      <p:tavLst>
                                        <p:tav tm="0">
                                          <p:val>
                                            <p:strVal val="#ppt_x"/>
                                          </p:val>
                                        </p:tav>
                                        <p:tav tm="100000">
                                          <p:val>
                                            <p:strVal val="#ppt_x"/>
                                          </p:val>
                                        </p:tav>
                                      </p:tavLst>
                                    </p:anim>
                                    <p:anim calcmode="lin" valueType="num">
                                      <p:cBhvr additive="base">
                                        <p:cTn id="155" dur="500" fill="hold"/>
                                        <p:tgtEl>
                                          <p:spTgt spid="311393"/>
                                        </p:tgtEl>
                                        <p:attrNameLst>
                                          <p:attrName>ppt_y</p:attrName>
                                        </p:attrNameLst>
                                      </p:cBhvr>
                                      <p:tavLst>
                                        <p:tav tm="0">
                                          <p:val>
                                            <p:strVal val="1+#ppt_h/2"/>
                                          </p:val>
                                        </p:tav>
                                        <p:tav tm="100000">
                                          <p:val>
                                            <p:strVal val="#ppt_y"/>
                                          </p:val>
                                        </p:tav>
                                      </p:tavLst>
                                    </p:anim>
                                  </p:childTnLst>
                                </p:cTn>
                              </p:par>
                              <p:par>
                                <p:cTn id="156" presetID="2" presetClass="entr" presetSubtype="4" fill="hold" nodeType="withEffect">
                                  <p:stCondLst>
                                    <p:cond delay="0"/>
                                  </p:stCondLst>
                                  <p:childTnLst>
                                    <p:set>
                                      <p:cBhvr>
                                        <p:cTn id="157" dur="1" fill="hold">
                                          <p:stCondLst>
                                            <p:cond delay="0"/>
                                          </p:stCondLst>
                                        </p:cTn>
                                        <p:tgtEl>
                                          <p:spTgt spid="311394"/>
                                        </p:tgtEl>
                                        <p:attrNameLst>
                                          <p:attrName>style.visibility</p:attrName>
                                        </p:attrNameLst>
                                      </p:cBhvr>
                                      <p:to>
                                        <p:strVal val="visible"/>
                                      </p:to>
                                    </p:set>
                                    <p:anim calcmode="lin" valueType="num">
                                      <p:cBhvr additive="base">
                                        <p:cTn id="158" dur="500" fill="hold"/>
                                        <p:tgtEl>
                                          <p:spTgt spid="311394"/>
                                        </p:tgtEl>
                                        <p:attrNameLst>
                                          <p:attrName>ppt_x</p:attrName>
                                        </p:attrNameLst>
                                      </p:cBhvr>
                                      <p:tavLst>
                                        <p:tav tm="0">
                                          <p:val>
                                            <p:strVal val="#ppt_x"/>
                                          </p:val>
                                        </p:tav>
                                        <p:tav tm="100000">
                                          <p:val>
                                            <p:strVal val="#ppt_x"/>
                                          </p:val>
                                        </p:tav>
                                      </p:tavLst>
                                    </p:anim>
                                    <p:anim calcmode="lin" valueType="num">
                                      <p:cBhvr additive="base">
                                        <p:cTn id="159" dur="500" fill="hold"/>
                                        <p:tgtEl>
                                          <p:spTgt spid="311394"/>
                                        </p:tgtEl>
                                        <p:attrNameLst>
                                          <p:attrName>ppt_y</p:attrName>
                                        </p:attrNameLst>
                                      </p:cBhvr>
                                      <p:tavLst>
                                        <p:tav tm="0">
                                          <p:val>
                                            <p:strVal val="1+#ppt_h/2"/>
                                          </p:val>
                                        </p:tav>
                                        <p:tav tm="100000">
                                          <p:val>
                                            <p:strVal val="#ppt_y"/>
                                          </p:val>
                                        </p:tav>
                                      </p:tavLst>
                                    </p:anim>
                                  </p:childTnLst>
                                </p:cTn>
                              </p:par>
                              <p:par>
                                <p:cTn id="160" presetID="2" presetClass="entr" presetSubtype="4" fill="hold" nodeType="withEffect">
                                  <p:stCondLst>
                                    <p:cond delay="0"/>
                                  </p:stCondLst>
                                  <p:childTnLst>
                                    <p:set>
                                      <p:cBhvr>
                                        <p:cTn id="161" dur="1" fill="hold">
                                          <p:stCondLst>
                                            <p:cond delay="0"/>
                                          </p:stCondLst>
                                        </p:cTn>
                                        <p:tgtEl>
                                          <p:spTgt spid="311395"/>
                                        </p:tgtEl>
                                        <p:attrNameLst>
                                          <p:attrName>style.visibility</p:attrName>
                                        </p:attrNameLst>
                                      </p:cBhvr>
                                      <p:to>
                                        <p:strVal val="visible"/>
                                      </p:to>
                                    </p:set>
                                    <p:anim calcmode="lin" valueType="num">
                                      <p:cBhvr additive="base">
                                        <p:cTn id="162" dur="500" fill="hold"/>
                                        <p:tgtEl>
                                          <p:spTgt spid="311395"/>
                                        </p:tgtEl>
                                        <p:attrNameLst>
                                          <p:attrName>ppt_x</p:attrName>
                                        </p:attrNameLst>
                                      </p:cBhvr>
                                      <p:tavLst>
                                        <p:tav tm="0">
                                          <p:val>
                                            <p:strVal val="#ppt_x"/>
                                          </p:val>
                                        </p:tav>
                                        <p:tav tm="100000">
                                          <p:val>
                                            <p:strVal val="#ppt_x"/>
                                          </p:val>
                                        </p:tav>
                                      </p:tavLst>
                                    </p:anim>
                                    <p:anim calcmode="lin" valueType="num">
                                      <p:cBhvr additive="base">
                                        <p:cTn id="163" dur="500" fill="hold"/>
                                        <p:tgtEl>
                                          <p:spTgt spid="311395"/>
                                        </p:tgtEl>
                                        <p:attrNameLst>
                                          <p:attrName>ppt_y</p:attrName>
                                        </p:attrNameLst>
                                      </p:cBhvr>
                                      <p:tavLst>
                                        <p:tav tm="0">
                                          <p:val>
                                            <p:strVal val="1+#ppt_h/2"/>
                                          </p:val>
                                        </p:tav>
                                        <p:tav tm="100000">
                                          <p:val>
                                            <p:strVal val="#ppt_y"/>
                                          </p:val>
                                        </p:tav>
                                      </p:tavLst>
                                    </p:anim>
                                  </p:childTnLst>
                                </p:cTn>
                              </p:par>
                              <p:par>
                                <p:cTn id="164" presetID="2" presetClass="entr" presetSubtype="4" fill="hold" nodeType="withEffect">
                                  <p:stCondLst>
                                    <p:cond delay="0"/>
                                  </p:stCondLst>
                                  <p:childTnLst>
                                    <p:set>
                                      <p:cBhvr>
                                        <p:cTn id="165" dur="1" fill="hold">
                                          <p:stCondLst>
                                            <p:cond delay="0"/>
                                          </p:stCondLst>
                                        </p:cTn>
                                        <p:tgtEl>
                                          <p:spTgt spid="311404"/>
                                        </p:tgtEl>
                                        <p:attrNameLst>
                                          <p:attrName>style.visibility</p:attrName>
                                        </p:attrNameLst>
                                      </p:cBhvr>
                                      <p:to>
                                        <p:strVal val="visible"/>
                                      </p:to>
                                    </p:set>
                                    <p:anim calcmode="lin" valueType="num">
                                      <p:cBhvr additive="base">
                                        <p:cTn id="166" dur="500" fill="hold"/>
                                        <p:tgtEl>
                                          <p:spTgt spid="311404"/>
                                        </p:tgtEl>
                                        <p:attrNameLst>
                                          <p:attrName>ppt_x</p:attrName>
                                        </p:attrNameLst>
                                      </p:cBhvr>
                                      <p:tavLst>
                                        <p:tav tm="0">
                                          <p:val>
                                            <p:strVal val="#ppt_x"/>
                                          </p:val>
                                        </p:tav>
                                        <p:tav tm="100000">
                                          <p:val>
                                            <p:strVal val="#ppt_x"/>
                                          </p:val>
                                        </p:tav>
                                      </p:tavLst>
                                    </p:anim>
                                    <p:anim calcmode="lin" valueType="num">
                                      <p:cBhvr additive="base">
                                        <p:cTn id="167" dur="500" fill="hold"/>
                                        <p:tgtEl>
                                          <p:spTgt spid="311404"/>
                                        </p:tgtEl>
                                        <p:attrNameLst>
                                          <p:attrName>ppt_y</p:attrName>
                                        </p:attrNameLst>
                                      </p:cBhvr>
                                      <p:tavLst>
                                        <p:tav tm="0">
                                          <p:val>
                                            <p:strVal val="1+#ppt_h/2"/>
                                          </p:val>
                                        </p:tav>
                                        <p:tav tm="100000">
                                          <p:val>
                                            <p:strVal val="#ppt_y"/>
                                          </p:val>
                                        </p:tav>
                                      </p:tavLst>
                                    </p:anim>
                                  </p:childTnLst>
                                </p:cTn>
                              </p:par>
                              <p:par>
                                <p:cTn id="168" presetID="2" presetClass="entr" presetSubtype="4" fill="hold" nodeType="withEffect">
                                  <p:stCondLst>
                                    <p:cond delay="0"/>
                                  </p:stCondLst>
                                  <p:childTnLst>
                                    <p:set>
                                      <p:cBhvr>
                                        <p:cTn id="169" dur="1" fill="hold">
                                          <p:stCondLst>
                                            <p:cond delay="0"/>
                                          </p:stCondLst>
                                        </p:cTn>
                                        <p:tgtEl>
                                          <p:spTgt spid="311405"/>
                                        </p:tgtEl>
                                        <p:attrNameLst>
                                          <p:attrName>style.visibility</p:attrName>
                                        </p:attrNameLst>
                                      </p:cBhvr>
                                      <p:to>
                                        <p:strVal val="visible"/>
                                      </p:to>
                                    </p:set>
                                    <p:anim calcmode="lin" valueType="num">
                                      <p:cBhvr additive="base">
                                        <p:cTn id="170" dur="500" fill="hold"/>
                                        <p:tgtEl>
                                          <p:spTgt spid="311405"/>
                                        </p:tgtEl>
                                        <p:attrNameLst>
                                          <p:attrName>ppt_x</p:attrName>
                                        </p:attrNameLst>
                                      </p:cBhvr>
                                      <p:tavLst>
                                        <p:tav tm="0">
                                          <p:val>
                                            <p:strVal val="#ppt_x"/>
                                          </p:val>
                                        </p:tav>
                                        <p:tav tm="100000">
                                          <p:val>
                                            <p:strVal val="#ppt_x"/>
                                          </p:val>
                                        </p:tav>
                                      </p:tavLst>
                                    </p:anim>
                                    <p:anim calcmode="lin" valueType="num">
                                      <p:cBhvr additive="base">
                                        <p:cTn id="171" dur="500" fill="hold"/>
                                        <p:tgtEl>
                                          <p:spTgt spid="311405"/>
                                        </p:tgtEl>
                                        <p:attrNameLst>
                                          <p:attrName>ppt_y</p:attrName>
                                        </p:attrNameLst>
                                      </p:cBhvr>
                                      <p:tavLst>
                                        <p:tav tm="0">
                                          <p:val>
                                            <p:strVal val="1+#ppt_h/2"/>
                                          </p:val>
                                        </p:tav>
                                        <p:tav tm="100000">
                                          <p:val>
                                            <p:strVal val="#ppt_y"/>
                                          </p:val>
                                        </p:tav>
                                      </p:tavLst>
                                    </p:anim>
                                  </p:childTnLst>
                                </p:cTn>
                              </p:par>
                              <p:par>
                                <p:cTn id="172" presetID="2" presetClass="entr" presetSubtype="4" fill="hold" grpId="0" nodeType="withEffect">
                                  <p:stCondLst>
                                    <p:cond delay="0"/>
                                  </p:stCondLst>
                                  <p:childTnLst>
                                    <p:set>
                                      <p:cBhvr>
                                        <p:cTn id="173" dur="1" fill="hold">
                                          <p:stCondLst>
                                            <p:cond delay="0"/>
                                          </p:stCondLst>
                                        </p:cTn>
                                        <p:tgtEl>
                                          <p:spTgt spid="311407"/>
                                        </p:tgtEl>
                                        <p:attrNameLst>
                                          <p:attrName>style.visibility</p:attrName>
                                        </p:attrNameLst>
                                      </p:cBhvr>
                                      <p:to>
                                        <p:strVal val="visible"/>
                                      </p:to>
                                    </p:set>
                                    <p:anim calcmode="lin" valueType="num">
                                      <p:cBhvr additive="base">
                                        <p:cTn id="174" dur="500" fill="hold"/>
                                        <p:tgtEl>
                                          <p:spTgt spid="311407"/>
                                        </p:tgtEl>
                                        <p:attrNameLst>
                                          <p:attrName>ppt_x</p:attrName>
                                        </p:attrNameLst>
                                      </p:cBhvr>
                                      <p:tavLst>
                                        <p:tav tm="0">
                                          <p:val>
                                            <p:strVal val="#ppt_x"/>
                                          </p:val>
                                        </p:tav>
                                        <p:tav tm="100000">
                                          <p:val>
                                            <p:strVal val="#ppt_x"/>
                                          </p:val>
                                        </p:tav>
                                      </p:tavLst>
                                    </p:anim>
                                    <p:anim calcmode="lin" valueType="num">
                                      <p:cBhvr additive="base">
                                        <p:cTn id="175" dur="500" fill="hold"/>
                                        <p:tgtEl>
                                          <p:spTgt spid="311407"/>
                                        </p:tgtEl>
                                        <p:attrNameLst>
                                          <p:attrName>ppt_y</p:attrName>
                                        </p:attrNameLst>
                                      </p:cBhvr>
                                      <p:tavLst>
                                        <p:tav tm="0">
                                          <p:val>
                                            <p:strVal val="1+#ppt_h/2"/>
                                          </p:val>
                                        </p:tav>
                                        <p:tav tm="100000">
                                          <p:val>
                                            <p:strVal val="#ppt_y"/>
                                          </p:val>
                                        </p:tav>
                                      </p:tavLst>
                                    </p:anim>
                                  </p:childTnLst>
                                </p:cTn>
                              </p:par>
                              <p:par>
                                <p:cTn id="176" presetID="2" presetClass="entr" presetSubtype="4" fill="hold" grpId="0" nodeType="withEffect">
                                  <p:stCondLst>
                                    <p:cond delay="0"/>
                                  </p:stCondLst>
                                  <p:childTnLst>
                                    <p:set>
                                      <p:cBhvr>
                                        <p:cTn id="177" dur="1" fill="hold">
                                          <p:stCondLst>
                                            <p:cond delay="0"/>
                                          </p:stCondLst>
                                        </p:cTn>
                                        <p:tgtEl>
                                          <p:spTgt spid="311408"/>
                                        </p:tgtEl>
                                        <p:attrNameLst>
                                          <p:attrName>style.visibility</p:attrName>
                                        </p:attrNameLst>
                                      </p:cBhvr>
                                      <p:to>
                                        <p:strVal val="visible"/>
                                      </p:to>
                                    </p:set>
                                    <p:anim calcmode="lin" valueType="num">
                                      <p:cBhvr additive="base">
                                        <p:cTn id="178" dur="500" fill="hold"/>
                                        <p:tgtEl>
                                          <p:spTgt spid="311408"/>
                                        </p:tgtEl>
                                        <p:attrNameLst>
                                          <p:attrName>ppt_x</p:attrName>
                                        </p:attrNameLst>
                                      </p:cBhvr>
                                      <p:tavLst>
                                        <p:tav tm="0">
                                          <p:val>
                                            <p:strVal val="#ppt_x"/>
                                          </p:val>
                                        </p:tav>
                                        <p:tav tm="100000">
                                          <p:val>
                                            <p:strVal val="#ppt_x"/>
                                          </p:val>
                                        </p:tav>
                                      </p:tavLst>
                                    </p:anim>
                                    <p:anim calcmode="lin" valueType="num">
                                      <p:cBhvr additive="base">
                                        <p:cTn id="179" dur="500" fill="hold"/>
                                        <p:tgtEl>
                                          <p:spTgt spid="3114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55" grpId="0"/>
      <p:bldP spid="311356" grpId="0"/>
      <p:bldP spid="311357" grpId="0" bldLvl="0" animBg="1"/>
      <p:bldP spid="311358" grpId="0" bldLvl="0" animBg="1"/>
      <p:bldP spid="311359" grpId="0" bldLvl="0" animBg="1"/>
      <p:bldP spid="311366" grpId="0"/>
      <p:bldP spid="311367" grpId="0" bldLvl="0" animBg="1"/>
      <p:bldP spid="311368" grpId="0" bldLvl="0" animBg="1"/>
      <p:bldP spid="311369" grpId="0" bldLvl="0" animBg="1"/>
      <p:bldP spid="311374" grpId="0"/>
      <p:bldP spid="311377" grpId="0"/>
      <p:bldP spid="311378" grpId="0" bldLvl="0" animBg="1"/>
      <p:bldP spid="311379" grpId="0" bldLvl="0" animBg="1"/>
      <p:bldP spid="311380" grpId="0" bldLvl="0" animBg="1"/>
      <p:bldP spid="311387" grpId="0"/>
      <p:bldP spid="311390" grpId="0"/>
      <p:bldP spid="311393" grpId="0"/>
      <p:bldP spid="311407" grpId="0"/>
      <p:bldP spid="311408" grpId="0"/>
      <p:bldP spid="311410" grpId="0"/>
      <p:bldP spid="311412" grpId="0" bldLvl="0" animBg="1"/>
      <p:bldP spid="31141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5" name="文本框 312324"/>
          <p:cNvSpPr txBox="1"/>
          <p:nvPr/>
        </p:nvSpPr>
        <p:spPr>
          <a:xfrm>
            <a:off x="1703512" y="2321016"/>
            <a:ext cx="9073008" cy="1383665"/>
          </a:xfrm>
          <a:prstGeom prst="rect">
            <a:avLst/>
          </a:prstGeom>
          <a:noFill/>
          <a:ln w="9525">
            <a:noFill/>
          </a:ln>
        </p:spPr>
        <p:txBody>
          <a:bodyPr wrap="square">
            <a:spAutoFit/>
          </a:bodyPr>
          <a:lstStyle/>
          <a:p>
            <a:pPr>
              <a:spcBef>
                <a:spcPct val="50000"/>
              </a:spcBef>
            </a:pPr>
            <a:r>
              <a:rPr lang="zh-CN" altLang="en-US" sz="2800" dirty="0">
                <a:solidFill>
                  <a:srgbClr val="0000CC"/>
                </a:solidFill>
                <a:effectLst>
                  <a:outerShdw blurRad="38100" dist="38100" dir="2700000">
                    <a:srgbClr val="C0C0C0"/>
                  </a:outerShdw>
                </a:effectLst>
                <a:latin typeface="Tahoma" panose="020B0604030504040204" pitchFamily="34" charset="0"/>
              </a:rPr>
              <a:t>   进程从三种队列中申请和取出缓冲区，进行存数、取数操作，然后再放入相应队列。这些缓冲区被称为工作缓冲区，有</a:t>
            </a:r>
            <a:r>
              <a:rPr lang="en-US" altLang="zh-CN" sz="2800" dirty="0">
                <a:solidFill>
                  <a:srgbClr val="0000CC"/>
                </a:solidFill>
                <a:effectLst>
                  <a:outerShdw blurRad="38100" dist="38100" dir="2700000">
                    <a:srgbClr val="C0C0C0"/>
                  </a:outerShdw>
                </a:effectLst>
                <a:latin typeface="Tahoma" panose="020B0604030504040204" pitchFamily="34" charset="0"/>
              </a:rPr>
              <a:t>4</a:t>
            </a:r>
            <a:r>
              <a:rPr lang="zh-CN" altLang="en-US" sz="2800" dirty="0">
                <a:solidFill>
                  <a:srgbClr val="0000CC"/>
                </a:solidFill>
                <a:effectLst>
                  <a:outerShdw blurRad="38100" dist="38100" dir="2700000">
                    <a:srgbClr val="C0C0C0"/>
                  </a:outerShdw>
                </a:effectLst>
                <a:latin typeface="Tahoma" panose="020B0604030504040204" pitchFamily="34" charset="0"/>
              </a:rPr>
              <a:t>种工作缓冲区（下页示意）：</a:t>
            </a:r>
            <a:r>
              <a:rPr lang="zh-CN" altLang="en-US" dirty="0">
                <a:solidFill>
                  <a:srgbClr val="0000CC"/>
                </a:solidFill>
                <a:effectLst>
                  <a:outerShdw blurRad="38100" dist="38100" dir="2700000">
                    <a:srgbClr val="C0C0C0"/>
                  </a:outerShdw>
                </a:effectLst>
                <a:latin typeface="Tahoma" panose="020B0604030504040204" pitchFamily="34" charset="0"/>
              </a:rPr>
              <a:t> </a:t>
            </a:r>
          </a:p>
        </p:txBody>
      </p:sp>
      <p:sp>
        <p:nvSpPr>
          <p:cNvPr id="312326" name="文本框 312325"/>
          <p:cNvSpPr txBox="1"/>
          <p:nvPr/>
        </p:nvSpPr>
        <p:spPr>
          <a:xfrm>
            <a:off x="2423592" y="3861048"/>
            <a:ext cx="7850187" cy="569130"/>
          </a:xfrm>
          <a:prstGeom prst="rect">
            <a:avLst/>
          </a:prstGeom>
          <a:noFill/>
          <a:ln w="9525">
            <a:noFill/>
          </a:ln>
        </p:spPr>
        <p:txBody>
          <a:bodyPr>
            <a:spAutoFit/>
          </a:bodyPr>
          <a:lstStyle/>
          <a:p>
            <a:pPr>
              <a:lnSpc>
                <a:spcPct val="150000"/>
              </a:lnSpc>
              <a:spcBef>
                <a:spcPct val="50000"/>
              </a:spcBef>
              <a:buClr>
                <a:srgbClr val="CC3300"/>
              </a:buClr>
              <a:buFont typeface="Wingdings" panose="05000000000000000000" pitchFamily="2" charset="2"/>
              <a:buChar char="n"/>
            </a:pPr>
            <a:r>
              <a:rPr lang="zh-CN" altLang="en-US" dirty="0">
                <a:latin typeface="Tahoma" panose="020B0604030504040204" pitchFamily="34" charset="0"/>
              </a:rPr>
              <a:t> 用于收容设备输入数据的收容输入缓冲区</a:t>
            </a:r>
            <a:r>
              <a:rPr lang="en-US" altLang="zh-CN" err="1">
                <a:latin typeface="Tahoma" panose="020B0604030504040204" pitchFamily="34" charset="0"/>
              </a:rPr>
              <a:t>hin</a:t>
            </a:r>
            <a:r>
              <a:rPr lang="en-US" altLang="zh-CN">
                <a:latin typeface="Tahoma" panose="020B0604030504040204" pitchFamily="34" charset="0"/>
              </a:rPr>
              <a:t>; </a:t>
            </a:r>
            <a:endParaRPr lang="zh-CN" altLang="en-US" dirty="0">
              <a:latin typeface="Tahoma" panose="020B0604030504040204" pitchFamily="34" charset="0"/>
            </a:endParaRPr>
          </a:p>
        </p:txBody>
      </p:sp>
      <p:sp>
        <p:nvSpPr>
          <p:cNvPr id="312327" name="文本框 312326"/>
          <p:cNvSpPr txBox="1"/>
          <p:nvPr/>
        </p:nvSpPr>
        <p:spPr>
          <a:xfrm>
            <a:off x="2423592" y="4435723"/>
            <a:ext cx="7850187" cy="569130"/>
          </a:xfrm>
          <a:prstGeom prst="rect">
            <a:avLst/>
          </a:prstGeom>
          <a:noFill/>
          <a:ln w="9525">
            <a:noFill/>
          </a:ln>
        </p:spPr>
        <p:txBody>
          <a:bodyPr>
            <a:spAutoFit/>
          </a:bodyPr>
          <a:lstStyle/>
          <a:p>
            <a:pPr>
              <a:lnSpc>
                <a:spcPct val="150000"/>
              </a:lnSpc>
              <a:spcBef>
                <a:spcPct val="50000"/>
              </a:spcBef>
              <a:buClr>
                <a:srgbClr val="CC3300"/>
              </a:buClr>
              <a:buFont typeface="Wingdings" panose="05000000000000000000" pitchFamily="2" charset="2"/>
              <a:buChar char="n"/>
            </a:pPr>
            <a:r>
              <a:rPr lang="zh-CN" altLang="en-US" dirty="0">
                <a:latin typeface="Tahoma" panose="020B0604030504040204" pitchFamily="34" charset="0"/>
              </a:rPr>
              <a:t> 用于提取设备输入数据的提取输入缓冲区</a:t>
            </a:r>
            <a:r>
              <a:rPr lang="en-US" altLang="zh-CN">
                <a:latin typeface="Tahoma" panose="020B0604030504040204" pitchFamily="34" charset="0"/>
              </a:rPr>
              <a:t>sin; </a:t>
            </a:r>
            <a:endParaRPr lang="zh-CN" altLang="en-US" dirty="0">
              <a:latin typeface="Tahoma" panose="020B0604030504040204" pitchFamily="34" charset="0"/>
            </a:endParaRPr>
          </a:p>
        </p:txBody>
      </p:sp>
      <p:sp>
        <p:nvSpPr>
          <p:cNvPr id="312328" name="文本框 312327"/>
          <p:cNvSpPr txBox="1"/>
          <p:nvPr/>
        </p:nvSpPr>
        <p:spPr>
          <a:xfrm>
            <a:off x="2423592" y="4940548"/>
            <a:ext cx="7850187" cy="569130"/>
          </a:xfrm>
          <a:prstGeom prst="rect">
            <a:avLst/>
          </a:prstGeom>
          <a:noFill/>
          <a:ln w="9525">
            <a:noFill/>
          </a:ln>
        </p:spPr>
        <p:txBody>
          <a:bodyPr>
            <a:spAutoFit/>
          </a:bodyPr>
          <a:lstStyle/>
          <a:p>
            <a:pPr>
              <a:lnSpc>
                <a:spcPct val="150000"/>
              </a:lnSpc>
              <a:spcBef>
                <a:spcPct val="50000"/>
              </a:spcBef>
              <a:buClr>
                <a:srgbClr val="CC3300"/>
              </a:buClr>
              <a:buFont typeface="Wingdings" panose="05000000000000000000" pitchFamily="2" charset="2"/>
              <a:buChar char="n"/>
            </a:pPr>
            <a:r>
              <a:rPr lang="zh-CN" altLang="en-US" dirty="0">
                <a:latin typeface="Tahoma" panose="020B0604030504040204" pitchFamily="34" charset="0"/>
              </a:rPr>
              <a:t> 用于收容</a:t>
            </a:r>
            <a:r>
              <a:rPr lang="en-US" altLang="zh-CN">
                <a:latin typeface="Tahoma" panose="020B0604030504040204" pitchFamily="34" charset="0"/>
              </a:rPr>
              <a:t>CPU</a:t>
            </a:r>
            <a:r>
              <a:rPr lang="zh-CN" altLang="en-US" dirty="0">
                <a:latin typeface="Tahoma" panose="020B0604030504040204" pitchFamily="34" charset="0"/>
              </a:rPr>
              <a:t>输出数据的收容输出缓冲区</a:t>
            </a:r>
            <a:r>
              <a:rPr lang="en-US" altLang="zh-CN" err="1">
                <a:latin typeface="Tahoma" panose="020B0604030504040204" pitchFamily="34" charset="0"/>
              </a:rPr>
              <a:t>hout</a:t>
            </a:r>
            <a:r>
              <a:rPr lang="en-US" altLang="zh-CN">
                <a:latin typeface="Tahoma" panose="020B0604030504040204" pitchFamily="34" charset="0"/>
              </a:rPr>
              <a:t>; </a:t>
            </a:r>
            <a:endParaRPr lang="zh-CN" altLang="en-US" dirty="0">
              <a:latin typeface="Tahoma" panose="020B0604030504040204" pitchFamily="34" charset="0"/>
            </a:endParaRPr>
          </a:p>
        </p:txBody>
      </p:sp>
      <p:sp>
        <p:nvSpPr>
          <p:cNvPr id="312329" name="文本框 312328"/>
          <p:cNvSpPr txBox="1"/>
          <p:nvPr/>
        </p:nvSpPr>
        <p:spPr>
          <a:xfrm>
            <a:off x="2423592" y="5443785"/>
            <a:ext cx="7850187" cy="569130"/>
          </a:xfrm>
          <a:prstGeom prst="rect">
            <a:avLst/>
          </a:prstGeom>
          <a:noFill/>
          <a:ln w="9525">
            <a:noFill/>
          </a:ln>
        </p:spPr>
        <p:txBody>
          <a:bodyPr>
            <a:spAutoFit/>
          </a:bodyPr>
          <a:lstStyle/>
          <a:p>
            <a:pPr>
              <a:lnSpc>
                <a:spcPct val="150000"/>
              </a:lnSpc>
              <a:spcBef>
                <a:spcPct val="50000"/>
              </a:spcBef>
              <a:buClr>
                <a:srgbClr val="CC3300"/>
              </a:buClr>
              <a:buFont typeface="Wingdings" panose="05000000000000000000" pitchFamily="2" charset="2"/>
              <a:buChar char="n"/>
            </a:pPr>
            <a:r>
              <a:rPr lang="zh-CN" altLang="en-US" dirty="0">
                <a:latin typeface="Tahoma" panose="020B0604030504040204" pitchFamily="34" charset="0"/>
              </a:rPr>
              <a:t> 用于提取</a:t>
            </a:r>
            <a:r>
              <a:rPr lang="en-US" altLang="zh-CN">
                <a:latin typeface="Tahoma" panose="020B0604030504040204" pitchFamily="34" charset="0"/>
              </a:rPr>
              <a:t>CPU</a:t>
            </a:r>
            <a:r>
              <a:rPr lang="zh-CN" altLang="en-US" dirty="0">
                <a:latin typeface="Tahoma" panose="020B0604030504040204" pitchFamily="34" charset="0"/>
              </a:rPr>
              <a:t>输出数据的提取输出缓冲区</a:t>
            </a:r>
            <a:r>
              <a:rPr lang="en-US" altLang="zh-CN" err="1">
                <a:latin typeface="Tahoma" panose="020B0604030504040204" pitchFamily="34" charset="0"/>
              </a:rPr>
              <a:t>sout</a:t>
            </a:r>
            <a:r>
              <a:rPr lang="zh-CN" altLang="en-US" dirty="0">
                <a:latin typeface="Tahoma" panose="020B0604030504040204" pitchFamily="34" charset="0"/>
              </a:rPr>
              <a:t>。 </a:t>
            </a:r>
          </a:p>
        </p:txBody>
      </p:sp>
      <p:sp>
        <p:nvSpPr>
          <p:cNvPr id="312333" name="文本框 312332"/>
          <p:cNvSpPr txBox="1"/>
          <p:nvPr/>
        </p:nvSpPr>
        <p:spPr>
          <a:xfrm>
            <a:off x="1559496" y="1737451"/>
            <a:ext cx="4032250" cy="583565"/>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、缓冲池的组织</a:t>
            </a:r>
            <a:r>
              <a:rPr lang="zh-CN" altLang="en-US" sz="3200" b="0" dirty="0">
                <a:latin typeface="Tahoma" panose="020B0604030504040204" pitchFamily="34" charset="0"/>
              </a:rPr>
              <a:t> </a:t>
            </a:r>
          </a:p>
        </p:txBody>
      </p:sp>
      <p:sp>
        <p:nvSpPr>
          <p:cNvPr id="312335" name="AutoShape 5"/>
          <p:cNvSpPr/>
          <p:nvPr/>
        </p:nvSpPr>
        <p:spPr>
          <a:xfrm>
            <a:off x="1071885" y="1013048"/>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12336" name="Text Box 38"/>
          <p:cNvSpPr txBox="1"/>
          <p:nvPr/>
        </p:nvSpPr>
        <p:spPr>
          <a:xfrm>
            <a:off x="1127448" y="1052736"/>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五、缓冲池</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1" name="矩形 10">
            <a:extLst>
              <a:ext uri="{FF2B5EF4-FFF2-40B4-BE49-F238E27FC236}">
                <a16:creationId xmlns:a16="http://schemas.microsoft.com/office/drawing/2014/main" id="{B9E62EF4-F62A-48F5-B0BC-1EAA5FDA9662}"/>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2335"/>
                                        </p:tgtEl>
                                        <p:attrNameLst>
                                          <p:attrName>style.visibility</p:attrName>
                                        </p:attrNameLst>
                                      </p:cBhvr>
                                      <p:to>
                                        <p:strVal val="visible"/>
                                      </p:to>
                                    </p:set>
                                    <p:anim calcmode="lin" valueType="num">
                                      <p:cBhvr additive="base">
                                        <p:cTn id="7" dur="500" fill="hold"/>
                                        <p:tgtEl>
                                          <p:spTgt spid="312335"/>
                                        </p:tgtEl>
                                        <p:attrNameLst>
                                          <p:attrName>ppt_x</p:attrName>
                                        </p:attrNameLst>
                                      </p:cBhvr>
                                      <p:tavLst>
                                        <p:tav tm="0">
                                          <p:val>
                                            <p:strVal val="#ppt_x"/>
                                          </p:val>
                                        </p:tav>
                                        <p:tav tm="100000">
                                          <p:val>
                                            <p:strVal val="#ppt_x"/>
                                          </p:val>
                                        </p:tav>
                                      </p:tavLst>
                                    </p:anim>
                                    <p:anim calcmode="lin" valueType="num">
                                      <p:cBhvr additive="base">
                                        <p:cTn id="8" dur="500" fill="hold"/>
                                        <p:tgtEl>
                                          <p:spTgt spid="3123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12336"/>
                                        </p:tgtEl>
                                        <p:attrNameLst>
                                          <p:attrName>style.visibility</p:attrName>
                                        </p:attrNameLst>
                                      </p:cBhvr>
                                      <p:to>
                                        <p:strVal val="visible"/>
                                      </p:to>
                                    </p:set>
                                    <p:anim calcmode="lin" valueType="num">
                                      <p:cBhvr additive="base">
                                        <p:cTn id="12" dur="500" fill="hold"/>
                                        <p:tgtEl>
                                          <p:spTgt spid="312336"/>
                                        </p:tgtEl>
                                        <p:attrNameLst>
                                          <p:attrName>ppt_x</p:attrName>
                                        </p:attrNameLst>
                                      </p:cBhvr>
                                      <p:tavLst>
                                        <p:tav tm="0">
                                          <p:val>
                                            <p:strVal val="#ppt_x"/>
                                          </p:val>
                                        </p:tav>
                                        <p:tav tm="100000">
                                          <p:val>
                                            <p:strVal val="#ppt_x"/>
                                          </p:val>
                                        </p:tav>
                                      </p:tavLst>
                                    </p:anim>
                                    <p:anim calcmode="lin" valueType="num">
                                      <p:cBhvr additive="base">
                                        <p:cTn id="13" dur="500" fill="hold"/>
                                        <p:tgtEl>
                                          <p:spTgt spid="31233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12333"/>
                                        </p:tgtEl>
                                        <p:attrNameLst>
                                          <p:attrName>style.visibility</p:attrName>
                                        </p:attrNameLst>
                                      </p:cBhvr>
                                      <p:to>
                                        <p:strVal val="visible"/>
                                      </p:to>
                                    </p:set>
                                    <p:anim calcmode="lin" valueType="num">
                                      <p:cBhvr additive="base">
                                        <p:cTn id="17" dur="500" fill="hold"/>
                                        <p:tgtEl>
                                          <p:spTgt spid="312333"/>
                                        </p:tgtEl>
                                        <p:attrNameLst>
                                          <p:attrName>ppt_x</p:attrName>
                                        </p:attrNameLst>
                                      </p:cBhvr>
                                      <p:tavLst>
                                        <p:tav tm="0">
                                          <p:val>
                                            <p:strVal val="0-#ppt_w/2"/>
                                          </p:val>
                                        </p:tav>
                                        <p:tav tm="100000">
                                          <p:val>
                                            <p:strVal val="#ppt_x"/>
                                          </p:val>
                                        </p:tav>
                                      </p:tavLst>
                                    </p:anim>
                                    <p:anim calcmode="lin" valueType="num">
                                      <p:cBhvr additive="base">
                                        <p:cTn id="18" dur="500" fill="hold"/>
                                        <p:tgtEl>
                                          <p:spTgt spid="312333"/>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12325"/>
                                        </p:tgtEl>
                                        <p:attrNameLst>
                                          <p:attrName>style.visibility</p:attrName>
                                        </p:attrNameLst>
                                      </p:cBhvr>
                                      <p:to>
                                        <p:strVal val="visible"/>
                                      </p:to>
                                    </p:set>
                                    <p:anim calcmode="lin" valueType="num">
                                      <p:cBhvr additive="base">
                                        <p:cTn id="21" dur="500" fill="hold"/>
                                        <p:tgtEl>
                                          <p:spTgt spid="312325"/>
                                        </p:tgtEl>
                                        <p:attrNameLst>
                                          <p:attrName>ppt_x</p:attrName>
                                        </p:attrNameLst>
                                      </p:cBhvr>
                                      <p:tavLst>
                                        <p:tav tm="0">
                                          <p:val>
                                            <p:strVal val="0-#ppt_w/2"/>
                                          </p:val>
                                        </p:tav>
                                        <p:tav tm="100000">
                                          <p:val>
                                            <p:strVal val="#ppt_x"/>
                                          </p:val>
                                        </p:tav>
                                      </p:tavLst>
                                    </p:anim>
                                    <p:anim calcmode="lin" valueType="num">
                                      <p:cBhvr additive="base">
                                        <p:cTn id="22" dur="500" fill="hold"/>
                                        <p:tgtEl>
                                          <p:spTgt spid="312325"/>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8" fill="hold" grpId="0" nodeType="afterEffect">
                                  <p:stCondLst>
                                    <p:cond delay="0"/>
                                  </p:stCondLst>
                                  <p:childTnLst>
                                    <p:set>
                                      <p:cBhvr>
                                        <p:cTn id="25" dur="1" fill="hold">
                                          <p:stCondLst>
                                            <p:cond delay="0"/>
                                          </p:stCondLst>
                                        </p:cTn>
                                        <p:tgtEl>
                                          <p:spTgt spid="312326"/>
                                        </p:tgtEl>
                                        <p:attrNameLst>
                                          <p:attrName>style.visibility</p:attrName>
                                        </p:attrNameLst>
                                      </p:cBhvr>
                                      <p:to>
                                        <p:strVal val="visible"/>
                                      </p:to>
                                    </p:set>
                                    <p:anim calcmode="lin" valueType="num">
                                      <p:cBhvr additive="base">
                                        <p:cTn id="26" dur="500" fill="hold"/>
                                        <p:tgtEl>
                                          <p:spTgt spid="312326"/>
                                        </p:tgtEl>
                                        <p:attrNameLst>
                                          <p:attrName>ppt_x</p:attrName>
                                        </p:attrNameLst>
                                      </p:cBhvr>
                                      <p:tavLst>
                                        <p:tav tm="0">
                                          <p:val>
                                            <p:strVal val="0-#ppt_w/2"/>
                                          </p:val>
                                        </p:tav>
                                        <p:tav tm="100000">
                                          <p:val>
                                            <p:strVal val="#ppt_x"/>
                                          </p:val>
                                        </p:tav>
                                      </p:tavLst>
                                    </p:anim>
                                    <p:anim calcmode="lin" valueType="num">
                                      <p:cBhvr additive="base">
                                        <p:cTn id="27" dur="500" fill="hold"/>
                                        <p:tgtEl>
                                          <p:spTgt spid="312326"/>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fill="hold" grpId="0" nodeType="afterEffect">
                                  <p:stCondLst>
                                    <p:cond delay="0"/>
                                  </p:stCondLst>
                                  <p:childTnLst>
                                    <p:set>
                                      <p:cBhvr>
                                        <p:cTn id="30" dur="1" fill="hold">
                                          <p:stCondLst>
                                            <p:cond delay="0"/>
                                          </p:stCondLst>
                                        </p:cTn>
                                        <p:tgtEl>
                                          <p:spTgt spid="312327"/>
                                        </p:tgtEl>
                                        <p:attrNameLst>
                                          <p:attrName>style.visibility</p:attrName>
                                        </p:attrNameLst>
                                      </p:cBhvr>
                                      <p:to>
                                        <p:strVal val="visible"/>
                                      </p:to>
                                    </p:set>
                                    <p:anim calcmode="lin" valueType="num">
                                      <p:cBhvr additive="base">
                                        <p:cTn id="31" dur="500" fill="hold"/>
                                        <p:tgtEl>
                                          <p:spTgt spid="312327"/>
                                        </p:tgtEl>
                                        <p:attrNameLst>
                                          <p:attrName>ppt_x</p:attrName>
                                        </p:attrNameLst>
                                      </p:cBhvr>
                                      <p:tavLst>
                                        <p:tav tm="0">
                                          <p:val>
                                            <p:strVal val="0-#ppt_w/2"/>
                                          </p:val>
                                        </p:tav>
                                        <p:tav tm="100000">
                                          <p:val>
                                            <p:strVal val="#ppt_x"/>
                                          </p:val>
                                        </p:tav>
                                      </p:tavLst>
                                    </p:anim>
                                    <p:anim calcmode="lin" valueType="num">
                                      <p:cBhvr additive="base">
                                        <p:cTn id="32" dur="500" fill="hold"/>
                                        <p:tgtEl>
                                          <p:spTgt spid="312327"/>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2" presetClass="entr" presetSubtype="8" fill="hold" grpId="0" nodeType="afterEffect">
                                  <p:stCondLst>
                                    <p:cond delay="0"/>
                                  </p:stCondLst>
                                  <p:childTnLst>
                                    <p:set>
                                      <p:cBhvr>
                                        <p:cTn id="35" dur="1" fill="hold">
                                          <p:stCondLst>
                                            <p:cond delay="0"/>
                                          </p:stCondLst>
                                        </p:cTn>
                                        <p:tgtEl>
                                          <p:spTgt spid="312328"/>
                                        </p:tgtEl>
                                        <p:attrNameLst>
                                          <p:attrName>style.visibility</p:attrName>
                                        </p:attrNameLst>
                                      </p:cBhvr>
                                      <p:to>
                                        <p:strVal val="visible"/>
                                      </p:to>
                                    </p:set>
                                    <p:anim calcmode="lin" valueType="num">
                                      <p:cBhvr additive="base">
                                        <p:cTn id="36" dur="500" fill="hold"/>
                                        <p:tgtEl>
                                          <p:spTgt spid="312328"/>
                                        </p:tgtEl>
                                        <p:attrNameLst>
                                          <p:attrName>ppt_x</p:attrName>
                                        </p:attrNameLst>
                                      </p:cBhvr>
                                      <p:tavLst>
                                        <p:tav tm="0">
                                          <p:val>
                                            <p:strVal val="0-#ppt_w/2"/>
                                          </p:val>
                                        </p:tav>
                                        <p:tav tm="100000">
                                          <p:val>
                                            <p:strVal val="#ppt_x"/>
                                          </p:val>
                                        </p:tav>
                                      </p:tavLst>
                                    </p:anim>
                                    <p:anim calcmode="lin" valueType="num">
                                      <p:cBhvr additive="base">
                                        <p:cTn id="37" dur="500" fill="hold"/>
                                        <p:tgtEl>
                                          <p:spTgt spid="312328"/>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2" presetClass="entr" presetSubtype="8" fill="hold" grpId="0" nodeType="afterEffect">
                                  <p:stCondLst>
                                    <p:cond delay="0"/>
                                  </p:stCondLst>
                                  <p:childTnLst>
                                    <p:set>
                                      <p:cBhvr>
                                        <p:cTn id="40" dur="1" fill="hold">
                                          <p:stCondLst>
                                            <p:cond delay="0"/>
                                          </p:stCondLst>
                                        </p:cTn>
                                        <p:tgtEl>
                                          <p:spTgt spid="312329"/>
                                        </p:tgtEl>
                                        <p:attrNameLst>
                                          <p:attrName>style.visibility</p:attrName>
                                        </p:attrNameLst>
                                      </p:cBhvr>
                                      <p:to>
                                        <p:strVal val="visible"/>
                                      </p:to>
                                    </p:set>
                                    <p:anim calcmode="lin" valueType="num">
                                      <p:cBhvr additive="base">
                                        <p:cTn id="41" dur="500" fill="hold"/>
                                        <p:tgtEl>
                                          <p:spTgt spid="312329"/>
                                        </p:tgtEl>
                                        <p:attrNameLst>
                                          <p:attrName>ppt_x</p:attrName>
                                        </p:attrNameLst>
                                      </p:cBhvr>
                                      <p:tavLst>
                                        <p:tav tm="0">
                                          <p:val>
                                            <p:strVal val="0-#ppt_w/2"/>
                                          </p:val>
                                        </p:tav>
                                        <p:tav tm="100000">
                                          <p:val>
                                            <p:strVal val="#ppt_x"/>
                                          </p:val>
                                        </p:tav>
                                      </p:tavLst>
                                    </p:anim>
                                    <p:anim calcmode="lin" valueType="num">
                                      <p:cBhvr additive="base">
                                        <p:cTn id="42" dur="500" fill="hold"/>
                                        <p:tgtEl>
                                          <p:spTgt spid="3123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5" grpId="0"/>
      <p:bldP spid="312326" grpId="0"/>
      <p:bldP spid="312327" grpId="0"/>
      <p:bldP spid="312328" grpId="0"/>
      <p:bldP spid="312329" grpId="0"/>
      <p:bldP spid="312333" grpId="0"/>
      <p:bldP spid="312335" grpId="0" bldLvl="0" animBg="1"/>
      <p:bldP spid="31233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7" name="文本框 314376"/>
          <p:cNvSpPr txBox="1"/>
          <p:nvPr/>
        </p:nvSpPr>
        <p:spPr>
          <a:xfrm>
            <a:off x="1920404" y="2386331"/>
            <a:ext cx="7054850" cy="521970"/>
          </a:xfrm>
          <a:prstGeom prst="rect">
            <a:avLst/>
          </a:prstGeom>
          <a:noFill/>
          <a:ln w="9525">
            <a:noFill/>
          </a:ln>
        </p:spPr>
        <p:txBody>
          <a:bodyPr>
            <a:spAutoFit/>
          </a:bodyPr>
          <a:lstStyle/>
          <a:p>
            <a:pPr>
              <a:spcBef>
                <a:spcPct val="50000"/>
              </a:spcBef>
              <a:buClr>
                <a:srgbClr val="0000FF"/>
              </a:buClr>
              <a:buSzPct val="70000"/>
              <a:buFont typeface="Wingdings" panose="05000000000000000000" pitchFamily="2" charset="2"/>
            </a:pPr>
            <a:r>
              <a:rPr lang="zh-CN" altLang="en-US" sz="2800" dirty="0">
                <a:solidFill>
                  <a:srgbClr val="0000CC"/>
                </a:solidFill>
                <a:effectLst>
                  <a:outerShdw blurRad="38100" dist="38100" dir="2700000">
                    <a:srgbClr val="C0C0C0"/>
                  </a:outerShdw>
                </a:effectLst>
                <a:latin typeface="Tahoma" panose="020B0604030504040204" pitchFamily="34" charset="0"/>
              </a:rPr>
              <a:t>缓冲池的工作缓冲区如下图（</a:t>
            </a:r>
            <a:r>
              <a:rPr lang="en-US" altLang="zh-CN" sz="2800" dirty="0">
                <a:solidFill>
                  <a:srgbClr val="0000CC"/>
                </a:solidFill>
                <a:effectLst>
                  <a:outerShdw blurRad="38100" dist="38100" dir="2700000">
                    <a:srgbClr val="C0C0C0"/>
                  </a:outerShdw>
                </a:effectLst>
                <a:latin typeface="Tahoma" panose="020B0604030504040204" pitchFamily="34" charset="0"/>
              </a:rPr>
              <a:t>5.20</a:t>
            </a:r>
            <a:r>
              <a:rPr lang="zh-CN" altLang="en-US" sz="2800" dirty="0">
                <a:solidFill>
                  <a:srgbClr val="0000CC"/>
                </a:solidFill>
                <a:effectLst>
                  <a:outerShdw blurRad="38100" dist="38100" dir="2700000">
                    <a:srgbClr val="C0C0C0"/>
                  </a:outerShdw>
                </a:effectLst>
                <a:latin typeface="Tahoma" panose="020B0604030504040204" pitchFamily="34" charset="0"/>
              </a:rPr>
              <a:t>）所示；</a:t>
            </a:r>
          </a:p>
        </p:txBody>
      </p:sp>
      <p:sp>
        <p:nvSpPr>
          <p:cNvPr id="314379" name="文本框 314378"/>
          <p:cNvSpPr txBox="1"/>
          <p:nvPr/>
        </p:nvSpPr>
        <p:spPr>
          <a:xfrm>
            <a:off x="3719513" y="6021388"/>
            <a:ext cx="4681537" cy="503237"/>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宋体" panose="02010600030101010101" pitchFamily="2" charset="-122"/>
              </a:rPr>
              <a:t>5.20</a:t>
            </a:r>
            <a:r>
              <a:rPr lang="zh-CN" altLang="en-US" sz="2000" dirty="0">
                <a:solidFill>
                  <a:srgbClr val="006600"/>
                </a:solidFill>
                <a:effectLst>
                  <a:outerShdw blurRad="38100" dist="38100" dir="2700000">
                    <a:srgbClr val="C0C0C0"/>
                  </a:outerShdw>
                </a:effectLst>
                <a:latin typeface="Times New Roman" panose="02020603050405020304" pitchFamily="18" charset="0"/>
              </a:rPr>
              <a:t>缓冲池的工作缓冲区</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grpSp>
        <p:nvGrpSpPr>
          <p:cNvPr id="314421" name="组合 314420"/>
          <p:cNvGrpSpPr/>
          <p:nvPr/>
        </p:nvGrpSpPr>
        <p:grpSpPr>
          <a:xfrm>
            <a:off x="2098675" y="3141663"/>
            <a:ext cx="8569325" cy="2470150"/>
            <a:chOff x="158" y="1797"/>
            <a:chExt cx="5398" cy="1556"/>
          </a:xfrm>
        </p:grpSpPr>
        <p:grpSp>
          <p:nvGrpSpPr>
            <p:cNvPr id="314380" name="组合 314379"/>
            <p:cNvGrpSpPr/>
            <p:nvPr/>
          </p:nvGrpSpPr>
          <p:grpSpPr>
            <a:xfrm>
              <a:off x="2012" y="2425"/>
              <a:ext cx="823" cy="303"/>
              <a:chOff x="3780" y="7167"/>
              <a:chExt cx="1080" cy="468"/>
            </a:xfrm>
          </p:grpSpPr>
          <p:sp>
            <p:nvSpPr>
              <p:cNvPr id="314381" name="矩形 314380"/>
              <p:cNvSpPr/>
              <p:nvPr/>
            </p:nvSpPr>
            <p:spPr>
              <a:xfrm>
                <a:off x="3780" y="7215"/>
                <a:ext cx="900" cy="312"/>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314382" name="文本框 314381"/>
              <p:cNvSpPr txBox="1"/>
              <p:nvPr/>
            </p:nvSpPr>
            <p:spPr>
              <a:xfrm>
                <a:off x="3780" y="7167"/>
                <a:ext cx="1080" cy="468"/>
              </a:xfrm>
              <a:prstGeom prst="rect">
                <a:avLst/>
              </a:prstGeom>
              <a:noFill/>
              <a:ln w="9525">
                <a:noFill/>
              </a:ln>
            </p:spPr>
            <p:txBody>
              <a:bodyPr/>
              <a:lstStyle/>
              <a:p>
                <a:pPr algn="just"/>
                <a:r>
                  <a:rPr lang="zh-CN" altLang="en-US" sz="2000" dirty="0">
                    <a:latin typeface="Times New Roman" panose="02020603050405020304" pitchFamily="18" charset="0"/>
                  </a:rPr>
                  <a:t>缓冲区</a:t>
                </a:r>
                <a:r>
                  <a:rPr lang="en-US" altLang="zh-CN" sz="2000">
                    <a:latin typeface="Times New Roman" panose="02020603050405020304" pitchFamily="18" charset="0"/>
                  </a:rPr>
                  <a:t>i</a:t>
                </a:r>
                <a:endParaRPr lang="en-US" altLang="zh-CN" sz="2000">
                  <a:latin typeface="Tahoma" panose="020B0604030504040204" pitchFamily="34" charset="0"/>
                </a:endParaRPr>
              </a:p>
            </p:txBody>
          </p:sp>
        </p:grpSp>
        <p:sp>
          <p:nvSpPr>
            <p:cNvPr id="314383" name="文本框 314382"/>
            <p:cNvSpPr txBox="1"/>
            <p:nvPr/>
          </p:nvSpPr>
          <p:spPr>
            <a:xfrm>
              <a:off x="1674" y="2122"/>
              <a:ext cx="480" cy="303"/>
            </a:xfrm>
            <a:prstGeom prst="rect">
              <a:avLst/>
            </a:prstGeom>
            <a:noFill/>
            <a:ln w="9525">
              <a:noFill/>
            </a:ln>
          </p:spPr>
          <p:txBody>
            <a:bodyPr/>
            <a:lstStyle/>
            <a:p>
              <a:pPr algn="just"/>
              <a:r>
                <a:rPr lang="en-US" altLang="zh-CN" b="0" err="1">
                  <a:latin typeface="Times New Roman" panose="02020603050405020304" pitchFamily="18" charset="0"/>
                </a:rPr>
                <a:t>hin</a:t>
              </a:r>
              <a:endParaRPr lang="en-US" altLang="zh-CN" b="0">
                <a:latin typeface="Tahoma" panose="020B0604030504040204" pitchFamily="34" charset="0"/>
              </a:endParaRPr>
            </a:p>
          </p:txBody>
        </p:sp>
        <p:grpSp>
          <p:nvGrpSpPr>
            <p:cNvPr id="314384" name="组合 314383"/>
            <p:cNvGrpSpPr/>
            <p:nvPr/>
          </p:nvGrpSpPr>
          <p:grpSpPr>
            <a:xfrm>
              <a:off x="3107" y="2425"/>
              <a:ext cx="823" cy="303"/>
              <a:chOff x="3780" y="7167"/>
              <a:chExt cx="1080" cy="468"/>
            </a:xfrm>
          </p:grpSpPr>
          <p:sp>
            <p:nvSpPr>
              <p:cNvPr id="314385" name="矩形 314384"/>
              <p:cNvSpPr/>
              <p:nvPr/>
            </p:nvSpPr>
            <p:spPr>
              <a:xfrm>
                <a:off x="3780" y="7215"/>
                <a:ext cx="900" cy="312"/>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314386" name="文本框 314385"/>
              <p:cNvSpPr txBox="1"/>
              <p:nvPr/>
            </p:nvSpPr>
            <p:spPr>
              <a:xfrm>
                <a:off x="3780" y="7167"/>
                <a:ext cx="1080" cy="468"/>
              </a:xfrm>
              <a:prstGeom prst="rect">
                <a:avLst/>
              </a:prstGeom>
              <a:noFill/>
              <a:ln w="9525">
                <a:noFill/>
              </a:ln>
            </p:spPr>
            <p:txBody>
              <a:bodyPr/>
              <a:lstStyle/>
              <a:p>
                <a:pPr algn="just"/>
                <a:r>
                  <a:rPr lang="zh-CN" altLang="en-US" sz="2000" dirty="0">
                    <a:latin typeface="Times New Roman" panose="02020603050405020304" pitchFamily="18" charset="0"/>
                  </a:rPr>
                  <a:t>缓冲区</a:t>
                </a:r>
                <a:r>
                  <a:rPr lang="en-US" altLang="zh-CN" sz="2000">
                    <a:latin typeface="Times New Roman" panose="02020603050405020304" pitchFamily="18" charset="0"/>
                  </a:rPr>
                  <a:t>j</a:t>
                </a:r>
                <a:endParaRPr lang="en-US" altLang="zh-CN" sz="2000">
                  <a:latin typeface="Tahoma" panose="020B0604030504040204" pitchFamily="34" charset="0"/>
                </a:endParaRPr>
              </a:p>
            </p:txBody>
          </p:sp>
        </p:grpSp>
        <p:grpSp>
          <p:nvGrpSpPr>
            <p:cNvPr id="314387" name="组合 314386"/>
            <p:cNvGrpSpPr/>
            <p:nvPr/>
          </p:nvGrpSpPr>
          <p:grpSpPr>
            <a:xfrm>
              <a:off x="2012" y="2929"/>
              <a:ext cx="868" cy="303"/>
              <a:chOff x="3780" y="7167"/>
              <a:chExt cx="1080" cy="468"/>
            </a:xfrm>
          </p:grpSpPr>
          <p:sp>
            <p:nvSpPr>
              <p:cNvPr id="314388" name="矩形 314387"/>
              <p:cNvSpPr/>
              <p:nvPr/>
            </p:nvSpPr>
            <p:spPr>
              <a:xfrm>
                <a:off x="3780" y="7215"/>
                <a:ext cx="900" cy="312"/>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314389" name="文本框 314388"/>
              <p:cNvSpPr txBox="1"/>
              <p:nvPr/>
            </p:nvSpPr>
            <p:spPr>
              <a:xfrm>
                <a:off x="3780" y="7167"/>
                <a:ext cx="1080" cy="468"/>
              </a:xfrm>
              <a:prstGeom prst="rect">
                <a:avLst/>
              </a:prstGeom>
              <a:noFill/>
              <a:ln w="9525">
                <a:noFill/>
              </a:ln>
            </p:spPr>
            <p:txBody>
              <a:bodyPr/>
              <a:lstStyle/>
              <a:p>
                <a:pPr algn="just"/>
                <a:r>
                  <a:rPr lang="zh-CN" altLang="en-US" sz="2000" dirty="0">
                    <a:latin typeface="Times New Roman" panose="02020603050405020304" pitchFamily="18" charset="0"/>
                  </a:rPr>
                  <a:t>缓冲区</a:t>
                </a:r>
                <a:r>
                  <a:rPr lang="en-US" altLang="zh-CN" sz="2000">
                    <a:latin typeface="Times New Roman" panose="02020603050405020304" pitchFamily="18" charset="0"/>
                  </a:rPr>
                  <a:t>k</a:t>
                </a:r>
                <a:endParaRPr lang="en-US" altLang="zh-CN" sz="2000">
                  <a:latin typeface="Tahoma" panose="020B0604030504040204" pitchFamily="34" charset="0"/>
                </a:endParaRPr>
              </a:p>
            </p:txBody>
          </p:sp>
        </p:grpSp>
        <p:grpSp>
          <p:nvGrpSpPr>
            <p:cNvPr id="314390" name="组合 314389"/>
            <p:cNvGrpSpPr/>
            <p:nvPr/>
          </p:nvGrpSpPr>
          <p:grpSpPr>
            <a:xfrm>
              <a:off x="3107" y="2929"/>
              <a:ext cx="823" cy="303"/>
              <a:chOff x="3780" y="7167"/>
              <a:chExt cx="1080" cy="468"/>
            </a:xfrm>
          </p:grpSpPr>
          <p:sp>
            <p:nvSpPr>
              <p:cNvPr id="314391" name="矩形 314390"/>
              <p:cNvSpPr/>
              <p:nvPr/>
            </p:nvSpPr>
            <p:spPr>
              <a:xfrm>
                <a:off x="3780" y="7215"/>
                <a:ext cx="900" cy="312"/>
              </a:xfrm>
              <a:prstGeom prst="rect">
                <a:avLst/>
              </a:prstGeom>
              <a:solidFill>
                <a:srgbClr val="CCFF99"/>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endParaRPr lang="zh-CN" altLang="en-US"/>
              </a:p>
            </p:txBody>
          </p:sp>
          <p:sp>
            <p:nvSpPr>
              <p:cNvPr id="314392" name="文本框 314391"/>
              <p:cNvSpPr txBox="1"/>
              <p:nvPr/>
            </p:nvSpPr>
            <p:spPr>
              <a:xfrm>
                <a:off x="3780" y="7167"/>
                <a:ext cx="1080" cy="468"/>
              </a:xfrm>
              <a:prstGeom prst="rect">
                <a:avLst/>
              </a:prstGeom>
              <a:noFill/>
              <a:ln w="9525">
                <a:noFill/>
              </a:ln>
            </p:spPr>
            <p:txBody>
              <a:bodyPr/>
              <a:lstStyle/>
              <a:p>
                <a:pPr algn="just"/>
                <a:r>
                  <a:rPr lang="zh-CN" altLang="en-US" sz="2000" dirty="0">
                    <a:latin typeface="Times New Roman" panose="02020603050405020304" pitchFamily="18" charset="0"/>
                  </a:rPr>
                  <a:t>缓冲区</a:t>
                </a:r>
                <a:r>
                  <a:rPr lang="en-US" altLang="zh-CN" sz="2000">
                    <a:latin typeface="Times New Roman" panose="02020603050405020304" pitchFamily="18" charset="0"/>
                  </a:rPr>
                  <a:t>m</a:t>
                </a:r>
                <a:endParaRPr lang="en-US" altLang="zh-CN" sz="2000">
                  <a:latin typeface="Tahoma" panose="020B0604030504040204" pitchFamily="34" charset="0"/>
                </a:endParaRPr>
              </a:p>
            </p:txBody>
          </p:sp>
        </p:grpSp>
        <p:sp>
          <p:nvSpPr>
            <p:cNvPr id="314393" name="直接连接符 314392"/>
            <p:cNvSpPr/>
            <p:nvPr/>
          </p:nvSpPr>
          <p:spPr>
            <a:xfrm>
              <a:off x="1899" y="2353"/>
              <a:ext cx="113" cy="101"/>
            </a:xfrm>
            <a:prstGeom prst="line">
              <a:avLst/>
            </a:prstGeom>
            <a:ln w="28575" cap="flat" cmpd="sng">
              <a:solidFill>
                <a:srgbClr val="000000"/>
              </a:solidFill>
              <a:prstDash val="solid"/>
              <a:headEnd type="none" w="med" len="med"/>
              <a:tailEnd type="triangle" w="med" len="med"/>
            </a:ln>
          </p:spPr>
        </p:sp>
        <p:sp>
          <p:nvSpPr>
            <p:cNvPr id="314394" name="文本框 314393"/>
            <p:cNvSpPr txBox="1"/>
            <p:nvPr/>
          </p:nvSpPr>
          <p:spPr>
            <a:xfrm>
              <a:off x="1655" y="2627"/>
              <a:ext cx="451" cy="302"/>
            </a:xfrm>
            <a:prstGeom prst="rect">
              <a:avLst/>
            </a:prstGeom>
            <a:noFill/>
            <a:ln w="9525">
              <a:noFill/>
            </a:ln>
          </p:spPr>
          <p:txBody>
            <a:bodyPr/>
            <a:lstStyle/>
            <a:p>
              <a:pPr algn="just"/>
              <a:r>
                <a:rPr lang="en-US" altLang="zh-CN" b="0" err="1">
                  <a:latin typeface="Times New Roman" panose="02020603050405020304" pitchFamily="18" charset="0"/>
                </a:rPr>
                <a:t>sout</a:t>
              </a:r>
              <a:endParaRPr lang="en-US" altLang="zh-CN" b="0">
                <a:latin typeface="Tahoma" panose="020B0604030504040204" pitchFamily="34" charset="0"/>
              </a:endParaRPr>
            </a:p>
          </p:txBody>
        </p:sp>
        <p:sp>
          <p:nvSpPr>
            <p:cNvPr id="314395" name="直接连接符 314394"/>
            <p:cNvSpPr/>
            <p:nvPr/>
          </p:nvSpPr>
          <p:spPr>
            <a:xfrm>
              <a:off x="1899" y="2858"/>
              <a:ext cx="113" cy="101"/>
            </a:xfrm>
            <a:prstGeom prst="line">
              <a:avLst/>
            </a:prstGeom>
            <a:ln w="28575" cap="flat" cmpd="sng">
              <a:solidFill>
                <a:srgbClr val="000000"/>
              </a:solidFill>
              <a:prstDash val="solid"/>
              <a:headEnd type="none" w="med" len="med"/>
              <a:tailEnd type="triangle" w="med" len="med"/>
            </a:ln>
          </p:spPr>
        </p:sp>
        <p:sp>
          <p:nvSpPr>
            <p:cNvPr id="314396" name="文本框 314395"/>
            <p:cNvSpPr txBox="1"/>
            <p:nvPr/>
          </p:nvSpPr>
          <p:spPr>
            <a:xfrm>
              <a:off x="2744" y="2122"/>
              <a:ext cx="452" cy="303"/>
            </a:xfrm>
            <a:prstGeom prst="rect">
              <a:avLst/>
            </a:prstGeom>
            <a:noFill/>
            <a:ln w="9525">
              <a:noFill/>
            </a:ln>
          </p:spPr>
          <p:txBody>
            <a:bodyPr/>
            <a:lstStyle/>
            <a:p>
              <a:pPr algn="just"/>
              <a:r>
                <a:rPr lang="en-US" altLang="zh-CN" b="0">
                  <a:latin typeface="Times New Roman" panose="02020603050405020304" pitchFamily="18" charset="0"/>
                </a:rPr>
                <a:t>sin</a:t>
              </a:r>
              <a:endParaRPr lang="en-US" altLang="zh-CN" b="0">
                <a:latin typeface="Tahoma" panose="020B0604030504040204" pitchFamily="34" charset="0"/>
              </a:endParaRPr>
            </a:p>
          </p:txBody>
        </p:sp>
        <p:sp>
          <p:nvSpPr>
            <p:cNvPr id="314397" name="直接连接符 314396"/>
            <p:cNvSpPr/>
            <p:nvPr/>
          </p:nvSpPr>
          <p:spPr>
            <a:xfrm>
              <a:off x="3016" y="2353"/>
              <a:ext cx="113" cy="101"/>
            </a:xfrm>
            <a:prstGeom prst="line">
              <a:avLst/>
            </a:prstGeom>
            <a:ln w="28575" cap="flat" cmpd="sng">
              <a:solidFill>
                <a:srgbClr val="000000"/>
              </a:solidFill>
              <a:prstDash val="solid"/>
              <a:headEnd type="none" w="med" len="med"/>
              <a:tailEnd type="triangle" w="med" len="med"/>
            </a:ln>
          </p:spPr>
        </p:sp>
        <p:sp>
          <p:nvSpPr>
            <p:cNvPr id="314398" name="文本框 314397"/>
            <p:cNvSpPr txBox="1"/>
            <p:nvPr/>
          </p:nvSpPr>
          <p:spPr>
            <a:xfrm>
              <a:off x="2653" y="2627"/>
              <a:ext cx="503" cy="302"/>
            </a:xfrm>
            <a:prstGeom prst="rect">
              <a:avLst/>
            </a:prstGeom>
            <a:noFill/>
            <a:ln w="9525">
              <a:noFill/>
            </a:ln>
          </p:spPr>
          <p:txBody>
            <a:bodyPr/>
            <a:lstStyle/>
            <a:p>
              <a:pPr algn="just"/>
              <a:r>
                <a:rPr lang="en-US" altLang="zh-CN" b="0" err="1">
                  <a:latin typeface="Times New Roman" panose="02020603050405020304" pitchFamily="18" charset="0"/>
                </a:rPr>
                <a:t>hout</a:t>
              </a:r>
              <a:endParaRPr lang="en-US" altLang="zh-CN" b="0">
                <a:latin typeface="Tahoma" panose="020B0604030504040204" pitchFamily="34" charset="0"/>
              </a:endParaRPr>
            </a:p>
          </p:txBody>
        </p:sp>
        <p:sp>
          <p:nvSpPr>
            <p:cNvPr id="314399" name="直接连接符 314398"/>
            <p:cNvSpPr/>
            <p:nvPr/>
          </p:nvSpPr>
          <p:spPr>
            <a:xfrm>
              <a:off x="3016" y="2867"/>
              <a:ext cx="113" cy="101"/>
            </a:xfrm>
            <a:prstGeom prst="line">
              <a:avLst/>
            </a:prstGeom>
            <a:ln w="28575" cap="flat" cmpd="sng">
              <a:solidFill>
                <a:srgbClr val="000000"/>
              </a:solidFill>
              <a:prstDash val="solid"/>
              <a:headEnd type="none" w="med" len="med"/>
              <a:tailEnd type="triangle" w="med" len="med"/>
            </a:ln>
          </p:spPr>
        </p:sp>
        <p:sp>
          <p:nvSpPr>
            <p:cNvPr id="314400" name="圆角矩形 314399"/>
            <p:cNvSpPr/>
            <p:nvPr/>
          </p:nvSpPr>
          <p:spPr>
            <a:xfrm>
              <a:off x="1674" y="2089"/>
              <a:ext cx="2341" cy="1264"/>
            </a:xfrm>
            <a:prstGeom prst="roundRect">
              <a:avLst>
                <a:gd name="adj" fmla="val 16667"/>
              </a:avLst>
            </a:prstGeom>
            <a:noFill/>
            <a:ln w="28575" cap="flat" cmpd="sng">
              <a:solidFill>
                <a:srgbClr val="0000FF"/>
              </a:solidFill>
              <a:prstDash val="dash"/>
              <a:headEnd type="none" w="med" len="med"/>
              <a:tailEnd type="none" w="med" len="med"/>
            </a:ln>
          </p:spPr>
          <p:txBody>
            <a:bodyPr/>
            <a:lstStyle/>
            <a:p>
              <a:endParaRPr lang="zh-CN" altLang="en-US"/>
            </a:p>
          </p:txBody>
        </p:sp>
        <p:sp>
          <p:nvSpPr>
            <p:cNvPr id="314401" name="直接连接符 314400"/>
            <p:cNvSpPr/>
            <p:nvPr/>
          </p:nvSpPr>
          <p:spPr>
            <a:xfrm>
              <a:off x="3817" y="2545"/>
              <a:ext cx="903" cy="0"/>
            </a:xfrm>
            <a:prstGeom prst="line">
              <a:avLst/>
            </a:prstGeom>
            <a:ln w="57150" cap="flat" cmpd="thinThick">
              <a:solidFill>
                <a:srgbClr val="006600"/>
              </a:solidFill>
              <a:prstDash val="solid"/>
              <a:headEnd type="none" w="med" len="med"/>
              <a:tailEnd type="triangle" w="med" len="med"/>
            </a:ln>
          </p:spPr>
        </p:sp>
        <p:sp>
          <p:nvSpPr>
            <p:cNvPr id="314402" name="文本框 314401"/>
            <p:cNvSpPr txBox="1"/>
            <p:nvPr/>
          </p:nvSpPr>
          <p:spPr>
            <a:xfrm>
              <a:off x="3969" y="2251"/>
              <a:ext cx="896" cy="303"/>
            </a:xfrm>
            <a:prstGeom prst="rect">
              <a:avLst/>
            </a:prstGeom>
            <a:noFill/>
            <a:ln w="9525">
              <a:noFill/>
            </a:ln>
          </p:spPr>
          <p:txBody>
            <a:bodyPr/>
            <a:lstStyle/>
            <a:p>
              <a:pPr algn="just"/>
              <a:r>
                <a:rPr lang="zh-CN" altLang="en-US" sz="2000" dirty="0">
                  <a:solidFill>
                    <a:srgbClr val="FF00FF"/>
                  </a:solidFill>
                  <a:effectLst>
                    <a:outerShdw blurRad="38100" dist="38100" dir="2700000">
                      <a:srgbClr val="C0C0C0"/>
                    </a:outerShdw>
                  </a:effectLst>
                  <a:latin typeface="Times New Roman" panose="02020603050405020304" pitchFamily="18" charset="0"/>
                </a:rPr>
                <a:t>提取输入</a:t>
              </a:r>
              <a:endParaRPr lang="zh-CN" altLang="en-US" sz="2000" dirty="0">
                <a:solidFill>
                  <a:srgbClr val="FF00FF"/>
                </a:solidFill>
                <a:effectLst>
                  <a:outerShdw blurRad="38100" dist="38100" dir="2700000">
                    <a:srgbClr val="C0C0C0"/>
                  </a:outerShdw>
                </a:effectLst>
                <a:latin typeface="Tahoma" panose="020B0604030504040204" pitchFamily="34" charset="0"/>
              </a:endParaRPr>
            </a:p>
          </p:txBody>
        </p:sp>
        <p:sp>
          <p:nvSpPr>
            <p:cNvPr id="314403" name="直接连接符 314402"/>
            <p:cNvSpPr/>
            <p:nvPr/>
          </p:nvSpPr>
          <p:spPr>
            <a:xfrm>
              <a:off x="3817" y="3050"/>
              <a:ext cx="903" cy="0"/>
            </a:xfrm>
            <a:prstGeom prst="line">
              <a:avLst/>
            </a:prstGeom>
            <a:ln w="57150" cap="flat" cmpd="thinThick">
              <a:solidFill>
                <a:srgbClr val="006600"/>
              </a:solidFill>
              <a:prstDash val="solid"/>
              <a:headEnd type="triangle" w="med" len="med"/>
              <a:tailEnd type="none" w="med" len="med"/>
            </a:ln>
          </p:spPr>
        </p:sp>
        <p:sp>
          <p:nvSpPr>
            <p:cNvPr id="314404" name="文本框 314403"/>
            <p:cNvSpPr txBox="1"/>
            <p:nvPr/>
          </p:nvSpPr>
          <p:spPr>
            <a:xfrm>
              <a:off x="3969" y="2750"/>
              <a:ext cx="952" cy="302"/>
            </a:xfrm>
            <a:prstGeom prst="rect">
              <a:avLst/>
            </a:prstGeom>
            <a:noFill/>
            <a:ln w="9525">
              <a:noFill/>
            </a:ln>
          </p:spPr>
          <p:txBody>
            <a:bodyPr/>
            <a:lstStyle/>
            <a:p>
              <a:pPr algn="just"/>
              <a:r>
                <a:rPr lang="zh-CN" altLang="en-US" sz="2000" dirty="0">
                  <a:solidFill>
                    <a:srgbClr val="FF00FF"/>
                  </a:solidFill>
                  <a:effectLst>
                    <a:outerShdw blurRad="38100" dist="38100" dir="2700000">
                      <a:srgbClr val="C0C0C0"/>
                    </a:outerShdw>
                  </a:effectLst>
                  <a:latin typeface="Times New Roman" panose="02020603050405020304" pitchFamily="18" charset="0"/>
                </a:rPr>
                <a:t>收容输出</a:t>
              </a:r>
              <a:endParaRPr lang="zh-CN" altLang="en-US" sz="2000" dirty="0">
                <a:solidFill>
                  <a:srgbClr val="FF00FF"/>
                </a:solidFill>
                <a:effectLst>
                  <a:outerShdw blurRad="38100" dist="38100" dir="2700000">
                    <a:srgbClr val="C0C0C0"/>
                  </a:outerShdw>
                </a:effectLst>
                <a:latin typeface="Tahoma" panose="020B0604030504040204" pitchFamily="34" charset="0"/>
              </a:endParaRPr>
            </a:p>
          </p:txBody>
        </p:sp>
        <p:sp>
          <p:nvSpPr>
            <p:cNvPr id="314405" name="右大括号 314404"/>
            <p:cNvSpPr/>
            <p:nvPr/>
          </p:nvSpPr>
          <p:spPr>
            <a:xfrm>
              <a:off x="4758" y="2545"/>
              <a:ext cx="163" cy="505"/>
            </a:xfrm>
            <a:prstGeom prst="rightBrace">
              <a:avLst>
                <a:gd name="adj1" fmla="val 25817"/>
                <a:gd name="adj2" fmla="val 50000"/>
              </a:avLst>
            </a:prstGeom>
            <a:noFill/>
            <a:ln w="28575" cap="flat" cmpd="sng">
              <a:solidFill>
                <a:srgbClr val="800000"/>
              </a:solidFill>
              <a:prstDash val="solid"/>
              <a:headEnd type="none" w="med" len="med"/>
              <a:tailEnd type="none" w="med" len="med"/>
            </a:ln>
          </p:spPr>
          <p:txBody>
            <a:bodyPr/>
            <a:lstStyle/>
            <a:p>
              <a:endParaRPr lang="zh-CN" altLang="en-US"/>
            </a:p>
          </p:txBody>
        </p:sp>
        <p:sp>
          <p:nvSpPr>
            <p:cNvPr id="314406" name="文本框 314405"/>
            <p:cNvSpPr txBox="1"/>
            <p:nvPr/>
          </p:nvSpPr>
          <p:spPr>
            <a:xfrm>
              <a:off x="4924" y="2614"/>
              <a:ext cx="632" cy="302"/>
            </a:xfrm>
            <a:prstGeom prst="rect">
              <a:avLst/>
            </a:prstGeom>
            <a:noFill/>
            <a:ln w="9525">
              <a:noFill/>
            </a:ln>
          </p:spPr>
          <p:txBody>
            <a:bodyPr/>
            <a:lstStyle/>
            <a:p>
              <a:pPr algn="just"/>
              <a:r>
                <a:rPr lang="en-US" altLang="zh-CN" sz="2800">
                  <a:solidFill>
                    <a:srgbClr val="FF0000"/>
                  </a:solidFill>
                  <a:effectLst>
                    <a:outerShdw blurRad="38100" dist="38100" dir="2700000">
                      <a:srgbClr val="C0C0C0"/>
                    </a:outerShdw>
                  </a:effectLst>
                  <a:latin typeface="Times New Roman" panose="02020603050405020304" pitchFamily="18" charset="0"/>
                </a:rPr>
                <a:t>CPU</a:t>
              </a:r>
              <a:endParaRPr lang="en-US" altLang="zh-CN" sz="2800">
                <a:solidFill>
                  <a:srgbClr val="FF0000"/>
                </a:solidFill>
                <a:effectLst>
                  <a:outerShdw blurRad="38100" dist="38100" dir="2700000">
                    <a:srgbClr val="C0C0C0"/>
                  </a:outerShdw>
                </a:effectLst>
                <a:latin typeface="Tahoma" panose="020B0604030504040204" pitchFamily="34" charset="0"/>
              </a:endParaRPr>
            </a:p>
          </p:txBody>
        </p:sp>
        <p:sp>
          <p:nvSpPr>
            <p:cNvPr id="314408" name="直接连接符 314407"/>
            <p:cNvSpPr/>
            <p:nvPr/>
          </p:nvSpPr>
          <p:spPr>
            <a:xfrm flipV="1">
              <a:off x="831" y="2545"/>
              <a:ext cx="1181" cy="1"/>
            </a:xfrm>
            <a:prstGeom prst="line">
              <a:avLst/>
            </a:prstGeom>
            <a:ln w="57150" cap="flat" cmpd="thinThick">
              <a:solidFill>
                <a:srgbClr val="006600"/>
              </a:solidFill>
              <a:prstDash val="solid"/>
              <a:headEnd type="none" w="med" len="med"/>
              <a:tailEnd type="triangle" w="med" len="med"/>
            </a:ln>
          </p:spPr>
        </p:sp>
        <p:sp>
          <p:nvSpPr>
            <p:cNvPr id="314409" name="文本框 314408"/>
            <p:cNvSpPr txBox="1"/>
            <p:nvPr/>
          </p:nvSpPr>
          <p:spPr>
            <a:xfrm>
              <a:off x="839" y="2251"/>
              <a:ext cx="997" cy="317"/>
            </a:xfrm>
            <a:prstGeom prst="rect">
              <a:avLst/>
            </a:prstGeom>
            <a:noFill/>
            <a:ln w="9525">
              <a:noFill/>
            </a:ln>
          </p:spPr>
          <p:txBody>
            <a:bodyPr/>
            <a:lstStyle/>
            <a:p>
              <a:pPr algn="just"/>
              <a:r>
                <a:rPr lang="zh-CN" altLang="en-US" sz="2000" dirty="0">
                  <a:solidFill>
                    <a:srgbClr val="FF00FF"/>
                  </a:solidFill>
                  <a:effectLst>
                    <a:outerShdw blurRad="38100" dist="38100" dir="2700000">
                      <a:srgbClr val="C0C0C0"/>
                    </a:outerShdw>
                  </a:effectLst>
                  <a:latin typeface="Times New Roman" panose="02020603050405020304" pitchFamily="18" charset="0"/>
                </a:rPr>
                <a:t>收容输入</a:t>
              </a:r>
              <a:endParaRPr lang="zh-CN" altLang="en-US" sz="2000" dirty="0">
                <a:solidFill>
                  <a:srgbClr val="FF00FF"/>
                </a:solidFill>
                <a:effectLst>
                  <a:outerShdw blurRad="38100" dist="38100" dir="2700000">
                    <a:srgbClr val="C0C0C0"/>
                  </a:outerShdw>
                </a:effectLst>
                <a:latin typeface="Tahoma" panose="020B0604030504040204" pitchFamily="34" charset="0"/>
              </a:endParaRPr>
            </a:p>
          </p:txBody>
        </p:sp>
        <p:grpSp>
          <p:nvGrpSpPr>
            <p:cNvPr id="314416" name="组合 314415"/>
            <p:cNvGrpSpPr/>
            <p:nvPr/>
          </p:nvGrpSpPr>
          <p:grpSpPr>
            <a:xfrm>
              <a:off x="158" y="2324"/>
              <a:ext cx="771" cy="404"/>
              <a:chOff x="312" y="2324"/>
              <a:chExt cx="771" cy="404"/>
            </a:xfrm>
          </p:grpSpPr>
          <p:sp>
            <p:nvSpPr>
              <p:cNvPr id="314407" name="流程图: 卡片 314406"/>
              <p:cNvSpPr/>
              <p:nvPr/>
            </p:nvSpPr>
            <p:spPr>
              <a:xfrm>
                <a:off x="340" y="2324"/>
                <a:ext cx="657" cy="404"/>
              </a:xfrm>
              <a:prstGeom prst="flowChartPunchedCard">
                <a:avLst/>
              </a:prstGeom>
              <a:solidFill>
                <a:srgbClr val="EAEAEA"/>
              </a:solidFill>
              <a:ln w="9525" cap="flat" cmpd="sng">
                <a:solidFill>
                  <a:srgbClr val="000000"/>
                </a:solidFill>
                <a:prstDash val="solid"/>
                <a:miter/>
                <a:headEnd type="none" w="med" len="med"/>
                <a:tailEnd type="none" w="med" len="med"/>
              </a:ln>
              <a:effectLst>
                <a:prstShdw prst="shdw13" dist="53882" dir="13499999">
                  <a:srgbClr val="808080">
                    <a:alpha val="50000"/>
                  </a:srgbClr>
                </a:prstShdw>
              </a:effectLst>
            </p:spPr>
            <p:txBody>
              <a:bodyPr/>
              <a:lstStyle/>
              <a:p>
                <a:endParaRPr lang="zh-CN" altLang="en-US"/>
              </a:p>
            </p:txBody>
          </p:sp>
          <p:sp>
            <p:nvSpPr>
              <p:cNvPr id="314410" name="文本框 314409"/>
              <p:cNvSpPr txBox="1"/>
              <p:nvPr/>
            </p:nvSpPr>
            <p:spPr>
              <a:xfrm>
                <a:off x="312" y="2387"/>
                <a:ext cx="771" cy="303"/>
              </a:xfrm>
              <a:prstGeom prst="rect">
                <a:avLst/>
              </a:prstGeom>
              <a:noFill/>
              <a:ln w="9525">
                <a:noFill/>
              </a:ln>
            </p:spPr>
            <p:txBody>
              <a:bodyPr/>
              <a:lstStyle/>
              <a:p>
                <a:pPr algn="just"/>
                <a:r>
                  <a:rPr lang="zh-CN" altLang="en-US" dirty="0">
                    <a:latin typeface="Times New Roman" panose="02020603050405020304" pitchFamily="18" charset="0"/>
                  </a:rPr>
                  <a:t>输入机</a:t>
                </a:r>
                <a:endParaRPr lang="zh-CN" altLang="en-US" dirty="0">
                  <a:latin typeface="Tahoma" panose="020B0604030504040204" pitchFamily="34" charset="0"/>
                </a:endParaRPr>
              </a:p>
            </p:txBody>
          </p:sp>
        </p:grpSp>
        <p:sp>
          <p:nvSpPr>
            <p:cNvPr id="314412" name="直接连接符 314411"/>
            <p:cNvSpPr/>
            <p:nvPr/>
          </p:nvSpPr>
          <p:spPr>
            <a:xfrm flipH="1">
              <a:off x="839" y="3032"/>
              <a:ext cx="1173" cy="11"/>
            </a:xfrm>
            <a:prstGeom prst="line">
              <a:avLst/>
            </a:prstGeom>
            <a:ln w="57150" cap="flat" cmpd="thinThick">
              <a:solidFill>
                <a:srgbClr val="006600"/>
              </a:solidFill>
              <a:prstDash val="solid"/>
              <a:headEnd type="none" w="med" len="med"/>
              <a:tailEnd type="triangle" w="med" len="med"/>
            </a:ln>
          </p:spPr>
        </p:sp>
        <p:sp>
          <p:nvSpPr>
            <p:cNvPr id="314413" name="文本框 314412"/>
            <p:cNvSpPr txBox="1"/>
            <p:nvPr/>
          </p:nvSpPr>
          <p:spPr>
            <a:xfrm>
              <a:off x="836" y="2704"/>
              <a:ext cx="1001" cy="272"/>
            </a:xfrm>
            <a:prstGeom prst="rect">
              <a:avLst/>
            </a:prstGeom>
            <a:noFill/>
            <a:ln w="9525">
              <a:noFill/>
            </a:ln>
          </p:spPr>
          <p:txBody>
            <a:bodyPr/>
            <a:lstStyle/>
            <a:p>
              <a:pPr algn="just"/>
              <a:r>
                <a:rPr lang="zh-CN" altLang="en-US" sz="2000" dirty="0">
                  <a:solidFill>
                    <a:srgbClr val="FF00FF"/>
                  </a:solidFill>
                  <a:effectLst>
                    <a:outerShdw blurRad="38100" dist="38100" dir="2700000">
                      <a:srgbClr val="C0C0C0"/>
                    </a:outerShdw>
                  </a:effectLst>
                  <a:latin typeface="Times New Roman" panose="02020603050405020304" pitchFamily="18" charset="0"/>
                </a:rPr>
                <a:t>提取输出</a:t>
              </a:r>
              <a:endParaRPr lang="zh-CN" altLang="en-US" sz="2000" dirty="0">
                <a:solidFill>
                  <a:srgbClr val="FF00FF"/>
                </a:solidFill>
                <a:effectLst>
                  <a:outerShdw blurRad="38100" dist="38100" dir="2700000">
                    <a:srgbClr val="C0C0C0"/>
                  </a:outerShdw>
                </a:effectLst>
                <a:latin typeface="Tahoma" panose="020B0604030504040204" pitchFamily="34" charset="0"/>
              </a:endParaRPr>
            </a:p>
          </p:txBody>
        </p:sp>
        <p:grpSp>
          <p:nvGrpSpPr>
            <p:cNvPr id="314417" name="组合 314416"/>
            <p:cNvGrpSpPr/>
            <p:nvPr/>
          </p:nvGrpSpPr>
          <p:grpSpPr>
            <a:xfrm>
              <a:off x="173" y="2886"/>
              <a:ext cx="711" cy="404"/>
              <a:chOff x="323" y="2929"/>
              <a:chExt cx="711" cy="404"/>
            </a:xfrm>
          </p:grpSpPr>
          <p:sp>
            <p:nvSpPr>
              <p:cNvPr id="314411" name="流程图: 文档 314410"/>
              <p:cNvSpPr/>
              <p:nvPr/>
            </p:nvSpPr>
            <p:spPr>
              <a:xfrm>
                <a:off x="340" y="2929"/>
                <a:ext cx="655" cy="404"/>
              </a:xfrm>
              <a:prstGeom prst="flowChartDocument">
                <a:avLst/>
              </a:prstGeom>
              <a:solidFill>
                <a:srgbClr val="EAEAEA"/>
              </a:solidFill>
              <a:ln w="9525" cap="flat" cmpd="sng">
                <a:solidFill>
                  <a:srgbClr val="000000"/>
                </a:solidFill>
                <a:prstDash val="solid"/>
                <a:miter/>
                <a:headEnd type="none" w="med" len="med"/>
                <a:tailEnd type="none" w="med" len="med"/>
              </a:ln>
              <a:effectLst>
                <a:prstShdw prst="shdw13" dist="53882" dir="13499999">
                  <a:srgbClr val="808080">
                    <a:alpha val="50000"/>
                  </a:srgbClr>
                </a:prstShdw>
              </a:effectLst>
            </p:spPr>
            <p:txBody>
              <a:bodyPr/>
              <a:lstStyle/>
              <a:p>
                <a:endParaRPr lang="zh-CN" altLang="en-US"/>
              </a:p>
            </p:txBody>
          </p:sp>
          <p:sp>
            <p:nvSpPr>
              <p:cNvPr id="314414" name="文本框 314413"/>
              <p:cNvSpPr txBox="1"/>
              <p:nvPr/>
            </p:nvSpPr>
            <p:spPr>
              <a:xfrm>
                <a:off x="323" y="2961"/>
                <a:ext cx="711" cy="303"/>
              </a:xfrm>
              <a:prstGeom prst="rect">
                <a:avLst/>
              </a:prstGeom>
              <a:noFill/>
              <a:ln w="9525">
                <a:noFill/>
              </a:ln>
            </p:spPr>
            <p:txBody>
              <a:bodyPr/>
              <a:lstStyle/>
              <a:p>
                <a:pPr algn="just"/>
                <a:r>
                  <a:rPr lang="zh-CN" altLang="en-US" dirty="0">
                    <a:latin typeface="Times New Roman" panose="02020603050405020304" pitchFamily="18" charset="0"/>
                  </a:rPr>
                  <a:t>输出机</a:t>
                </a:r>
                <a:endParaRPr lang="zh-CN" altLang="en-US" dirty="0">
                  <a:latin typeface="Tahoma" panose="020B0604030504040204" pitchFamily="34" charset="0"/>
                </a:endParaRPr>
              </a:p>
            </p:txBody>
          </p:sp>
        </p:grpSp>
        <p:sp>
          <p:nvSpPr>
            <p:cNvPr id="314415" name="文本框 314414"/>
            <p:cNvSpPr txBox="1"/>
            <p:nvPr/>
          </p:nvSpPr>
          <p:spPr>
            <a:xfrm>
              <a:off x="2426" y="1797"/>
              <a:ext cx="827" cy="325"/>
            </a:xfrm>
            <a:prstGeom prst="rect">
              <a:avLst/>
            </a:prstGeom>
            <a:noFill/>
            <a:ln w="9525">
              <a:noFill/>
            </a:ln>
          </p:spPr>
          <p:txBody>
            <a:bodyPr/>
            <a:lstStyle/>
            <a:p>
              <a:pPr algn="just"/>
              <a:r>
                <a:rPr lang="zh-CN" altLang="en-US" dirty="0">
                  <a:solidFill>
                    <a:srgbClr val="0000CC"/>
                  </a:solidFill>
                  <a:effectLst>
                    <a:outerShdw blurRad="38100" dist="38100" dir="2700000">
                      <a:srgbClr val="C0C0C0"/>
                    </a:outerShdw>
                  </a:effectLst>
                  <a:latin typeface="Times New Roman" panose="02020603050405020304" pitchFamily="18" charset="0"/>
                </a:rPr>
                <a:t>缓冲池</a:t>
              </a: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grpSp>
      <p:sp>
        <p:nvSpPr>
          <p:cNvPr id="314422" name="文本框 314421"/>
          <p:cNvSpPr txBox="1"/>
          <p:nvPr/>
        </p:nvSpPr>
        <p:spPr>
          <a:xfrm>
            <a:off x="1415579" y="1667069"/>
            <a:ext cx="4032250" cy="583565"/>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、缓冲池的组织</a:t>
            </a:r>
            <a:r>
              <a:rPr lang="zh-CN" altLang="en-US" sz="3200" b="0" dirty="0">
                <a:latin typeface="Tahoma" panose="020B0604030504040204" pitchFamily="34" charset="0"/>
              </a:rPr>
              <a:t> </a:t>
            </a:r>
          </a:p>
        </p:txBody>
      </p:sp>
      <p:sp>
        <p:nvSpPr>
          <p:cNvPr id="314424" name="AutoShape 5"/>
          <p:cNvSpPr/>
          <p:nvPr/>
        </p:nvSpPr>
        <p:spPr>
          <a:xfrm>
            <a:off x="1117731" y="987619"/>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14425" name="Text Box 38"/>
          <p:cNvSpPr txBox="1"/>
          <p:nvPr/>
        </p:nvSpPr>
        <p:spPr>
          <a:xfrm>
            <a:off x="1173294" y="1027307"/>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五、缓冲池</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47" name="矩形 46">
            <a:extLst>
              <a:ext uri="{FF2B5EF4-FFF2-40B4-BE49-F238E27FC236}">
                <a16:creationId xmlns:a16="http://schemas.microsoft.com/office/drawing/2014/main" id="{E5AC7B7A-2AB0-4B4E-932D-7788393105C1}"/>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4424"/>
                                        </p:tgtEl>
                                        <p:attrNameLst>
                                          <p:attrName>style.visibility</p:attrName>
                                        </p:attrNameLst>
                                      </p:cBhvr>
                                      <p:to>
                                        <p:strVal val="visible"/>
                                      </p:to>
                                    </p:set>
                                    <p:anim calcmode="lin" valueType="num">
                                      <p:cBhvr additive="base">
                                        <p:cTn id="7" dur="500" fill="hold"/>
                                        <p:tgtEl>
                                          <p:spTgt spid="314424"/>
                                        </p:tgtEl>
                                        <p:attrNameLst>
                                          <p:attrName>ppt_x</p:attrName>
                                        </p:attrNameLst>
                                      </p:cBhvr>
                                      <p:tavLst>
                                        <p:tav tm="0">
                                          <p:val>
                                            <p:strVal val="#ppt_x"/>
                                          </p:val>
                                        </p:tav>
                                        <p:tav tm="100000">
                                          <p:val>
                                            <p:strVal val="#ppt_x"/>
                                          </p:val>
                                        </p:tav>
                                      </p:tavLst>
                                    </p:anim>
                                    <p:anim calcmode="lin" valueType="num">
                                      <p:cBhvr additive="base">
                                        <p:cTn id="8" dur="500" fill="hold"/>
                                        <p:tgtEl>
                                          <p:spTgt spid="31442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14425"/>
                                        </p:tgtEl>
                                        <p:attrNameLst>
                                          <p:attrName>style.visibility</p:attrName>
                                        </p:attrNameLst>
                                      </p:cBhvr>
                                      <p:to>
                                        <p:strVal val="visible"/>
                                      </p:to>
                                    </p:set>
                                    <p:anim calcmode="lin" valueType="num">
                                      <p:cBhvr additive="base">
                                        <p:cTn id="12" dur="500" fill="hold"/>
                                        <p:tgtEl>
                                          <p:spTgt spid="314425"/>
                                        </p:tgtEl>
                                        <p:attrNameLst>
                                          <p:attrName>ppt_x</p:attrName>
                                        </p:attrNameLst>
                                      </p:cBhvr>
                                      <p:tavLst>
                                        <p:tav tm="0">
                                          <p:val>
                                            <p:strVal val="#ppt_x"/>
                                          </p:val>
                                        </p:tav>
                                        <p:tav tm="100000">
                                          <p:val>
                                            <p:strVal val="#ppt_x"/>
                                          </p:val>
                                        </p:tav>
                                      </p:tavLst>
                                    </p:anim>
                                    <p:anim calcmode="lin" valueType="num">
                                      <p:cBhvr additive="base">
                                        <p:cTn id="13" dur="500" fill="hold"/>
                                        <p:tgtEl>
                                          <p:spTgt spid="31442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14422"/>
                                        </p:tgtEl>
                                        <p:attrNameLst>
                                          <p:attrName>style.visibility</p:attrName>
                                        </p:attrNameLst>
                                      </p:cBhvr>
                                      <p:to>
                                        <p:strVal val="visible"/>
                                      </p:to>
                                    </p:set>
                                    <p:anim calcmode="lin" valueType="num">
                                      <p:cBhvr additive="base">
                                        <p:cTn id="17" dur="500" fill="hold"/>
                                        <p:tgtEl>
                                          <p:spTgt spid="314422"/>
                                        </p:tgtEl>
                                        <p:attrNameLst>
                                          <p:attrName>ppt_x</p:attrName>
                                        </p:attrNameLst>
                                      </p:cBhvr>
                                      <p:tavLst>
                                        <p:tav tm="0">
                                          <p:val>
                                            <p:strVal val="0-#ppt_w/2"/>
                                          </p:val>
                                        </p:tav>
                                        <p:tav tm="100000">
                                          <p:val>
                                            <p:strVal val="#ppt_x"/>
                                          </p:val>
                                        </p:tav>
                                      </p:tavLst>
                                    </p:anim>
                                    <p:anim calcmode="lin" valueType="num">
                                      <p:cBhvr additive="base">
                                        <p:cTn id="18" dur="500" fill="hold"/>
                                        <p:tgtEl>
                                          <p:spTgt spid="31442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14377"/>
                                        </p:tgtEl>
                                        <p:attrNameLst>
                                          <p:attrName>style.visibility</p:attrName>
                                        </p:attrNameLst>
                                      </p:cBhvr>
                                      <p:to>
                                        <p:strVal val="visible"/>
                                      </p:to>
                                    </p:set>
                                    <p:anim calcmode="lin" valueType="num">
                                      <p:cBhvr additive="base">
                                        <p:cTn id="22" dur="500" fill="hold"/>
                                        <p:tgtEl>
                                          <p:spTgt spid="314377"/>
                                        </p:tgtEl>
                                        <p:attrNameLst>
                                          <p:attrName>ppt_x</p:attrName>
                                        </p:attrNameLst>
                                      </p:cBhvr>
                                      <p:tavLst>
                                        <p:tav tm="0">
                                          <p:val>
                                            <p:strVal val="#ppt_x"/>
                                          </p:val>
                                        </p:tav>
                                        <p:tav tm="100000">
                                          <p:val>
                                            <p:strVal val="#ppt_x"/>
                                          </p:val>
                                        </p:tav>
                                      </p:tavLst>
                                    </p:anim>
                                    <p:anim calcmode="lin" valueType="num">
                                      <p:cBhvr additive="base">
                                        <p:cTn id="23" dur="500" fill="hold"/>
                                        <p:tgtEl>
                                          <p:spTgt spid="314377"/>
                                        </p:tgtEl>
                                        <p:attrNameLst>
                                          <p:attrName>ppt_y</p:attrName>
                                        </p:attrNameLst>
                                      </p:cBhvr>
                                      <p:tavLst>
                                        <p:tav tm="0">
                                          <p:val>
                                            <p:strVal val="1+#ppt_h/2"/>
                                          </p:val>
                                        </p:tav>
                                        <p:tav tm="100000">
                                          <p:val>
                                            <p:strVal val="#ppt_y"/>
                                          </p:val>
                                        </p:tav>
                                      </p:tavLst>
                                    </p:anim>
                                  </p:childTnLst>
                                </p:cTn>
                              </p:par>
                              <p:par>
                                <p:cTn id="24" presetID="22" presetClass="entr" presetSubtype="8" fill="hold" nodeType="withEffect">
                                  <p:stCondLst>
                                    <p:cond delay="0"/>
                                  </p:stCondLst>
                                  <p:childTnLst>
                                    <p:set>
                                      <p:cBhvr>
                                        <p:cTn id="25" dur="1" fill="hold">
                                          <p:stCondLst>
                                            <p:cond delay="0"/>
                                          </p:stCondLst>
                                        </p:cTn>
                                        <p:tgtEl>
                                          <p:spTgt spid="314421"/>
                                        </p:tgtEl>
                                        <p:attrNameLst>
                                          <p:attrName>style.visibility</p:attrName>
                                        </p:attrNameLst>
                                      </p:cBhvr>
                                      <p:to>
                                        <p:strVal val="visible"/>
                                      </p:to>
                                    </p:set>
                                    <p:animEffect transition="in" filter="wipe(left)">
                                      <p:cBhvr>
                                        <p:cTn id="26" dur="1000"/>
                                        <p:tgtEl>
                                          <p:spTgt spid="314421"/>
                                        </p:tgtEl>
                                      </p:cBhvr>
                                    </p:animEffect>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314379"/>
                                        </p:tgtEl>
                                        <p:attrNameLst>
                                          <p:attrName>style.visibility</p:attrName>
                                        </p:attrNameLst>
                                      </p:cBhvr>
                                      <p:to>
                                        <p:strVal val="visible"/>
                                      </p:to>
                                    </p:set>
                                    <p:anim calcmode="lin" valueType="num">
                                      <p:cBhvr additive="base">
                                        <p:cTn id="30" dur="500" fill="hold"/>
                                        <p:tgtEl>
                                          <p:spTgt spid="314379"/>
                                        </p:tgtEl>
                                        <p:attrNameLst>
                                          <p:attrName>ppt_x</p:attrName>
                                        </p:attrNameLst>
                                      </p:cBhvr>
                                      <p:tavLst>
                                        <p:tav tm="0">
                                          <p:val>
                                            <p:strVal val="#ppt_x"/>
                                          </p:val>
                                        </p:tav>
                                        <p:tav tm="100000">
                                          <p:val>
                                            <p:strVal val="#ppt_x"/>
                                          </p:val>
                                        </p:tav>
                                      </p:tavLst>
                                    </p:anim>
                                    <p:anim calcmode="lin" valueType="num">
                                      <p:cBhvr additive="base">
                                        <p:cTn id="31" dur="500" fill="hold"/>
                                        <p:tgtEl>
                                          <p:spTgt spid="3143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7" grpId="0"/>
      <p:bldP spid="314379" grpId="0"/>
      <p:bldP spid="314422" grpId="0"/>
      <p:bldP spid="314424" grpId="0" bldLvl="0" animBg="1"/>
      <p:bldP spid="31442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445" name="文本框 315444"/>
          <p:cNvSpPr txBox="1"/>
          <p:nvPr/>
        </p:nvSpPr>
        <p:spPr>
          <a:xfrm>
            <a:off x="1417166" y="2193510"/>
            <a:ext cx="9719394" cy="1814830"/>
          </a:xfrm>
          <a:prstGeom prst="rect">
            <a:avLst/>
          </a:prstGeom>
          <a:noFill/>
          <a:ln w="9525">
            <a:noFill/>
          </a:ln>
        </p:spPr>
        <p:txBody>
          <a:bodyPr wrap="square">
            <a:spAutoFit/>
          </a:bodyPr>
          <a:lstStyle/>
          <a:p>
            <a:pPr>
              <a:spcBef>
                <a:spcPct val="50000"/>
              </a:spcBef>
              <a:buClr>
                <a:srgbClr val="0000FF"/>
              </a:buClr>
              <a:buSzPct val="70000"/>
              <a:buFont typeface="Wingdings" panose="05000000000000000000" pitchFamily="2" charset="2"/>
            </a:pPr>
            <a:r>
              <a:rPr lang="zh-CN" altLang="en-US" sz="2800" dirty="0">
                <a:solidFill>
                  <a:srgbClr val="0000CC"/>
                </a:solidFill>
                <a:effectLst>
                  <a:outerShdw blurRad="38100" dist="38100" dir="2700000">
                    <a:srgbClr val="C0C0C0"/>
                  </a:outerShdw>
                </a:effectLst>
                <a:latin typeface="Tahoma" panose="020B0604030504040204" pitchFamily="34" charset="0"/>
              </a:rPr>
              <a:t>      注意：由于缓冲队列是系统内各进程所公用的资源，是临界资源，在多个进程访问一个队列时应该互斥，同时也需要同步。这是第</a:t>
            </a:r>
            <a:r>
              <a:rPr lang="en-US" altLang="zh-CN" sz="2800" dirty="0">
                <a:solidFill>
                  <a:srgbClr val="0000CC"/>
                </a:solidFill>
                <a:effectLst>
                  <a:outerShdw blurRad="38100" dist="38100" dir="2700000">
                    <a:srgbClr val="C0C0C0"/>
                  </a:outerShdw>
                </a:effectLst>
                <a:latin typeface="Tahoma" panose="020B0604030504040204" pitchFamily="34" charset="0"/>
              </a:rPr>
              <a:t>3</a:t>
            </a:r>
            <a:r>
              <a:rPr lang="zh-CN" altLang="en-US" sz="2800" dirty="0">
                <a:solidFill>
                  <a:srgbClr val="0000CC"/>
                </a:solidFill>
                <a:effectLst>
                  <a:outerShdw blurRad="38100" dist="38100" dir="2700000">
                    <a:srgbClr val="C0C0C0"/>
                  </a:outerShdw>
                </a:effectLst>
                <a:latin typeface="Tahoma" panose="020B0604030504040204" pitchFamily="34" charset="0"/>
              </a:rPr>
              <a:t>章生产者与消费者问题的变形，读者可以对比参考。</a:t>
            </a:r>
          </a:p>
        </p:txBody>
      </p:sp>
      <p:sp>
        <p:nvSpPr>
          <p:cNvPr id="315446" name="文本框 315445"/>
          <p:cNvSpPr txBox="1"/>
          <p:nvPr/>
        </p:nvSpPr>
        <p:spPr>
          <a:xfrm>
            <a:off x="1450504" y="4044535"/>
            <a:ext cx="9719394" cy="1814830"/>
          </a:xfrm>
          <a:prstGeom prst="rect">
            <a:avLst/>
          </a:prstGeom>
          <a:noFill/>
          <a:ln w="9525">
            <a:noFill/>
          </a:ln>
        </p:spPr>
        <p:txBody>
          <a:bodyPr wrap="square">
            <a:spAutoFit/>
          </a:bodyPr>
          <a:lstStyle/>
          <a:p>
            <a:pPr>
              <a:spcBef>
                <a:spcPct val="50000"/>
              </a:spcBef>
            </a:pPr>
            <a:r>
              <a:rPr lang="zh-CN" altLang="en-US" sz="2800" dirty="0">
                <a:solidFill>
                  <a:srgbClr val="0000CC"/>
                </a:solidFill>
                <a:effectLst>
                  <a:outerShdw blurRad="38100" dist="38100" dir="2700000">
                    <a:srgbClr val="C0C0C0"/>
                  </a:outerShdw>
                </a:effectLst>
                <a:latin typeface="Tahoma" panose="020B0604030504040204" pitchFamily="34" charset="0"/>
              </a:rPr>
              <a:t>     为每个队列设置一个互斥信号量</a:t>
            </a:r>
            <a:r>
              <a:rPr lang="en-US" altLang="zh-CN" sz="2800" dirty="0">
                <a:solidFill>
                  <a:srgbClr val="0000CC"/>
                </a:solidFill>
                <a:effectLst>
                  <a:outerShdw blurRad="38100" dist="38100" dir="2700000">
                    <a:srgbClr val="C0C0C0"/>
                  </a:outerShdw>
                </a:effectLst>
                <a:latin typeface="Tahoma" panose="020B0604030504040204" pitchFamily="34" charset="0"/>
              </a:rPr>
              <a:t>MS(type)</a:t>
            </a:r>
            <a:r>
              <a:rPr lang="zh-CN" altLang="en-US" sz="2800" dirty="0">
                <a:solidFill>
                  <a:srgbClr val="0000CC"/>
                </a:solidFill>
                <a:effectLst>
                  <a:outerShdw blurRad="38100" dist="38100" dir="2700000">
                    <a:srgbClr val="C0C0C0"/>
                  </a:outerShdw>
                </a:effectLst>
                <a:latin typeface="Tahoma" panose="020B0604030504040204" pitchFamily="34" charset="0"/>
              </a:rPr>
              <a:t>，初值为</a:t>
            </a:r>
            <a:r>
              <a:rPr lang="en-US" altLang="zh-CN" sz="2800" dirty="0">
                <a:solidFill>
                  <a:srgbClr val="0000CC"/>
                </a:solidFill>
                <a:effectLst>
                  <a:outerShdw blurRad="38100" dist="38100" dir="2700000">
                    <a:srgbClr val="C0C0C0"/>
                  </a:outerShdw>
                </a:effectLst>
                <a:latin typeface="Tahoma" panose="020B0604030504040204" pitchFamily="34" charset="0"/>
              </a:rPr>
              <a:t>1</a:t>
            </a:r>
            <a:r>
              <a:rPr lang="zh-CN" altLang="en-US" sz="2800" dirty="0">
                <a:solidFill>
                  <a:srgbClr val="0000CC"/>
                </a:solidFill>
                <a:effectLst>
                  <a:outerShdw blurRad="38100" dist="38100" dir="2700000">
                    <a:srgbClr val="C0C0C0"/>
                  </a:outerShdw>
                </a:effectLst>
                <a:latin typeface="Tahoma" panose="020B0604030504040204" pitchFamily="34" charset="0"/>
              </a:rPr>
              <a:t>；队列缓冲区资源信号量</a:t>
            </a:r>
            <a:r>
              <a:rPr lang="en-US" altLang="zh-CN" sz="2800" dirty="0">
                <a:solidFill>
                  <a:srgbClr val="0000CC"/>
                </a:solidFill>
                <a:effectLst>
                  <a:outerShdw blurRad="38100" dist="38100" dir="2700000">
                    <a:srgbClr val="C0C0C0"/>
                  </a:outerShdw>
                </a:effectLst>
                <a:latin typeface="Tahoma" panose="020B0604030504040204" pitchFamily="34" charset="0"/>
              </a:rPr>
              <a:t>RS(type)</a:t>
            </a:r>
            <a:r>
              <a:rPr lang="zh-CN" altLang="en-US" sz="2800" dirty="0">
                <a:solidFill>
                  <a:srgbClr val="0000CC"/>
                </a:solidFill>
                <a:effectLst>
                  <a:outerShdw blurRad="38100" dist="38100" dir="2700000">
                    <a:srgbClr val="C0C0C0"/>
                  </a:outerShdw>
                </a:effectLst>
                <a:latin typeface="Tahoma" panose="020B0604030504040204" pitchFamily="34" charset="0"/>
              </a:rPr>
              <a:t>；空缓冲区、输入满和输出满三个队列初值分别为</a:t>
            </a:r>
            <a:r>
              <a:rPr lang="en-US" altLang="zh-CN" sz="2800" dirty="0">
                <a:solidFill>
                  <a:srgbClr val="0000CC"/>
                </a:solidFill>
                <a:effectLst>
                  <a:outerShdw blurRad="38100" dist="38100" dir="2700000">
                    <a:srgbClr val="C0C0C0"/>
                  </a:outerShdw>
                </a:effectLst>
                <a:latin typeface="Tahoma" panose="020B0604030504040204" pitchFamily="34" charset="0"/>
              </a:rPr>
              <a:t>n</a:t>
            </a:r>
            <a:r>
              <a:rPr lang="zh-CN" altLang="en-US" sz="2800" dirty="0">
                <a:solidFill>
                  <a:srgbClr val="0000CC"/>
                </a:solidFill>
                <a:effectLst>
                  <a:outerShdw blurRad="38100" dist="38100" dir="2700000">
                    <a:srgbClr val="C0C0C0"/>
                  </a:outerShdw>
                </a:effectLst>
                <a:latin typeface="Tahoma" panose="020B0604030504040204" pitchFamily="34" charset="0"/>
              </a:rPr>
              <a:t>、</a:t>
            </a:r>
            <a:r>
              <a:rPr lang="en-US" altLang="zh-CN" sz="2800" dirty="0">
                <a:solidFill>
                  <a:srgbClr val="0000CC"/>
                </a:solidFill>
                <a:effectLst>
                  <a:outerShdw blurRad="38100" dist="38100" dir="2700000">
                    <a:srgbClr val="C0C0C0"/>
                  </a:outerShdw>
                </a:effectLst>
                <a:latin typeface="Tahoma" panose="020B0604030504040204" pitchFamily="34" charset="0"/>
              </a:rPr>
              <a:t>0</a:t>
            </a:r>
            <a:r>
              <a:rPr lang="zh-CN" altLang="en-US" sz="2800" dirty="0">
                <a:solidFill>
                  <a:srgbClr val="0000CC"/>
                </a:solidFill>
                <a:effectLst>
                  <a:outerShdw blurRad="38100" dist="38100" dir="2700000">
                    <a:srgbClr val="C0C0C0"/>
                  </a:outerShdw>
                </a:effectLst>
                <a:latin typeface="Tahoma" panose="020B0604030504040204" pitchFamily="34" charset="0"/>
              </a:rPr>
              <a:t>、</a:t>
            </a:r>
            <a:r>
              <a:rPr lang="en-US" altLang="zh-CN" sz="2800" dirty="0">
                <a:solidFill>
                  <a:srgbClr val="0000CC"/>
                </a:solidFill>
                <a:effectLst>
                  <a:outerShdw blurRad="38100" dist="38100" dir="2700000">
                    <a:srgbClr val="C0C0C0"/>
                  </a:outerShdw>
                </a:effectLst>
                <a:latin typeface="Tahoma" panose="020B0604030504040204" pitchFamily="34" charset="0"/>
              </a:rPr>
              <a:t>0</a:t>
            </a:r>
            <a:r>
              <a:rPr lang="zh-CN" altLang="en-US" sz="2800" dirty="0">
                <a:solidFill>
                  <a:srgbClr val="0000CC"/>
                </a:solidFill>
                <a:effectLst>
                  <a:outerShdw blurRad="38100" dist="38100" dir="2700000">
                    <a:srgbClr val="C0C0C0"/>
                  </a:outerShdw>
                </a:effectLst>
                <a:latin typeface="Tahoma" panose="020B0604030504040204" pitchFamily="34" charset="0"/>
              </a:rPr>
              <a:t>。下面给出过程</a:t>
            </a:r>
            <a:r>
              <a:rPr lang="en-US" altLang="zh-CN" sz="2800" dirty="0" err="1">
                <a:solidFill>
                  <a:srgbClr val="0000CC"/>
                </a:solidFill>
                <a:effectLst>
                  <a:outerShdw blurRad="38100" dist="38100" dir="2700000">
                    <a:srgbClr val="C0C0C0"/>
                  </a:outerShdw>
                </a:effectLst>
                <a:latin typeface="Tahoma" panose="020B0604030504040204" pitchFamily="34" charset="0"/>
              </a:rPr>
              <a:t>get_buf</a:t>
            </a:r>
            <a:r>
              <a:rPr lang="zh-CN" altLang="en-US" sz="2800" dirty="0">
                <a:solidFill>
                  <a:srgbClr val="0000CC"/>
                </a:solidFill>
                <a:effectLst>
                  <a:outerShdw blurRad="38100" dist="38100" dir="2700000">
                    <a:srgbClr val="C0C0C0"/>
                  </a:outerShdw>
                </a:effectLst>
                <a:latin typeface="Tahoma" panose="020B0604030504040204" pitchFamily="34" charset="0"/>
              </a:rPr>
              <a:t>和</a:t>
            </a:r>
            <a:r>
              <a:rPr lang="en-US" altLang="zh-CN" sz="2800" dirty="0" err="1">
                <a:solidFill>
                  <a:srgbClr val="0000CC"/>
                </a:solidFill>
                <a:effectLst>
                  <a:outerShdw blurRad="38100" dist="38100" dir="2700000">
                    <a:srgbClr val="C0C0C0"/>
                  </a:outerShdw>
                </a:effectLst>
                <a:latin typeface="Tahoma" panose="020B0604030504040204" pitchFamily="34" charset="0"/>
              </a:rPr>
              <a:t>put_buf</a:t>
            </a:r>
            <a:r>
              <a:rPr lang="zh-CN" altLang="en-US" sz="2800" dirty="0">
                <a:solidFill>
                  <a:srgbClr val="0000CC"/>
                </a:solidFill>
                <a:effectLst>
                  <a:outerShdw blurRad="38100" dist="38100" dir="2700000">
                    <a:srgbClr val="C0C0C0"/>
                  </a:outerShdw>
                </a:effectLst>
                <a:latin typeface="Tahoma" panose="020B0604030504040204" pitchFamily="34" charset="0"/>
              </a:rPr>
              <a:t>的描述。 </a:t>
            </a:r>
          </a:p>
        </p:txBody>
      </p:sp>
      <p:sp>
        <p:nvSpPr>
          <p:cNvPr id="315447" name="文本框 315446"/>
          <p:cNvSpPr txBox="1"/>
          <p:nvPr/>
        </p:nvSpPr>
        <p:spPr>
          <a:xfrm>
            <a:off x="1415579" y="1593435"/>
            <a:ext cx="4032250" cy="583565"/>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、缓冲池的管理</a:t>
            </a:r>
            <a:r>
              <a:rPr lang="zh-CN" altLang="en-US" sz="3200" b="0" dirty="0">
                <a:latin typeface="Tahoma" panose="020B0604030504040204" pitchFamily="34" charset="0"/>
              </a:rPr>
              <a:t> </a:t>
            </a:r>
          </a:p>
        </p:txBody>
      </p:sp>
      <p:sp>
        <p:nvSpPr>
          <p:cNvPr id="315449" name="AutoShape 5"/>
          <p:cNvSpPr/>
          <p:nvPr/>
        </p:nvSpPr>
        <p:spPr>
          <a:xfrm>
            <a:off x="1071885" y="941040"/>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15450" name="Text Box 38"/>
          <p:cNvSpPr txBox="1"/>
          <p:nvPr/>
        </p:nvSpPr>
        <p:spPr>
          <a:xfrm>
            <a:off x="1127448" y="980728"/>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五、缓冲池</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8" name="矩形 7">
            <a:extLst>
              <a:ext uri="{FF2B5EF4-FFF2-40B4-BE49-F238E27FC236}">
                <a16:creationId xmlns:a16="http://schemas.microsoft.com/office/drawing/2014/main" id="{D5468726-94DE-41F9-95BF-8945908C06B3}"/>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5449"/>
                                        </p:tgtEl>
                                        <p:attrNameLst>
                                          <p:attrName>style.visibility</p:attrName>
                                        </p:attrNameLst>
                                      </p:cBhvr>
                                      <p:to>
                                        <p:strVal val="visible"/>
                                      </p:to>
                                    </p:set>
                                    <p:anim calcmode="lin" valueType="num">
                                      <p:cBhvr additive="base">
                                        <p:cTn id="7" dur="500" fill="hold"/>
                                        <p:tgtEl>
                                          <p:spTgt spid="315449"/>
                                        </p:tgtEl>
                                        <p:attrNameLst>
                                          <p:attrName>ppt_x</p:attrName>
                                        </p:attrNameLst>
                                      </p:cBhvr>
                                      <p:tavLst>
                                        <p:tav tm="0">
                                          <p:val>
                                            <p:strVal val="#ppt_x"/>
                                          </p:val>
                                        </p:tav>
                                        <p:tav tm="100000">
                                          <p:val>
                                            <p:strVal val="#ppt_x"/>
                                          </p:val>
                                        </p:tav>
                                      </p:tavLst>
                                    </p:anim>
                                    <p:anim calcmode="lin" valueType="num">
                                      <p:cBhvr additive="base">
                                        <p:cTn id="8" dur="500" fill="hold"/>
                                        <p:tgtEl>
                                          <p:spTgt spid="31544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15450"/>
                                        </p:tgtEl>
                                        <p:attrNameLst>
                                          <p:attrName>style.visibility</p:attrName>
                                        </p:attrNameLst>
                                      </p:cBhvr>
                                      <p:to>
                                        <p:strVal val="visible"/>
                                      </p:to>
                                    </p:set>
                                    <p:anim calcmode="lin" valueType="num">
                                      <p:cBhvr additive="base">
                                        <p:cTn id="12" dur="500" fill="hold"/>
                                        <p:tgtEl>
                                          <p:spTgt spid="315450"/>
                                        </p:tgtEl>
                                        <p:attrNameLst>
                                          <p:attrName>ppt_x</p:attrName>
                                        </p:attrNameLst>
                                      </p:cBhvr>
                                      <p:tavLst>
                                        <p:tav tm="0">
                                          <p:val>
                                            <p:strVal val="#ppt_x"/>
                                          </p:val>
                                        </p:tav>
                                        <p:tav tm="100000">
                                          <p:val>
                                            <p:strVal val="#ppt_x"/>
                                          </p:val>
                                        </p:tav>
                                      </p:tavLst>
                                    </p:anim>
                                    <p:anim calcmode="lin" valueType="num">
                                      <p:cBhvr additive="base">
                                        <p:cTn id="13" dur="500" fill="hold"/>
                                        <p:tgtEl>
                                          <p:spTgt spid="315450"/>
                                        </p:tgtEl>
                                        <p:attrNameLst>
                                          <p:attrName>ppt_y</p:attrName>
                                        </p:attrNameLst>
                                      </p:cBhvr>
                                      <p:tavLst>
                                        <p:tav tm="0">
                                          <p:val>
                                            <p:strVal val="1+#ppt_h/2"/>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15447"/>
                                        </p:tgtEl>
                                        <p:attrNameLst>
                                          <p:attrName>style.visibility</p:attrName>
                                        </p:attrNameLst>
                                      </p:cBhvr>
                                      <p:to>
                                        <p:strVal val="visible"/>
                                      </p:to>
                                    </p:set>
                                    <p:anim calcmode="lin" valueType="num">
                                      <p:cBhvr additive="base">
                                        <p:cTn id="16" dur="500" fill="hold"/>
                                        <p:tgtEl>
                                          <p:spTgt spid="315447"/>
                                        </p:tgtEl>
                                        <p:attrNameLst>
                                          <p:attrName>ppt_x</p:attrName>
                                        </p:attrNameLst>
                                      </p:cBhvr>
                                      <p:tavLst>
                                        <p:tav tm="0">
                                          <p:val>
                                            <p:strVal val="0-#ppt_w/2"/>
                                          </p:val>
                                        </p:tav>
                                        <p:tav tm="100000">
                                          <p:val>
                                            <p:strVal val="#ppt_x"/>
                                          </p:val>
                                        </p:tav>
                                      </p:tavLst>
                                    </p:anim>
                                    <p:anim calcmode="lin" valueType="num">
                                      <p:cBhvr additive="base">
                                        <p:cTn id="17" dur="500" fill="hold"/>
                                        <p:tgtEl>
                                          <p:spTgt spid="315447"/>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315445"/>
                                        </p:tgtEl>
                                        <p:attrNameLst>
                                          <p:attrName>style.visibility</p:attrName>
                                        </p:attrNameLst>
                                      </p:cBhvr>
                                      <p:to>
                                        <p:strVal val="visible"/>
                                      </p:to>
                                    </p:set>
                                    <p:anim calcmode="lin" valueType="num">
                                      <p:cBhvr additive="base">
                                        <p:cTn id="21" dur="500" fill="hold"/>
                                        <p:tgtEl>
                                          <p:spTgt spid="315445"/>
                                        </p:tgtEl>
                                        <p:attrNameLst>
                                          <p:attrName>ppt_x</p:attrName>
                                        </p:attrNameLst>
                                      </p:cBhvr>
                                      <p:tavLst>
                                        <p:tav tm="0">
                                          <p:val>
                                            <p:strVal val="0-#ppt_w/2"/>
                                          </p:val>
                                        </p:tav>
                                        <p:tav tm="100000">
                                          <p:val>
                                            <p:strVal val="#ppt_x"/>
                                          </p:val>
                                        </p:tav>
                                      </p:tavLst>
                                    </p:anim>
                                    <p:anim calcmode="lin" valueType="num">
                                      <p:cBhvr additive="base">
                                        <p:cTn id="22" dur="500" fill="hold"/>
                                        <p:tgtEl>
                                          <p:spTgt spid="315445"/>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315446"/>
                                        </p:tgtEl>
                                        <p:attrNameLst>
                                          <p:attrName>style.visibility</p:attrName>
                                        </p:attrNameLst>
                                      </p:cBhvr>
                                      <p:to>
                                        <p:strVal val="visible"/>
                                      </p:to>
                                    </p:set>
                                    <p:anim calcmode="lin" valueType="num">
                                      <p:cBhvr additive="base">
                                        <p:cTn id="26" dur="500" fill="hold"/>
                                        <p:tgtEl>
                                          <p:spTgt spid="315446"/>
                                        </p:tgtEl>
                                        <p:attrNameLst>
                                          <p:attrName>ppt_x</p:attrName>
                                        </p:attrNameLst>
                                      </p:cBhvr>
                                      <p:tavLst>
                                        <p:tav tm="0">
                                          <p:val>
                                            <p:strVal val="#ppt_x"/>
                                          </p:val>
                                        </p:tav>
                                        <p:tav tm="100000">
                                          <p:val>
                                            <p:strVal val="#ppt_x"/>
                                          </p:val>
                                        </p:tav>
                                      </p:tavLst>
                                    </p:anim>
                                    <p:anim calcmode="lin" valueType="num">
                                      <p:cBhvr additive="base">
                                        <p:cTn id="27" dur="500" fill="hold"/>
                                        <p:tgtEl>
                                          <p:spTgt spid="315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45" grpId="0"/>
      <p:bldP spid="315446" grpId="0"/>
      <p:bldP spid="315447" grpId="0"/>
      <p:bldP spid="315449" grpId="0" bldLvl="0" animBg="1"/>
      <p:bldP spid="31545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5" name="文本框 317444"/>
          <p:cNvSpPr txBox="1"/>
          <p:nvPr/>
        </p:nvSpPr>
        <p:spPr>
          <a:xfrm>
            <a:off x="2207568" y="2451012"/>
            <a:ext cx="8243887" cy="3448685"/>
          </a:xfrm>
          <a:prstGeom prst="rect">
            <a:avLst/>
          </a:prstGeom>
          <a:noFill/>
          <a:ln w="9525">
            <a:noFill/>
          </a:ln>
        </p:spPr>
        <p:txBody>
          <a:bodyPr>
            <a:spAutoFit/>
          </a:bodyPr>
          <a:lstStyle/>
          <a:p>
            <a:pPr>
              <a:lnSpc>
                <a:spcPct val="130000"/>
              </a:lnSpc>
            </a:pPr>
            <a:r>
              <a:rPr lang="en-US" altLang="zh-CN" dirty="0">
                <a:solidFill>
                  <a:srgbClr val="0000CC"/>
                </a:solidFill>
                <a:effectLst>
                  <a:outerShdw blurRad="38100" dist="38100" dir="2700000">
                    <a:srgbClr val="C0C0C0"/>
                  </a:outerShdw>
                </a:effectLst>
                <a:latin typeface="Tahoma" panose="020B0604030504040204" pitchFamily="34" charset="0"/>
              </a:rPr>
              <a:t>Procedure  </a:t>
            </a:r>
            <a:r>
              <a:rPr lang="en-US" altLang="zh-CN" dirty="0" err="1">
                <a:solidFill>
                  <a:srgbClr val="0000CC"/>
                </a:solidFill>
                <a:effectLst>
                  <a:outerShdw blurRad="38100" dist="38100" dir="2700000">
                    <a:srgbClr val="C0C0C0"/>
                  </a:outerShdw>
                </a:effectLst>
                <a:latin typeface="Tahoma" panose="020B0604030504040204" pitchFamily="34" charset="0"/>
              </a:rPr>
              <a:t>get_buf</a:t>
            </a:r>
            <a:r>
              <a:rPr lang="en-US" altLang="zh-CN" dirty="0">
                <a:solidFill>
                  <a:srgbClr val="0000CC"/>
                </a:solidFill>
                <a:effectLst>
                  <a:outerShdw blurRad="38100" dist="38100" dir="2700000">
                    <a:srgbClr val="C0C0C0"/>
                  </a:outerShdw>
                </a:effectLst>
                <a:latin typeface="Tahoma" panose="020B0604030504040204" pitchFamily="34" charset="0"/>
              </a:rPr>
              <a:t>(type)</a:t>
            </a:r>
            <a:endParaRPr lang="zh-CN" altLang="en-US" dirty="0">
              <a:solidFill>
                <a:srgbClr val="0000CC"/>
              </a:solidFill>
              <a:effectLst>
                <a:outerShdw blurRad="38100" dist="38100" dir="2700000">
                  <a:srgbClr val="C0C0C0"/>
                </a:outerShdw>
              </a:effectLst>
              <a:latin typeface="Tahoma" panose="020B0604030504040204" pitchFamily="34" charset="0"/>
            </a:endParaRPr>
          </a:p>
          <a:p>
            <a:pPr>
              <a:lnSpc>
                <a:spcPct val="130000"/>
              </a:lnSpc>
            </a:pPr>
            <a:r>
              <a:rPr lang="en-US" altLang="zh-CN" dirty="0">
                <a:solidFill>
                  <a:srgbClr val="0000CC"/>
                </a:solidFill>
                <a:effectLst>
                  <a:outerShdw blurRad="38100" dist="38100" dir="2700000">
                    <a:srgbClr val="C0C0C0"/>
                  </a:outerShdw>
                </a:effectLst>
                <a:latin typeface="Tahoma" panose="020B0604030504040204" pitchFamily="34" charset="0"/>
              </a:rPr>
              <a:t>      begin</a:t>
            </a:r>
          </a:p>
          <a:p>
            <a:pPr>
              <a:lnSpc>
                <a:spcPct val="130000"/>
              </a:lnSpc>
            </a:pPr>
            <a:r>
              <a:rPr lang="en-US" altLang="zh-CN" dirty="0">
                <a:solidFill>
                  <a:srgbClr val="0000CC"/>
                </a:solidFill>
                <a:effectLst>
                  <a:outerShdw blurRad="38100" dist="38100" dir="2700000">
                    <a:srgbClr val="C0C0C0"/>
                  </a:outerShdw>
                </a:effectLst>
                <a:latin typeface="Tahoma" panose="020B0604030504040204" pitchFamily="34" charset="0"/>
              </a:rPr>
              <a:t>	P(RS(type))</a:t>
            </a:r>
            <a:r>
              <a:rPr lang="zh-CN" altLang="en-US" dirty="0">
                <a:solidFill>
                  <a:srgbClr val="0000CC"/>
                </a:solidFill>
                <a:effectLst>
                  <a:outerShdw blurRad="38100" dist="38100" dir="2700000">
                    <a:srgbClr val="C0C0C0"/>
                  </a:outerShdw>
                </a:effectLst>
                <a:latin typeface="Tahoma" panose="020B0604030504040204" pitchFamily="34" charset="0"/>
              </a:rPr>
              <a:t>；</a:t>
            </a:r>
          </a:p>
          <a:p>
            <a:pPr>
              <a:lnSpc>
                <a:spcPct val="130000"/>
              </a:lnSpc>
            </a:pPr>
            <a:r>
              <a:rPr lang="zh-CN" altLang="en-US" dirty="0">
                <a:solidFill>
                  <a:srgbClr val="0000CC"/>
                </a:solidFill>
                <a:effectLst>
                  <a:outerShdw blurRad="38100" dist="38100" dir="2700000">
                    <a:srgbClr val="C0C0C0"/>
                  </a:outerShdw>
                </a:effectLst>
                <a:latin typeface="Tahoma" panose="020B0604030504040204" pitchFamily="34" charset="0"/>
              </a:rPr>
              <a:t>	</a:t>
            </a:r>
            <a:r>
              <a:rPr lang="en-US" altLang="zh-CN" dirty="0">
                <a:solidFill>
                  <a:srgbClr val="0000CC"/>
                </a:solidFill>
                <a:effectLst>
                  <a:outerShdw blurRad="38100" dist="38100" dir="2700000">
                    <a:srgbClr val="C0C0C0"/>
                  </a:outerShdw>
                </a:effectLst>
                <a:latin typeface="Tahoma" panose="020B0604030504040204" pitchFamily="34" charset="0"/>
              </a:rPr>
              <a:t>P(MS(type))</a:t>
            </a:r>
            <a:r>
              <a:rPr lang="zh-CN" altLang="en-US" dirty="0">
                <a:solidFill>
                  <a:srgbClr val="0000CC"/>
                </a:solidFill>
                <a:effectLst>
                  <a:outerShdw blurRad="38100" dist="38100" dir="2700000">
                    <a:srgbClr val="C0C0C0"/>
                  </a:outerShdw>
                </a:effectLst>
                <a:latin typeface="Tahoma" panose="020B0604030504040204" pitchFamily="34" charset="0"/>
              </a:rPr>
              <a:t>；</a:t>
            </a:r>
          </a:p>
          <a:p>
            <a:pPr>
              <a:lnSpc>
                <a:spcPct val="130000"/>
              </a:lnSpc>
            </a:pPr>
            <a:r>
              <a:rPr lang="zh-CN" altLang="en-US" dirty="0">
                <a:solidFill>
                  <a:srgbClr val="0000CC"/>
                </a:solidFill>
                <a:effectLst>
                  <a:outerShdw blurRad="38100" dist="38100" dir="2700000">
                    <a:srgbClr val="C0C0C0"/>
                  </a:outerShdw>
                </a:effectLst>
                <a:latin typeface="Tahoma" panose="020B0604030504040204" pitchFamily="34" charset="0"/>
              </a:rPr>
              <a:t>	</a:t>
            </a:r>
            <a:r>
              <a:rPr lang="en-US" altLang="zh-CN" dirty="0">
                <a:solidFill>
                  <a:srgbClr val="0000CC"/>
                </a:solidFill>
                <a:effectLst>
                  <a:outerShdw blurRad="38100" dist="38100" dir="2700000">
                    <a:srgbClr val="C0C0C0"/>
                  </a:outerShdw>
                </a:effectLst>
                <a:latin typeface="Tahoma" panose="020B0604030504040204" pitchFamily="34" charset="0"/>
              </a:rPr>
              <a:t>Pointer of buffer(number) = </a:t>
            </a:r>
            <a:r>
              <a:rPr lang="en-US" altLang="zh-CN" dirty="0" err="1">
                <a:solidFill>
                  <a:srgbClr val="0000CC"/>
                </a:solidFill>
                <a:effectLst>
                  <a:outerShdw blurRad="38100" dist="38100" dir="2700000">
                    <a:srgbClr val="C0C0C0"/>
                  </a:outerShdw>
                </a:effectLst>
                <a:latin typeface="Tahoma" panose="020B0604030504040204" pitchFamily="34" charset="0"/>
              </a:rPr>
              <a:t>take_buf</a:t>
            </a:r>
            <a:r>
              <a:rPr lang="en-US" altLang="zh-CN" dirty="0">
                <a:solidFill>
                  <a:srgbClr val="0000CC"/>
                </a:solidFill>
                <a:effectLst>
                  <a:outerShdw blurRad="38100" dist="38100" dir="2700000">
                    <a:srgbClr val="C0C0C0"/>
                  </a:outerShdw>
                </a:effectLst>
                <a:latin typeface="Tahoma" panose="020B0604030504040204" pitchFamily="34" charset="0"/>
              </a:rPr>
              <a:t>(type)</a:t>
            </a:r>
            <a:r>
              <a:rPr lang="zh-CN" altLang="en-US" dirty="0">
                <a:solidFill>
                  <a:srgbClr val="0000CC"/>
                </a:solidFill>
                <a:effectLst>
                  <a:outerShdw blurRad="38100" dist="38100" dir="2700000">
                    <a:srgbClr val="C0C0C0"/>
                  </a:outerShdw>
                </a:effectLst>
                <a:latin typeface="Tahoma" panose="020B0604030504040204" pitchFamily="34" charset="0"/>
              </a:rPr>
              <a:t>；</a:t>
            </a:r>
          </a:p>
          <a:p>
            <a:pPr>
              <a:lnSpc>
                <a:spcPct val="130000"/>
              </a:lnSpc>
            </a:pPr>
            <a:r>
              <a:rPr lang="zh-CN" altLang="en-US" dirty="0">
                <a:solidFill>
                  <a:srgbClr val="0000CC"/>
                </a:solidFill>
                <a:effectLst>
                  <a:outerShdw blurRad="38100" dist="38100" dir="2700000">
                    <a:srgbClr val="C0C0C0"/>
                  </a:outerShdw>
                </a:effectLst>
                <a:latin typeface="Tahoma" panose="020B0604030504040204" pitchFamily="34" charset="0"/>
              </a:rPr>
              <a:t>	</a:t>
            </a:r>
            <a:r>
              <a:rPr lang="en-US" altLang="zh-CN" dirty="0">
                <a:solidFill>
                  <a:srgbClr val="0000CC"/>
                </a:solidFill>
                <a:effectLst>
                  <a:outerShdw blurRad="38100" dist="38100" dir="2700000">
                    <a:srgbClr val="C0C0C0"/>
                  </a:outerShdw>
                </a:effectLst>
                <a:latin typeface="Tahoma" panose="020B0604030504040204" pitchFamily="34" charset="0"/>
              </a:rPr>
              <a:t>V(MS(type))</a:t>
            </a:r>
            <a:r>
              <a:rPr lang="zh-CN" altLang="en-US" dirty="0">
                <a:solidFill>
                  <a:srgbClr val="0000CC"/>
                </a:solidFill>
                <a:effectLst>
                  <a:outerShdw blurRad="38100" dist="38100" dir="2700000">
                    <a:srgbClr val="C0C0C0"/>
                  </a:outerShdw>
                </a:effectLst>
                <a:latin typeface="Tahoma" panose="020B0604030504040204" pitchFamily="34" charset="0"/>
              </a:rPr>
              <a:t>；</a:t>
            </a:r>
          </a:p>
          <a:p>
            <a:pPr>
              <a:lnSpc>
                <a:spcPct val="130000"/>
              </a:lnSpc>
            </a:pPr>
            <a:r>
              <a:rPr lang="zh-CN" altLang="en-US" dirty="0">
                <a:solidFill>
                  <a:srgbClr val="0000CC"/>
                </a:solidFill>
                <a:effectLst>
                  <a:outerShdw blurRad="38100" dist="38100" dir="2700000">
                    <a:srgbClr val="C0C0C0"/>
                  </a:outerShdw>
                </a:effectLst>
                <a:latin typeface="Tahoma" panose="020B0604030504040204" pitchFamily="34" charset="0"/>
              </a:rPr>
              <a:t>     </a:t>
            </a:r>
            <a:r>
              <a:rPr lang="en-US" altLang="zh-CN" dirty="0">
                <a:solidFill>
                  <a:srgbClr val="0000CC"/>
                </a:solidFill>
                <a:effectLst>
                  <a:outerShdw blurRad="38100" dist="38100" dir="2700000">
                    <a:srgbClr val="C0C0C0"/>
                  </a:outerShdw>
                </a:effectLst>
                <a:latin typeface="Tahoma" panose="020B0604030504040204" pitchFamily="34" charset="0"/>
              </a:rPr>
              <a:t>end</a:t>
            </a: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sp>
        <p:nvSpPr>
          <p:cNvPr id="317448" name="文本框 317447"/>
          <p:cNvSpPr txBox="1"/>
          <p:nvPr/>
        </p:nvSpPr>
        <p:spPr>
          <a:xfrm>
            <a:off x="6888088" y="1433901"/>
            <a:ext cx="4248150" cy="2676525"/>
          </a:xfrm>
          <a:prstGeom prst="rect">
            <a:avLst/>
          </a:prstGeom>
          <a:solidFill>
            <a:srgbClr val="FFFF99"/>
          </a:solidFill>
          <a:ln w="57150" cap="flat" cmpd="thinThick">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spAutoFit/>
          </a:bodyPr>
          <a:lstStyle/>
          <a:p>
            <a:r>
              <a:rPr lang="zh-CN" altLang="en-US" sz="2800" dirty="0">
                <a:effectLst>
                  <a:outerShdw blurRad="38100" dist="38100" dir="2700000">
                    <a:srgbClr val="FFFFFF"/>
                  </a:outerShdw>
                </a:effectLst>
                <a:latin typeface="Tahoma" panose="020B0604030504040204" pitchFamily="34" charset="0"/>
              </a:rPr>
              <a:t>其中；</a:t>
            </a:r>
          </a:p>
          <a:p>
            <a:r>
              <a:rPr lang="en-US" altLang="zh-CN" sz="2800">
                <a:effectLst>
                  <a:outerShdw blurRad="38100" dist="38100" dir="2700000">
                    <a:srgbClr val="FFFFFF"/>
                  </a:outerShdw>
                </a:effectLst>
                <a:latin typeface="Tahoma" panose="020B0604030504040204" pitchFamily="34" charset="0"/>
              </a:rPr>
              <a:t>type </a:t>
            </a:r>
            <a:r>
              <a:rPr lang="zh-CN" altLang="en-US" sz="2800" dirty="0">
                <a:effectLst>
                  <a:outerShdw blurRad="38100" dist="38100" dir="2700000">
                    <a:srgbClr val="FFFFFF"/>
                  </a:outerShdw>
                </a:effectLst>
                <a:latin typeface="Tahoma" panose="020B0604030504040204" pitchFamily="34" charset="0"/>
              </a:rPr>
              <a:t>表示缓冲队列类型</a:t>
            </a:r>
            <a:r>
              <a:rPr lang="en-US" altLang="zh-CN" sz="2800">
                <a:effectLst>
                  <a:outerShdw blurRad="38100" dist="38100" dir="2700000">
                    <a:srgbClr val="FFFFFF"/>
                  </a:outerShdw>
                </a:effectLst>
                <a:latin typeface="Tahoma" panose="020B0604030504040204" pitchFamily="34" charset="0"/>
              </a:rPr>
              <a:t>number</a:t>
            </a:r>
            <a:r>
              <a:rPr lang="zh-CN" altLang="en-US" sz="2800" dirty="0">
                <a:effectLst>
                  <a:outerShdw blurRad="38100" dist="38100" dir="2700000">
                    <a:srgbClr val="FFFFFF"/>
                  </a:outerShdw>
                </a:effectLst>
                <a:latin typeface="Tahoma" panose="020B0604030504040204" pitchFamily="34" charset="0"/>
              </a:rPr>
              <a:t>为缓冲区号</a:t>
            </a:r>
          </a:p>
          <a:p>
            <a:r>
              <a:rPr lang="en-US" altLang="zh-CN" sz="2800" err="1">
                <a:effectLst>
                  <a:outerShdw blurRad="38100" dist="38100" dir="2700000">
                    <a:srgbClr val="FFFFFF"/>
                  </a:outerShdw>
                </a:effectLst>
                <a:latin typeface="Tahoma" panose="020B0604030504040204" pitchFamily="34" charset="0"/>
              </a:rPr>
              <a:t>work_buf</a:t>
            </a:r>
            <a:r>
              <a:rPr lang="en-US" altLang="zh-CN" sz="2800">
                <a:effectLst>
                  <a:outerShdw blurRad="38100" dist="38100" dir="2700000">
                    <a:srgbClr val="FFFFFF"/>
                  </a:outerShdw>
                </a:effectLst>
                <a:latin typeface="Tahoma" panose="020B0604030504040204" pitchFamily="34" charset="0"/>
              </a:rPr>
              <a:t> </a:t>
            </a:r>
            <a:r>
              <a:rPr lang="zh-CN" altLang="en-US" sz="2800" dirty="0">
                <a:effectLst>
                  <a:outerShdw blurRad="38100" dist="38100" dir="2700000">
                    <a:srgbClr val="FFFFFF"/>
                  </a:outerShdw>
                </a:effectLst>
                <a:latin typeface="Tahoma" panose="020B0604030504040204" pitchFamily="34" charset="0"/>
              </a:rPr>
              <a:t>则表示工作缓冲区类型</a:t>
            </a:r>
            <a:r>
              <a:rPr lang="en-US" altLang="zh-CN" sz="2800">
                <a:effectLst>
                  <a:outerShdw blurRad="38100" dist="38100" dir="2700000">
                    <a:srgbClr val="FFFFFF"/>
                  </a:outerShdw>
                </a:effectLst>
                <a:latin typeface="Tahoma" panose="020B0604030504040204" pitchFamily="34" charset="0"/>
              </a:rPr>
              <a:t>(</a:t>
            </a:r>
            <a:r>
              <a:rPr lang="zh-CN" altLang="en-US" sz="2800" dirty="0">
                <a:effectLst>
                  <a:outerShdw blurRad="38100" dist="38100" dir="2700000">
                    <a:srgbClr val="FFFFFF"/>
                  </a:outerShdw>
                </a:effectLst>
                <a:latin typeface="Tahoma" panose="020B0604030504040204" pitchFamily="34" charset="0"/>
              </a:rPr>
              <a:t>实际也对应一个缓冲区号</a:t>
            </a:r>
            <a:r>
              <a:rPr lang="en-US" altLang="zh-CN" sz="2800">
                <a:effectLst>
                  <a:outerShdw blurRad="38100" dist="38100" dir="2700000">
                    <a:srgbClr val="FFFFFF"/>
                  </a:outerShdw>
                </a:effectLst>
                <a:latin typeface="Tahoma" panose="020B0604030504040204" pitchFamily="34" charset="0"/>
              </a:rPr>
              <a:t>) </a:t>
            </a:r>
            <a:endParaRPr lang="zh-CN" altLang="en-US" sz="2800" dirty="0">
              <a:effectLst>
                <a:outerShdw blurRad="38100" dist="38100" dir="2700000">
                  <a:srgbClr val="FFFFFF"/>
                </a:outerShdw>
              </a:effectLst>
              <a:latin typeface="Tahoma" panose="020B0604030504040204" pitchFamily="34" charset="0"/>
            </a:endParaRPr>
          </a:p>
        </p:txBody>
      </p:sp>
      <p:sp>
        <p:nvSpPr>
          <p:cNvPr id="317452" name="文本框 317451"/>
          <p:cNvSpPr txBox="1"/>
          <p:nvPr/>
        </p:nvSpPr>
        <p:spPr>
          <a:xfrm>
            <a:off x="1559496" y="1747345"/>
            <a:ext cx="4032250" cy="583565"/>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、缓冲池的管理</a:t>
            </a:r>
            <a:r>
              <a:rPr lang="zh-CN" altLang="en-US" sz="3200" b="0" dirty="0">
                <a:latin typeface="Tahoma" panose="020B0604030504040204" pitchFamily="34" charset="0"/>
              </a:rPr>
              <a:t> </a:t>
            </a:r>
          </a:p>
        </p:txBody>
      </p:sp>
      <p:sp>
        <p:nvSpPr>
          <p:cNvPr id="317454" name="AutoShape 5"/>
          <p:cNvSpPr/>
          <p:nvPr/>
        </p:nvSpPr>
        <p:spPr>
          <a:xfrm>
            <a:off x="1070603" y="1039779"/>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17455" name="Text Box 38"/>
          <p:cNvSpPr txBox="1"/>
          <p:nvPr/>
        </p:nvSpPr>
        <p:spPr>
          <a:xfrm>
            <a:off x="1126166" y="1079467"/>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五、缓冲池</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8" name="矩形 7">
            <a:extLst>
              <a:ext uri="{FF2B5EF4-FFF2-40B4-BE49-F238E27FC236}">
                <a16:creationId xmlns:a16="http://schemas.microsoft.com/office/drawing/2014/main" id="{C43E2F24-2A7B-4F22-8373-5DA58631FC9E}"/>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7454"/>
                                        </p:tgtEl>
                                        <p:attrNameLst>
                                          <p:attrName>style.visibility</p:attrName>
                                        </p:attrNameLst>
                                      </p:cBhvr>
                                      <p:to>
                                        <p:strVal val="visible"/>
                                      </p:to>
                                    </p:set>
                                    <p:anim calcmode="lin" valueType="num">
                                      <p:cBhvr additive="base">
                                        <p:cTn id="7" dur="500" fill="hold"/>
                                        <p:tgtEl>
                                          <p:spTgt spid="317454"/>
                                        </p:tgtEl>
                                        <p:attrNameLst>
                                          <p:attrName>ppt_x</p:attrName>
                                        </p:attrNameLst>
                                      </p:cBhvr>
                                      <p:tavLst>
                                        <p:tav tm="0">
                                          <p:val>
                                            <p:strVal val="#ppt_x"/>
                                          </p:val>
                                        </p:tav>
                                        <p:tav tm="100000">
                                          <p:val>
                                            <p:strVal val="#ppt_x"/>
                                          </p:val>
                                        </p:tav>
                                      </p:tavLst>
                                    </p:anim>
                                    <p:anim calcmode="lin" valueType="num">
                                      <p:cBhvr additive="base">
                                        <p:cTn id="8" dur="500" fill="hold"/>
                                        <p:tgtEl>
                                          <p:spTgt spid="31745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17455"/>
                                        </p:tgtEl>
                                        <p:attrNameLst>
                                          <p:attrName>style.visibility</p:attrName>
                                        </p:attrNameLst>
                                      </p:cBhvr>
                                      <p:to>
                                        <p:strVal val="visible"/>
                                      </p:to>
                                    </p:set>
                                    <p:anim calcmode="lin" valueType="num">
                                      <p:cBhvr additive="base">
                                        <p:cTn id="12" dur="500" fill="hold"/>
                                        <p:tgtEl>
                                          <p:spTgt spid="317455"/>
                                        </p:tgtEl>
                                        <p:attrNameLst>
                                          <p:attrName>ppt_x</p:attrName>
                                        </p:attrNameLst>
                                      </p:cBhvr>
                                      <p:tavLst>
                                        <p:tav tm="0">
                                          <p:val>
                                            <p:strVal val="#ppt_x"/>
                                          </p:val>
                                        </p:tav>
                                        <p:tav tm="100000">
                                          <p:val>
                                            <p:strVal val="#ppt_x"/>
                                          </p:val>
                                        </p:tav>
                                      </p:tavLst>
                                    </p:anim>
                                    <p:anim calcmode="lin" valueType="num">
                                      <p:cBhvr additive="base">
                                        <p:cTn id="13" dur="500" fill="hold"/>
                                        <p:tgtEl>
                                          <p:spTgt spid="317455"/>
                                        </p:tgtEl>
                                        <p:attrNameLst>
                                          <p:attrName>ppt_y</p:attrName>
                                        </p:attrNameLst>
                                      </p:cBhvr>
                                      <p:tavLst>
                                        <p:tav tm="0">
                                          <p:val>
                                            <p:strVal val="1+#ppt_h/2"/>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17452"/>
                                        </p:tgtEl>
                                        <p:attrNameLst>
                                          <p:attrName>style.visibility</p:attrName>
                                        </p:attrNameLst>
                                      </p:cBhvr>
                                      <p:to>
                                        <p:strVal val="visible"/>
                                      </p:to>
                                    </p:set>
                                    <p:anim calcmode="lin" valueType="num">
                                      <p:cBhvr additive="base">
                                        <p:cTn id="16" dur="500" fill="hold"/>
                                        <p:tgtEl>
                                          <p:spTgt spid="317452"/>
                                        </p:tgtEl>
                                        <p:attrNameLst>
                                          <p:attrName>ppt_x</p:attrName>
                                        </p:attrNameLst>
                                      </p:cBhvr>
                                      <p:tavLst>
                                        <p:tav tm="0">
                                          <p:val>
                                            <p:strVal val="0-#ppt_w/2"/>
                                          </p:val>
                                        </p:tav>
                                        <p:tav tm="100000">
                                          <p:val>
                                            <p:strVal val="#ppt_x"/>
                                          </p:val>
                                        </p:tav>
                                      </p:tavLst>
                                    </p:anim>
                                    <p:anim calcmode="lin" valueType="num">
                                      <p:cBhvr additive="base">
                                        <p:cTn id="17" dur="500" fill="hold"/>
                                        <p:tgtEl>
                                          <p:spTgt spid="317452"/>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317445"/>
                                        </p:tgtEl>
                                        <p:attrNameLst>
                                          <p:attrName>style.visibility</p:attrName>
                                        </p:attrNameLst>
                                      </p:cBhvr>
                                      <p:to>
                                        <p:strVal val="visible"/>
                                      </p:to>
                                    </p:set>
                                    <p:anim calcmode="lin" valueType="num">
                                      <p:cBhvr additive="base">
                                        <p:cTn id="21" dur="500" fill="hold"/>
                                        <p:tgtEl>
                                          <p:spTgt spid="317445"/>
                                        </p:tgtEl>
                                        <p:attrNameLst>
                                          <p:attrName>ppt_x</p:attrName>
                                        </p:attrNameLst>
                                      </p:cBhvr>
                                      <p:tavLst>
                                        <p:tav tm="0">
                                          <p:val>
                                            <p:strVal val="#ppt_x"/>
                                          </p:val>
                                        </p:tav>
                                        <p:tav tm="100000">
                                          <p:val>
                                            <p:strVal val="#ppt_x"/>
                                          </p:val>
                                        </p:tav>
                                      </p:tavLst>
                                    </p:anim>
                                    <p:anim calcmode="lin" valueType="num">
                                      <p:cBhvr additive="base">
                                        <p:cTn id="22" dur="500" fill="hold"/>
                                        <p:tgtEl>
                                          <p:spTgt spid="31744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317448"/>
                                        </p:tgtEl>
                                        <p:attrNameLst>
                                          <p:attrName>style.visibility</p:attrName>
                                        </p:attrNameLst>
                                      </p:cBhvr>
                                      <p:to>
                                        <p:strVal val="visible"/>
                                      </p:to>
                                    </p:set>
                                    <p:anim calcmode="lin" valueType="num">
                                      <p:cBhvr additive="base">
                                        <p:cTn id="26" dur="500" fill="hold"/>
                                        <p:tgtEl>
                                          <p:spTgt spid="317448"/>
                                        </p:tgtEl>
                                        <p:attrNameLst>
                                          <p:attrName>ppt_x</p:attrName>
                                        </p:attrNameLst>
                                      </p:cBhvr>
                                      <p:tavLst>
                                        <p:tav tm="0">
                                          <p:val>
                                            <p:strVal val="#ppt_x"/>
                                          </p:val>
                                        </p:tav>
                                        <p:tav tm="100000">
                                          <p:val>
                                            <p:strVal val="#ppt_x"/>
                                          </p:val>
                                        </p:tav>
                                      </p:tavLst>
                                    </p:anim>
                                    <p:anim calcmode="lin" valueType="num">
                                      <p:cBhvr additive="base">
                                        <p:cTn id="27" dur="500" fill="hold"/>
                                        <p:tgtEl>
                                          <p:spTgt spid="3174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5" grpId="0"/>
      <p:bldP spid="317448" grpId="0" bldLvl="0" animBg="1"/>
      <p:bldP spid="317452" grpId="0"/>
      <p:bldP spid="317454" grpId="0" bldLvl="0" animBg="1"/>
      <p:bldP spid="3174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8" name="文本框 204807"/>
          <p:cNvSpPr txBox="1"/>
          <p:nvPr/>
        </p:nvSpPr>
        <p:spPr>
          <a:xfrm>
            <a:off x="2063750" y="2293529"/>
            <a:ext cx="8064500" cy="565150"/>
          </a:xfrm>
          <a:prstGeom prst="rect">
            <a:avLst/>
          </a:prstGeom>
          <a:noFill/>
          <a:ln w="9525">
            <a:noFill/>
          </a:ln>
        </p:spPr>
        <p:txBody>
          <a:bodyPr>
            <a:spAutoFit/>
          </a:bodyPr>
          <a:lstStyle/>
          <a:p>
            <a:pPr>
              <a:lnSpc>
                <a:spcPct val="110000"/>
              </a:lnSpc>
              <a:spcBef>
                <a:spcPct val="50000"/>
              </a:spcBef>
              <a:buClr>
                <a:srgbClr val="FF66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按共享属性；物理特性不同，可以分为</a:t>
            </a:r>
            <a:r>
              <a:rPr lang="en-US" altLang="zh-CN" sz="2800">
                <a:solidFill>
                  <a:srgbClr val="0000CC"/>
                </a:solidFill>
                <a:effectLst>
                  <a:outerShdw blurRad="38100" dist="38100" dir="2700000">
                    <a:srgbClr val="C0C0C0"/>
                  </a:outerShdw>
                </a:effectLst>
                <a:latin typeface="Tahoma" panose="020B0604030504040204" pitchFamily="34" charset="0"/>
              </a:rPr>
              <a:t>3</a:t>
            </a:r>
            <a:r>
              <a:rPr lang="zh-CN" altLang="en-US" sz="2800" dirty="0">
                <a:solidFill>
                  <a:srgbClr val="0000CC"/>
                </a:solidFill>
                <a:effectLst>
                  <a:outerShdw blurRad="38100" dist="38100" dir="2700000">
                    <a:srgbClr val="C0C0C0"/>
                  </a:outerShdw>
                </a:effectLst>
                <a:latin typeface="Tahoma" panose="020B0604030504040204" pitchFamily="34" charset="0"/>
              </a:rPr>
              <a:t>种：</a:t>
            </a:r>
            <a:r>
              <a:rPr lang="zh-CN" altLang="en-US" sz="2800" b="0" dirty="0">
                <a:latin typeface="Tahoma" panose="020B0604030504040204" pitchFamily="34" charset="0"/>
              </a:rPr>
              <a:t> </a:t>
            </a:r>
          </a:p>
        </p:txBody>
      </p:sp>
      <p:sp>
        <p:nvSpPr>
          <p:cNvPr id="204814" name="文本框 204813"/>
          <p:cNvSpPr txBox="1"/>
          <p:nvPr/>
        </p:nvSpPr>
        <p:spPr>
          <a:xfrm>
            <a:off x="2495600" y="2876913"/>
            <a:ext cx="8211598" cy="1198880"/>
          </a:xfrm>
          <a:prstGeom prst="rect">
            <a:avLst/>
          </a:prstGeom>
          <a:noFill/>
          <a:ln w="9525">
            <a:noFill/>
          </a:ln>
        </p:spPr>
        <p:txBody>
          <a:bodyPr wrap="square">
            <a:spAutoFit/>
          </a:bodyPr>
          <a:lstStyle/>
          <a:p>
            <a:pPr>
              <a:buClr>
                <a:srgbClr val="D60093"/>
              </a:buClr>
              <a:buFont typeface="Wingdings" panose="05000000000000000000" pitchFamily="2" charset="2"/>
              <a:buChar char="Ø"/>
            </a:pPr>
            <a:r>
              <a:rPr lang="zh-CN" altLang="en-US" dirty="0">
                <a:latin typeface="Tahoma" panose="020B0604030504040204" pitchFamily="34" charset="0"/>
              </a:rPr>
              <a:t> 独占设备；如打印机、磁带机等</a:t>
            </a:r>
            <a:r>
              <a:rPr lang="zh-CN" altLang="en-US" dirty="0">
                <a:solidFill>
                  <a:srgbClr val="CC3300"/>
                </a:solidFill>
                <a:latin typeface="Tahoma" panose="020B0604030504040204" pitchFamily="34" charset="0"/>
              </a:rPr>
              <a:t>顺序设备</a:t>
            </a:r>
            <a:r>
              <a:rPr lang="zh-CN" altLang="en-US" dirty="0">
                <a:latin typeface="Tahoma" panose="020B0604030504040204" pitchFamily="34" charset="0"/>
              </a:rPr>
              <a:t>。作为系统资源，也称为</a:t>
            </a:r>
            <a:r>
              <a:rPr lang="zh-CN" altLang="en-US" dirty="0">
                <a:solidFill>
                  <a:srgbClr val="CC3300"/>
                </a:solidFill>
                <a:latin typeface="Tahoma" panose="020B0604030504040204" pitchFamily="34" charset="0"/>
              </a:rPr>
              <a:t>临界资源</a:t>
            </a:r>
            <a:r>
              <a:rPr lang="zh-CN" altLang="en-US" dirty="0">
                <a:latin typeface="Tahoma" panose="020B0604030504040204" pitchFamily="34" charset="0"/>
              </a:rPr>
              <a:t>。</a:t>
            </a:r>
          </a:p>
          <a:p>
            <a:pPr lvl="1">
              <a:buClr>
                <a:srgbClr val="D60093"/>
              </a:buClr>
              <a:buFont typeface="Wingdings" panose="05000000000000000000" pitchFamily="2" charset="2"/>
            </a:pPr>
            <a:r>
              <a:rPr lang="zh-CN" altLang="en-US" b="1" dirty="0">
                <a:latin typeface="Tahoma" panose="020B0604030504040204" pitchFamily="34" charset="0"/>
              </a:rPr>
              <a:t>   </a:t>
            </a:r>
            <a:r>
              <a:rPr lang="zh-CN" altLang="en-US" b="1" dirty="0">
                <a:solidFill>
                  <a:srgbClr val="CC0099"/>
                </a:solidFill>
                <a:effectLst>
                  <a:outerShdw blurRad="38100" dist="38100" dir="2700000">
                    <a:srgbClr val="C0C0C0"/>
                  </a:outerShdw>
                </a:effectLst>
                <a:latin typeface="Tahoma" panose="020B0604030504040204" pitchFamily="34" charset="0"/>
              </a:rPr>
              <a:t>使用方式：</a:t>
            </a:r>
            <a:r>
              <a:rPr lang="zh-CN" altLang="en-US" b="1" dirty="0">
                <a:latin typeface="Tahoma" panose="020B0604030504040204" pitchFamily="34" charset="0"/>
              </a:rPr>
              <a:t>申请，使用，使用</a:t>
            </a:r>
            <a:r>
              <a:rPr lang="en-US" altLang="zh-CN" b="1" dirty="0">
                <a:latin typeface="宋体" panose="02010600030101010101" pitchFamily="2" charset="-122"/>
              </a:rPr>
              <a:t>…</a:t>
            </a:r>
            <a:r>
              <a:rPr lang="zh-CN" altLang="en-US" b="1" dirty="0">
                <a:latin typeface="Tahoma" panose="020B0604030504040204" pitchFamily="34" charset="0"/>
              </a:rPr>
              <a:t>，使用，释放。</a:t>
            </a:r>
          </a:p>
        </p:txBody>
      </p:sp>
      <p:sp>
        <p:nvSpPr>
          <p:cNvPr id="204816" name="文本框 204815"/>
          <p:cNvSpPr txBox="1"/>
          <p:nvPr/>
        </p:nvSpPr>
        <p:spPr>
          <a:xfrm>
            <a:off x="2495600" y="4245338"/>
            <a:ext cx="8064500" cy="829945"/>
          </a:xfrm>
          <a:prstGeom prst="rect">
            <a:avLst/>
          </a:prstGeom>
          <a:noFill/>
          <a:ln w="9525">
            <a:noFill/>
          </a:ln>
        </p:spPr>
        <p:txBody>
          <a:bodyPr wrap="square">
            <a:spAutoFit/>
          </a:bodyPr>
          <a:lstStyle/>
          <a:p>
            <a:pPr>
              <a:buClr>
                <a:srgbClr val="D60093"/>
              </a:buClr>
              <a:buFont typeface="Wingdings" panose="05000000000000000000" pitchFamily="2" charset="2"/>
              <a:buChar char="Ø"/>
            </a:pPr>
            <a:r>
              <a:rPr lang="zh-CN" altLang="en-US" dirty="0">
                <a:latin typeface="Tahoma" panose="020B0604030504040204" pitchFamily="34" charset="0"/>
              </a:rPr>
              <a:t> 共享设备；如磁盘可随机访问的</a:t>
            </a:r>
            <a:r>
              <a:rPr lang="zh-CN" altLang="en-US" dirty="0">
                <a:solidFill>
                  <a:srgbClr val="CC3300"/>
                </a:solidFill>
                <a:latin typeface="Tahoma" panose="020B0604030504040204" pitchFamily="34" charset="0"/>
              </a:rPr>
              <a:t>随机设备</a:t>
            </a:r>
            <a:r>
              <a:rPr lang="zh-CN" altLang="en-US" dirty="0">
                <a:latin typeface="Tahoma" panose="020B0604030504040204" pitchFamily="34" charset="0"/>
              </a:rPr>
              <a:t>。</a:t>
            </a:r>
          </a:p>
          <a:p>
            <a:pPr lvl="1">
              <a:buClr>
                <a:srgbClr val="D60093"/>
              </a:buClr>
              <a:buFont typeface="Wingdings" panose="05000000000000000000" pitchFamily="2" charset="2"/>
            </a:pPr>
            <a:r>
              <a:rPr lang="zh-CN" altLang="en-US" b="1" dirty="0">
                <a:solidFill>
                  <a:srgbClr val="CC0099"/>
                </a:solidFill>
                <a:latin typeface="Tahoma" panose="020B0604030504040204" pitchFamily="34" charset="0"/>
              </a:rPr>
              <a:t>   </a:t>
            </a:r>
            <a:r>
              <a:rPr lang="zh-CN" altLang="en-US" b="1" dirty="0">
                <a:solidFill>
                  <a:srgbClr val="CC0099"/>
                </a:solidFill>
                <a:effectLst>
                  <a:outerShdw blurRad="38100" dist="38100" dir="2700000">
                    <a:srgbClr val="C0C0C0"/>
                  </a:outerShdw>
                </a:effectLst>
                <a:latin typeface="Tahoma" panose="020B0604030504040204" pitchFamily="34" charset="0"/>
              </a:rPr>
              <a:t>使用方式：</a:t>
            </a:r>
            <a:r>
              <a:rPr lang="zh-CN" altLang="en-US" b="1" dirty="0">
                <a:latin typeface="Tahoma" panose="020B0604030504040204" pitchFamily="34" charset="0"/>
              </a:rPr>
              <a:t>使用，使用，</a:t>
            </a:r>
            <a:r>
              <a:rPr lang="en-US" altLang="zh-CN" b="1">
                <a:latin typeface="宋体" panose="02010600030101010101" pitchFamily="2" charset="-122"/>
              </a:rPr>
              <a:t>…</a:t>
            </a:r>
            <a:r>
              <a:rPr lang="zh-CN" altLang="en-US" b="1" dirty="0">
                <a:latin typeface="Tahoma" panose="020B0604030504040204" pitchFamily="34" charset="0"/>
              </a:rPr>
              <a:t>，使用。</a:t>
            </a:r>
          </a:p>
        </p:txBody>
      </p:sp>
      <p:sp>
        <p:nvSpPr>
          <p:cNvPr id="204817" name="文本框 204816"/>
          <p:cNvSpPr txBox="1"/>
          <p:nvPr/>
        </p:nvSpPr>
        <p:spPr>
          <a:xfrm>
            <a:off x="2497187" y="5108938"/>
            <a:ext cx="8211598" cy="864596"/>
          </a:xfrm>
          <a:prstGeom prst="rect">
            <a:avLst/>
          </a:prstGeom>
          <a:noFill/>
          <a:ln w="9525">
            <a:noFill/>
          </a:ln>
        </p:spPr>
        <p:txBody>
          <a:bodyPr wrap="square">
            <a:spAutoFit/>
          </a:bodyPr>
          <a:lstStyle/>
          <a:p>
            <a:pPr>
              <a:lnSpc>
                <a:spcPct val="110000"/>
              </a:lnSpc>
              <a:spcBef>
                <a:spcPct val="50000"/>
              </a:spcBef>
              <a:buClr>
                <a:srgbClr val="D60093"/>
              </a:buClr>
              <a:buFont typeface="Wingdings" panose="05000000000000000000" pitchFamily="2" charset="2"/>
              <a:buChar char="Ø"/>
            </a:pPr>
            <a:r>
              <a:rPr lang="zh-CN" altLang="en-US" dirty="0">
                <a:latin typeface="Tahoma" panose="020B0604030504040204" pitchFamily="34" charset="0"/>
              </a:rPr>
              <a:t> 虚拟设备；通过虚拟技术</a:t>
            </a:r>
            <a:r>
              <a:rPr lang="zh-CN" altLang="en-US" dirty="0">
                <a:solidFill>
                  <a:srgbClr val="CC3300"/>
                </a:solidFill>
                <a:latin typeface="Tahoma" panose="020B0604030504040204" pitchFamily="34" charset="0"/>
              </a:rPr>
              <a:t>将独占设备变换成可以共享的逻辑设备</a:t>
            </a:r>
            <a:r>
              <a:rPr lang="zh-CN" altLang="en-US" dirty="0">
                <a:latin typeface="Tahoma" panose="020B0604030504040204" pitchFamily="34" charset="0"/>
              </a:rPr>
              <a:t>，供多个进程同时访问。 </a:t>
            </a:r>
          </a:p>
        </p:txBody>
      </p:sp>
      <p:sp>
        <p:nvSpPr>
          <p:cNvPr id="204818" name="文本框 204817"/>
          <p:cNvSpPr txBox="1"/>
          <p:nvPr/>
        </p:nvSpPr>
        <p:spPr>
          <a:xfrm>
            <a:off x="1343348" y="1700883"/>
            <a:ext cx="2808287" cy="583565"/>
          </a:xfrm>
          <a:prstGeom prst="rect">
            <a:avLst/>
          </a:prstGeom>
          <a:noFill/>
          <a:ln w="9525">
            <a:noFill/>
          </a:ln>
        </p:spPr>
        <p:txBody>
          <a:bodyPr>
            <a:spAutoFit/>
          </a:bodyPr>
          <a:lstStyle/>
          <a:p>
            <a:pPr>
              <a:spcBef>
                <a:spcPct val="20000"/>
              </a:spcBef>
              <a:buSzPct val="80000"/>
            </a:pPr>
            <a:r>
              <a:rPr lang="zh-CN" altLang="en-US" sz="2800" dirty="0">
                <a:solidFill>
                  <a:srgbClr val="800000"/>
                </a:solidFill>
                <a:effectLst>
                  <a:outerShdw blurRad="38100" dist="38100" dir="2700000">
                    <a:srgbClr val="C0C0C0"/>
                  </a:outerShdw>
                </a:effectLst>
                <a:latin typeface="Tahoma" panose="020B0604030504040204" pitchFamily="34" charset="0"/>
              </a:rPr>
              <a:t> </a:t>
            </a:r>
            <a:r>
              <a:rPr lang="en-US" altLang="zh-CN" sz="280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、按系统观点</a:t>
            </a:r>
            <a:r>
              <a:rPr lang="zh-CN" altLang="en-US" sz="3200" b="0" dirty="0">
                <a:latin typeface="Tahoma" panose="020B0604030504040204" pitchFamily="34" charset="0"/>
              </a:rPr>
              <a:t> </a:t>
            </a:r>
          </a:p>
        </p:txBody>
      </p:sp>
      <p:sp>
        <p:nvSpPr>
          <p:cNvPr id="204819" name="AutoShape 5"/>
          <p:cNvSpPr/>
          <p:nvPr/>
        </p:nvSpPr>
        <p:spPr>
          <a:xfrm>
            <a:off x="995685" y="881733"/>
            <a:ext cx="4019550" cy="647700"/>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04820" name="Text Box 38"/>
          <p:cNvSpPr txBox="1"/>
          <p:nvPr/>
        </p:nvSpPr>
        <p:spPr>
          <a:xfrm>
            <a:off x="1127448" y="908720"/>
            <a:ext cx="4535487"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一、设备的类别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12" name="矩形 11">
            <a:extLst>
              <a:ext uri="{FF2B5EF4-FFF2-40B4-BE49-F238E27FC236}">
                <a16:creationId xmlns:a16="http://schemas.microsoft.com/office/drawing/2014/main" id="{45D37FEF-6222-44DA-B8BE-FFF0498935EE}"/>
              </a:ext>
            </a:extLst>
          </p:cNvPr>
          <p:cNvSpPr/>
          <p:nvPr/>
        </p:nvSpPr>
        <p:spPr>
          <a:xfrm>
            <a:off x="551384" y="188640"/>
            <a:ext cx="2376488" cy="419100"/>
          </a:xfrm>
          <a:prstGeom prst="rect">
            <a:avLst/>
          </a:prstGeom>
        </p:spPr>
        <p:txBody>
          <a:bodyPr wrap="none" fromWordArt="1">
            <a:prstTxWarp prst="textPlain">
              <a:avLst>
                <a:gd name="adj" fmla="val 49560"/>
              </a:avLst>
            </a:prstTxWarp>
            <a:normAutofit fontScale="725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5.1 I/O系统</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4819"/>
                                        </p:tgtEl>
                                        <p:attrNameLst>
                                          <p:attrName>style.visibility</p:attrName>
                                        </p:attrNameLst>
                                      </p:cBhvr>
                                      <p:to>
                                        <p:strVal val="visible"/>
                                      </p:to>
                                    </p:set>
                                    <p:anim calcmode="lin" valueType="num">
                                      <p:cBhvr additive="base">
                                        <p:cTn id="7" dur="500" fill="hold"/>
                                        <p:tgtEl>
                                          <p:spTgt spid="204819"/>
                                        </p:tgtEl>
                                        <p:attrNameLst>
                                          <p:attrName>ppt_x</p:attrName>
                                        </p:attrNameLst>
                                      </p:cBhvr>
                                      <p:tavLst>
                                        <p:tav tm="0">
                                          <p:val>
                                            <p:strVal val="#ppt_x"/>
                                          </p:val>
                                        </p:tav>
                                        <p:tav tm="100000">
                                          <p:val>
                                            <p:strVal val="#ppt_x"/>
                                          </p:val>
                                        </p:tav>
                                      </p:tavLst>
                                    </p:anim>
                                    <p:anim calcmode="lin" valueType="num">
                                      <p:cBhvr additive="base">
                                        <p:cTn id="8" dur="500" fill="hold"/>
                                        <p:tgtEl>
                                          <p:spTgt spid="2048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4820"/>
                                        </p:tgtEl>
                                        <p:attrNameLst>
                                          <p:attrName>style.visibility</p:attrName>
                                        </p:attrNameLst>
                                      </p:cBhvr>
                                      <p:to>
                                        <p:strVal val="visible"/>
                                      </p:to>
                                    </p:set>
                                    <p:anim calcmode="lin" valueType="num">
                                      <p:cBhvr additive="base">
                                        <p:cTn id="12" dur="500" fill="hold"/>
                                        <p:tgtEl>
                                          <p:spTgt spid="204820"/>
                                        </p:tgtEl>
                                        <p:attrNameLst>
                                          <p:attrName>ppt_x</p:attrName>
                                        </p:attrNameLst>
                                      </p:cBhvr>
                                      <p:tavLst>
                                        <p:tav tm="0">
                                          <p:val>
                                            <p:strVal val="#ppt_x"/>
                                          </p:val>
                                        </p:tav>
                                        <p:tav tm="100000">
                                          <p:val>
                                            <p:strVal val="#ppt_x"/>
                                          </p:val>
                                        </p:tav>
                                      </p:tavLst>
                                    </p:anim>
                                    <p:anim calcmode="lin" valueType="num">
                                      <p:cBhvr additive="base">
                                        <p:cTn id="13" dur="500" fill="hold"/>
                                        <p:tgtEl>
                                          <p:spTgt spid="2048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04818"/>
                                        </p:tgtEl>
                                        <p:attrNameLst>
                                          <p:attrName>style.visibility</p:attrName>
                                        </p:attrNameLst>
                                      </p:cBhvr>
                                      <p:to>
                                        <p:strVal val="visible"/>
                                      </p:to>
                                    </p:set>
                                    <p:anim calcmode="lin" valueType="num">
                                      <p:cBhvr additive="base">
                                        <p:cTn id="17" dur="500" fill="hold"/>
                                        <p:tgtEl>
                                          <p:spTgt spid="204818"/>
                                        </p:tgtEl>
                                        <p:attrNameLst>
                                          <p:attrName>ppt_x</p:attrName>
                                        </p:attrNameLst>
                                      </p:cBhvr>
                                      <p:tavLst>
                                        <p:tav tm="0">
                                          <p:val>
                                            <p:strVal val="#ppt_x"/>
                                          </p:val>
                                        </p:tav>
                                        <p:tav tm="100000">
                                          <p:val>
                                            <p:strVal val="#ppt_x"/>
                                          </p:val>
                                        </p:tav>
                                      </p:tavLst>
                                    </p:anim>
                                    <p:anim calcmode="lin" valueType="num">
                                      <p:cBhvr additive="base">
                                        <p:cTn id="18" dur="500" fill="hold"/>
                                        <p:tgtEl>
                                          <p:spTgt spid="20481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04808"/>
                                        </p:tgtEl>
                                        <p:attrNameLst>
                                          <p:attrName>style.visibility</p:attrName>
                                        </p:attrNameLst>
                                      </p:cBhvr>
                                      <p:to>
                                        <p:strVal val="visible"/>
                                      </p:to>
                                    </p:set>
                                    <p:anim calcmode="lin" valueType="num">
                                      <p:cBhvr additive="base">
                                        <p:cTn id="22" dur="500" fill="hold"/>
                                        <p:tgtEl>
                                          <p:spTgt spid="204808"/>
                                        </p:tgtEl>
                                        <p:attrNameLst>
                                          <p:attrName>ppt_x</p:attrName>
                                        </p:attrNameLst>
                                      </p:cBhvr>
                                      <p:tavLst>
                                        <p:tav tm="0">
                                          <p:val>
                                            <p:strVal val="0-#ppt_w/2"/>
                                          </p:val>
                                        </p:tav>
                                        <p:tav tm="100000">
                                          <p:val>
                                            <p:strVal val="#ppt_x"/>
                                          </p:val>
                                        </p:tav>
                                      </p:tavLst>
                                    </p:anim>
                                    <p:anim calcmode="lin" valueType="num">
                                      <p:cBhvr additive="base">
                                        <p:cTn id="23" dur="500" fill="hold"/>
                                        <p:tgtEl>
                                          <p:spTgt spid="20480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04814"/>
                                        </p:tgtEl>
                                        <p:attrNameLst>
                                          <p:attrName>style.visibility</p:attrName>
                                        </p:attrNameLst>
                                      </p:cBhvr>
                                      <p:to>
                                        <p:strVal val="visible"/>
                                      </p:to>
                                    </p:set>
                                    <p:anim calcmode="lin" valueType="num">
                                      <p:cBhvr additive="base">
                                        <p:cTn id="27" dur="500" fill="hold"/>
                                        <p:tgtEl>
                                          <p:spTgt spid="204814"/>
                                        </p:tgtEl>
                                        <p:attrNameLst>
                                          <p:attrName>ppt_x</p:attrName>
                                        </p:attrNameLst>
                                      </p:cBhvr>
                                      <p:tavLst>
                                        <p:tav tm="0">
                                          <p:val>
                                            <p:strVal val="#ppt_x"/>
                                          </p:val>
                                        </p:tav>
                                        <p:tav tm="100000">
                                          <p:val>
                                            <p:strVal val="#ppt_x"/>
                                          </p:val>
                                        </p:tav>
                                      </p:tavLst>
                                    </p:anim>
                                    <p:anim calcmode="lin" valueType="num">
                                      <p:cBhvr additive="base">
                                        <p:cTn id="28" dur="500" fill="hold"/>
                                        <p:tgtEl>
                                          <p:spTgt spid="20481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04816"/>
                                        </p:tgtEl>
                                        <p:attrNameLst>
                                          <p:attrName>style.visibility</p:attrName>
                                        </p:attrNameLst>
                                      </p:cBhvr>
                                      <p:to>
                                        <p:strVal val="visible"/>
                                      </p:to>
                                    </p:set>
                                    <p:anim calcmode="lin" valueType="num">
                                      <p:cBhvr additive="base">
                                        <p:cTn id="32" dur="500" fill="hold"/>
                                        <p:tgtEl>
                                          <p:spTgt spid="204816"/>
                                        </p:tgtEl>
                                        <p:attrNameLst>
                                          <p:attrName>ppt_x</p:attrName>
                                        </p:attrNameLst>
                                      </p:cBhvr>
                                      <p:tavLst>
                                        <p:tav tm="0">
                                          <p:val>
                                            <p:strVal val="#ppt_x"/>
                                          </p:val>
                                        </p:tav>
                                        <p:tav tm="100000">
                                          <p:val>
                                            <p:strVal val="#ppt_x"/>
                                          </p:val>
                                        </p:tav>
                                      </p:tavLst>
                                    </p:anim>
                                    <p:anim calcmode="lin" valueType="num">
                                      <p:cBhvr additive="base">
                                        <p:cTn id="33" dur="500" fill="hold"/>
                                        <p:tgtEl>
                                          <p:spTgt spid="204816"/>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204817"/>
                                        </p:tgtEl>
                                        <p:attrNameLst>
                                          <p:attrName>style.visibility</p:attrName>
                                        </p:attrNameLst>
                                      </p:cBhvr>
                                      <p:to>
                                        <p:strVal val="visible"/>
                                      </p:to>
                                    </p:set>
                                    <p:anim calcmode="lin" valueType="num">
                                      <p:cBhvr additive="base">
                                        <p:cTn id="37" dur="500" fill="hold"/>
                                        <p:tgtEl>
                                          <p:spTgt spid="204817"/>
                                        </p:tgtEl>
                                        <p:attrNameLst>
                                          <p:attrName>ppt_x</p:attrName>
                                        </p:attrNameLst>
                                      </p:cBhvr>
                                      <p:tavLst>
                                        <p:tav tm="0">
                                          <p:val>
                                            <p:strVal val="#ppt_x"/>
                                          </p:val>
                                        </p:tav>
                                        <p:tav tm="100000">
                                          <p:val>
                                            <p:strVal val="#ppt_x"/>
                                          </p:val>
                                        </p:tav>
                                      </p:tavLst>
                                    </p:anim>
                                    <p:anim calcmode="lin" valueType="num">
                                      <p:cBhvr additive="base">
                                        <p:cTn id="38" dur="500" fill="hold"/>
                                        <p:tgtEl>
                                          <p:spTgt spid="2048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8" grpId="0"/>
      <p:bldP spid="204814" grpId="0"/>
      <p:bldP spid="204816" grpId="0"/>
      <p:bldP spid="204817" grpId="0"/>
      <p:bldP spid="204818" grpId="0"/>
      <p:bldP spid="204819" grpId="0" bldLvl="0" animBg="1"/>
      <p:bldP spid="20482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9" name="文本框 318468"/>
          <p:cNvSpPr txBox="1"/>
          <p:nvPr/>
        </p:nvSpPr>
        <p:spPr>
          <a:xfrm>
            <a:off x="2063552" y="2294860"/>
            <a:ext cx="6983413" cy="3894977"/>
          </a:xfrm>
          <a:prstGeom prst="rect">
            <a:avLst/>
          </a:prstGeom>
          <a:noFill/>
          <a:ln w="9525">
            <a:noFill/>
          </a:ln>
        </p:spPr>
        <p:txBody>
          <a:bodyPr>
            <a:spAutoFit/>
          </a:bodyPr>
          <a:lstStyle/>
          <a:p>
            <a:pPr>
              <a:lnSpc>
                <a:spcPct val="150000"/>
              </a:lnSpc>
            </a:pPr>
            <a:r>
              <a:rPr lang="en-US" altLang="zh-CN" dirty="0">
                <a:solidFill>
                  <a:srgbClr val="0000CC"/>
                </a:solidFill>
                <a:effectLst>
                  <a:outerShdw blurRad="38100" dist="38100" dir="2700000">
                    <a:srgbClr val="C0C0C0"/>
                  </a:outerShdw>
                </a:effectLst>
                <a:latin typeface="Tahoma" panose="020B0604030504040204" pitchFamily="34" charset="0"/>
              </a:rPr>
              <a:t>Procedure  </a:t>
            </a:r>
            <a:r>
              <a:rPr lang="en-US" altLang="zh-CN" dirty="0" err="1">
                <a:solidFill>
                  <a:srgbClr val="0000CC"/>
                </a:solidFill>
                <a:effectLst>
                  <a:outerShdw blurRad="38100" dist="38100" dir="2700000">
                    <a:srgbClr val="C0C0C0"/>
                  </a:outerShdw>
                </a:effectLst>
                <a:latin typeface="Tahoma" panose="020B0604030504040204" pitchFamily="34" charset="0"/>
              </a:rPr>
              <a:t>put_buf</a:t>
            </a:r>
            <a:r>
              <a:rPr lang="en-US" altLang="zh-CN" dirty="0">
                <a:solidFill>
                  <a:srgbClr val="0000CC"/>
                </a:solidFill>
                <a:effectLst>
                  <a:outerShdw blurRad="38100" dist="38100" dir="2700000">
                    <a:srgbClr val="C0C0C0"/>
                  </a:outerShdw>
                </a:effectLst>
                <a:latin typeface="Tahoma" panose="020B0604030504040204" pitchFamily="34" charset="0"/>
              </a:rPr>
              <a:t>(type</a:t>
            </a:r>
            <a:r>
              <a:rPr lang="zh-CN" altLang="en-US" dirty="0">
                <a:solidFill>
                  <a:srgbClr val="0000CC"/>
                </a:solidFill>
                <a:effectLst>
                  <a:outerShdw blurRad="38100" dist="38100" dir="2700000">
                    <a:srgbClr val="C0C0C0"/>
                  </a:outerShdw>
                </a:effectLst>
                <a:latin typeface="Tahoma" panose="020B0604030504040204" pitchFamily="34" charset="0"/>
              </a:rPr>
              <a:t>，</a:t>
            </a:r>
            <a:r>
              <a:rPr lang="en-US" altLang="zh-CN" dirty="0">
                <a:solidFill>
                  <a:srgbClr val="0000CC"/>
                </a:solidFill>
                <a:effectLst>
                  <a:outerShdw blurRad="38100" dist="38100" dir="2700000">
                    <a:srgbClr val="C0C0C0"/>
                  </a:outerShdw>
                </a:effectLst>
                <a:latin typeface="Tahoma" panose="020B0604030504040204" pitchFamily="34" charset="0"/>
              </a:rPr>
              <a:t>number)</a:t>
            </a:r>
            <a:endParaRPr lang="zh-CN" altLang="en-US" dirty="0">
              <a:solidFill>
                <a:srgbClr val="0000CC"/>
              </a:solidFill>
              <a:effectLst>
                <a:outerShdw blurRad="38100" dist="38100" dir="2700000">
                  <a:srgbClr val="C0C0C0"/>
                </a:outerShdw>
              </a:effectLst>
              <a:latin typeface="Tahoma" panose="020B0604030504040204" pitchFamily="34" charset="0"/>
            </a:endParaRPr>
          </a:p>
          <a:p>
            <a:pPr>
              <a:lnSpc>
                <a:spcPct val="150000"/>
              </a:lnSpc>
            </a:pPr>
            <a:r>
              <a:rPr lang="zh-CN" altLang="en-US" dirty="0">
                <a:solidFill>
                  <a:srgbClr val="0000CC"/>
                </a:solidFill>
                <a:effectLst>
                  <a:outerShdw blurRad="38100" dist="38100" dir="2700000">
                    <a:srgbClr val="C0C0C0"/>
                  </a:outerShdw>
                </a:effectLst>
                <a:latin typeface="Tahoma" panose="020B0604030504040204" pitchFamily="34" charset="0"/>
              </a:rPr>
              <a:t>	</a:t>
            </a:r>
            <a:r>
              <a:rPr lang="en-US" altLang="zh-CN" dirty="0">
                <a:solidFill>
                  <a:srgbClr val="0000CC"/>
                </a:solidFill>
                <a:effectLst>
                  <a:outerShdw blurRad="38100" dist="38100" dir="2700000">
                    <a:srgbClr val="C0C0C0"/>
                  </a:outerShdw>
                </a:effectLst>
                <a:latin typeface="Tahoma" panose="020B0604030504040204" pitchFamily="34" charset="0"/>
              </a:rPr>
              <a:t>begin</a:t>
            </a:r>
          </a:p>
          <a:p>
            <a:pPr>
              <a:lnSpc>
                <a:spcPct val="150000"/>
              </a:lnSpc>
            </a:pPr>
            <a:r>
              <a:rPr lang="en-US" altLang="zh-CN" dirty="0">
                <a:solidFill>
                  <a:srgbClr val="0000CC"/>
                </a:solidFill>
                <a:effectLst>
                  <a:outerShdw blurRad="38100" dist="38100" dir="2700000">
                    <a:srgbClr val="C0C0C0"/>
                  </a:outerShdw>
                </a:effectLst>
                <a:latin typeface="Tahoma" panose="020B0604030504040204" pitchFamily="34" charset="0"/>
              </a:rPr>
              <a:t>	    P (MS (type))</a:t>
            </a:r>
            <a:r>
              <a:rPr lang="zh-CN" altLang="en-US" dirty="0">
                <a:solidFill>
                  <a:srgbClr val="0000CC"/>
                </a:solidFill>
                <a:effectLst>
                  <a:outerShdw blurRad="38100" dist="38100" dir="2700000">
                    <a:srgbClr val="C0C0C0"/>
                  </a:outerShdw>
                </a:effectLst>
                <a:latin typeface="Tahoma" panose="020B0604030504040204" pitchFamily="34" charset="0"/>
              </a:rPr>
              <a:t>；</a:t>
            </a:r>
          </a:p>
          <a:p>
            <a:pPr>
              <a:lnSpc>
                <a:spcPct val="150000"/>
              </a:lnSpc>
            </a:pPr>
            <a:r>
              <a:rPr lang="zh-CN" altLang="en-US" dirty="0">
                <a:solidFill>
                  <a:srgbClr val="0000CC"/>
                </a:solidFill>
                <a:effectLst>
                  <a:outerShdw blurRad="38100" dist="38100" dir="2700000">
                    <a:srgbClr val="C0C0C0"/>
                  </a:outerShdw>
                </a:effectLst>
                <a:latin typeface="Tahoma" panose="020B0604030504040204" pitchFamily="34" charset="0"/>
              </a:rPr>
              <a:t>	    </a:t>
            </a:r>
            <a:r>
              <a:rPr lang="en-US" altLang="zh-CN" dirty="0" err="1">
                <a:solidFill>
                  <a:srgbClr val="0000CC"/>
                </a:solidFill>
                <a:effectLst>
                  <a:outerShdw blurRad="38100" dist="38100" dir="2700000">
                    <a:srgbClr val="C0C0C0"/>
                  </a:outerShdw>
                </a:effectLst>
                <a:latin typeface="Tahoma" panose="020B0604030504040204" pitchFamily="34" charset="0"/>
              </a:rPr>
              <a:t>add_buf</a:t>
            </a:r>
            <a:r>
              <a:rPr lang="en-US" altLang="zh-CN" dirty="0">
                <a:solidFill>
                  <a:srgbClr val="0000CC"/>
                </a:solidFill>
                <a:effectLst>
                  <a:outerShdw blurRad="38100" dist="38100" dir="2700000">
                    <a:srgbClr val="C0C0C0"/>
                  </a:outerShdw>
                </a:effectLst>
                <a:latin typeface="Tahoma" panose="020B0604030504040204" pitchFamily="34" charset="0"/>
              </a:rPr>
              <a:t> (type</a:t>
            </a:r>
            <a:r>
              <a:rPr lang="zh-CN" altLang="en-US" dirty="0">
                <a:solidFill>
                  <a:srgbClr val="0000CC"/>
                </a:solidFill>
                <a:effectLst>
                  <a:outerShdw blurRad="38100" dist="38100" dir="2700000">
                    <a:srgbClr val="C0C0C0"/>
                  </a:outerShdw>
                </a:effectLst>
                <a:latin typeface="Tahoma" panose="020B0604030504040204" pitchFamily="34" charset="0"/>
              </a:rPr>
              <a:t>，</a:t>
            </a:r>
            <a:r>
              <a:rPr lang="en-US" altLang="zh-CN" dirty="0">
                <a:solidFill>
                  <a:srgbClr val="0000CC"/>
                </a:solidFill>
                <a:effectLst>
                  <a:outerShdw blurRad="38100" dist="38100" dir="2700000">
                    <a:srgbClr val="C0C0C0"/>
                  </a:outerShdw>
                </a:effectLst>
                <a:latin typeface="Tahoma" panose="020B0604030504040204" pitchFamily="34" charset="0"/>
              </a:rPr>
              <a:t>number)</a:t>
            </a:r>
            <a:r>
              <a:rPr lang="zh-CN" altLang="en-US" dirty="0">
                <a:solidFill>
                  <a:srgbClr val="0000CC"/>
                </a:solidFill>
                <a:effectLst>
                  <a:outerShdw blurRad="38100" dist="38100" dir="2700000">
                    <a:srgbClr val="C0C0C0"/>
                  </a:outerShdw>
                </a:effectLst>
                <a:latin typeface="Tahoma" panose="020B0604030504040204" pitchFamily="34" charset="0"/>
              </a:rPr>
              <a:t>；</a:t>
            </a:r>
          </a:p>
          <a:p>
            <a:pPr>
              <a:lnSpc>
                <a:spcPct val="150000"/>
              </a:lnSpc>
            </a:pPr>
            <a:r>
              <a:rPr lang="zh-CN" altLang="en-US" dirty="0">
                <a:solidFill>
                  <a:srgbClr val="0000CC"/>
                </a:solidFill>
                <a:effectLst>
                  <a:outerShdw blurRad="38100" dist="38100" dir="2700000">
                    <a:srgbClr val="C0C0C0"/>
                  </a:outerShdw>
                </a:effectLst>
                <a:latin typeface="Tahoma" panose="020B0604030504040204" pitchFamily="34" charset="0"/>
              </a:rPr>
              <a:t>	    </a:t>
            </a:r>
            <a:r>
              <a:rPr lang="en-US" altLang="zh-CN" dirty="0">
                <a:solidFill>
                  <a:srgbClr val="0000CC"/>
                </a:solidFill>
                <a:effectLst>
                  <a:outerShdw blurRad="38100" dist="38100" dir="2700000">
                    <a:srgbClr val="C0C0C0"/>
                  </a:outerShdw>
                </a:effectLst>
                <a:latin typeface="Tahoma" panose="020B0604030504040204" pitchFamily="34" charset="0"/>
              </a:rPr>
              <a:t>V (MS (type))</a:t>
            </a:r>
            <a:r>
              <a:rPr lang="zh-CN" altLang="en-US" dirty="0">
                <a:solidFill>
                  <a:srgbClr val="0000CC"/>
                </a:solidFill>
                <a:effectLst>
                  <a:outerShdw blurRad="38100" dist="38100" dir="2700000">
                    <a:srgbClr val="C0C0C0"/>
                  </a:outerShdw>
                </a:effectLst>
                <a:latin typeface="Tahoma" panose="020B0604030504040204" pitchFamily="34" charset="0"/>
              </a:rPr>
              <a:t>；</a:t>
            </a:r>
          </a:p>
          <a:p>
            <a:pPr>
              <a:lnSpc>
                <a:spcPct val="150000"/>
              </a:lnSpc>
            </a:pPr>
            <a:r>
              <a:rPr lang="zh-CN" altLang="en-US" dirty="0">
                <a:solidFill>
                  <a:srgbClr val="0000CC"/>
                </a:solidFill>
                <a:effectLst>
                  <a:outerShdw blurRad="38100" dist="38100" dir="2700000">
                    <a:srgbClr val="C0C0C0"/>
                  </a:outerShdw>
                </a:effectLst>
                <a:latin typeface="Tahoma" panose="020B0604030504040204" pitchFamily="34" charset="0"/>
              </a:rPr>
              <a:t>	    </a:t>
            </a:r>
            <a:r>
              <a:rPr lang="en-US" altLang="zh-CN" dirty="0">
                <a:solidFill>
                  <a:srgbClr val="0000CC"/>
                </a:solidFill>
                <a:effectLst>
                  <a:outerShdw blurRad="38100" dist="38100" dir="2700000">
                    <a:srgbClr val="C0C0C0"/>
                  </a:outerShdw>
                </a:effectLst>
                <a:latin typeface="Tahoma" panose="020B0604030504040204" pitchFamily="34" charset="0"/>
              </a:rPr>
              <a:t>V (RS (type))</a:t>
            </a:r>
            <a:r>
              <a:rPr lang="zh-CN" altLang="en-US" dirty="0">
                <a:solidFill>
                  <a:srgbClr val="0000CC"/>
                </a:solidFill>
                <a:effectLst>
                  <a:outerShdw blurRad="38100" dist="38100" dir="2700000">
                    <a:srgbClr val="C0C0C0"/>
                  </a:outerShdw>
                </a:effectLst>
                <a:latin typeface="Tahoma" panose="020B0604030504040204" pitchFamily="34" charset="0"/>
              </a:rPr>
              <a:t>；</a:t>
            </a:r>
          </a:p>
          <a:p>
            <a:pPr>
              <a:lnSpc>
                <a:spcPct val="150000"/>
              </a:lnSpc>
            </a:pPr>
            <a:r>
              <a:rPr lang="zh-CN" altLang="en-US" dirty="0">
                <a:solidFill>
                  <a:srgbClr val="0000CC"/>
                </a:solidFill>
                <a:effectLst>
                  <a:outerShdw blurRad="38100" dist="38100" dir="2700000">
                    <a:srgbClr val="C0C0C0"/>
                  </a:outerShdw>
                </a:effectLst>
                <a:latin typeface="Tahoma" panose="020B0604030504040204" pitchFamily="34" charset="0"/>
              </a:rPr>
              <a:t>	</a:t>
            </a:r>
            <a:r>
              <a:rPr lang="en-US" altLang="zh-CN" dirty="0">
                <a:solidFill>
                  <a:srgbClr val="0000CC"/>
                </a:solidFill>
                <a:effectLst>
                  <a:outerShdw blurRad="38100" dist="38100" dir="2700000">
                    <a:srgbClr val="C0C0C0"/>
                  </a:outerShdw>
                </a:effectLst>
                <a:latin typeface="Tahoma" panose="020B0604030504040204" pitchFamily="34" charset="0"/>
              </a:rPr>
              <a:t>End</a:t>
            </a:r>
            <a:endParaRPr lang="zh-CN" altLang="en-US" dirty="0">
              <a:solidFill>
                <a:srgbClr val="0000CC"/>
              </a:solidFill>
              <a:effectLst>
                <a:outerShdw blurRad="38100" dist="38100" dir="2700000">
                  <a:srgbClr val="C0C0C0"/>
                </a:outerShdw>
              </a:effectLst>
              <a:latin typeface="Tahoma" panose="020B0604030504040204" pitchFamily="34" charset="0"/>
            </a:endParaRPr>
          </a:p>
        </p:txBody>
      </p:sp>
      <p:sp>
        <p:nvSpPr>
          <p:cNvPr id="318473" name="文本框 318472"/>
          <p:cNvSpPr txBox="1"/>
          <p:nvPr/>
        </p:nvSpPr>
        <p:spPr>
          <a:xfrm>
            <a:off x="1415579" y="1711295"/>
            <a:ext cx="4032250" cy="583565"/>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、缓冲池的管理</a:t>
            </a:r>
            <a:r>
              <a:rPr lang="zh-CN" altLang="en-US" sz="3200" b="0" dirty="0">
                <a:latin typeface="Tahoma" panose="020B0604030504040204" pitchFamily="34" charset="0"/>
              </a:rPr>
              <a:t> </a:t>
            </a:r>
          </a:p>
        </p:txBody>
      </p:sp>
      <p:sp>
        <p:nvSpPr>
          <p:cNvPr id="318475" name="AutoShape 5"/>
          <p:cNvSpPr/>
          <p:nvPr/>
        </p:nvSpPr>
        <p:spPr>
          <a:xfrm>
            <a:off x="1071885" y="941040"/>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18476" name="Text Box 38"/>
          <p:cNvSpPr txBox="1"/>
          <p:nvPr/>
        </p:nvSpPr>
        <p:spPr>
          <a:xfrm>
            <a:off x="1127448" y="980728"/>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五、缓冲池</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7" name="矩形 6">
            <a:extLst>
              <a:ext uri="{FF2B5EF4-FFF2-40B4-BE49-F238E27FC236}">
                <a16:creationId xmlns:a16="http://schemas.microsoft.com/office/drawing/2014/main" id="{FB606410-E8B0-490B-9CF0-F22D84A1A551}"/>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8475"/>
                                        </p:tgtEl>
                                        <p:attrNameLst>
                                          <p:attrName>style.visibility</p:attrName>
                                        </p:attrNameLst>
                                      </p:cBhvr>
                                      <p:to>
                                        <p:strVal val="visible"/>
                                      </p:to>
                                    </p:set>
                                    <p:anim calcmode="lin" valueType="num">
                                      <p:cBhvr additive="base">
                                        <p:cTn id="7" dur="500" fill="hold"/>
                                        <p:tgtEl>
                                          <p:spTgt spid="318475"/>
                                        </p:tgtEl>
                                        <p:attrNameLst>
                                          <p:attrName>ppt_x</p:attrName>
                                        </p:attrNameLst>
                                      </p:cBhvr>
                                      <p:tavLst>
                                        <p:tav tm="0">
                                          <p:val>
                                            <p:strVal val="#ppt_x"/>
                                          </p:val>
                                        </p:tav>
                                        <p:tav tm="100000">
                                          <p:val>
                                            <p:strVal val="#ppt_x"/>
                                          </p:val>
                                        </p:tav>
                                      </p:tavLst>
                                    </p:anim>
                                    <p:anim calcmode="lin" valueType="num">
                                      <p:cBhvr additive="base">
                                        <p:cTn id="8" dur="500" fill="hold"/>
                                        <p:tgtEl>
                                          <p:spTgt spid="31847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18476"/>
                                        </p:tgtEl>
                                        <p:attrNameLst>
                                          <p:attrName>style.visibility</p:attrName>
                                        </p:attrNameLst>
                                      </p:cBhvr>
                                      <p:to>
                                        <p:strVal val="visible"/>
                                      </p:to>
                                    </p:set>
                                    <p:anim calcmode="lin" valueType="num">
                                      <p:cBhvr additive="base">
                                        <p:cTn id="12" dur="500" fill="hold"/>
                                        <p:tgtEl>
                                          <p:spTgt spid="318476"/>
                                        </p:tgtEl>
                                        <p:attrNameLst>
                                          <p:attrName>ppt_x</p:attrName>
                                        </p:attrNameLst>
                                      </p:cBhvr>
                                      <p:tavLst>
                                        <p:tav tm="0">
                                          <p:val>
                                            <p:strVal val="#ppt_x"/>
                                          </p:val>
                                        </p:tav>
                                        <p:tav tm="100000">
                                          <p:val>
                                            <p:strVal val="#ppt_x"/>
                                          </p:val>
                                        </p:tav>
                                      </p:tavLst>
                                    </p:anim>
                                    <p:anim calcmode="lin" valueType="num">
                                      <p:cBhvr additive="base">
                                        <p:cTn id="13" dur="500" fill="hold"/>
                                        <p:tgtEl>
                                          <p:spTgt spid="318476"/>
                                        </p:tgtEl>
                                        <p:attrNameLst>
                                          <p:attrName>ppt_y</p:attrName>
                                        </p:attrNameLst>
                                      </p:cBhvr>
                                      <p:tavLst>
                                        <p:tav tm="0">
                                          <p:val>
                                            <p:strVal val="1+#ppt_h/2"/>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18473"/>
                                        </p:tgtEl>
                                        <p:attrNameLst>
                                          <p:attrName>style.visibility</p:attrName>
                                        </p:attrNameLst>
                                      </p:cBhvr>
                                      <p:to>
                                        <p:strVal val="visible"/>
                                      </p:to>
                                    </p:set>
                                    <p:anim calcmode="lin" valueType="num">
                                      <p:cBhvr additive="base">
                                        <p:cTn id="16" dur="500" fill="hold"/>
                                        <p:tgtEl>
                                          <p:spTgt spid="318473"/>
                                        </p:tgtEl>
                                        <p:attrNameLst>
                                          <p:attrName>ppt_x</p:attrName>
                                        </p:attrNameLst>
                                      </p:cBhvr>
                                      <p:tavLst>
                                        <p:tav tm="0">
                                          <p:val>
                                            <p:strVal val="0-#ppt_w/2"/>
                                          </p:val>
                                        </p:tav>
                                        <p:tav tm="100000">
                                          <p:val>
                                            <p:strVal val="#ppt_x"/>
                                          </p:val>
                                        </p:tav>
                                      </p:tavLst>
                                    </p:anim>
                                    <p:anim calcmode="lin" valueType="num">
                                      <p:cBhvr additive="base">
                                        <p:cTn id="17" dur="500" fill="hold"/>
                                        <p:tgtEl>
                                          <p:spTgt spid="318473"/>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318469"/>
                                        </p:tgtEl>
                                        <p:attrNameLst>
                                          <p:attrName>style.visibility</p:attrName>
                                        </p:attrNameLst>
                                      </p:cBhvr>
                                      <p:to>
                                        <p:strVal val="visible"/>
                                      </p:to>
                                    </p:set>
                                    <p:anim calcmode="lin" valueType="num">
                                      <p:cBhvr additive="base">
                                        <p:cTn id="21" dur="500" fill="hold"/>
                                        <p:tgtEl>
                                          <p:spTgt spid="318469"/>
                                        </p:tgtEl>
                                        <p:attrNameLst>
                                          <p:attrName>ppt_x</p:attrName>
                                        </p:attrNameLst>
                                      </p:cBhvr>
                                      <p:tavLst>
                                        <p:tav tm="0">
                                          <p:val>
                                            <p:strVal val="#ppt_x"/>
                                          </p:val>
                                        </p:tav>
                                        <p:tav tm="100000">
                                          <p:val>
                                            <p:strVal val="#ppt_x"/>
                                          </p:val>
                                        </p:tav>
                                      </p:tavLst>
                                    </p:anim>
                                    <p:anim calcmode="lin" valueType="num">
                                      <p:cBhvr additive="base">
                                        <p:cTn id="22" dur="500" fill="hold"/>
                                        <p:tgtEl>
                                          <p:spTgt spid="3184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9" grpId="0"/>
      <p:bldP spid="318473" grpId="0"/>
      <p:bldP spid="318475" grpId="0" bldLvl="0" animBg="1"/>
      <p:bldP spid="31847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3" name="文本框 319492"/>
          <p:cNvSpPr txBox="1"/>
          <p:nvPr/>
        </p:nvSpPr>
        <p:spPr>
          <a:xfrm>
            <a:off x="2135981" y="2557124"/>
            <a:ext cx="7488237" cy="521970"/>
          </a:xfrm>
          <a:prstGeom prst="rect">
            <a:avLst/>
          </a:prstGeom>
          <a:noFill/>
          <a:ln w="9525">
            <a:noFill/>
          </a:ln>
        </p:spPr>
        <p:txBody>
          <a:bodyPr>
            <a:spAutoFit/>
          </a:bodyPr>
          <a:lstStyle/>
          <a:p>
            <a:r>
              <a:rPr lang="zh-CN" altLang="en-US" sz="2800" dirty="0">
                <a:solidFill>
                  <a:srgbClr val="0000CC"/>
                </a:solidFill>
                <a:effectLst>
                  <a:outerShdw blurRad="38100" dist="38100" dir="2700000">
                    <a:srgbClr val="C0C0C0"/>
                  </a:outerShdw>
                </a:effectLst>
                <a:latin typeface="Tahoma" panose="020B0604030504040204" pitchFamily="34" charset="0"/>
              </a:rPr>
              <a:t>缓冲池上操作是前述四种工作方式之一</a:t>
            </a:r>
          </a:p>
        </p:txBody>
      </p:sp>
      <p:sp>
        <p:nvSpPr>
          <p:cNvPr id="319494" name="文本框 319493"/>
          <p:cNvSpPr txBox="1"/>
          <p:nvPr/>
        </p:nvSpPr>
        <p:spPr>
          <a:xfrm>
            <a:off x="2567782" y="3079094"/>
            <a:ext cx="8315448" cy="3233962"/>
          </a:xfrm>
          <a:prstGeom prst="rect">
            <a:avLst/>
          </a:prstGeom>
          <a:noFill/>
          <a:ln w="9525">
            <a:noFill/>
          </a:ln>
        </p:spPr>
        <p:txBody>
          <a:bodyPr wrap="square">
            <a:spAutoFit/>
          </a:bodyPr>
          <a:lstStyle/>
          <a:p>
            <a:pPr>
              <a:lnSpc>
                <a:spcPct val="150000"/>
              </a:lnSpc>
              <a:spcBef>
                <a:spcPct val="50000"/>
              </a:spcBef>
              <a:buClr>
                <a:srgbClr val="CC3300"/>
              </a:buClr>
              <a:buFont typeface="Wingdings" panose="05000000000000000000" pitchFamily="2" charset="2"/>
              <a:buChar char="n"/>
            </a:pPr>
            <a:r>
              <a:rPr lang="zh-CN" altLang="en-US" sz="2800" dirty="0">
                <a:latin typeface="Tahoma" panose="020B0604030504040204" pitchFamily="34" charset="0"/>
              </a:rPr>
              <a:t> </a:t>
            </a:r>
            <a:r>
              <a:rPr lang="zh-CN" altLang="en-US" sz="2800" dirty="0">
                <a:solidFill>
                  <a:srgbClr val="D60093"/>
                </a:solidFill>
                <a:latin typeface="Tahoma" panose="020B0604030504040204" pitchFamily="34" charset="0"/>
              </a:rPr>
              <a:t>收容输入工作方式</a:t>
            </a:r>
            <a:r>
              <a:rPr lang="zh-CN" altLang="en-US" sz="2800" dirty="0">
                <a:latin typeface="Tahoma" panose="020B0604030504040204" pitchFamily="34" charset="0"/>
              </a:rPr>
              <a:t>；调用</a:t>
            </a:r>
            <a:r>
              <a:rPr lang="en-US" altLang="zh-CN" sz="2800" dirty="0" err="1">
                <a:latin typeface="Tahoma" panose="020B0604030504040204" pitchFamily="34" charset="0"/>
              </a:rPr>
              <a:t>get_buf</a:t>
            </a:r>
            <a:r>
              <a:rPr lang="en-US" altLang="zh-CN" sz="2800" dirty="0">
                <a:latin typeface="Tahoma" panose="020B0604030504040204" pitchFamily="34" charset="0"/>
              </a:rPr>
              <a:t> (</a:t>
            </a:r>
            <a:r>
              <a:rPr lang="en-US" altLang="zh-CN" sz="2800" dirty="0" err="1">
                <a:latin typeface="Tahoma" panose="020B0604030504040204" pitchFamily="34" charset="0"/>
              </a:rPr>
              <a:t>emq</a:t>
            </a:r>
            <a:r>
              <a:rPr lang="en-US" altLang="zh-CN" sz="2800" dirty="0">
                <a:latin typeface="Tahoma" panose="020B0604030504040204" pitchFamily="34" charset="0"/>
              </a:rPr>
              <a:t>) </a:t>
            </a:r>
            <a:r>
              <a:rPr lang="zh-CN" altLang="en-US" sz="2800" dirty="0">
                <a:latin typeface="Tahoma" panose="020B0604030504040204" pitchFamily="34" charset="0"/>
              </a:rPr>
              <a:t>过程，从空缓冲区队列中取出一个缓冲</a:t>
            </a:r>
            <a:r>
              <a:rPr lang="en-US" altLang="zh-CN" sz="2800" dirty="0">
                <a:latin typeface="Tahoma" panose="020B0604030504040204" pitchFamily="34" charset="0"/>
              </a:rPr>
              <a:t>(</a:t>
            </a:r>
            <a:r>
              <a:rPr lang="zh-CN" altLang="en-US" sz="2800" dirty="0">
                <a:latin typeface="Tahoma" panose="020B0604030504040204" pitchFamily="34" charset="0"/>
              </a:rPr>
              <a:t>号为</a:t>
            </a:r>
            <a:r>
              <a:rPr lang="en-US" altLang="zh-CN" sz="2800" dirty="0">
                <a:latin typeface="Tahoma" panose="020B0604030504040204" pitchFamily="34" charset="0"/>
              </a:rPr>
              <a:t>number</a:t>
            </a:r>
            <a:r>
              <a:rPr lang="zh-CN" altLang="en-US" sz="2800" dirty="0">
                <a:latin typeface="Tahoma" panose="020B0604030504040204" pitchFamily="34" charset="0"/>
              </a:rPr>
              <a:t>空缓冲区</a:t>
            </a:r>
            <a:r>
              <a:rPr lang="en-US" altLang="zh-CN" sz="2800" dirty="0">
                <a:latin typeface="Tahoma" panose="020B0604030504040204" pitchFamily="34" charset="0"/>
              </a:rPr>
              <a:t>)</a:t>
            </a:r>
            <a:r>
              <a:rPr lang="zh-CN" altLang="en-US" sz="2800" dirty="0">
                <a:latin typeface="Tahoma" panose="020B0604030504040204" pitchFamily="34" charset="0"/>
              </a:rPr>
              <a:t>，将其作为收容输入缓冲区</a:t>
            </a:r>
            <a:r>
              <a:rPr lang="en-US" altLang="zh-CN" sz="2800" dirty="0" err="1">
                <a:latin typeface="Tahoma" panose="020B0604030504040204" pitchFamily="34" charset="0"/>
              </a:rPr>
              <a:t>hin</a:t>
            </a:r>
            <a:r>
              <a:rPr lang="zh-CN" altLang="en-US" sz="2800" dirty="0">
                <a:latin typeface="Tahoma" panose="020B0604030504040204" pitchFamily="34" charset="0"/>
              </a:rPr>
              <a:t>，当</a:t>
            </a:r>
            <a:r>
              <a:rPr lang="en-US" altLang="zh-CN" sz="2800" dirty="0" err="1">
                <a:latin typeface="Tahoma" panose="020B0604030504040204" pitchFamily="34" charset="0"/>
              </a:rPr>
              <a:t>hin</a:t>
            </a:r>
            <a:r>
              <a:rPr lang="zh-CN" altLang="en-US" sz="2800" dirty="0">
                <a:latin typeface="Tahoma" panose="020B0604030504040204" pitchFamily="34" charset="0"/>
              </a:rPr>
              <a:t>中装满输入的数据之后调用过程</a:t>
            </a:r>
            <a:r>
              <a:rPr lang="en-US" altLang="zh-CN" sz="2800" dirty="0" err="1">
                <a:latin typeface="Tahoma" panose="020B0604030504040204" pitchFamily="34" charset="0"/>
              </a:rPr>
              <a:t>put_buf</a:t>
            </a:r>
            <a:r>
              <a:rPr lang="en-US" altLang="zh-CN" sz="2800" dirty="0">
                <a:latin typeface="Tahoma" panose="020B0604030504040204" pitchFamily="34" charset="0"/>
              </a:rPr>
              <a:t> (</a:t>
            </a:r>
            <a:r>
              <a:rPr lang="en-US" altLang="zh-CN" sz="2800" dirty="0" err="1">
                <a:latin typeface="Tahoma" panose="020B0604030504040204" pitchFamily="34" charset="0"/>
              </a:rPr>
              <a:t>inq</a:t>
            </a:r>
            <a:r>
              <a:rPr lang="zh-CN" altLang="en-US" sz="2800" dirty="0">
                <a:latin typeface="Tahoma" panose="020B0604030504040204" pitchFamily="34" charset="0"/>
              </a:rPr>
              <a:t>，</a:t>
            </a:r>
            <a:r>
              <a:rPr lang="en-US" altLang="zh-CN" sz="2800" dirty="0" err="1">
                <a:latin typeface="Tahoma" panose="020B0604030504040204" pitchFamily="34" charset="0"/>
              </a:rPr>
              <a:t>hin</a:t>
            </a:r>
            <a:r>
              <a:rPr lang="en-US" altLang="zh-CN" sz="2800" dirty="0">
                <a:latin typeface="Tahoma" panose="020B0604030504040204" pitchFamily="34" charset="0"/>
              </a:rPr>
              <a:t>) </a:t>
            </a:r>
            <a:r>
              <a:rPr lang="zh-CN" altLang="en-US" sz="2800" dirty="0">
                <a:latin typeface="Tahoma" panose="020B0604030504040204" pitchFamily="34" charset="0"/>
              </a:rPr>
              <a:t>入输入缓冲区队列</a:t>
            </a:r>
            <a:r>
              <a:rPr lang="en-US" altLang="zh-CN" sz="2800" dirty="0" err="1">
                <a:latin typeface="Tahoma" panose="020B0604030504040204" pitchFamily="34" charset="0"/>
              </a:rPr>
              <a:t>inq</a:t>
            </a:r>
            <a:r>
              <a:rPr lang="zh-CN" altLang="en-US" sz="2800" dirty="0">
                <a:latin typeface="Tahoma" panose="020B0604030504040204" pitchFamily="34" charset="0"/>
              </a:rPr>
              <a:t>中，如图</a:t>
            </a:r>
            <a:r>
              <a:rPr lang="en-US" altLang="zh-CN" sz="2800" dirty="0">
                <a:latin typeface="Tahoma" panose="020B0604030504040204" pitchFamily="34" charset="0"/>
              </a:rPr>
              <a:t>5.21</a:t>
            </a:r>
            <a:r>
              <a:rPr lang="zh-CN" altLang="en-US" sz="2800" dirty="0">
                <a:latin typeface="Tahoma" panose="020B0604030504040204" pitchFamily="34" charset="0"/>
              </a:rPr>
              <a:t>所示。 </a:t>
            </a:r>
          </a:p>
        </p:txBody>
      </p:sp>
      <p:sp>
        <p:nvSpPr>
          <p:cNvPr id="319498" name="文本框 319497"/>
          <p:cNvSpPr txBox="1"/>
          <p:nvPr/>
        </p:nvSpPr>
        <p:spPr>
          <a:xfrm>
            <a:off x="6816725" y="1412875"/>
            <a:ext cx="3240088" cy="829945"/>
          </a:xfrm>
          <a:prstGeom prst="rect">
            <a:avLst/>
          </a:prstGeom>
          <a:solidFill>
            <a:srgbClr val="FFFF99">
              <a:alpha val="50000"/>
            </a:srgbClr>
          </a:solidFill>
          <a:ln w="57150" cap="flat" cmpd="thinThick">
            <a:solidFill>
              <a:srgbClr val="006600"/>
            </a:solidFill>
            <a:prstDash val="solid"/>
            <a:miter/>
            <a:headEnd type="none" w="med" len="med"/>
            <a:tailEnd type="none" w="med" len="med"/>
          </a:ln>
        </p:spPr>
        <p:txBody>
          <a:bodyPr>
            <a:spAutoFit/>
          </a:bodyPr>
          <a:lstStyle/>
          <a:p>
            <a:r>
              <a:rPr lang="zh-CN" altLang="en-US" dirty="0">
                <a:solidFill>
                  <a:srgbClr val="0000FF"/>
                </a:solidFill>
                <a:latin typeface="Tahoma" panose="020B0604030504040204" pitchFamily="34" charset="0"/>
              </a:rPr>
              <a:t>收容输入    提取输入</a:t>
            </a:r>
          </a:p>
          <a:p>
            <a:r>
              <a:rPr lang="zh-CN" altLang="en-US" dirty="0">
                <a:solidFill>
                  <a:srgbClr val="0000FF"/>
                </a:solidFill>
                <a:latin typeface="Tahoma" panose="020B0604030504040204" pitchFamily="34" charset="0"/>
              </a:rPr>
              <a:t>收容输出    提取输出</a:t>
            </a:r>
          </a:p>
        </p:txBody>
      </p:sp>
      <p:sp>
        <p:nvSpPr>
          <p:cNvPr id="319499" name="椭圆形标注 319498"/>
          <p:cNvSpPr/>
          <p:nvPr/>
        </p:nvSpPr>
        <p:spPr>
          <a:xfrm>
            <a:off x="5375921" y="2565400"/>
            <a:ext cx="3240360" cy="576263"/>
          </a:xfrm>
          <a:prstGeom prst="wedgeEllipseCallout">
            <a:avLst>
              <a:gd name="adj1" fmla="val 31421"/>
              <a:gd name="adj2" fmla="val -103167"/>
            </a:avLst>
          </a:prstGeom>
          <a:noFill/>
          <a:ln w="38100" cap="flat" cmpd="dbl">
            <a:solidFill>
              <a:srgbClr val="FF0000"/>
            </a:solidFill>
            <a:prstDash val="dash"/>
            <a:miter/>
            <a:headEnd type="none" w="med" len="med"/>
            <a:tailEnd type="none" w="med" len="med"/>
          </a:ln>
        </p:spPr>
        <p:txBody>
          <a:bodyPr/>
          <a:lstStyle/>
          <a:p>
            <a:pPr algn="ctr"/>
            <a:endParaRPr lang="zh-CN" altLang="en-US" b="0" dirty="0">
              <a:solidFill>
                <a:srgbClr val="FF0000"/>
              </a:solidFill>
              <a:latin typeface="Tahoma" panose="020B0604030504040204" pitchFamily="34" charset="0"/>
            </a:endParaRPr>
          </a:p>
        </p:txBody>
      </p:sp>
      <p:sp>
        <p:nvSpPr>
          <p:cNvPr id="319500" name="文本框 319499"/>
          <p:cNvSpPr txBox="1"/>
          <p:nvPr/>
        </p:nvSpPr>
        <p:spPr>
          <a:xfrm>
            <a:off x="1559496" y="1864699"/>
            <a:ext cx="4032250" cy="583565"/>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3</a:t>
            </a:r>
            <a:r>
              <a:rPr lang="zh-CN" altLang="en-US" sz="2800" dirty="0">
                <a:solidFill>
                  <a:srgbClr val="800000"/>
                </a:solidFill>
                <a:effectLst>
                  <a:outerShdw blurRad="38100" dist="38100" dir="2700000">
                    <a:srgbClr val="C0C0C0"/>
                  </a:outerShdw>
                </a:effectLst>
                <a:latin typeface="Tahoma" panose="020B0604030504040204" pitchFamily="34" charset="0"/>
              </a:rPr>
              <a:t>、缓冲区的工作方式</a:t>
            </a:r>
            <a:r>
              <a:rPr lang="zh-CN" altLang="en-US" sz="3200" b="0" dirty="0">
                <a:latin typeface="Tahoma" panose="020B0604030504040204" pitchFamily="34" charset="0"/>
              </a:rPr>
              <a:t> </a:t>
            </a:r>
          </a:p>
        </p:txBody>
      </p:sp>
      <p:sp>
        <p:nvSpPr>
          <p:cNvPr id="319502" name="AutoShape 5"/>
          <p:cNvSpPr/>
          <p:nvPr/>
        </p:nvSpPr>
        <p:spPr>
          <a:xfrm>
            <a:off x="1142206" y="1033864"/>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19503" name="Text Box 38"/>
          <p:cNvSpPr txBox="1"/>
          <p:nvPr/>
        </p:nvSpPr>
        <p:spPr>
          <a:xfrm>
            <a:off x="1197769" y="1073552"/>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五、缓冲池</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0" name="矩形 9">
            <a:extLst>
              <a:ext uri="{FF2B5EF4-FFF2-40B4-BE49-F238E27FC236}">
                <a16:creationId xmlns:a16="http://schemas.microsoft.com/office/drawing/2014/main" id="{EABBF272-FF15-4268-9033-F6B25B559307}"/>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9502"/>
                                        </p:tgtEl>
                                        <p:attrNameLst>
                                          <p:attrName>style.visibility</p:attrName>
                                        </p:attrNameLst>
                                      </p:cBhvr>
                                      <p:to>
                                        <p:strVal val="visible"/>
                                      </p:to>
                                    </p:set>
                                    <p:anim calcmode="lin" valueType="num">
                                      <p:cBhvr additive="base">
                                        <p:cTn id="7" dur="500" fill="hold"/>
                                        <p:tgtEl>
                                          <p:spTgt spid="319502"/>
                                        </p:tgtEl>
                                        <p:attrNameLst>
                                          <p:attrName>ppt_x</p:attrName>
                                        </p:attrNameLst>
                                      </p:cBhvr>
                                      <p:tavLst>
                                        <p:tav tm="0">
                                          <p:val>
                                            <p:strVal val="#ppt_x"/>
                                          </p:val>
                                        </p:tav>
                                        <p:tav tm="100000">
                                          <p:val>
                                            <p:strVal val="#ppt_x"/>
                                          </p:val>
                                        </p:tav>
                                      </p:tavLst>
                                    </p:anim>
                                    <p:anim calcmode="lin" valueType="num">
                                      <p:cBhvr additive="base">
                                        <p:cTn id="8" dur="500" fill="hold"/>
                                        <p:tgtEl>
                                          <p:spTgt spid="31950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19503"/>
                                        </p:tgtEl>
                                        <p:attrNameLst>
                                          <p:attrName>style.visibility</p:attrName>
                                        </p:attrNameLst>
                                      </p:cBhvr>
                                      <p:to>
                                        <p:strVal val="visible"/>
                                      </p:to>
                                    </p:set>
                                    <p:anim calcmode="lin" valueType="num">
                                      <p:cBhvr additive="base">
                                        <p:cTn id="12" dur="500" fill="hold"/>
                                        <p:tgtEl>
                                          <p:spTgt spid="319503"/>
                                        </p:tgtEl>
                                        <p:attrNameLst>
                                          <p:attrName>ppt_x</p:attrName>
                                        </p:attrNameLst>
                                      </p:cBhvr>
                                      <p:tavLst>
                                        <p:tav tm="0">
                                          <p:val>
                                            <p:strVal val="#ppt_x"/>
                                          </p:val>
                                        </p:tav>
                                        <p:tav tm="100000">
                                          <p:val>
                                            <p:strVal val="#ppt_x"/>
                                          </p:val>
                                        </p:tav>
                                      </p:tavLst>
                                    </p:anim>
                                    <p:anim calcmode="lin" valueType="num">
                                      <p:cBhvr additive="base">
                                        <p:cTn id="13" dur="500" fill="hold"/>
                                        <p:tgtEl>
                                          <p:spTgt spid="319503"/>
                                        </p:tgtEl>
                                        <p:attrNameLst>
                                          <p:attrName>ppt_y</p:attrName>
                                        </p:attrNameLst>
                                      </p:cBhvr>
                                      <p:tavLst>
                                        <p:tav tm="0">
                                          <p:val>
                                            <p:strVal val="1+#ppt_h/2"/>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19500"/>
                                        </p:tgtEl>
                                        <p:attrNameLst>
                                          <p:attrName>style.visibility</p:attrName>
                                        </p:attrNameLst>
                                      </p:cBhvr>
                                      <p:to>
                                        <p:strVal val="visible"/>
                                      </p:to>
                                    </p:set>
                                    <p:anim calcmode="lin" valueType="num">
                                      <p:cBhvr additive="base">
                                        <p:cTn id="16" dur="500" fill="hold"/>
                                        <p:tgtEl>
                                          <p:spTgt spid="319500"/>
                                        </p:tgtEl>
                                        <p:attrNameLst>
                                          <p:attrName>ppt_x</p:attrName>
                                        </p:attrNameLst>
                                      </p:cBhvr>
                                      <p:tavLst>
                                        <p:tav tm="0">
                                          <p:val>
                                            <p:strVal val="0-#ppt_w/2"/>
                                          </p:val>
                                        </p:tav>
                                        <p:tav tm="100000">
                                          <p:val>
                                            <p:strVal val="#ppt_x"/>
                                          </p:val>
                                        </p:tav>
                                      </p:tavLst>
                                    </p:anim>
                                    <p:anim calcmode="lin" valueType="num">
                                      <p:cBhvr additive="base">
                                        <p:cTn id="17" dur="500" fill="hold"/>
                                        <p:tgtEl>
                                          <p:spTgt spid="319500"/>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319493"/>
                                        </p:tgtEl>
                                        <p:attrNameLst>
                                          <p:attrName>style.visibility</p:attrName>
                                        </p:attrNameLst>
                                      </p:cBhvr>
                                      <p:to>
                                        <p:strVal val="visible"/>
                                      </p:to>
                                    </p:set>
                                    <p:anim calcmode="lin" valueType="num">
                                      <p:cBhvr additive="base">
                                        <p:cTn id="21" dur="500" fill="hold"/>
                                        <p:tgtEl>
                                          <p:spTgt spid="319493"/>
                                        </p:tgtEl>
                                        <p:attrNameLst>
                                          <p:attrName>ppt_x</p:attrName>
                                        </p:attrNameLst>
                                      </p:cBhvr>
                                      <p:tavLst>
                                        <p:tav tm="0">
                                          <p:val>
                                            <p:strVal val="#ppt_x"/>
                                          </p:val>
                                        </p:tav>
                                        <p:tav tm="100000">
                                          <p:val>
                                            <p:strVal val="#ppt_x"/>
                                          </p:val>
                                        </p:tav>
                                      </p:tavLst>
                                    </p:anim>
                                    <p:anim calcmode="lin" valueType="num">
                                      <p:cBhvr additive="base">
                                        <p:cTn id="22" dur="500" fill="hold"/>
                                        <p:tgtEl>
                                          <p:spTgt spid="319493"/>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53" presetClass="entr" presetSubtype="16" repeatCount="2000" fill="hold" grpId="0" nodeType="afterEffect">
                                  <p:stCondLst>
                                    <p:cond delay="0"/>
                                  </p:stCondLst>
                                  <p:childTnLst>
                                    <p:set>
                                      <p:cBhvr>
                                        <p:cTn id="25" dur="1" fill="hold">
                                          <p:stCondLst>
                                            <p:cond delay="0"/>
                                          </p:stCondLst>
                                        </p:cTn>
                                        <p:tgtEl>
                                          <p:spTgt spid="319499"/>
                                        </p:tgtEl>
                                        <p:attrNameLst>
                                          <p:attrName>style.visibility</p:attrName>
                                        </p:attrNameLst>
                                      </p:cBhvr>
                                      <p:to>
                                        <p:strVal val="visible"/>
                                      </p:to>
                                    </p:set>
                                    <p:anim calcmode="lin" valueType="num">
                                      <p:cBhvr>
                                        <p:cTn id="26" dur="1000" fill="hold"/>
                                        <p:tgtEl>
                                          <p:spTgt spid="319499"/>
                                        </p:tgtEl>
                                        <p:attrNameLst>
                                          <p:attrName>ppt_w</p:attrName>
                                        </p:attrNameLst>
                                      </p:cBhvr>
                                      <p:tavLst>
                                        <p:tav tm="0">
                                          <p:val>
                                            <p:fltVal val="0"/>
                                          </p:val>
                                        </p:tav>
                                        <p:tav tm="100000">
                                          <p:val>
                                            <p:strVal val="#ppt_w"/>
                                          </p:val>
                                        </p:tav>
                                      </p:tavLst>
                                    </p:anim>
                                    <p:anim calcmode="lin" valueType="num">
                                      <p:cBhvr>
                                        <p:cTn id="27" dur="1000" fill="hold"/>
                                        <p:tgtEl>
                                          <p:spTgt spid="319499"/>
                                        </p:tgtEl>
                                        <p:attrNameLst>
                                          <p:attrName>ppt_h</p:attrName>
                                        </p:attrNameLst>
                                      </p:cBhvr>
                                      <p:tavLst>
                                        <p:tav tm="0">
                                          <p:val>
                                            <p:fltVal val="0"/>
                                          </p:val>
                                        </p:tav>
                                        <p:tav tm="100000">
                                          <p:val>
                                            <p:strVal val="#ppt_h"/>
                                          </p:val>
                                        </p:tav>
                                      </p:tavLst>
                                    </p:anim>
                                    <p:animEffect transition="in" filter="fade">
                                      <p:cBhvr>
                                        <p:cTn id="28" dur="1000"/>
                                        <p:tgtEl>
                                          <p:spTgt spid="319499"/>
                                        </p:tgtEl>
                                      </p:cBhvr>
                                    </p:animEffect>
                                  </p:childTnLst>
                                </p:cTn>
                              </p:par>
                            </p:childTnLst>
                          </p:cTn>
                        </p:par>
                        <p:par>
                          <p:cTn id="29" fill="hold">
                            <p:stCondLst>
                              <p:cond delay="3500"/>
                            </p:stCondLst>
                            <p:childTnLst>
                              <p:par>
                                <p:cTn id="30" presetID="7" presetClass="entr" presetSubtype="2" fill="hold" grpId="0" nodeType="afterEffect">
                                  <p:stCondLst>
                                    <p:cond delay="0"/>
                                  </p:stCondLst>
                                  <p:childTnLst>
                                    <p:set>
                                      <p:cBhvr>
                                        <p:cTn id="31" dur="1" fill="hold">
                                          <p:stCondLst>
                                            <p:cond delay="0"/>
                                          </p:stCondLst>
                                        </p:cTn>
                                        <p:tgtEl>
                                          <p:spTgt spid="319498"/>
                                        </p:tgtEl>
                                        <p:attrNameLst>
                                          <p:attrName>style.visibility</p:attrName>
                                        </p:attrNameLst>
                                      </p:cBhvr>
                                      <p:to>
                                        <p:strVal val="visible"/>
                                      </p:to>
                                    </p:set>
                                    <p:anim calcmode="lin" valueType="num">
                                      <p:cBhvr additive="base">
                                        <p:cTn id="32" dur="2000" fill="hold"/>
                                        <p:tgtEl>
                                          <p:spTgt spid="319498"/>
                                        </p:tgtEl>
                                        <p:attrNameLst>
                                          <p:attrName>ppt_x</p:attrName>
                                        </p:attrNameLst>
                                      </p:cBhvr>
                                      <p:tavLst>
                                        <p:tav tm="0">
                                          <p:val>
                                            <p:strVal val="1+#ppt_w/2"/>
                                          </p:val>
                                        </p:tav>
                                        <p:tav tm="100000">
                                          <p:val>
                                            <p:strVal val="#ppt_x"/>
                                          </p:val>
                                        </p:tav>
                                      </p:tavLst>
                                    </p:anim>
                                    <p:anim calcmode="lin" valueType="num">
                                      <p:cBhvr additive="base">
                                        <p:cTn id="33" dur="2000" fill="hold"/>
                                        <p:tgtEl>
                                          <p:spTgt spid="319498"/>
                                        </p:tgtEl>
                                        <p:attrNameLst>
                                          <p:attrName>ppt_y</p:attrName>
                                        </p:attrNameLst>
                                      </p:cBhvr>
                                      <p:tavLst>
                                        <p:tav tm="0">
                                          <p:val>
                                            <p:strVal val="#ppt_y"/>
                                          </p:val>
                                        </p:tav>
                                        <p:tav tm="100000">
                                          <p:val>
                                            <p:strVal val="#ppt_y"/>
                                          </p:val>
                                        </p:tav>
                                      </p:tavLst>
                                    </p:anim>
                                  </p:childTnLst>
                                </p:cTn>
                              </p:par>
                            </p:childTnLst>
                          </p:cTn>
                        </p:par>
                        <p:par>
                          <p:cTn id="34" fill="hold">
                            <p:stCondLst>
                              <p:cond delay="5500"/>
                            </p:stCondLst>
                            <p:childTnLst>
                              <p:par>
                                <p:cTn id="35" presetID="2" presetClass="entr" presetSubtype="4" fill="hold" grpId="0" nodeType="afterEffect">
                                  <p:stCondLst>
                                    <p:cond delay="0"/>
                                  </p:stCondLst>
                                  <p:childTnLst>
                                    <p:set>
                                      <p:cBhvr>
                                        <p:cTn id="36" dur="1" fill="hold">
                                          <p:stCondLst>
                                            <p:cond delay="0"/>
                                          </p:stCondLst>
                                        </p:cTn>
                                        <p:tgtEl>
                                          <p:spTgt spid="319494"/>
                                        </p:tgtEl>
                                        <p:attrNameLst>
                                          <p:attrName>style.visibility</p:attrName>
                                        </p:attrNameLst>
                                      </p:cBhvr>
                                      <p:to>
                                        <p:strVal val="visible"/>
                                      </p:to>
                                    </p:set>
                                    <p:anim calcmode="lin" valueType="num">
                                      <p:cBhvr additive="base">
                                        <p:cTn id="37" dur="500" fill="hold"/>
                                        <p:tgtEl>
                                          <p:spTgt spid="319494"/>
                                        </p:tgtEl>
                                        <p:attrNameLst>
                                          <p:attrName>ppt_x</p:attrName>
                                        </p:attrNameLst>
                                      </p:cBhvr>
                                      <p:tavLst>
                                        <p:tav tm="0">
                                          <p:val>
                                            <p:strVal val="#ppt_x"/>
                                          </p:val>
                                        </p:tav>
                                        <p:tav tm="100000">
                                          <p:val>
                                            <p:strVal val="#ppt_x"/>
                                          </p:val>
                                        </p:tav>
                                      </p:tavLst>
                                    </p:anim>
                                    <p:anim calcmode="lin" valueType="num">
                                      <p:cBhvr additive="base">
                                        <p:cTn id="38" dur="500" fill="hold"/>
                                        <p:tgtEl>
                                          <p:spTgt spid="3194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3" grpId="0"/>
      <p:bldP spid="319494" grpId="0"/>
      <p:bldP spid="319498" grpId="0" bldLvl="0" animBg="1"/>
      <p:bldP spid="319499" grpId="0" bldLvl="0" animBg="1"/>
      <p:bldP spid="319500" grpId="0"/>
      <p:bldP spid="319502" grpId="0" bldLvl="0" animBg="1"/>
      <p:bldP spid="31950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616" name="任意多边形 320615"/>
          <p:cNvSpPr/>
          <p:nvPr/>
        </p:nvSpPr>
        <p:spPr>
          <a:xfrm>
            <a:off x="4859338" y="2366963"/>
            <a:ext cx="815975" cy="485775"/>
          </a:xfrm>
          <a:custGeom>
            <a:avLst/>
            <a:gdLst/>
            <a:ahLst/>
            <a:cxnLst/>
            <a:rect l="0" t="0" r="0" b="0"/>
            <a:pathLst>
              <a:path w="514" h="374">
                <a:moveTo>
                  <a:pt x="0" y="373"/>
                </a:moveTo>
                <a:lnTo>
                  <a:pt x="151" y="374"/>
                </a:lnTo>
                <a:lnTo>
                  <a:pt x="151" y="0"/>
                </a:lnTo>
                <a:lnTo>
                  <a:pt x="514" y="0"/>
                </a:lnTo>
              </a:path>
            </a:pathLst>
          </a:custGeom>
          <a:noFill/>
          <a:ln w="28575" cap="flat" cmpd="sng">
            <a:solidFill>
              <a:srgbClr val="000000">
                <a:alpha val="100000"/>
              </a:srgbClr>
            </a:solidFill>
            <a:prstDash val="solid"/>
            <a:headEnd type="none" w="med" len="med"/>
            <a:tailEnd type="triangle" w="med" len="med"/>
          </a:ln>
        </p:spPr>
        <p:txBody>
          <a:bodyPr/>
          <a:lstStyle/>
          <a:p>
            <a:endParaRPr lang="zh-CN" altLang="en-US"/>
          </a:p>
        </p:txBody>
      </p:sp>
      <p:sp>
        <p:nvSpPr>
          <p:cNvPr id="320517" name="文本框 320516"/>
          <p:cNvSpPr txBox="1"/>
          <p:nvPr/>
        </p:nvSpPr>
        <p:spPr>
          <a:xfrm>
            <a:off x="6456363" y="4221163"/>
            <a:ext cx="3240087" cy="706755"/>
          </a:xfrm>
          <a:prstGeom prst="rect">
            <a:avLst/>
          </a:prstGeom>
          <a:solidFill>
            <a:srgbClr val="CCFF99"/>
          </a:solidFill>
          <a:ln w="19050" cap="flat" cmpd="sng">
            <a:solidFill>
              <a:schemeClr val="tx1"/>
            </a:solidFill>
            <a:prstDash val="solid"/>
            <a:miter/>
            <a:headEnd type="none" w="med" len="med"/>
            <a:tailEnd type="none" w="med" len="med"/>
          </a:ln>
        </p:spPr>
        <p:txBody>
          <a:bodyPr>
            <a:spAutoFit/>
          </a:bodyPr>
          <a:lstStyle/>
          <a:p>
            <a:r>
              <a:rPr lang="zh-CN" altLang="en-US" sz="2000" dirty="0">
                <a:solidFill>
                  <a:srgbClr val="D60093"/>
                </a:solidFill>
                <a:effectLst>
                  <a:outerShdw blurRad="38100" dist="38100" dir="2700000">
                    <a:srgbClr val="000000"/>
                  </a:outerShdw>
                </a:effectLst>
                <a:latin typeface="Tahoma" panose="020B0604030504040204" pitchFamily="34" charset="0"/>
              </a:rPr>
              <a:t>提取输入，收容输出和提取输出工作方式自己给出</a:t>
            </a:r>
          </a:p>
        </p:txBody>
      </p:sp>
      <p:sp>
        <p:nvSpPr>
          <p:cNvPr id="320568" name="矩形 320567"/>
          <p:cNvSpPr/>
          <p:nvPr/>
        </p:nvSpPr>
        <p:spPr>
          <a:xfrm>
            <a:off x="2795588" y="2293938"/>
            <a:ext cx="550862" cy="138112"/>
          </a:xfrm>
          <a:prstGeom prst="rect">
            <a:avLst/>
          </a:prstGeom>
          <a:solidFill>
            <a:srgbClr val="DDDDDD"/>
          </a:solidFill>
          <a:ln w="9525" cap="flat" cmpd="sng">
            <a:solidFill>
              <a:srgbClr val="000000"/>
            </a:solidFill>
            <a:prstDash val="solid"/>
            <a:miter/>
            <a:headEnd type="none" w="med" len="med"/>
            <a:tailEnd type="none" w="med" len="med"/>
          </a:ln>
        </p:spPr>
        <p:txBody>
          <a:bodyPr/>
          <a:lstStyle/>
          <a:p>
            <a:endParaRPr lang="zh-CN" altLang="en-US"/>
          </a:p>
        </p:txBody>
      </p:sp>
      <p:sp>
        <p:nvSpPr>
          <p:cNvPr id="320569" name="文本框 320568"/>
          <p:cNvSpPr txBox="1"/>
          <p:nvPr/>
        </p:nvSpPr>
        <p:spPr>
          <a:xfrm>
            <a:off x="2525713" y="1862138"/>
            <a:ext cx="1133475" cy="482600"/>
          </a:xfrm>
          <a:prstGeom prst="rect">
            <a:avLst/>
          </a:prstGeom>
          <a:noFill/>
          <a:ln w="9525">
            <a:noFill/>
          </a:ln>
        </p:spPr>
        <p:txBody>
          <a:bodyPr/>
          <a:lstStyle/>
          <a:p>
            <a:pPr algn="ctr"/>
            <a:r>
              <a:rPr lang="en-US" altLang="zh-CN" sz="2000" err="1">
                <a:effectLst>
                  <a:outerShdw blurRad="38100" dist="38100" dir="2700000">
                    <a:srgbClr val="C0C0C0"/>
                  </a:outerShdw>
                </a:effectLst>
                <a:latin typeface="Times New Roman" panose="02020603050405020304" pitchFamily="18" charset="0"/>
              </a:rPr>
              <a:t>F(emq</a:t>
            </a:r>
            <a:r>
              <a:rPr lang="en-US" altLang="zh-CN" sz="2000">
                <a:effectLst>
                  <a:outerShdw blurRad="38100" dist="38100" dir="2700000">
                    <a:srgbClr val="C0C0C0"/>
                  </a:outerShdw>
                </a:effectLst>
                <a:latin typeface="Times New Roman" panose="02020603050405020304" pitchFamily="18" charset="0"/>
              </a:rPr>
              <a:t>)</a:t>
            </a:r>
            <a:endParaRPr lang="en-US" altLang="zh-CN" sz="2000">
              <a:effectLst>
                <a:outerShdw blurRad="38100" dist="38100" dir="2700000">
                  <a:srgbClr val="C0C0C0"/>
                </a:outerShdw>
              </a:effectLst>
              <a:latin typeface="Tahoma" panose="020B0604030504040204" pitchFamily="34" charset="0"/>
            </a:endParaRPr>
          </a:p>
        </p:txBody>
      </p:sp>
      <p:sp>
        <p:nvSpPr>
          <p:cNvPr id="320570" name="直接连接符 320569"/>
          <p:cNvSpPr/>
          <p:nvPr/>
        </p:nvSpPr>
        <p:spPr>
          <a:xfrm>
            <a:off x="3324225" y="2366963"/>
            <a:ext cx="550863" cy="1587"/>
          </a:xfrm>
          <a:prstGeom prst="line">
            <a:avLst/>
          </a:prstGeom>
          <a:ln w="28575" cap="flat" cmpd="sng">
            <a:solidFill>
              <a:srgbClr val="000000"/>
            </a:solidFill>
            <a:prstDash val="solid"/>
            <a:headEnd type="none" w="med" len="med"/>
            <a:tailEnd type="triangle" w="med" len="med"/>
          </a:ln>
        </p:spPr>
      </p:sp>
      <p:sp>
        <p:nvSpPr>
          <p:cNvPr id="320571" name="文本框 320570"/>
          <p:cNvSpPr txBox="1"/>
          <p:nvPr/>
        </p:nvSpPr>
        <p:spPr>
          <a:xfrm>
            <a:off x="9321800" y="1989138"/>
            <a:ext cx="1152525" cy="409575"/>
          </a:xfrm>
          <a:prstGeom prst="rect">
            <a:avLst/>
          </a:prstGeom>
          <a:noFill/>
          <a:ln w="9525">
            <a:noFill/>
          </a:ln>
        </p:spPr>
        <p:txBody>
          <a:bodyPr/>
          <a:lstStyle/>
          <a:p>
            <a:pPr algn="ctr"/>
            <a:r>
              <a:rPr lang="en-US" altLang="zh-CN" sz="2000" err="1">
                <a:effectLst>
                  <a:outerShdw blurRad="38100" dist="38100" dir="2700000">
                    <a:srgbClr val="C0C0C0"/>
                  </a:outerShdw>
                </a:effectLst>
                <a:latin typeface="Times New Roman" panose="02020603050405020304" pitchFamily="18" charset="0"/>
              </a:rPr>
              <a:t>L(emq</a:t>
            </a:r>
            <a:r>
              <a:rPr lang="en-US" altLang="zh-CN" sz="2000">
                <a:effectLst>
                  <a:outerShdw blurRad="38100" dist="38100" dir="2700000">
                    <a:srgbClr val="C0C0C0"/>
                  </a:outerShdw>
                </a:effectLst>
                <a:latin typeface="Times New Roman" panose="02020603050405020304" pitchFamily="18" charset="0"/>
              </a:rPr>
              <a:t>)</a:t>
            </a:r>
            <a:endParaRPr lang="en-US" altLang="zh-CN" sz="2000">
              <a:effectLst>
                <a:outerShdw blurRad="38100" dist="38100" dir="2700000">
                  <a:srgbClr val="C0C0C0"/>
                </a:outerShdw>
              </a:effectLst>
              <a:latin typeface="Tahoma" panose="020B0604030504040204" pitchFamily="34" charset="0"/>
            </a:endParaRPr>
          </a:p>
        </p:txBody>
      </p:sp>
      <p:sp>
        <p:nvSpPr>
          <p:cNvPr id="320572" name="直接连接符 320571"/>
          <p:cNvSpPr/>
          <p:nvPr/>
        </p:nvSpPr>
        <p:spPr>
          <a:xfrm flipH="1">
            <a:off x="8909050" y="2420938"/>
            <a:ext cx="366713" cy="0"/>
          </a:xfrm>
          <a:prstGeom prst="line">
            <a:avLst/>
          </a:prstGeom>
          <a:ln w="28575" cap="flat" cmpd="sng">
            <a:solidFill>
              <a:srgbClr val="000000"/>
            </a:solidFill>
            <a:prstDash val="solid"/>
            <a:headEnd type="none" w="med" len="med"/>
            <a:tailEnd type="triangle" w="med" len="med"/>
          </a:ln>
        </p:spPr>
      </p:sp>
      <p:sp>
        <p:nvSpPr>
          <p:cNvPr id="320573" name="矩形 320572"/>
          <p:cNvSpPr/>
          <p:nvPr/>
        </p:nvSpPr>
        <p:spPr>
          <a:xfrm>
            <a:off x="9274175" y="2354263"/>
            <a:ext cx="549275" cy="138112"/>
          </a:xfrm>
          <a:prstGeom prst="rect">
            <a:avLst/>
          </a:prstGeom>
          <a:solidFill>
            <a:srgbClr val="DDDDDD"/>
          </a:solidFill>
          <a:ln w="9525" cap="flat" cmpd="sng">
            <a:solidFill>
              <a:srgbClr val="000000"/>
            </a:solidFill>
            <a:prstDash val="solid"/>
            <a:miter/>
            <a:headEnd type="none" w="med" len="med"/>
            <a:tailEnd type="none" w="med" len="med"/>
          </a:ln>
        </p:spPr>
        <p:txBody>
          <a:bodyPr/>
          <a:lstStyle/>
          <a:p>
            <a:endParaRPr lang="zh-CN" altLang="en-US"/>
          </a:p>
        </p:txBody>
      </p:sp>
      <p:sp>
        <p:nvSpPr>
          <p:cNvPr id="320581" name="文本框 320580"/>
          <p:cNvSpPr txBox="1"/>
          <p:nvPr/>
        </p:nvSpPr>
        <p:spPr>
          <a:xfrm>
            <a:off x="4056063" y="6092825"/>
            <a:ext cx="6408737" cy="487363"/>
          </a:xfrm>
          <a:prstGeom prst="rect">
            <a:avLst/>
          </a:prstGeom>
          <a:noFill/>
          <a:ln w="9525">
            <a:noFill/>
          </a:ln>
        </p:spPr>
        <p:txBody>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宋体" panose="02010600030101010101" pitchFamily="2" charset="-122"/>
              </a:rPr>
              <a:t>5.21</a:t>
            </a:r>
            <a:r>
              <a:rPr lang="zh-CN" altLang="en-US" sz="2000" dirty="0">
                <a:solidFill>
                  <a:srgbClr val="006600"/>
                </a:solidFill>
                <a:effectLst>
                  <a:outerShdw blurRad="38100" dist="38100" dir="2700000">
                    <a:srgbClr val="C0C0C0"/>
                  </a:outerShdw>
                </a:effectLst>
                <a:latin typeface="宋体" panose="02010600030101010101" pitchFamily="2" charset="-122"/>
              </a:rPr>
              <a:t>进程请求输入时，</a:t>
            </a:r>
            <a:r>
              <a:rPr lang="zh-CN" altLang="en-US" sz="2000" dirty="0">
                <a:solidFill>
                  <a:srgbClr val="006600"/>
                </a:solidFill>
                <a:effectLst>
                  <a:outerShdw blurRad="38100" dist="38100" dir="2700000">
                    <a:srgbClr val="C0C0C0"/>
                  </a:outerShdw>
                </a:effectLst>
                <a:latin typeface="Times New Roman" panose="02020603050405020304" pitchFamily="18" charset="0"/>
              </a:rPr>
              <a:t>缓冲池中缓冲区变化</a:t>
            </a:r>
            <a:endParaRPr lang="zh-CN" altLang="en-US" sz="2000" dirty="0">
              <a:solidFill>
                <a:srgbClr val="006600"/>
              </a:solidFill>
              <a:effectLst>
                <a:outerShdw blurRad="38100" dist="38100" dir="2700000">
                  <a:srgbClr val="C0C0C0"/>
                </a:outerShdw>
              </a:effectLst>
              <a:latin typeface="Tahoma" panose="020B0604030504040204" pitchFamily="34" charset="0"/>
            </a:endParaRPr>
          </a:p>
        </p:txBody>
      </p:sp>
      <p:sp>
        <p:nvSpPr>
          <p:cNvPr id="320611" name="矩形 320610"/>
          <p:cNvSpPr/>
          <p:nvPr/>
        </p:nvSpPr>
        <p:spPr>
          <a:xfrm>
            <a:off x="5651500" y="2201863"/>
            <a:ext cx="696913" cy="792162"/>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Tahoma" panose="020B0604030504040204" pitchFamily="34" charset="0"/>
            </a:endParaRPr>
          </a:p>
        </p:txBody>
      </p:sp>
      <p:sp>
        <p:nvSpPr>
          <p:cNvPr id="320612" name="文本框 320611"/>
          <p:cNvSpPr txBox="1"/>
          <p:nvPr/>
        </p:nvSpPr>
        <p:spPr>
          <a:xfrm>
            <a:off x="5664200" y="2205038"/>
            <a:ext cx="841375" cy="788987"/>
          </a:xfrm>
          <a:prstGeom prst="rect">
            <a:avLst/>
          </a:prstGeom>
          <a:noFill/>
          <a:ln w="9525">
            <a:noFill/>
          </a:ln>
        </p:spPr>
        <p:txBody>
          <a:bodyPr/>
          <a:lstStyle/>
          <a:p>
            <a:r>
              <a:rPr lang="zh-CN" altLang="en-US" sz="2000" dirty="0">
                <a:effectLst>
                  <a:outerShdw blurRad="38100" dist="38100" dir="2700000">
                    <a:srgbClr val="C0C0C0"/>
                  </a:outerShdw>
                </a:effectLst>
                <a:latin typeface="Times New Roman" panose="02020603050405020304" pitchFamily="18" charset="0"/>
              </a:rPr>
              <a:t>空缓</a:t>
            </a:r>
          </a:p>
          <a:p>
            <a:r>
              <a:rPr lang="zh-CN" altLang="en-US" sz="2000" dirty="0">
                <a:effectLst>
                  <a:outerShdw blurRad="38100" dist="38100" dir="2700000">
                    <a:srgbClr val="C0C0C0"/>
                  </a:outerShdw>
                </a:effectLst>
                <a:latin typeface="Times New Roman" panose="02020603050405020304" pitchFamily="18" charset="0"/>
              </a:rPr>
              <a:t>冲</a:t>
            </a:r>
            <a:r>
              <a:rPr lang="en-US" altLang="zh-CN" sz="2000">
                <a:effectLst>
                  <a:outerShdw blurRad="38100" dist="38100" dir="2700000">
                    <a:srgbClr val="C0C0C0"/>
                  </a:outerShdw>
                </a:effectLst>
                <a:latin typeface="Times New Roman" panose="02020603050405020304" pitchFamily="18" charset="0"/>
              </a:rPr>
              <a:t>2</a:t>
            </a:r>
          </a:p>
          <a:p>
            <a:endParaRPr lang="en-US" altLang="zh-CN" sz="2000">
              <a:effectLst>
                <a:outerShdw blurRad="38100" dist="38100" dir="2700000">
                  <a:srgbClr val="C0C0C0"/>
                </a:outerShdw>
              </a:effectLst>
              <a:latin typeface="Tahoma" panose="020B0604030504040204" pitchFamily="34" charset="0"/>
            </a:endParaRPr>
          </a:p>
        </p:txBody>
      </p:sp>
      <p:sp>
        <p:nvSpPr>
          <p:cNvPr id="320617" name="任意多边形 320616"/>
          <p:cNvSpPr/>
          <p:nvPr/>
        </p:nvSpPr>
        <p:spPr>
          <a:xfrm>
            <a:off x="6353175" y="2349500"/>
            <a:ext cx="787400" cy="522288"/>
          </a:xfrm>
          <a:custGeom>
            <a:avLst/>
            <a:gdLst/>
            <a:ahLst/>
            <a:cxnLst/>
            <a:rect l="0" t="0" r="0" b="0"/>
            <a:pathLst>
              <a:path w="496" h="374">
                <a:moveTo>
                  <a:pt x="0" y="373"/>
                </a:moveTo>
                <a:lnTo>
                  <a:pt x="120" y="374"/>
                </a:lnTo>
                <a:lnTo>
                  <a:pt x="120" y="0"/>
                </a:lnTo>
                <a:lnTo>
                  <a:pt x="496" y="0"/>
                </a:lnTo>
              </a:path>
            </a:pathLst>
          </a:custGeom>
          <a:noFill/>
          <a:ln w="28575" cap="flat" cmpd="sng">
            <a:solidFill>
              <a:srgbClr val="000000">
                <a:alpha val="100000"/>
              </a:srgbClr>
            </a:solidFill>
            <a:prstDash val="solid"/>
            <a:headEnd type="none" w="med" len="med"/>
            <a:tailEnd type="triangle" w="med" len="med"/>
          </a:ln>
        </p:spPr>
        <p:txBody>
          <a:bodyPr/>
          <a:lstStyle/>
          <a:p>
            <a:endParaRPr lang="zh-CN" altLang="en-US"/>
          </a:p>
        </p:txBody>
      </p:sp>
      <p:sp>
        <p:nvSpPr>
          <p:cNvPr id="320618" name="任意多边形 320617"/>
          <p:cNvSpPr/>
          <p:nvPr/>
        </p:nvSpPr>
        <p:spPr>
          <a:xfrm>
            <a:off x="7253288" y="2349500"/>
            <a:ext cx="895350" cy="522288"/>
          </a:xfrm>
          <a:custGeom>
            <a:avLst/>
            <a:gdLst/>
            <a:ahLst/>
            <a:cxnLst/>
            <a:rect l="0" t="0" r="0" b="0"/>
            <a:pathLst>
              <a:path w="540" h="936">
                <a:moveTo>
                  <a:pt x="0" y="936"/>
                </a:moveTo>
                <a:lnTo>
                  <a:pt x="180" y="936"/>
                </a:lnTo>
                <a:lnTo>
                  <a:pt x="180" y="0"/>
                </a:lnTo>
                <a:lnTo>
                  <a:pt x="540" y="0"/>
                </a:lnTo>
              </a:path>
            </a:pathLst>
          </a:custGeom>
          <a:noFill/>
          <a:ln w="28575" cap="flat" cmpd="sng">
            <a:solidFill>
              <a:srgbClr val="000000">
                <a:alpha val="100000"/>
              </a:srgbClr>
            </a:solidFill>
            <a:prstDash val="solid"/>
            <a:headEnd type="none" w="med" len="med"/>
            <a:tailEnd type="triangle" w="med" len="med"/>
          </a:ln>
        </p:spPr>
        <p:txBody>
          <a:bodyPr/>
          <a:lstStyle/>
          <a:p>
            <a:endParaRPr lang="zh-CN" altLang="en-US"/>
          </a:p>
        </p:txBody>
      </p:sp>
      <p:sp>
        <p:nvSpPr>
          <p:cNvPr id="320620" name="矩形 320619"/>
          <p:cNvSpPr/>
          <p:nvPr/>
        </p:nvSpPr>
        <p:spPr>
          <a:xfrm>
            <a:off x="8147050" y="2201863"/>
            <a:ext cx="768350" cy="792162"/>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a:p>
        </p:txBody>
      </p:sp>
      <p:sp>
        <p:nvSpPr>
          <p:cNvPr id="320621" name="文本框 320620"/>
          <p:cNvSpPr txBox="1"/>
          <p:nvPr/>
        </p:nvSpPr>
        <p:spPr>
          <a:xfrm>
            <a:off x="8183563" y="2205038"/>
            <a:ext cx="714375" cy="788987"/>
          </a:xfrm>
          <a:prstGeom prst="rect">
            <a:avLst/>
          </a:prstGeom>
          <a:noFill/>
          <a:ln w="9525">
            <a:noFill/>
          </a:ln>
        </p:spPr>
        <p:txBody>
          <a:bodyPr/>
          <a:lstStyle/>
          <a:p>
            <a:pPr algn="ctr"/>
            <a:r>
              <a:rPr lang="zh-CN" altLang="en-US" sz="2000" dirty="0">
                <a:effectLst>
                  <a:outerShdw blurRad="38100" dist="38100" dir="2700000">
                    <a:srgbClr val="C0C0C0"/>
                  </a:outerShdw>
                </a:effectLst>
                <a:latin typeface="Times New Roman" panose="02020603050405020304" pitchFamily="18" charset="0"/>
              </a:rPr>
              <a:t>空缓</a:t>
            </a:r>
          </a:p>
          <a:p>
            <a:pPr algn="ctr"/>
            <a:r>
              <a:rPr lang="zh-CN" altLang="en-US" sz="2000" dirty="0">
                <a:effectLst>
                  <a:outerShdw blurRad="38100" dist="38100" dir="2700000">
                    <a:srgbClr val="C0C0C0"/>
                  </a:outerShdw>
                </a:effectLst>
                <a:latin typeface="Times New Roman" panose="02020603050405020304" pitchFamily="18" charset="0"/>
              </a:rPr>
              <a:t>冲</a:t>
            </a:r>
            <a:r>
              <a:rPr lang="en-US" altLang="zh-CN" sz="2000">
                <a:effectLst>
                  <a:outerShdw blurRad="38100" dist="38100" dir="2700000">
                    <a:srgbClr val="C0C0C0"/>
                  </a:outerShdw>
                </a:effectLst>
                <a:latin typeface="Times New Roman" panose="02020603050405020304" pitchFamily="18" charset="0"/>
              </a:rPr>
              <a:t>e</a:t>
            </a:r>
          </a:p>
          <a:p>
            <a:pPr algn="ctr"/>
            <a:endParaRPr lang="en-US" altLang="zh-CN" sz="2000">
              <a:effectLst>
                <a:outerShdw blurRad="38100" dist="38100" dir="2700000">
                  <a:srgbClr val="C0C0C0"/>
                </a:outerShdw>
              </a:effectLst>
              <a:latin typeface="Tahoma" panose="020B0604030504040204" pitchFamily="34" charset="0"/>
            </a:endParaRPr>
          </a:p>
        </p:txBody>
      </p:sp>
      <p:sp>
        <p:nvSpPr>
          <p:cNvPr id="320622" name="文本框 320621"/>
          <p:cNvSpPr txBox="1"/>
          <p:nvPr/>
        </p:nvSpPr>
        <p:spPr>
          <a:xfrm>
            <a:off x="6780213" y="2349500"/>
            <a:ext cx="576262" cy="398780"/>
          </a:xfrm>
          <a:prstGeom prst="rect">
            <a:avLst/>
          </a:prstGeom>
          <a:noFill/>
          <a:ln w="9525">
            <a:noFill/>
          </a:ln>
        </p:spPr>
        <p:txBody>
          <a:bodyPr>
            <a:spAutoFit/>
          </a:bodyPr>
          <a:lstStyle/>
          <a:p>
            <a:pPr algn="ctr">
              <a:spcBef>
                <a:spcPct val="50000"/>
              </a:spcBef>
            </a:pPr>
            <a:r>
              <a:rPr lang="en-US" altLang="zh-CN" sz="2000">
                <a:effectLst>
                  <a:outerShdw blurRad="38100" dist="38100" dir="2700000">
                    <a:srgbClr val="C0C0C0"/>
                  </a:outerShdw>
                </a:effectLst>
                <a:latin typeface="宋体" panose="02010600030101010101" pitchFamily="2" charset="-122"/>
              </a:rPr>
              <a:t>…</a:t>
            </a:r>
            <a:endParaRPr lang="en-US" altLang="zh-CN" sz="2000">
              <a:effectLst>
                <a:outerShdw blurRad="38100" dist="38100" dir="2700000">
                  <a:srgbClr val="C0C0C0"/>
                </a:outerShdw>
              </a:effectLst>
              <a:latin typeface="Tahoma" panose="020B0604030504040204" pitchFamily="34" charset="0"/>
            </a:endParaRPr>
          </a:p>
        </p:txBody>
      </p:sp>
      <p:sp>
        <p:nvSpPr>
          <p:cNvPr id="320574" name="文本框 320573"/>
          <p:cNvSpPr txBox="1"/>
          <p:nvPr/>
        </p:nvSpPr>
        <p:spPr>
          <a:xfrm>
            <a:off x="2270125" y="4743450"/>
            <a:ext cx="1138238" cy="477838"/>
          </a:xfrm>
          <a:prstGeom prst="rect">
            <a:avLst/>
          </a:prstGeom>
          <a:noFill/>
          <a:ln w="9525">
            <a:noFill/>
          </a:ln>
        </p:spPr>
        <p:txBody>
          <a:bodyPr/>
          <a:lstStyle/>
          <a:p>
            <a:pPr algn="ctr"/>
            <a:r>
              <a:rPr lang="en-US" altLang="zh-CN" sz="2000" err="1">
                <a:effectLst>
                  <a:outerShdw blurRad="38100" dist="38100" dir="2700000">
                    <a:srgbClr val="C0C0C0"/>
                  </a:outerShdw>
                </a:effectLst>
                <a:latin typeface="Times New Roman" panose="02020603050405020304" pitchFamily="18" charset="0"/>
              </a:rPr>
              <a:t>F(inq</a:t>
            </a:r>
            <a:r>
              <a:rPr lang="en-US" altLang="zh-CN" sz="2000">
                <a:effectLst>
                  <a:outerShdw blurRad="38100" dist="38100" dir="2700000">
                    <a:srgbClr val="C0C0C0"/>
                  </a:outerShdw>
                </a:effectLst>
                <a:latin typeface="Times New Roman" panose="02020603050405020304" pitchFamily="18" charset="0"/>
              </a:rPr>
              <a:t>)</a:t>
            </a:r>
            <a:endParaRPr lang="en-US" altLang="zh-CN" sz="2000">
              <a:effectLst>
                <a:outerShdw blurRad="38100" dist="38100" dir="2700000">
                  <a:srgbClr val="C0C0C0"/>
                </a:outerShdw>
              </a:effectLst>
              <a:latin typeface="Tahoma" panose="020B0604030504040204" pitchFamily="34" charset="0"/>
            </a:endParaRPr>
          </a:p>
        </p:txBody>
      </p:sp>
      <p:sp>
        <p:nvSpPr>
          <p:cNvPr id="320575" name="直接连接符 320574"/>
          <p:cNvSpPr/>
          <p:nvPr/>
        </p:nvSpPr>
        <p:spPr>
          <a:xfrm>
            <a:off x="3062288" y="5249863"/>
            <a:ext cx="550862" cy="1587"/>
          </a:xfrm>
          <a:prstGeom prst="line">
            <a:avLst/>
          </a:prstGeom>
          <a:ln w="28575" cap="flat" cmpd="sng">
            <a:solidFill>
              <a:srgbClr val="000000"/>
            </a:solidFill>
            <a:prstDash val="solid"/>
            <a:headEnd type="none" w="med" len="med"/>
            <a:tailEnd type="triangle" w="med" len="med"/>
          </a:ln>
        </p:spPr>
      </p:sp>
      <p:sp>
        <p:nvSpPr>
          <p:cNvPr id="320576" name="矩形 320575"/>
          <p:cNvSpPr/>
          <p:nvPr/>
        </p:nvSpPr>
        <p:spPr>
          <a:xfrm>
            <a:off x="2513013" y="5183188"/>
            <a:ext cx="549275" cy="138112"/>
          </a:xfrm>
          <a:prstGeom prst="rect">
            <a:avLst/>
          </a:prstGeom>
          <a:solidFill>
            <a:srgbClr val="DDDDDD"/>
          </a:solidFill>
          <a:ln w="9525" cap="flat" cmpd="sng">
            <a:solidFill>
              <a:srgbClr val="000000"/>
            </a:solidFill>
            <a:prstDash val="solid"/>
            <a:miter/>
            <a:headEnd type="none" w="med" len="med"/>
            <a:tailEnd type="none" w="med" len="med"/>
          </a:ln>
        </p:spPr>
        <p:txBody>
          <a:bodyPr/>
          <a:lstStyle/>
          <a:p>
            <a:endParaRPr lang="zh-CN" altLang="en-US"/>
          </a:p>
        </p:txBody>
      </p:sp>
      <p:sp>
        <p:nvSpPr>
          <p:cNvPr id="320578" name="文本框 320577"/>
          <p:cNvSpPr txBox="1"/>
          <p:nvPr/>
        </p:nvSpPr>
        <p:spPr>
          <a:xfrm>
            <a:off x="9621838" y="3951288"/>
            <a:ext cx="915987" cy="415925"/>
          </a:xfrm>
          <a:prstGeom prst="rect">
            <a:avLst/>
          </a:prstGeom>
          <a:noFill/>
          <a:ln w="9525">
            <a:noFill/>
          </a:ln>
        </p:spPr>
        <p:txBody>
          <a:bodyPr/>
          <a:lstStyle/>
          <a:p>
            <a:pPr algn="ctr"/>
            <a:r>
              <a:rPr lang="en-US" altLang="zh-CN" sz="2000" err="1">
                <a:effectLst>
                  <a:outerShdw blurRad="38100" dist="38100" dir="2700000">
                    <a:srgbClr val="C0C0C0"/>
                  </a:outerShdw>
                </a:effectLst>
                <a:latin typeface="Times New Roman" panose="02020603050405020304" pitchFamily="18" charset="0"/>
              </a:rPr>
              <a:t>L(inq</a:t>
            </a:r>
            <a:r>
              <a:rPr lang="en-US" altLang="zh-CN" sz="2000">
                <a:effectLst>
                  <a:outerShdw blurRad="38100" dist="38100" dir="2700000">
                    <a:srgbClr val="C0C0C0"/>
                  </a:outerShdw>
                </a:effectLst>
                <a:latin typeface="Times New Roman" panose="02020603050405020304" pitchFamily="18" charset="0"/>
              </a:rPr>
              <a:t>)</a:t>
            </a:r>
            <a:endParaRPr lang="en-US" altLang="zh-CN" sz="2000">
              <a:effectLst>
                <a:outerShdw blurRad="38100" dist="38100" dir="2700000">
                  <a:srgbClr val="C0C0C0"/>
                </a:outerShdw>
              </a:effectLst>
              <a:latin typeface="Tahoma" panose="020B0604030504040204" pitchFamily="34" charset="0"/>
            </a:endParaRPr>
          </a:p>
        </p:txBody>
      </p:sp>
      <p:sp>
        <p:nvSpPr>
          <p:cNvPr id="320579" name="直接连接符 320578"/>
          <p:cNvSpPr/>
          <p:nvPr/>
        </p:nvSpPr>
        <p:spPr>
          <a:xfrm flipH="1">
            <a:off x="10177463" y="4527550"/>
            <a:ext cx="0" cy="606425"/>
          </a:xfrm>
          <a:prstGeom prst="line">
            <a:avLst/>
          </a:prstGeom>
          <a:ln w="28575" cap="flat" cmpd="sng">
            <a:solidFill>
              <a:srgbClr val="000000"/>
            </a:solidFill>
            <a:prstDash val="solid"/>
            <a:headEnd type="none" w="med" len="med"/>
            <a:tailEnd type="triangle" w="med" len="med"/>
          </a:ln>
        </p:spPr>
      </p:sp>
      <p:sp>
        <p:nvSpPr>
          <p:cNvPr id="320580" name="矩形 320579"/>
          <p:cNvSpPr/>
          <p:nvPr/>
        </p:nvSpPr>
        <p:spPr>
          <a:xfrm>
            <a:off x="9888538" y="4383088"/>
            <a:ext cx="549275" cy="138112"/>
          </a:xfrm>
          <a:prstGeom prst="rect">
            <a:avLst/>
          </a:prstGeom>
          <a:solidFill>
            <a:srgbClr val="DDDDDD"/>
          </a:solidFill>
          <a:ln w="9525" cap="flat" cmpd="sng">
            <a:solidFill>
              <a:srgbClr val="000000"/>
            </a:solidFill>
            <a:prstDash val="solid"/>
            <a:miter/>
            <a:headEnd type="none" w="med" len="med"/>
            <a:tailEnd type="none" w="med" len="med"/>
          </a:ln>
        </p:spPr>
        <p:txBody>
          <a:bodyPr/>
          <a:lstStyle/>
          <a:p>
            <a:endParaRPr lang="zh-CN" altLang="en-US"/>
          </a:p>
        </p:txBody>
      </p:sp>
      <p:sp>
        <p:nvSpPr>
          <p:cNvPr id="320596" name="任意多边形 320595"/>
          <p:cNvSpPr/>
          <p:nvPr/>
        </p:nvSpPr>
        <p:spPr>
          <a:xfrm>
            <a:off x="4560888" y="5186363"/>
            <a:ext cx="895350" cy="593725"/>
          </a:xfrm>
          <a:custGeom>
            <a:avLst/>
            <a:gdLst/>
            <a:ahLst/>
            <a:cxnLst/>
            <a:rect l="0" t="0" r="0" b="0"/>
            <a:pathLst>
              <a:path w="540" h="936">
                <a:moveTo>
                  <a:pt x="0" y="936"/>
                </a:moveTo>
                <a:lnTo>
                  <a:pt x="180" y="936"/>
                </a:lnTo>
                <a:lnTo>
                  <a:pt x="180" y="0"/>
                </a:lnTo>
                <a:lnTo>
                  <a:pt x="540" y="0"/>
                </a:lnTo>
              </a:path>
            </a:pathLst>
          </a:custGeom>
          <a:noFill/>
          <a:ln w="28575" cap="flat" cmpd="sng">
            <a:solidFill>
              <a:srgbClr val="000000">
                <a:alpha val="100000"/>
              </a:srgbClr>
            </a:solidFill>
            <a:prstDash val="solid"/>
            <a:headEnd type="none" w="med" len="med"/>
            <a:tailEnd type="triangle" w="med" len="med"/>
          </a:ln>
        </p:spPr>
        <p:txBody>
          <a:bodyPr/>
          <a:lstStyle/>
          <a:p>
            <a:endParaRPr lang="zh-CN" altLang="en-US"/>
          </a:p>
        </p:txBody>
      </p:sp>
      <p:sp>
        <p:nvSpPr>
          <p:cNvPr id="320597" name="任意多边形 320596"/>
          <p:cNvSpPr/>
          <p:nvPr/>
        </p:nvSpPr>
        <p:spPr>
          <a:xfrm>
            <a:off x="8548688" y="5186363"/>
            <a:ext cx="692150" cy="593725"/>
          </a:xfrm>
          <a:custGeom>
            <a:avLst/>
            <a:gdLst/>
            <a:ahLst/>
            <a:cxnLst/>
            <a:rect l="0" t="0" r="0" b="0"/>
            <a:pathLst>
              <a:path w="540" h="936">
                <a:moveTo>
                  <a:pt x="0" y="936"/>
                </a:moveTo>
                <a:lnTo>
                  <a:pt x="180" y="936"/>
                </a:lnTo>
                <a:lnTo>
                  <a:pt x="180" y="0"/>
                </a:lnTo>
                <a:lnTo>
                  <a:pt x="540" y="0"/>
                </a:lnTo>
              </a:path>
            </a:pathLst>
          </a:custGeom>
          <a:noFill/>
          <a:ln w="28575" cap="flat" cmpd="sng">
            <a:solidFill>
              <a:srgbClr val="000000">
                <a:alpha val="100000"/>
              </a:srgbClr>
            </a:solidFill>
            <a:prstDash val="solid"/>
            <a:headEnd type="none" w="med" len="med"/>
            <a:tailEnd type="triangle" w="med" len="med"/>
          </a:ln>
        </p:spPr>
        <p:txBody>
          <a:bodyPr/>
          <a:lstStyle/>
          <a:p>
            <a:endParaRPr lang="zh-CN" altLang="en-US"/>
          </a:p>
        </p:txBody>
      </p:sp>
      <p:grpSp>
        <p:nvGrpSpPr>
          <p:cNvPr id="320663" name="组合 320662"/>
          <p:cNvGrpSpPr/>
          <p:nvPr/>
        </p:nvGrpSpPr>
        <p:grpSpPr>
          <a:xfrm>
            <a:off x="5435600" y="5105400"/>
            <a:ext cx="1141413" cy="814388"/>
            <a:chOff x="2388" y="2842"/>
            <a:chExt cx="719" cy="513"/>
          </a:xfrm>
        </p:grpSpPr>
        <p:sp>
          <p:nvSpPr>
            <p:cNvPr id="320599" name="矩形 320598"/>
            <p:cNvSpPr/>
            <p:nvPr/>
          </p:nvSpPr>
          <p:spPr>
            <a:xfrm>
              <a:off x="2388" y="2856"/>
              <a:ext cx="628" cy="499"/>
            </a:xfrm>
            <a:prstGeom prst="rect">
              <a:avLst/>
            </a:prstGeom>
            <a:solidFill>
              <a:srgbClr val="EAEAEA"/>
            </a:solidFill>
            <a:ln w="19050" cap="flat" cmpd="sng">
              <a:solidFill>
                <a:srgbClr val="000000"/>
              </a:solidFill>
              <a:prstDash val="solid"/>
              <a:miter/>
              <a:headEnd type="none" w="med" len="med"/>
              <a:tailEnd type="none" w="med" len="med"/>
            </a:ln>
          </p:spPr>
          <p:txBody>
            <a:bodyPr/>
            <a:lstStyle/>
            <a:p>
              <a:endParaRPr lang="zh-CN" altLang="en-US"/>
            </a:p>
          </p:txBody>
        </p:sp>
        <p:sp>
          <p:nvSpPr>
            <p:cNvPr id="320600" name="文本框 320599"/>
            <p:cNvSpPr txBox="1"/>
            <p:nvPr/>
          </p:nvSpPr>
          <p:spPr>
            <a:xfrm>
              <a:off x="2429" y="2842"/>
              <a:ext cx="678" cy="497"/>
            </a:xfrm>
            <a:prstGeom prst="rect">
              <a:avLst/>
            </a:prstGeom>
            <a:noFill/>
            <a:ln w="9525">
              <a:noFill/>
            </a:ln>
          </p:spPr>
          <p:txBody>
            <a:bodyPr/>
            <a:lstStyle/>
            <a:p>
              <a:r>
                <a:rPr lang="zh-CN" altLang="en-US" sz="2000" dirty="0">
                  <a:solidFill>
                    <a:srgbClr val="0000CC"/>
                  </a:solidFill>
                  <a:effectLst>
                    <a:outerShdw blurRad="38100" dist="38100" dir="2700000">
                      <a:srgbClr val="C0C0C0"/>
                    </a:outerShdw>
                  </a:effectLst>
                  <a:latin typeface="Times New Roman" panose="02020603050405020304" pitchFamily="18" charset="0"/>
                </a:rPr>
                <a:t>输入</a:t>
              </a:r>
            </a:p>
            <a:p>
              <a:r>
                <a:rPr lang="zh-CN" altLang="en-US" sz="2000" dirty="0">
                  <a:solidFill>
                    <a:srgbClr val="0000CC"/>
                  </a:solidFill>
                  <a:effectLst>
                    <a:outerShdw blurRad="38100" dist="38100" dir="2700000">
                      <a:srgbClr val="C0C0C0"/>
                    </a:outerShdw>
                  </a:effectLst>
                  <a:latin typeface="Times New Roman" panose="02020603050405020304" pitchFamily="18" charset="0"/>
                </a:rPr>
                <a:t>缓冲</a:t>
              </a:r>
              <a:r>
                <a:rPr lang="en-US" altLang="zh-CN" sz="2000">
                  <a:solidFill>
                    <a:srgbClr val="0000CC"/>
                  </a:solidFill>
                  <a:effectLst>
                    <a:outerShdw blurRad="38100" dist="38100" dir="2700000">
                      <a:srgbClr val="C0C0C0"/>
                    </a:outerShdw>
                  </a:effectLst>
                  <a:latin typeface="Times New Roman" panose="02020603050405020304" pitchFamily="18" charset="0"/>
                </a:rPr>
                <a:t>2</a:t>
              </a:r>
            </a:p>
            <a:p>
              <a:endParaRPr lang="en-US" altLang="zh-CN" sz="2000">
                <a:solidFill>
                  <a:srgbClr val="0000CC"/>
                </a:solidFill>
                <a:effectLst>
                  <a:outerShdw blurRad="38100" dist="38100" dir="2700000">
                    <a:srgbClr val="C0C0C0"/>
                  </a:outerShdw>
                </a:effectLst>
                <a:latin typeface="Tahoma" panose="020B0604030504040204" pitchFamily="34" charset="0"/>
              </a:endParaRPr>
            </a:p>
          </p:txBody>
        </p:sp>
      </p:grpSp>
      <p:sp>
        <p:nvSpPr>
          <p:cNvPr id="320603" name="矩形 320602"/>
          <p:cNvSpPr/>
          <p:nvPr/>
        </p:nvSpPr>
        <p:spPr>
          <a:xfrm>
            <a:off x="3624263" y="5175250"/>
            <a:ext cx="996950" cy="792163"/>
          </a:xfrm>
          <a:prstGeom prst="rect">
            <a:avLst/>
          </a:prstGeom>
          <a:solidFill>
            <a:srgbClr val="EAEAEA"/>
          </a:solidFill>
          <a:ln w="19050" cap="flat" cmpd="sng">
            <a:solidFill>
              <a:srgbClr val="000000"/>
            </a:solidFill>
            <a:prstDash val="solid"/>
            <a:miter/>
            <a:headEnd type="none" w="med" len="med"/>
            <a:tailEnd type="none" w="med" len="med"/>
          </a:ln>
        </p:spPr>
        <p:txBody>
          <a:bodyPr/>
          <a:lstStyle/>
          <a:p>
            <a:endParaRPr lang="zh-CN" altLang="en-US"/>
          </a:p>
        </p:txBody>
      </p:sp>
      <p:sp>
        <p:nvSpPr>
          <p:cNvPr id="320604" name="文本框 320603"/>
          <p:cNvSpPr txBox="1"/>
          <p:nvPr/>
        </p:nvSpPr>
        <p:spPr>
          <a:xfrm>
            <a:off x="3719513" y="5178425"/>
            <a:ext cx="863600" cy="788988"/>
          </a:xfrm>
          <a:prstGeom prst="rect">
            <a:avLst/>
          </a:prstGeom>
          <a:noFill/>
          <a:ln w="9525">
            <a:noFill/>
          </a:ln>
        </p:spPr>
        <p:txBody>
          <a:bodyPr/>
          <a:lstStyle/>
          <a:p>
            <a:pPr algn="ctr"/>
            <a:r>
              <a:rPr lang="zh-CN" altLang="en-US" sz="2000" dirty="0">
                <a:solidFill>
                  <a:srgbClr val="0000CC"/>
                </a:solidFill>
                <a:effectLst>
                  <a:outerShdw blurRad="38100" dist="38100" dir="2700000">
                    <a:srgbClr val="C0C0C0"/>
                  </a:outerShdw>
                </a:effectLst>
                <a:latin typeface="Times New Roman" panose="02020603050405020304" pitchFamily="18" charset="0"/>
              </a:rPr>
              <a:t>输入</a:t>
            </a:r>
          </a:p>
          <a:p>
            <a:pPr algn="ctr"/>
            <a:r>
              <a:rPr lang="zh-CN" altLang="en-US" sz="2000" dirty="0">
                <a:solidFill>
                  <a:srgbClr val="0000CC"/>
                </a:solidFill>
                <a:effectLst>
                  <a:outerShdw blurRad="38100" dist="38100" dir="2700000">
                    <a:srgbClr val="C0C0C0"/>
                  </a:outerShdw>
                </a:effectLst>
                <a:latin typeface="Times New Roman" panose="02020603050405020304" pitchFamily="18" charset="0"/>
              </a:rPr>
              <a:t>缓冲</a:t>
            </a:r>
            <a:r>
              <a:rPr lang="en-US" altLang="zh-CN" sz="2000">
                <a:solidFill>
                  <a:srgbClr val="0000CC"/>
                </a:solidFill>
                <a:effectLst>
                  <a:outerShdw blurRad="38100" dist="38100" dir="2700000">
                    <a:srgbClr val="C0C0C0"/>
                  </a:outerShdw>
                </a:effectLst>
                <a:latin typeface="Times New Roman" panose="02020603050405020304" pitchFamily="18" charset="0"/>
              </a:rPr>
              <a:t>1</a:t>
            </a:r>
          </a:p>
          <a:p>
            <a:pPr algn="ctr"/>
            <a:endParaRPr lang="en-US" altLang="zh-CN" sz="2000">
              <a:solidFill>
                <a:srgbClr val="0000CC"/>
              </a:solidFill>
              <a:effectLst>
                <a:outerShdw blurRad="38100" dist="38100" dir="2700000">
                  <a:srgbClr val="C0C0C0"/>
                </a:outerShdw>
              </a:effectLst>
              <a:latin typeface="Tahoma" panose="020B0604030504040204" pitchFamily="34" charset="0"/>
            </a:endParaRPr>
          </a:p>
        </p:txBody>
      </p:sp>
      <p:grpSp>
        <p:nvGrpSpPr>
          <p:cNvPr id="320640" name="组合 320639"/>
          <p:cNvGrpSpPr/>
          <p:nvPr/>
        </p:nvGrpSpPr>
        <p:grpSpPr>
          <a:xfrm>
            <a:off x="7535863" y="5105400"/>
            <a:ext cx="1141412" cy="814388"/>
            <a:chOff x="4157" y="2842"/>
            <a:chExt cx="719" cy="513"/>
          </a:xfrm>
        </p:grpSpPr>
        <p:sp>
          <p:nvSpPr>
            <p:cNvPr id="320606" name="矩形 320605"/>
            <p:cNvSpPr/>
            <p:nvPr/>
          </p:nvSpPr>
          <p:spPr>
            <a:xfrm>
              <a:off x="4157" y="2856"/>
              <a:ext cx="628" cy="499"/>
            </a:xfrm>
            <a:prstGeom prst="rect">
              <a:avLst/>
            </a:prstGeom>
            <a:solidFill>
              <a:srgbClr val="EAEAEA"/>
            </a:solidFill>
            <a:ln w="19050" cap="flat" cmpd="sng">
              <a:solidFill>
                <a:srgbClr val="000000"/>
              </a:solidFill>
              <a:prstDash val="solid"/>
              <a:miter/>
              <a:headEnd type="none" w="med" len="med"/>
              <a:tailEnd type="none" w="med" len="med"/>
            </a:ln>
          </p:spPr>
          <p:txBody>
            <a:bodyPr/>
            <a:lstStyle/>
            <a:p>
              <a:endParaRPr lang="zh-CN" altLang="en-US"/>
            </a:p>
          </p:txBody>
        </p:sp>
        <p:sp>
          <p:nvSpPr>
            <p:cNvPr id="320607" name="文本框 320606"/>
            <p:cNvSpPr txBox="1"/>
            <p:nvPr/>
          </p:nvSpPr>
          <p:spPr>
            <a:xfrm>
              <a:off x="4198" y="2842"/>
              <a:ext cx="678" cy="497"/>
            </a:xfrm>
            <a:prstGeom prst="rect">
              <a:avLst/>
            </a:prstGeom>
            <a:noFill/>
            <a:ln w="9525">
              <a:noFill/>
            </a:ln>
          </p:spPr>
          <p:txBody>
            <a:bodyPr/>
            <a:lstStyle/>
            <a:p>
              <a:r>
                <a:rPr lang="zh-CN" altLang="en-US" sz="2000" dirty="0">
                  <a:solidFill>
                    <a:srgbClr val="0000CC"/>
                  </a:solidFill>
                  <a:effectLst>
                    <a:outerShdw blurRad="38100" dist="38100" dir="2700000">
                      <a:srgbClr val="C0C0C0"/>
                    </a:outerShdw>
                  </a:effectLst>
                  <a:latin typeface="Times New Roman" panose="02020603050405020304" pitchFamily="18" charset="0"/>
                </a:rPr>
                <a:t>输入</a:t>
              </a:r>
            </a:p>
            <a:p>
              <a:r>
                <a:rPr lang="zh-CN" altLang="en-US" sz="2000" dirty="0">
                  <a:solidFill>
                    <a:srgbClr val="0000CC"/>
                  </a:solidFill>
                  <a:effectLst>
                    <a:outerShdw blurRad="38100" dist="38100" dir="2700000">
                      <a:srgbClr val="C0C0C0"/>
                    </a:outerShdw>
                  </a:effectLst>
                  <a:latin typeface="Times New Roman" panose="02020603050405020304" pitchFamily="18" charset="0"/>
                </a:rPr>
                <a:t>缓冲</a:t>
              </a:r>
              <a:r>
                <a:rPr lang="en-US" altLang="zh-CN" sz="2000">
                  <a:solidFill>
                    <a:srgbClr val="0000CC"/>
                  </a:solidFill>
                  <a:effectLst>
                    <a:outerShdw blurRad="38100" dist="38100" dir="2700000">
                      <a:srgbClr val="C0C0C0"/>
                    </a:outerShdw>
                  </a:effectLst>
                  <a:latin typeface="Times New Roman" panose="02020603050405020304" pitchFamily="18" charset="0"/>
                </a:rPr>
                <a:t>i</a:t>
              </a:r>
            </a:p>
            <a:p>
              <a:endParaRPr lang="en-US" altLang="zh-CN" sz="2000">
                <a:solidFill>
                  <a:srgbClr val="0000CC"/>
                </a:solidFill>
                <a:effectLst>
                  <a:outerShdw blurRad="38100" dist="38100" dir="2700000">
                    <a:srgbClr val="C0C0C0"/>
                  </a:outerShdw>
                </a:effectLst>
                <a:latin typeface="Tahoma" panose="020B0604030504040204" pitchFamily="34" charset="0"/>
              </a:endParaRPr>
            </a:p>
          </p:txBody>
        </p:sp>
      </p:grpSp>
      <p:sp>
        <p:nvSpPr>
          <p:cNvPr id="320608" name="任意多边形 320607"/>
          <p:cNvSpPr/>
          <p:nvPr/>
        </p:nvSpPr>
        <p:spPr>
          <a:xfrm>
            <a:off x="7153275" y="5203825"/>
            <a:ext cx="431800" cy="593725"/>
          </a:xfrm>
          <a:custGeom>
            <a:avLst/>
            <a:gdLst/>
            <a:ahLst/>
            <a:cxnLst/>
            <a:rect l="0" t="0" r="0" b="0"/>
            <a:pathLst>
              <a:path w="540" h="936">
                <a:moveTo>
                  <a:pt x="0" y="936"/>
                </a:moveTo>
                <a:lnTo>
                  <a:pt x="180" y="936"/>
                </a:lnTo>
                <a:lnTo>
                  <a:pt x="180" y="0"/>
                </a:lnTo>
                <a:lnTo>
                  <a:pt x="540" y="0"/>
                </a:lnTo>
              </a:path>
            </a:pathLst>
          </a:custGeom>
          <a:noFill/>
          <a:ln w="28575" cap="flat" cmpd="sng">
            <a:solidFill>
              <a:srgbClr val="000000">
                <a:alpha val="100000"/>
              </a:srgbClr>
            </a:solidFill>
            <a:prstDash val="solid"/>
            <a:headEnd type="none" w="med" len="med"/>
            <a:tailEnd type="triangle" w="med" len="med"/>
          </a:ln>
        </p:spPr>
        <p:txBody>
          <a:bodyPr/>
          <a:lstStyle/>
          <a:p>
            <a:endParaRPr lang="zh-CN" altLang="en-US"/>
          </a:p>
        </p:txBody>
      </p:sp>
      <p:sp>
        <p:nvSpPr>
          <p:cNvPr id="320609" name="文本框 320608"/>
          <p:cNvSpPr txBox="1"/>
          <p:nvPr/>
        </p:nvSpPr>
        <p:spPr>
          <a:xfrm>
            <a:off x="6648450" y="5246688"/>
            <a:ext cx="576263" cy="398780"/>
          </a:xfrm>
          <a:prstGeom prst="rect">
            <a:avLst/>
          </a:prstGeom>
          <a:noFill/>
          <a:ln w="9525">
            <a:noFill/>
          </a:ln>
        </p:spPr>
        <p:txBody>
          <a:bodyPr>
            <a:spAutoFit/>
          </a:bodyPr>
          <a:lstStyle/>
          <a:p>
            <a:pPr algn="ctr">
              <a:spcBef>
                <a:spcPct val="50000"/>
              </a:spcBef>
            </a:pPr>
            <a:r>
              <a:rPr lang="en-US" altLang="zh-CN" sz="2000">
                <a:effectLst>
                  <a:outerShdw blurRad="38100" dist="38100" dir="2700000">
                    <a:srgbClr val="C0C0C0"/>
                  </a:outerShdw>
                </a:effectLst>
                <a:latin typeface="宋体" panose="02010600030101010101" pitchFamily="2" charset="-122"/>
              </a:rPr>
              <a:t>…</a:t>
            </a:r>
            <a:endParaRPr lang="en-US" altLang="zh-CN" sz="2000">
              <a:effectLst>
                <a:outerShdw blurRad="38100" dist="38100" dir="2700000">
                  <a:srgbClr val="C0C0C0"/>
                </a:outerShdw>
              </a:effectLst>
              <a:latin typeface="Tahoma" panose="020B0604030504040204" pitchFamily="34" charset="0"/>
            </a:endParaRPr>
          </a:p>
        </p:txBody>
      </p:sp>
      <p:sp>
        <p:nvSpPr>
          <p:cNvPr id="320583" name="流程图: 卡片 320582"/>
          <p:cNvSpPr/>
          <p:nvPr/>
        </p:nvSpPr>
        <p:spPr>
          <a:xfrm>
            <a:off x="2328863" y="3698875"/>
            <a:ext cx="1100137" cy="554038"/>
          </a:xfrm>
          <a:prstGeom prst="flowChartPunchedCard">
            <a:avLst/>
          </a:prstGeom>
          <a:solidFill>
            <a:srgbClr val="CC99FF"/>
          </a:solidFill>
          <a:ln w="9525" cap="flat" cmpd="sng">
            <a:solidFill>
              <a:schemeClr val="tx1"/>
            </a:solidFill>
            <a:prstDash val="solid"/>
            <a:miter/>
            <a:headEnd type="none" w="med" len="med"/>
            <a:tailEnd type="none" w="med" len="med"/>
          </a:ln>
          <a:effectLst>
            <a:prstShdw prst="shdw13" dist="53882" dir="13499999">
              <a:srgbClr val="808080">
                <a:alpha val="50000"/>
              </a:srgbClr>
            </a:prstShdw>
          </a:effectLst>
        </p:spPr>
        <p:txBody>
          <a:bodyPr/>
          <a:lstStyle/>
          <a:p>
            <a:endParaRPr lang="zh-CN" altLang="en-US"/>
          </a:p>
        </p:txBody>
      </p:sp>
      <p:sp>
        <p:nvSpPr>
          <p:cNvPr id="320584" name="文本框 320583"/>
          <p:cNvSpPr txBox="1"/>
          <p:nvPr/>
        </p:nvSpPr>
        <p:spPr>
          <a:xfrm>
            <a:off x="3575050" y="3573463"/>
            <a:ext cx="1419225" cy="522287"/>
          </a:xfrm>
          <a:prstGeom prst="rect">
            <a:avLst/>
          </a:prstGeom>
          <a:noFill/>
          <a:ln w="9525">
            <a:noFill/>
          </a:ln>
        </p:spPr>
        <p:txBody>
          <a:bodyPr/>
          <a:lstStyle/>
          <a:p>
            <a:pPr algn="ctr"/>
            <a:r>
              <a:rPr lang="zh-CN" altLang="en-US" sz="2000" dirty="0">
                <a:solidFill>
                  <a:srgbClr val="D60093"/>
                </a:solidFill>
                <a:effectLst>
                  <a:outerShdw blurRad="38100" dist="38100" dir="2700000">
                    <a:srgbClr val="C0C0C0"/>
                  </a:outerShdw>
                </a:effectLst>
                <a:latin typeface="Times New Roman" panose="02020603050405020304" pitchFamily="18" charset="0"/>
              </a:rPr>
              <a:t>收容输入</a:t>
            </a:r>
            <a:endParaRPr lang="zh-CN" altLang="en-US" sz="2000" dirty="0">
              <a:solidFill>
                <a:srgbClr val="D60093"/>
              </a:solidFill>
              <a:effectLst>
                <a:outerShdw blurRad="38100" dist="38100" dir="2700000">
                  <a:srgbClr val="C0C0C0"/>
                </a:outerShdw>
              </a:effectLst>
              <a:latin typeface="Tahoma" panose="020B0604030504040204" pitchFamily="34" charset="0"/>
            </a:endParaRPr>
          </a:p>
        </p:txBody>
      </p:sp>
      <p:sp>
        <p:nvSpPr>
          <p:cNvPr id="320585" name="文本框 320584"/>
          <p:cNvSpPr txBox="1"/>
          <p:nvPr/>
        </p:nvSpPr>
        <p:spPr>
          <a:xfrm>
            <a:off x="2328863" y="3751263"/>
            <a:ext cx="1100137" cy="415925"/>
          </a:xfrm>
          <a:prstGeom prst="rect">
            <a:avLst/>
          </a:prstGeom>
          <a:noFill/>
          <a:ln w="9525">
            <a:noFill/>
          </a:ln>
        </p:spPr>
        <p:txBody>
          <a:bodyPr/>
          <a:lstStyle/>
          <a:p>
            <a:pPr algn="ctr"/>
            <a:r>
              <a:rPr lang="zh-CN" altLang="en-US" sz="2000" dirty="0">
                <a:effectLst>
                  <a:outerShdw blurRad="38100" dist="38100" dir="2700000">
                    <a:srgbClr val="C0C0C0"/>
                  </a:outerShdw>
                </a:effectLst>
                <a:latin typeface="Times New Roman" panose="02020603050405020304" pitchFamily="18" charset="0"/>
              </a:rPr>
              <a:t>输入机</a:t>
            </a:r>
            <a:endParaRPr lang="zh-CN" altLang="en-US" sz="2000" dirty="0">
              <a:effectLst>
                <a:outerShdw blurRad="38100" dist="38100" dir="2700000">
                  <a:srgbClr val="C0C0C0"/>
                </a:outerShdw>
              </a:effectLst>
              <a:latin typeface="Tahoma" panose="020B0604030504040204" pitchFamily="34" charset="0"/>
            </a:endParaRPr>
          </a:p>
        </p:txBody>
      </p:sp>
      <p:grpSp>
        <p:nvGrpSpPr>
          <p:cNvPr id="320653" name="组合 320652"/>
          <p:cNvGrpSpPr/>
          <p:nvPr/>
        </p:nvGrpSpPr>
        <p:grpSpPr>
          <a:xfrm>
            <a:off x="4633913" y="4310063"/>
            <a:ext cx="788987" cy="415925"/>
            <a:chOff x="1883" y="2341"/>
            <a:chExt cx="497" cy="262"/>
          </a:xfrm>
        </p:grpSpPr>
        <p:sp>
          <p:nvSpPr>
            <p:cNvPr id="320582" name="文本框 320581"/>
            <p:cNvSpPr txBox="1"/>
            <p:nvPr/>
          </p:nvSpPr>
          <p:spPr>
            <a:xfrm>
              <a:off x="1883" y="2341"/>
              <a:ext cx="453" cy="262"/>
            </a:xfrm>
            <a:prstGeom prst="rect">
              <a:avLst/>
            </a:prstGeom>
            <a:noFill/>
            <a:ln w="9525">
              <a:noFill/>
            </a:ln>
          </p:spPr>
          <p:txBody>
            <a:bodyPr/>
            <a:lstStyle/>
            <a:p>
              <a:pPr algn="ctr"/>
              <a:r>
                <a:rPr lang="en-US" altLang="zh-CN" sz="2000" err="1">
                  <a:effectLst>
                    <a:outerShdw blurRad="38100" dist="38100" dir="2700000">
                      <a:srgbClr val="C0C0C0"/>
                    </a:outerShdw>
                  </a:effectLst>
                  <a:latin typeface="Times New Roman" panose="02020603050405020304" pitchFamily="18" charset="0"/>
                </a:rPr>
                <a:t>hin</a:t>
              </a:r>
              <a:endParaRPr lang="en-US" altLang="zh-CN" sz="2000">
                <a:effectLst>
                  <a:outerShdw blurRad="38100" dist="38100" dir="2700000">
                    <a:srgbClr val="C0C0C0"/>
                  </a:outerShdw>
                </a:effectLst>
                <a:latin typeface="Tahoma" panose="020B0604030504040204" pitchFamily="34" charset="0"/>
              </a:endParaRPr>
            </a:p>
          </p:txBody>
        </p:sp>
        <p:sp>
          <p:nvSpPr>
            <p:cNvPr id="320627" name="直接连接符 320626"/>
            <p:cNvSpPr/>
            <p:nvPr/>
          </p:nvSpPr>
          <p:spPr>
            <a:xfrm flipV="1">
              <a:off x="2154" y="2387"/>
              <a:ext cx="226" cy="90"/>
            </a:xfrm>
            <a:prstGeom prst="line">
              <a:avLst/>
            </a:prstGeom>
            <a:ln w="28575" cap="flat" cmpd="sng">
              <a:solidFill>
                <a:schemeClr val="tx1"/>
              </a:solidFill>
              <a:prstDash val="solid"/>
              <a:miter/>
              <a:headEnd type="none" w="med" len="med"/>
              <a:tailEnd type="triangle" w="med" len="med"/>
            </a:ln>
          </p:spPr>
        </p:sp>
      </p:grpSp>
      <p:sp>
        <p:nvSpPr>
          <p:cNvPr id="320632" name="直接连接符 320631"/>
          <p:cNvSpPr/>
          <p:nvPr/>
        </p:nvSpPr>
        <p:spPr>
          <a:xfrm>
            <a:off x="3408363" y="4022725"/>
            <a:ext cx="2016125" cy="0"/>
          </a:xfrm>
          <a:prstGeom prst="line">
            <a:avLst/>
          </a:prstGeom>
          <a:ln w="57150" cap="flat" cmpd="thinThick">
            <a:solidFill>
              <a:srgbClr val="0000FF"/>
            </a:solidFill>
            <a:prstDash val="solid"/>
            <a:miter/>
            <a:headEnd type="none" w="med" len="med"/>
            <a:tailEnd type="triangle" w="med" len="med"/>
          </a:ln>
        </p:spPr>
      </p:sp>
      <p:sp>
        <p:nvSpPr>
          <p:cNvPr id="320644" name="直接连接符 320643"/>
          <p:cNvSpPr/>
          <p:nvPr/>
        </p:nvSpPr>
        <p:spPr>
          <a:xfrm flipH="1">
            <a:off x="8593138" y="4454525"/>
            <a:ext cx="1295400" cy="720725"/>
          </a:xfrm>
          <a:prstGeom prst="line">
            <a:avLst/>
          </a:prstGeom>
          <a:ln w="19050" cap="flat" cmpd="sng">
            <a:solidFill>
              <a:schemeClr val="tx1"/>
            </a:solidFill>
            <a:prstDash val="solid"/>
            <a:miter/>
            <a:headEnd type="none" w="med" len="med"/>
            <a:tailEnd type="triangle" w="med" len="med"/>
          </a:ln>
        </p:spPr>
      </p:sp>
      <p:sp>
        <p:nvSpPr>
          <p:cNvPr id="320645" name="文本框 320644"/>
          <p:cNvSpPr txBox="1"/>
          <p:nvPr/>
        </p:nvSpPr>
        <p:spPr>
          <a:xfrm>
            <a:off x="6456363" y="1196975"/>
            <a:ext cx="3960812" cy="460375"/>
          </a:xfrm>
          <a:prstGeom prst="rect">
            <a:avLst/>
          </a:prstGeom>
          <a:noFill/>
          <a:ln w="9525">
            <a:noFill/>
          </a:ln>
        </p:spPr>
        <p:txBody>
          <a:bodyPr>
            <a:spAutoFit/>
          </a:bodyPr>
          <a:lstStyle/>
          <a:p>
            <a:pPr>
              <a:spcBef>
                <a:spcPct val="50000"/>
              </a:spcBef>
            </a:pPr>
            <a:r>
              <a:rPr lang="zh-CN" altLang="en-US" dirty="0">
                <a:latin typeface="Tahoma" panose="020B0604030504040204" pitchFamily="34" charset="0"/>
              </a:rPr>
              <a:t>注</a:t>
            </a:r>
            <a:r>
              <a:rPr lang="en-US" altLang="zh-CN">
                <a:latin typeface="Tahoma" panose="020B0604030504040204" pitchFamily="34" charset="0"/>
              </a:rPr>
              <a:t>:</a:t>
            </a:r>
            <a:r>
              <a:rPr lang="zh-CN" altLang="en-US" dirty="0">
                <a:latin typeface="Tahoma" panose="020B0604030504040204" pitchFamily="34" charset="0"/>
              </a:rPr>
              <a:t>各队列</a:t>
            </a:r>
            <a:r>
              <a:rPr lang="en-US" altLang="zh-CN">
                <a:latin typeface="Tahoma" panose="020B0604030504040204" pitchFamily="34" charset="0"/>
              </a:rPr>
              <a:t>1,2</a:t>
            </a:r>
            <a:r>
              <a:rPr lang="en-US" altLang="zh-CN">
                <a:latin typeface="宋体" panose="02010600030101010101" pitchFamily="2" charset="-122"/>
              </a:rPr>
              <a:t>…</a:t>
            </a:r>
            <a:r>
              <a:rPr lang="zh-CN" altLang="en-US" dirty="0">
                <a:latin typeface="Tahoma" panose="020B0604030504040204" pitchFamily="34" charset="0"/>
              </a:rPr>
              <a:t>为相对编号</a:t>
            </a:r>
          </a:p>
        </p:txBody>
      </p:sp>
      <p:sp>
        <p:nvSpPr>
          <p:cNvPr id="320648" name="圆角矩形标注 320647"/>
          <p:cNvSpPr/>
          <p:nvPr/>
        </p:nvSpPr>
        <p:spPr>
          <a:xfrm>
            <a:off x="1752600" y="2582863"/>
            <a:ext cx="1511300" cy="863600"/>
          </a:xfrm>
          <a:prstGeom prst="wedgeRoundRectCallout">
            <a:avLst>
              <a:gd name="adj1" fmla="val -11764"/>
              <a:gd name="adj2" fmla="val 88051"/>
              <a:gd name="adj3" fmla="val 16667"/>
            </a:avLst>
          </a:prstGeom>
          <a:solidFill>
            <a:srgbClr val="F7FACA"/>
          </a:solidFill>
          <a:ln w="9525" cap="flat" cmpd="sng">
            <a:solidFill>
              <a:schemeClr val="tx1"/>
            </a:solidFill>
            <a:prstDash val="solid"/>
            <a:miter/>
            <a:headEnd type="none" w="med" len="med"/>
            <a:tailEnd type="none" w="med" len="med"/>
          </a:ln>
        </p:spPr>
        <p:txBody>
          <a:bodyPr/>
          <a:lstStyle/>
          <a:p>
            <a:pPr algn="ctr"/>
            <a:r>
              <a:rPr lang="zh-CN" altLang="en-US" sz="2000" dirty="0">
                <a:effectLst>
                  <a:outerShdw blurRad="38100" dist="38100" dir="2700000">
                    <a:srgbClr val="FFFFFF"/>
                  </a:outerShdw>
                </a:effectLst>
                <a:latin typeface="Tahoma" panose="020B0604030504040204" pitchFamily="34" charset="0"/>
              </a:rPr>
              <a:t>进程请求输入数据</a:t>
            </a:r>
          </a:p>
        </p:txBody>
      </p:sp>
      <p:sp>
        <p:nvSpPr>
          <p:cNvPr id="320650" name="直接连接符 320649"/>
          <p:cNvSpPr/>
          <p:nvPr/>
        </p:nvSpPr>
        <p:spPr>
          <a:xfrm>
            <a:off x="3371850" y="2366963"/>
            <a:ext cx="2303463" cy="0"/>
          </a:xfrm>
          <a:prstGeom prst="line">
            <a:avLst/>
          </a:prstGeom>
          <a:ln w="28575" cap="flat" cmpd="sng">
            <a:solidFill>
              <a:schemeClr val="tx1"/>
            </a:solidFill>
            <a:prstDash val="solid"/>
            <a:miter/>
            <a:headEnd type="none" w="med" len="med"/>
            <a:tailEnd type="triangle" w="med" len="med"/>
          </a:ln>
        </p:spPr>
      </p:sp>
      <p:sp>
        <p:nvSpPr>
          <p:cNvPr id="320652" name="圆角矩形标注 320651"/>
          <p:cNvSpPr/>
          <p:nvPr/>
        </p:nvSpPr>
        <p:spPr>
          <a:xfrm>
            <a:off x="6721475" y="3302000"/>
            <a:ext cx="1822450" cy="558800"/>
          </a:xfrm>
          <a:prstGeom prst="wedgeRoundRectCallout">
            <a:avLst>
              <a:gd name="adj1" fmla="val -67509"/>
              <a:gd name="adj2" fmla="val 55681"/>
              <a:gd name="adj3" fmla="val 16667"/>
            </a:avLst>
          </a:prstGeom>
          <a:solidFill>
            <a:srgbClr val="CCFFFF"/>
          </a:solidFill>
          <a:ln w="9525" cap="flat" cmpd="sng">
            <a:solidFill>
              <a:srgbClr val="FF0000"/>
            </a:solidFill>
            <a:prstDash val="dash"/>
            <a:miter/>
            <a:headEnd type="none" w="med" len="med"/>
            <a:tailEnd type="none" w="med" len="med"/>
          </a:ln>
        </p:spPr>
        <p:txBody>
          <a:bodyPr/>
          <a:lstStyle/>
          <a:p>
            <a:pPr algn="ctr"/>
            <a:r>
              <a:rPr lang="en-US" altLang="zh-CN">
                <a:effectLst>
                  <a:outerShdw blurRad="38100" dist="38100" dir="2700000">
                    <a:srgbClr val="FFFFFF"/>
                  </a:outerShdw>
                </a:effectLst>
                <a:latin typeface="Times New Roman" panose="02020603050405020304" pitchFamily="18" charset="0"/>
              </a:rPr>
              <a:t>number=k </a:t>
            </a:r>
            <a:endParaRPr lang="zh-CN" altLang="en-US" dirty="0">
              <a:effectLst>
                <a:outerShdw blurRad="38100" dist="38100" dir="2700000">
                  <a:srgbClr val="FFFFFF"/>
                </a:outerShdw>
              </a:effectLst>
              <a:latin typeface="Times New Roman" panose="02020603050405020304" pitchFamily="18" charset="0"/>
            </a:endParaRPr>
          </a:p>
        </p:txBody>
      </p:sp>
      <p:grpSp>
        <p:nvGrpSpPr>
          <p:cNvPr id="320658" name="组合 320657"/>
          <p:cNvGrpSpPr/>
          <p:nvPr/>
        </p:nvGrpSpPr>
        <p:grpSpPr>
          <a:xfrm>
            <a:off x="5424488" y="3662363"/>
            <a:ext cx="887412" cy="706092"/>
            <a:chOff x="2381" y="1933"/>
            <a:chExt cx="628" cy="499"/>
          </a:xfrm>
        </p:grpSpPr>
        <p:sp>
          <p:nvSpPr>
            <p:cNvPr id="320655" name="矩形 320654"/>
            <p:cNvSpPr/>
            <p:nvPr/>
          </p:nvSpPr>
          <p:spPr>
            <a:xfrm>
              <a:off x="2381" y="1941"/>
              <a:ext cx="628" cy="489"/>
            </a:xfrm>
            <a:prstGeom prst="rect">
              <a:avLst/>
            </a:prstGeom>
            <a:noFill/>
            <a:ln w="19050" cap="flat" cmpd="sng">
              <a:solidFill>
                <a:srgbClr val="0000FF"/>
              </a:solidFill>
              <a:prstDash val="solid"/>
              <a:miter/>
              <a:headEnd type="none" w="med" len="med"/>
              <a:tailEnd type="none" w="med" len="med"/>
            </a:ln>
          </p:spPr>
          <p:txBody>
            <a:bodyPr/>
            <a:lstStyle/>
            <a:p>
              <a:endParaRPr lang="zh-CN" altLang="en-US"/>
            </a:p>
          </p:txBody>
        </p:sp>
        <p:sp>
          <p:nvSpPr>
            <p:cNvPr id="320657" name="文本框 320656"/>
            <p:cNvSpPr txBox="1"/>
            <p:nvPr/>
          </p:nvSpPr>
          <p:spPr>
            <a:xfrm>
              <a:off x="2426" y="1933"/>
              <a:ext cx="544" cy="499"/>
            </a:xfrm>
            <a:prstGeom prst="rect">
              <a:avLst/>
            </a:prstGeom>
            <a:noFill/>
            <a:ln w="9525">
              <a:noFill/>
            </a:ln>
          </p:spPr>
          <p:txBody>
            <a:bodyPr>
              <a:spAutoFit/>
            </a:bodyPr>
            <a:lstStyle/>
            <a:p>
              <a:pPr algn="ctr"/>
              <a:r>
                <a:rPr lang="zh-CN" altLang="en-US" sz="2000" dirty="0">
                  <a:effectLst>
                    <a:outerShdw blurRad="38100" dist="38100" dir="2700000">
                      <a:srgbClr val="C0C0C0"/>
                    </a:outerShdw>
                  </a:effectLst>
                  <a:latin typeface="Tahoma" panose="020B0604030504040204" pitchFamily="34" charset="0"/>
                </a:rPr>
                <a:t>空缓</a:t>
              </a:r>
            </a:p>
            <a:p>
              <a:pPr algn="ctr"/>
              <a:r>
                <a:rPr lang="zh-CN" altLang="en-US" sz="2000" dirty="0">
                  <a:effectLst>
                    <a:outerShdw blurRad="38100" dist="38100" dir="2700000">
                      <a:srgbClr val="C0C0C0"/>
                    </a:outerShdw>
                  </a:effectLst>
                  <a:latin typeface="Tahoma" panose="020B0604030504040204" pitchFamily="34" charset="0"/>
                </a:rPr>
                <a:t>冲</a:t>
              </a:r>
              <a:r>
                <a:rPr lang="en-US" altLang="zh-CN" sz="2000">
                  <a:effectLst>
                    <a:outerShdw blurRad="38100" dist="38100" dir="2700000">
                      <a:srgbClr val="C0C0C0"/>
                    </a:outerShdw>
                  </a:effectLst>
                  <a:latin typeface="Tahoma" panose="020B0604030504040204" pitchFamily="34" charset="0"/>
                </a:rPr>
                <a:t>1</a:t>
              </a:r>
              <a:endParaRPr lang="zh-CN" altLang="en-US" sz="2000" dirty="0">
                <a:effectLst>
                  <a:outerShdw blurRad="38100" dist="38100" dir="2700000">
                    <a:srgbClr val="C0C0C0"/>
                  </a:outerShdw>
                </a:effectLst>
                <a:latin typeface="Tahoma" panose="020B0604030504040204" pitchFamily="34" charset="0"/>
              </a:endParaRPr>
            </a:p>
          </p:txBody>
        </p:sp>
      </p:grpSp>
      <p:grpSp>
        <p:nvGrpSpPr>
          <p:cNvPr id="320649" name="组合 320648"/>
          <p:cNvGrpSpPr/>
          <p:nvPr/>
        </p:nvGrpSpPr>
        <p:grpSpPr>
          <a:xfrm>
            <a:off x="4137025" y="2205038"/>
            <a:ext cx="841375" cy="788987"/>
            <a:chOff x="1254" y="1073"/>
            <a:chExt cx="719" cy="507"/>
          </a:xfrm>
        </p:grpSpPr>
        <p:sp>
          <p:nvSpPr>
            <p:cNvPr id="320614" name="矩形 320613"/>
            <p:cNvSpPr/>
            <p:nvPr/>
          </p:nvSpPr>
          <p:spPr>
            <a:xfrm>
              <a:off x="1254" y="1081"/>
              <a:ext cx="628" cy="499"/>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a:p>
          </p:txBody>
        </p:sp>
        <p:sp>
          <p:nvSpPr>
            <p:cNvPr id="320615" name="文本框 320614"/>
            <p:cNvSpPr txBox="1"/>
            <p:nvPr/>
          </p:nvSpPr>
          <p:spPr>
            <a:xfrm>
              <a:off x="1295" y="1073"/>
              <a:ext cx="678" cy="497"/>
            </a:xfrm>
            <a:prstGeom prst="rect">
              <a:avLst/>
            </a:prstGeom>
            <a:noFill/>
            <a:ln w="9525">
              <a:noFill/>
            </a:ln>
          </p:spPr>
          <p:txBody>
            <a:bodyPr/>
            <a:lstStyle/>
            <a:p>
              <a:r>
                <a:rPr lang="zh-CN" altLang="en-US" sz="2000" dirty="0">
                  <a:effectLst>
                    <a:outerShdw blurRad="38100" dist="38100" dir="2700000">
                      <a:srgbClr val="C0C0C0"/>
                    </a:outerShdw>
                  </a:effectLst>
                  <a:latin typeface="Times New Roman" panose="02020603050405020304" pitchFamily="18" charset="0"/>
                </a:rPr>
                <a:t>空缓</a:t>
              </a:r>
            </a:p>
            <a:p>
              <a:r>
                <a:rPr lang="zh-CN" altLang="en-US" sz="2000" dirty="0">
                  <a:effectLst>
                    <a:outerShdw blurRad="38100" dist="38100" dir="2700000">
                      <a:srgbClr val="C0C0C0"/>
                    </a:outerShdw>
                  </a:effectLst>
                  <a:latin typeface="Times New Roman" panose="02020603050405020304" pitchFamily="18" charset="0"/>
                </a:rPr>
                <a:t>冲</a:t>
              </a:r>
              <a:r>
                <a:rPr lang="en-US" altLang="zh-CN" sz="2000">
                  <a:effectLst>
                    <a:outerShdw blurRad="38100" dist="38100" dir="2700000">
                      <a:srgbClr val="C0C0C0"/>
                    </a:outerShdw>
                  </a:effectLst>
                  <a:latin typeface="Times New Roman" panose="02020603050405020304" pitchFamily="18" charset="0"/>
                </a:rPr>
                <a:t>1</a:t>
              </a:r>
            </a:p>
            <a:p>
              <a:endParaRPr lang="en-US" altLang="zh-CN" sz="2000">
                <a:effectLst>
                  <a:outerShdw blurRad="38100" dist="38100" dir="2700000">
                    <a:srgbClr val="C0C0C0"/>
                  </a:outerShdw>
                </a:effectLst>
                <a:latin typeface="Tahoma" panose="020B0604030504040204" pitchFamily="34" charset="0"/>
              </a:endParaRPr>
            </a:p>
          </p:txBody>
        </p:sp>
      </p:grpSp>
      <p:grpSp>
        <p:nvGrpSpPr>
          <p:cNvPr id="320664" name="组合 320663"/>
          <p:cNvGrpSpPr/>
          <p:nvPr/>
        </p:nvGrpSpPr>
        <p:grpSpPr>
          <a:xfrm>
            <a:off x="9240838" y="5091113"/>
            <a:ext cx="1141412" cy="814387"/>
            <a:chOff x="2388" y="2842"/>
            <a:chExt cx="719" cy="513"/>
          </a:xfrm>
        </p:grpSpPr>
        <p:sp>
          <p:nvSpPr>
            <p:cNvPr id="320665" name="矩形 320664"/>
            <p:cNvSpPr/>
            <p:nvPr/>
          </p:nvSpPr>
          <p:spPr>
            <a:xfrm>
              <a:off x="2388" y="2856"/>
              <a:ext cx="628" cy="499"/>
            </a:xfrm>
            <a:prstGeom prst="rect">
              <a:avLst/>
            </a:prstGeom>
            <a:solidFill>
              <a:srgbClr val="EAEAEA"/>
            </a:solidFill>
            <a:ln w="19050" cap="flat" cmpd="sng">
              <a:solidFill>
                <a:srgbClr val="000000"/>
              </a:solidFill>
              <a:prstDash val="solid"/>
              <a:miter/>
              <a:headEnd type="none" w="med" len="med"/>
              <a:tailEnd type="none" w="med" len="med"/>
            </a:ln>
          </p:spPr>
          <p:txBody>
            <a:bodyPr/>
            <a:lstStyle/>
            <a:p>
              <a:endParaRPr lang="zh-CN" altLang="en-US"/>
            </a:p>
          </p:txBody>
        </p:sp>
        <p:sp>
          <p:nvSpPr>
            <p:cNvPr id="320666" name="文本框 320665"/>
            <p:cNvSpPr txBox="1"/>
            <p:nvPr/>
          </p:nvSpPr>
          <p:spPr>
            <a:xfrm>
              <a:off x="2429" y="2842"/>
              <a:ext cx="678" cy="497"/>
            </a:xfrm>
            <a:prstGeom prst="rect">
              <a:avLst/>
            </a:prstGeom>
            <a:noFill/>
            <a:ln w="9525">
              <a:noFill/>
            </a:ln>
          </p:spPr>
          <p:txBody>
            <a:bodyPr/>
            <a:lstStyle/>
            <a:p>
              <a:r>
                <a:rPr lang="zh-CN" altLang="en-US" sz="2000" dirty="0">
                  <a:solidFill>
                    <a:srgbClr val="0000CC"/>
                  </a:solidFill>
                  <a:effectLst>
                    <a:outerShdw blurRad="38100" dist="38100" dir="2700000">
                      <a:srgbClr val="C0C0C0"/>
                    </a:outerShdw>
                  </a:effectLst>
                  <a:latin typeface="Times New Roman" panose="02020603050405020304" pitchFamily="18" charset="0"/>
                </a:rPr>
                <a:t>输入</a:t>
              </a:r>
            </a:p>
            <a:p>
              <a:r>
                <a:rPr lang="zh-CN" altLang="en-US" sz="2000" dirty="0">
                  <a:solidFill>
                    <a:srgbClr val="0000CC"/>
                  </a:solidFill>
                  <a:effectLst>
                    <a:outerShdw blurRad="38100" dist="38100" dir="2700000">
                      <a:srgbClr val="C0C0C0"/>
                    </a:outerShdw>
                  </a:effectLst>
                  <a:latin typeface="Times New Roman" panose="02020603050405020304" pitchFamily="18" charset="0"/>
                </a:rPr>
                <a:t>缓冲</a:t>
              </a:r>
              <a:r>
                <a:rPr lang="en-US" altLang="zh-CN" sz="2000">
                  <a:solidFill>
                    <a:srgbClr val="0000CC"/>
                  </a:solidFill>
                  <a:effectLst>
                    <a:outerShdw blurRad="38100" dist="38100" dir="2700000">
                      <a:srgbClr val="C0C0C0"/>
                    </a:outerShdw>
                  </a:effectLst>
                  <a:latin typeface="Times New Roman" panose="02020603050405020304" pitchFamily="18" charset="0"/>
                </a:rPr>
                <a:t>k</a:t>
              </a:r>
            </a:p>
            <a:p>
              <a:endParaRPr lang="en-US" altLang="zh-CN" sz="2000">
                <a:solidFill>
                  <a:srgbClr val="0000CC"/>
                </a:solidFill>
                <a:effectLst>
                  <a:outerShdw blurRad="38100" dist="38100" dir="2700000">
                    <a:srgbClr val="C0C0C0"/>
                  </a:outerShdw>
                </a:effectLst>
                <a:latin typeface="Tahoma" panose="020B0604030504040204" pitchFamily="34" charset="0"/>
              </a:endParaRPr>
            </a:p>
          </p:txBody>
        </p:sp>
      </p:grpSp>
      <p:sp>
        <p:nvSpPr>
          <p:cNvPr id="320668" name="文本框 320667"/>
          <p:cNvSpPr txBox="1"/>
          <p:nvPr/>
        </p:nvSpPr>
        <p:spPr>
          <a:xfrm>
            <a:off x="1211262" y="954792"/>
            <a:ext cx="4032250" cy="583565"/>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3</a:t>
            </a:r>
            <a:r>
              <a:rPr lang="zh-CN" altLang="en-US" sz="2800" dirty="0">
                <a:solidFill>
                  <a:srgbClr val="800000"/>
                </a:solidFill>
                <a:effectLst>
                  <a:outerShdw blurRad="38100" dist="38100" dir="2700000">
                    <a:srgbClr val="C0C0C0"/>
                  </a:outerShdw>
                </a:effectLst>
                <a:latin typeface="Tahoma" panose="020B0604030504040204" pitchFamily="34" charset="0"/>
              </a:rPr>
              <a:t>、缓冲区的工作方式</a:t>
            </a:r>
            <a:r>
              <a:rPr lang="zh-CN" altLang="en-US" sz="3200" b="0" dirty="0">
                <a:latin typeface="Tahoma" panose="020B0604030504040204" pitchFamily="34" charset="0"/>
              </a:rPr>
              <a:t> </a:t>
            </a:r>
          </a:p>
        </p:txBody>
      </p:sp>
      <p:sp>
        <p:nvSpPr>
          <p:cNvPr id="320672" name="动作按钮: 自定义 320671"/>
          <p:cNvSpPr/>
          <p:nvPr/>
        </p:nvSpPr>
        <p:spPr>
          <a:xfrm>
            <a:off x="10776520" y="6084998"/>
            <a:ext cx="900113" cy="360362"/>
          </a:xfrm>
          <a:prstGeom prst="actionButtonBlank">
            <a:avLst/>
          </a:prstGeom>
          <a:solidFill>
            <a:srgbClr val="006600"/>
          </a:solidFill>
          <a:ln w="9525">
            <a:noFill/>
          </a:ln>
        </p:spPr>
        <p:txBody>
          <a:bodyPr wrap="none" anchor="ctr"/>
          <a:lstStyle/>
          <a:p>
            <a:pPr algn="ctr"/>
            <a:r>
              <a:rPr lang="zh-CN" altLang="en-US" sz="1400" dirty="0">
                <a:solidFill>
                  <a:schemeClr val="hlink"/>
                </a:solidFill>
                <a:effectLst>
                  <a:outerShdw blurRad="38100" dist="38100" dir="2700000">
                    <a:srgbClr val="000000"/>
                  </a:outerShdw>
                </a:effectLst>
                <a:latin typeface="Tahoma" panose="020B0604030504040204" pitchFamily="34" charset="0"/>
              </a:rPr>
              <a:t>动画演示</a:t>
            </a:r>
          </a:p>
        </p:txBody>
      </p:sp>
      <p:sp>
        <p:nvSpPr>
          <p:cNvPr id="60" name="矩形 59">
            <a:extLst>
              <a:ext uri="{FF2B5EF4-FFF2-40B4-BE49-F238E27FC236}">
                <a16:creationId xmlns:a16="http://schemas.microsoft.com/office/drawing/2014/main" id="{84A4D6BD-71FA-47D8-A4FE-72775369C33F}"/>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20668"/>
                                        </p:tgtEl>
                                        <p:attrNameLst>
                                          <p:attrName>style.visibility</p:attrName>
                                        </p:attrNameLst>
                                      </p:cBhvr>
                                      <p:to>
                                        <p:strVal val="visible"/>
                                      </p:to>
                                    </p:set>
                                    <p:anim calcmode="lin" valueType="num">
                                      <p:cBhvr additive="base">
                                        <p:cTn id="7" dur="500" fill="hold"/>
                                        <p:tgtEl>
                                          <p:spTgt spid="320668"/>
                                        </p:tgtEl>
                                        <p:attrNameLst>
                                          <p:attrName>ppt_x</p:attrName>
                                        </p:attrNameLst>
                                      </p:cBhvr>
                                      <p:tavLst>
                                        <p:tav tm="0">
                                          <p:val>
                                            <p:strVal val="0-#ppt_w/2"/>
                                          </p:val>
                                        </p:tav>
                                        <p:tav tm="100000">
                                          <p:val>
                                            <p:strVal val="#ppt_x"/>
                                          </p:val>
                                        </p:tav>
                                      </p:tavLst>
                                    </p:anim>
                                    <p:anim calcmode="lin" valueType="num">
                                      <p:cBhvr additive="base">
                                        <p:cTn id="8" dur="500" fill="hold"/>
                                        <p:tgtEl>
                                          <p:spTgt spid="32066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5" presetClass="entr" presetSubtype="0" fill="hold" grpId="0" nodeType="afterEffect">
                                  <p:stCondLst>
                                    <p:cond delay="0"/>
                                  </p:stCondLst>
                                  <p:childTnLst>
                                    <p:set>
                                      <p:cBhvr>
                                        <p:cTn id="11" dur="1" fill="hold">
                                          <p:stCondLst>
                                            <p:cond delay="0"/>
                                          </p:stCondLst>
                                        </p:cTn>
                                        <p:tgtEl>
                                          <p:spTgt spid="320672"/>
                                        </p:tgtEl>
                                        <p:attrNameLst>
                                          <p:attrName>style.visibility</p:attrName>
                                        </p:attrNameLst>
                                      </p:cBhvr>
                                      <p:to>
                                        <p:strVal val="visible"/>
                                      </p:to>
                                    </p:set>
                                    <p:anim calcmode="lin" valueType="num">
                                      <p:cBhvr>
                                        <p:cTn id="12" dur="1000" fill="hold"/>
                                        <p:tgtEl>
                                          <p:spTgt spid="320672"/>
                                        </p:tgtEl>
                                        <p:attrNameLst>
                                          <p:attrName>ppt_w</p:attrName>
                                        </p:attrNameLst>
                                      </p:cBhvr>
                                      <p:tavLst>
                                        <p:tav tm="0">
                                          <p:val>
                                            <p:strVal val="#ppt_w*0.70"/>
                                          </p:val>
                                        </p:tav>
                                        <p:tav tm="100000">
                                          <p:val>
                                            <p:strVal val="#ppt_w"/>
                                          </p:val>
                                        </p:tav>
                                      </p:tavLst>
                                    </p:anim>
                                    <p:anim calcmode="lin" valueType="num">
                                      <p:cBhvr>
                                        <p:cTn id="13" dur="1000" fill="hold"/>
                                        <p:tgtEl>
                                          <p:spTgt spid="320672"/>
                                        </p:tgtEl>
                                        <p:attrNameLst>
                                          <p:attrName>ppt_h</p:attrName>
                                        </p:attrNameLst>
                                      </p:cBhvr>
                                      <p:tavLst>
                                        <p:tav tm="0">
                                          <p:val>
                                            <p:strVal val="#ppt_h"/>
                                          </p:val>
                                        </p:tav>
                                        <p:tav tm="100000">
                                          <p:val>
                                            <p:strVal val="#ppt_h"/>
                                          </p:val>
                                        </p:tav>
                                      </p:tavLst>
                                    </p:anim>
                                    <p:animEffect transition="in" filter="fade">
                                      <p:cBhvr>
                                        <p:cTn id="14" dur="1000"/>
                                        <p:tgtEl>
                                          <p:spTgt spid="32067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320672"/>
                    </p:tgtEl>
                  </p:cond>
                </p:stCondLst>
                <p:endSync evt="end" delay="0">
                  <p:rtn val="all"/>
                </p:endSync>
                <p:childTnLst>
                  <p:par>
                    <p:cTn id="16" fill="hold">
                      <p:stCondLst>
                        <p:cond delay="0"/>
                      </p:stCondLst>
                      <p:childTnLst>
                        <p:par>
                          <p:cTn id="17" fill="hold">
                            <p:stCondLst>
                              <p:cond delay="0"/>
                            </p:stCondLst>
                            <p:childTnLst>
                              <p:par>
                                <p:cTn id="18" presetID="53" presetClass="entr" presetSubtype="16" repeatCount="2000" fill="hold" grpId="0" nodeType="afterEffect">
                                  <p:stCondLst>
                                    <p:cond delay="0"/>
                                  </p:stCondLst>
                                  <p:childTnLst>
                                    <p:set>
                                      <p:cBhvr>
                                        <p:cTn id="19" dur="1" fill="hold">
                                          <p:stCondLst>
                                            <p:cond delay="0"/>
                                          </p:stCondLst>
                                        </p:cTn>
                                        <p:tgtEl>
                                          <p:spTgt spid="320648"/>
                                        </p:tgtEl>
                                        <p:attrNameLst>
                                          <p:attrName>style.visibility</p:attrName>
                                        </p:attrNameLst>
                                      </p:cBhvr>
                                      <p:to>
                                        <p:strVal val="visible"/>
                                      </p:to>
                                    </p:set>
                                    <p:anim calcmode="lin" valueType="num">
                                      <p:cBhvr>
                                        <p:cTn id="20" dur="5000" fill="hold"/>
                                        <p:tgtEl>
                                          <p:spTgt spid="320648"/>
                                        </p:tgtEl>
                                        <p:attrNameLst>
                                          <p:attrName>ppt_w</p:attrName>
                                        </p:attrNameLst>
                                      </p:cBhvr>
                                      <p:tavLst>
                                        <p:tav tm="0">
                                          <p:val>
                                            <p:fltVal val="0"/>
                                          </p:val>
                                        </p:tav>
                                        <p:tav tm="100000">
                                          <p:val>
                                            <p:strVal val="#ppt_w"/>
                                          </p:val>
                                        </p:tav>
                                      </p:tavLst>
                                    </p:anim>
                                    <p:anim calcmode="lin" valueType="num">
                                      <p:cBhvr>
                                        <p:cTn id="21" dur="5000" fill="hold"/>
                                        <p:tgtEl>
                                          <p:spTgt spid="320648"/>
                                        </p:tgtEl>
                                        <p:attrNameLst>
                                          <p:attrName>ppt_h</p:attrName>
                                        </p:attrNameLst>
                                      </p:cBhvr>
                                      <p:tavLst>
                                        <p:tav tm="0">
                                          <p:val>
                                            <p:fltVal val="0"/>
                                          </p:val>
                                        </p:tav>
                                        <p:tav tm="100000">
                                          <p:val>
                                            <p:strVal val="#ppt_h"/>
                                          </p:val>
                                        </p:tav>
                                      </p:tavLst>
                                    </p:anim>
                                    <p:animEffect transition="in" filter="fade">
                                      <p:cBhvr>
                                        <p:cTn id="22" dur="5000"/>
                                        <p:tgtEl>
                                          <p:spTgt spid="320648"/>
                                        </p:tgtEl>
                                      </p:cBhvr>
                                    </p:animEffect>
                                  </p:childTnLst>
                                  <p:subTnLst>
                                    <p:set>
                                      <p:cBhvr override="childStyle">
                                        <p:cTn dur="1" fill="hold" display="0" masterRel="nextClick" afterEffect="1"/>
                                        <p:tgtEl>
                                          <p:spTgt spid="320648"/>
                                        </p:tgtEl>
                                        <p:attrNameLst>
                                          <p:attrName>style.visibility</p:attrName>
                                        </p:attrNameLst>
                                      </p:cBhvr>
                                      <p:to>
                                        <p:strVal val="hidden"/>
                                      </p:to>
                                    </p:set>
                                  </p:subTnLst>
                                </p:cTn>
                              </p:par>
                            </p:childTnLst>
                          </p:cTn>
                        </p:par>
                        <p:par>
                          <p:cTn id="23" fill="hold">
                            <p:stCondLst>
                              <p:cond delay="5000"/>
                            </p:stCondLst>
                            <p:childTnLst>
                              <p:par>
                                <p:cTn id="24" presetID="26" presetClass="emph" presetSubtype="0" repeatCount="2000" fill="hold" nodeType="afterEffect">
                                  <p:stCondLst>
                                    <p:cond delay="0"/>
                                  </p:stCondLst>
                                  <p:childTnLst>
                                    <p:animEffect transition="out" filter="fade">
                                      <p:cBhvr>
                                        <p:cTn id="25" dur="1000" tmFilter="0, 0; .2, .5; .8, .5; 1, 0"/>
                                        <p:tgtEl>
                                          <p:spTgt spid="320570"/>
                                        </p:tgtEl>
                                      </p:cBhvr>
                                    </p:animEffect>
                                    <p:animScale>
                                      <p:cBhvr>
                                        <p:cTn id="26" dur="500" autoRev="1" fill="hold"/>
                                        <p:tgtEl>
                                          <p:spTgt spid="320570"/>
                                        </p:tgtEl>
                                      </p:cBhvr>
                                      <p:by x="105000" y="105000"/>
                                    </p:animScale>
                                  </p:childTnLst>
                                </p:cTn>
                              </p:par>
                              <p:par>
                                <p:cTn id="27" presetID="26" presetClass="emph" presetSubtype="0" fill="hold" nodeType="withEffect">
                                  <p:stCondLst>
                                    <p:cond delay="0"/>
                                  </p:stCondLst>
                                  <p:childTnLst>
                                    <p:animEffect transition="out" filter="fade">
                                      <p:cBhvr>
                                        <p:cTn id="28" dur="1000" tmFilter="0, 0; .2, .5; .8, .5; 1, 0"/>
                                        <p:tgtEl>
                                          <p:spTgt spid="320649"/>
                                        </p:tgtEl>
                                      </p:cBhvr>
                                    </p:animEffect>
                                    <p:animScale>
                                      <p:cBhvr>
                                        <p:cTn id="29" dur="500" autoRev="1" fill="hold"/>
                                        <p:tgtEl>
                                          <p:spTgt spid="320649"/>
                                        </p:tgtEl>
                                      </p:cBhvr>
                                      <p:by x="105000" y="105000"/>
                                    </p:animScale>
                                  </p:childTnLst>
                                </p:cTn>
                              </p:par>
                            </p:childTnLst>
                          </p:cTn>
                        </p:par>
                        <p:par>
                          <p:cTn id="30" fill="hold">
                            <p:stCondLst>
                              <p:cond delay="6000"/>
                            </p:stCondLst>
                            <p:childTnLst>
                              <p:par>
                                <p:cTn id="31" presetID="0" presetClass="path" presetSubtype="0" accel="50000" decel="50000" fill="hold" nodeType="afterEffect">
                                  <p:stCondLst>
                                    <p:cond delay="0"/>
                                  </p:stCondLst>
                                  <p:childTnLst>
                                    <p:animMotion origin="layout" path="M -4.72222E-6 -4.83229E-6 L 0.19653 0.20334 " pathEditMode="relative" rAng="0" ptsTypes="AA">
                                      <p:cBhvr>
                                        <p:cTn id="32" dur="3000" fill="hold"/>
                                        <p:tgtEl>
                                          <p:spTgt spid="320649"/>
                                        </p:tgtEl>
                                        <p:attrNameLst>
                                          <p:attrName>ppt_x</p:attrName>
                                          <p:attrName>ppt_y</p:attrName>
                                        </p:attrNameLst>
                                      </p:cBhvr>
                                      <p:rCtr x="9800" y="10200"/>
                                    </p:animMotion>
                                  </p:childTnLst>
                                  <p:subTnLst>
                                    <p:set>
                                      <p:cBhvr override="childStyle">
                                        <p:cTn dur="1" fill="hold" display="0" masterRel="nextClick" afterEffect="1"/>
                                        <p:tgtEl>
                                          <p:spTgt spid="320649"/>
                                        </p:tgtEl>
                                        <p:attrNameLst>
                                          <p:attrName>style.visibility</p:attrName>
                                        </p:attrNameLst>
                                      </p:cBhvr>
                                      <p:to>
                                        <p:strVal val="hidden"/>
                                      </p:to>
                                    </p:set>
                                  </p:subTnLst>
                                </p:cTn>
                              </p:par>
                              <p:par>
                                <p:cTn id="33" presetID="53" presetClass="exit" presetSubtype="16" fill="hold" nodeType="withEffect">
                                  <p:stCondLst>
                                    <p:cond delay="0"/>
                                  </p:stCondLst>
                                  <p:childTnLst>
                                    <p:anim calcmode="lin" valueType="num">
                                      <p:cBhvr>
                                        <p:cTn id="34" dur="500"/>
                                        <p:tgtEl>
                                          <p:spTgt spid="320570"/>
                                        </p:tgtEl>
                                        <p:attrNameLst>
                                          <p:attrName>ppt_w</p:attrName>
                                        </p:attrNameLst>
                                      </p:cBhvr>
                                      <p:tavLst>
                                        <p:tav tm="0">
                                          <p:val>
                                            <p:strVal val="ppt_w"/>
                                          </p:val>
                                        </p:tav>
                                        <p:tav tm="100000">
                                          <p:val>
                                            <p:fltVal val="0"/>
                                          </p:val>
                                        </p:tav>
                                      </p:tavLst>
                                    </p:anim>
                                    <p:anim calcmode="lin" valueType="num">
                                      <p:cBhvr>
                                        <p:cTn id="35" dur="500"/>
                                        <p:tgtEl>
                                          <p:spTgt spid="320570"/>
                                        </p:tgtEl>
                                        <p:attrNameLst>
                                          <p:attrName>ppt_h</p:attrName>
                                        </p:attrNameLst>
                                      </p:cBhvr>
                                      <p:tavLst>
                                        <p:tav tm="0">
                                          <p:val>
                                            <p:strVal val="ppt_h"/>
                                          </p:val>
                                        </p:tav>
                                        <p:tav tm="100000">
                                          <p:val>
                                            <p:fltVal val="0"/>
                                          </p:val>
                                        </p:tav>
                                      </p:tavLst>
                                    </p:anim>
                                    <p:animEffect transition="out" filter="fade">
                                      <p:cBhvr>
                                        <p:cTn id="36" dur="500"/>
                                        <p:tgtEl>
                                          <p:spTgt spid="320570"/>
                                        </p:tgtEl>
                                      </p:cBhvr>
                                    </p:animEffect>
                                    <p:set>
                                      <p:cBhvr>
                                        <p:cTn id="37" dur="1" fill="hold">
                                          <p:stCondLst>
                                            <p:cond delay="499"/>
                                          </p:stCondLst>
                                        </p:cTn>
                                        <p:tgtEl>
                                          <p:spTgt spid="320570"/>
                                        </p:tgtEl>
                                        <p:attrNameLst>
                                          <p:attrName>style.visibility</p:attrName>
                                        </p:attrNameLst>
                                      </p:cBhvr>
                                      <p:to>
                                        <p:strVal val="hidden"/>
                                      </p:to>
                                    </p:set>
                                  </p:childTnLst>
                                </p:cTn>
                              </p:par>
                              <p:par>
                                <p:cTn id="38" presetID="53" presetClass="exit" presetSubtype="16" fill="hold" nodeType="withEffect">
                                  <p:stCondLst>
                                    <p:cond delay="0"/>
                                  </p:stCondLst>
                                  <p:childTnLst>
                                    <p:anim calcmode="lin" valueType="num">
                                      <p:cBhvr>
                                        <p:cTn id="39" dur="500"/>
                                        <p:tgtEl>
                                          <p:spTgt spid="320616"/>
                                        </p:tgtEl>
                                        <p:attrNameLst>
                                          <p:attrName>ppt_w</p:attrName>
                                        </p:attrNameLst>
                                      </p:cBhvr>
                                      <p:tavLst>
                                        <p:tav tm="0">
                                          <p:val>
                                            <p:strVal val="ppt_w"/>
                                          </p:val>
                                        </p:tav>
                                        <p:tav tm="100000">
                                          <p:val>
                                            <p:fltVal val="0"/>
                                          </p:val>
                                        </p:tav>
                                      </p:tavLst>
                                    </p:anim>
                                    <p:anim calcmode="lin" valueType="num">
                                      <p:cBhvr>
                                        <p:cTn id="40" dur="500"/>
                                        <p:tgtEl>
                                          <p:spTgt spid="320616"/>
                                        </p:tgtEl>
                                        <p:attrNameLst>
                                          <p:attrName>ppt_h</p:attrName>
                                        </p:attrNameLst>
                                      </p:cBhvr>
                                      <p:tavLst>
                                        <p:tav tm="0">
                                          <p:val>
                                            <p:strVal val="ppt_h"/>
                                          </p:val>
                                        </p:tav>
                                        <p:tav tm="100000">
                                          <p:val>
                                            <p:fltVal val="0"/>
                                          </p:val>
                                        </p:tav>
                                      </p:tavLst>
                                    </p:anim>
                                    <p:animEffect transition="out" filter="fade">
                                      <p:cBhvr>
                                        <p:cTn id="41" dur="500"/>
                                        <p:tgtEl>
                                          <p:spTgt spid="320616"/>
                                        </p:tgtEl>
                                      </p:cBhvr>
                                    </p:animEffect>
                                    <p:set>
                                      <p:cBhvr>
                                        <p:cTn id="42" dur="1" fill="hold">
                                          <p:stCondLst>
                                            <p:cond delay="499"/>
                                          </p:stCondLst>
                                        </p:cTn>
                                        <p:tgtEl>
                                          <p:spTgt spid="320616"/>
                                        </p:tgtEl>
                                        <p:attrNameLst>
                                          <p:attrName>style.visibility</p:attrName>
                                        </p:attrNameLst>
                                      </p:cBhvr>
                                      <p:to>
                                        <p:strVal val="hidden"/>
                                      </p:to>
                                    </p:set>
                                  </p:childTnLst>
                                </p:cTn>
                              </p:par>
                            </p:childTnLst>
                          </p:cTn>
                        </p:par>
                        <p:par>
                          <p:cTn id="43" fill="hold">
                            <p:stCondLst>
                              <p:cond delay="9000"/>
                            </p:stCondLst>
                            <p:childTnLst>
                              <p:par>
                                <p:cTn id="44" presetID="53" presetClass="entr" presetSubtype="16" fill="hold" nodeType="afterEffect">
                                  <p:stCondLst>
                                    <p:cond delay="0"/>
                                  </p:stCondLst>
                                  <p:childTnLst>
                                    <p:set>
                                      <p:cBhvr>
                                        <p:cTn id="45" dur="1" fill="hold">
                                          <p:stCondLst>
                                            <p:cond delay="0"/>
                                          </p:stCondLst>
                                        </p:cTn>
                                        <p:tgtEl>
                                          <p:spTgt spid="320658"/>
                                        </p:tgtEl>
                                        <p:attrNameLst>
                                          <p:attrName>style.visibility</p:attrName>
                                        </p:attrNameLst>
                                      </p:cBhvr>
                                      <p:to>
                                        <p:strVal val="visible"/>
                                      </p:to>
                                    </p:set>
                                    <p:anim calcmode="lin" valueType="num">
                                      <p:cBhvr>
                                        <p:cTn id="46" dur="500" fill="hold"/>
                                        <p:tgtEl>
                                          <p:spTgt spid="320658"/>
                                        </p:tgtEl>
                                        <p:attrNameLst>
                                          <p:attrName>ppt_w</p:attrName>
                                        </p:attrNameLst>
                                      </p:cBhvr>
                                      <p:tavLst>
                                        <p:tav tm="0">
                                          <p:val>
                                            <p:fltVal val="0"/>
                                          </p:val>
                                        </p:tav>
                                        <p:tav tm="100000">
                                          <p:val>
                                            <p:strVal val="#ppt_w"/>
                                          </p:val>
                                        </p:tav>
                                      </p:tavLst>
                                    </p:anim>
                                    <p:anim calcmode="lin" valueType="num">
                                      <p:cBhvr>
                                        <p:cTn id="47" dur="500" fill="hold"/>
                                        <p:tgtEl>
                                          <p:spTgt spid="320658"/>
                                        </p:tgtEl>
                                        <p:attrNameLst>
                                          <p:attrName>ppt_h</p:attrName>
                                        </p:attrNameLst>
                                      </p:cBhvr>
                                      <p:tavLst>
                                        <p:tav tm="0">
                                          <p:val>
                                            <p:fltVal val="0"/>
                                          </p:val>
                                        </p:tav>
                                        <p:tav tm="100000">
                                          <p:val>
                                            <p:strVal val="#ppt_h"/>
                                          </p:val>
                                        </p:tav>
                                      </p:tavLst>
                                    </p:anim>
                                    <p:animEffect transition="in" filter="fade">
                                      <p:cBhvr>
                                        <p:cTn id="48" dur="500"/>
                                        <p:tgtEl>
                                          <p:spTgt spid="320658"/>
                                        </p:tgtEl>
                                      </p:cBhvr>
                                    </p:animEffect>
                                  </p:childTnLst>
                                </p:cTn>
                              </p:par>
                            </p:childTnLst>
                          </p:cTn>
                        </p:par>
                        <p:par>
                          <p:cTn id="49" fill="hold">
                            <p:stCondLst>
                              <p:cond delay="9500"/>
                            </p:stCondLst>
                            <p:childTnLst>
                              <p:par>
                                <p:cTn id="50" presetID="53" presetClass="entr" presetSubtype="16" fill="hold" nodeType="afterEffect">
                                  <p:stCondLst>
                                    <p:cond delay="0"/>
                                  </p:stCondLst>
                                  <p:childTnLst>
                                    <p:set>
                                      <p:cBhvr>
                                        <p:cTn id="51" dur="1" fill="hold">
                                          <p:stCondLst>
                                            <p:cond delay="0"/>
                                          </p:stCondLst>
                                        </p:cTn>
                                        <p:tgtEl>
                                          <p:spTgt spid="320653"/>
                                        </p:tgtEl>
                                        <p:attrNameLst>
                                          <p:attrName>style.visibility</p:attrName>
                                        </p:attrNameLst>
                                      </p:cBhvr>
                                      <p:to>
                                        <p:strVal val="visible"/>
                                      </p:to>
                                    </p:set>
                                    <p:anim calcmode="lin" valueType="num">
                                      <p:cBhvr>
                                        <p:cTn id="52" dur="1000" fill="hold"/>
                                        <p:tgtEl>
                                          <p:spTgt spid="320653"/>
                                        </p:tgtEl>
                                        <p:attrNameLst>
                                          <p:attrName>ppt_w</p:attrName>
                                        </p:attrNameLst>
                                      </p:cBhvr>
                                      <p:tavLst>
                                        <p:tav tm="0">
                                          <p:val>
                                            <p:fltVal val="0"/>
                                          </p:val>
                                        </p:tav>
                                        <p:tav tm="100000">
                                          <p:val>
                                            <p:strVal val="#ppt_w"/>
                                          </p:val>
                                        </p:tav>
                                      </p:tavLst>
                                    </p:anim>
                                    <p:anim calcmode="lin" valueType="num">
                                      <p:cBhvr>
                                        <p:cTn id="53" dur="1000" fill="hold"/>
                                        <p:tgtEl>
                                          <p:spTgt spid="320653"/>
                                        </p:tgtEl>
                                        <p:attrNameLst>
                                          <p:attrName>ppt_h</p:attrName>
                                        </p:attrNameLst>
                                      </p:cBhvr>
                                      <p:tavLst>
                                        <p:tav tm="0">
                                          <p:val>
                                            <p:fltVal val="0"/>
                                          </p:val>
                                        </p:tav>
                                        <p:tav tm="100000">
                                          <p:val>
                                            <p:strVal val="#ppt_h"/>
                                          </p:val>
                                        </p:tav>
                                      </p:tavLst>
                                    </p:anim>
                                    <p:animEffect transition="in" filter="fade">
                                      <p:cBhvr>
                                        <p:cTn id="54" dur="1000"/>
                                        <p:tgtEl>
                                          <p:spTgt spid="320653"/>
                                        </p:tgtEl>
                                      </p:cBhvr>
                                    </p:animEffect>
                                  </p:childTnLst>
                                </p:cTn>
                              </p:par>
                              <p:par>
                                <p:cTn id="55" presetID="22" presetClass="entr" presetSubtype="8" fill="hold" nodeType="withEffect">
                                  <p:stCondLst>
                                    <p:cond delay="0"/>
                                  </p:stCondLst>
                                  <p:childTnLst>
                                    <p:set>
                                      <p:cBhvr>
                                        <p:cTn id="56" dur="1" fill="hold">
                                          <p:stCondLst>
                                            <p:cond delay="0"/>
                                          </p:stCondLst>
                                        </p:cTn>
                                        <p:tgtEl>
                                          <p:spTgt spid="320650"/>
                                        </p:tgtEl>
                                        <p:attrNameLst>
                                          <p:attrName>style.visibility</p:attrName>
                                        </p:attrNameLst>
                                      </p:cBhvr>
                                      <p:to>
                                        <p:strVal val="visible"/>
                                      </p:to>
                                    </p:set>
                                    <p:animEffect transition="in" filter="wipe(left)">
                                      <p:cBhvr>
                                        <p:cTn id="57" dur="1000"/>
                                        <p:tgtEl>
                                          <p:spTgt spid="320650"/>
                                        </p:tgtEl>
                                      </p:cBhvr>
                                    </p:animEffect>
                                  </p:childTnLst>
                                </p:cTn>
                              </p:par>
                            </p:childTnLst>
                          </p:cTn>
                        </p:par>
                        <p:par>
                          <p:cTn id="58" fill="hold">
                            <p:stCondLst>
                              <p:cond delay="10500"/>
                            </p:stCondLst>
                            <p:childTnLst>
                              <p:par>
                                <p:cTn id="59" presetID="53" presetClass="entr" presetSubtype="16" fill="hold" grpId="0" nodeType="afterEffect">
                                  <p:stCondLst>
                                    <p:cond delay="0"/>
                                  </p:stCondLst>
                                  <p:childTnLst>
                                    <p:set>
                                      <p:cBhvr>
                                        <p:cTn id="60" dur="1" fill="hold">
                                          <p:stCondLst>
                                            <p:cond delay="0"/>
                                          </p:stCondLst>
                                        </p:cTn>
                                        <p:tgtEl>
                                          <p:spTgt spid="320652"/>
                                        </p:tgtEl>
                                        <p:attrNameLst>
                                          <p:attrName>style.visibility</p:attrName>
                                        </p:attrNameLst>
                                      </p:cBhvr>
                                      <p:to>
                                        <p:strVal val="visible"/>
                                      </p:to>
                                    </p:set>
                                    <p:anim calcmode="lin" valueType="num">
                                      <p:cBhvr>
                                        <p:cTn id="61" dur="500" fill="hold"/>
                                        <p:tgtEl>
                                          <p:spTgt spid="320652"/>
                                        </p:tgtEl>
                                        <p:attrNameLst>
                                          <p:attrName>ppt_w</p:attrName>
                                        </p:attrNameLst>
                                      </p:cBhvr>
                                      <p:tavLst>
                                        <p:tav tm="0">
                                          <p:val>
                                            <p:fltVal val="0"/>
                                          </p:val>
                                        </p:tav>
                                        <p:tav tm="100000">
                                          <p:val>
                                            <p:strVal val="#ppt_w"/>
                                          </p:val>
                                        </p:tav>
                                      </p:tavLst>
                                    </p:anim>
                                    <p:anim calcmode="lin" valueType="num">
                                      <p:cBhvr>
                                        <p:cTn id="62" dur="500" fill="hold"/>
                                        <p:tgtEl>
                                          <p:spTgt spid="320652"/>
                                        </p:tgtEl>
                                        <p:attrNameLst>
                                          <p:attrName>ppt_h</p:attrName>
                                        </p:attrNameLst>
                                      </p:cBhvr>
                                      <p:tavLst>
                                        <p:tav tm="0">
                                          <p:val>
                                            <p:fltVal val="0"/>
                                          </p:val>
                                        </p:tav>
                                        <p:tav tm="100000">
                                          <p:val>
                                            <p:strVal val="#ppt_h"/>
                                          </p:val>
                                        </p:tav>
                                      </p:tavLst>
                                    </p:anim>
                                    <p:animEffect transition="in" filter="fade">
                                      <p:cBhvr>
                                        <p:cTn id="63" dur="500"/>
                                        <p:tgtEl>
                                          <p:spTgt spid="320652"/>
                                        </p:tgtEl>
                                      </p:cBhvr>
                                    </p:animEffect>
                                  </p:childTnLst>
                                </p:cTn>
                              </p:par>
                            </p:childTnLst>
                          </p:cTn>
                        </p:par>
                        <p:par>
                          <p:cTn id="64" fill="hold">
                            <p:stCondLst>
                              <p:cond delay="11000"/>
                            </p:stCondLst>
                            <p:childTnLst>
                              <p:par>
                                <p:cTn id="65" presetID="53" presetClass="entr" presetSubtype="16" fill="hold" grpId="0" nodeType="afterEffect">
                                  <p:stCondLst>
                                    <p:cond delay="0"/>
                                  </p:stCondLst>
                                  <p:childTnLst>
                                    <p:set>
                                      <p:cBhvr>
                                        <p:cTn id="66" dur="1" fill="hold">
                                          <p:stCondLst>
                                            <p:cond delay="0"/>
                                          </p:stCondLst>
                                        </p:cTn>
                                        <p:tgtEl>
                                          <p:spTgt spid="320584"/>
                                        </p:tgtEl>
                                        <p:attrNameLst>
                                          <p:attrName>style.visibility</p:attrName>
                                        </p:attrNameLst>
                                      </p:cBhvr>
                                      <p:to>
                                        <p:strVal val="visible"/>
                                      </p:to>
                                    </p:set>
                                    <p:anim calcmode="lin" valueType="num">
                                      <p:cBhvr>
                                        <p:cTn id="67" dur="1000" fill="hold"/>
                                        <p:tgtEl>
                                          <p:spTgt spid="320584"/>
                                        </p:tgtEl>
                                        <p:attrNameLst>
                                          <p:attrName>ppt_w</p:attrName>
                                        </p:attrNameLst>
                                      </p:cBhvr>
                                      <p:tavLst>
                                        <p:tav tm="0">
                                          <p:val>
                                            <p:fltVal val="0"/>
                                          </p:val>
                                        </p:tav>
                                        <p:tav tm="100000">
                                          <p:val>
                                            <p:strVal val="#ppt_w"/>
                                          </p:val>
                                        </p:tav>
                                      </p:tavLst>
                                    </p:anim>
                                    <p:anim calcmode="lin" valueType="num">
                                      <p:cBhvr>
                                        <p:cTn id="68" dur="1000" fill="hold"/>
                                        <p:tgtEl>
                                          <p:spTgt spid="320584"/>
                                        </p:tgtEl>
                                        <p:attrNameLst>
                                          <p:attrName>ppt_h</p:attrName>
                                        </p:attrNameLst>
                                      </p:cBhvr>
                                      <p:tavLst>
                                        <p:tav tm="0">
                                          <p:val>
                                            <p:fltVal val="0"/>
                                          </p:val>
                                        </p:tav>
                                        <p:tav tm="100000">
                                          <p:val>
                                            <p:strVal val="#ppt_h"/>
                                          </p:val>
                                        </p:tav>
                                      </p:tavLst>
                                    </p:anim>
                                    <p:animEffect transition="in" filter="fade">
                                      <p:cBhvr>
                                        <p:cTn id="69" dur="1000"/>
                                        <p:tgtEl>
                                          <p:spTgt spid="320584"/>
                                        </p:tgtEl>
                                      </p:cBhvr>
                                    </p:animEffect>
                                  </p:childTnLst>
                                </p:cTn>
                              </p:par>
                              <p:par>
                                <p:cTn id="70" presetID="26" presetClass="emph" presetSubtype="0" repeatCount="3000" fill="hold" grpId="0" nodeType="withEffect">
                                  <p:stCondLst>
                                    <p:cond delay="0"/>
                                  </p:stCondLst>
                                  <p:childTnLst>
                                    <p:animEffect transition="out" filter="fade">
                                      <p:cBhvr>
                                        <p:cTn id="71" dur="2000" tmFilter="0, 0; .2, .5; .8, .5; 1, 0"/>
                                        <p:tgtEl>
                                          <p:spTgt spid="320585"/>
                                        </p:tgtEl>
                                      </p:cBhvr>
                                    </p:animEffect>
                                    <p:animScale>
                                      <p:cBhvr>
                                        <p:cTn id="72" dur="1000" autoRev="1" fill="hold"/>
                                        <p:tgtEl>
                                          <p:spTgt spid="320585"/>
                                        </p:tgtEl>
                                      </p:cBhvr>
                                      <p:by x="105000" y="105000"/>
                                    </p:animScale>
                                  </p:childTnLst>
                                </p:cTn>
                              </p:par>
                              <p:par>
                                <p:cTn id="73" presetID="22" presetClass="entr" presetSubtype="8" repeatCount="3000" fill="hold" nodeType="withEffect">
                                  <p:stCondLst>
                                    <p:cond delay="0"/>
                                  </p:stCondLst>
                                  <p:childTnLst>
                                    <p:set>
                                      <p:cBhvr>
                                        <p:cTn id="74" dur="1" fill="hold">
                                          <p:stCondLst>
                                            <p:cond delay="0"/>
                                          </p:stCondLst>
                                        </p:cTn>
                                        <p:tgtEl>
                                          <p:spTgt spid="320632"/>
                                        </p:tgtEl>
                                        <p:attrNameLst>
                                          <p:attrName>style.visibility</p:attrName>
                                        </p:attrNameLst>
                                      </p:cBhvr>
                                      <p:to>
                                        <p:strVal val="visible"/>
                                      </p:to>
                                    </p:set>
                                    <p:animEffect transition="in" filter="wipe(left)">
                                      <p:cBhvr>
                                        <p:cTn id="75" dur="2000"/>
                                        <p:tgtEl>
                                          <p:spTgt spid="320632"/>
                                        </p:tgtEl>
                                      </p:cBhvr>
                                    </p:animEffect>
                                  </p:childTnLst>
                                </p:cTn>
                              </p:par>
                            </p:childTnLst>
                          </p:cTn>
                        </p:par>
                        <p:par>
                          <p:cTn id="76" fill="hold">
                            <p:stCondLst>
                              <p:cond delay="12000"/>
                            </p:stCondLst>
                            <p:childTnLst>
                              <p:par>
                                <p:cTn id="77" presetID="53" presetClass="exit" presetSubtype="16" fill="hold" grpId="1" nodeType="afterEffect">
                                  <p:stCondLst>
                                    <p:cond delay="0"/>
                                  </p:stCondLst>
                                  <p:childTnLst>
                                    <p:anim calcmode="lin" valueType="num">
                                      <p:cBhvr>
                                        <p:cTn id="78" dur="500"/>
                                        <p:tgtEl>
                                          <p:spTgt spid="320652"/>
                                        </p:tgtEl>
                                        <p:attrNameLst>
                                          <p:attrName>ppt_w</p:attrName>
                                        </p:attrNameLst>
                                      </p:cBhvr>
                                      <p:tavLst>
                                        <p:tav tm="0">
                                          <p:val>
                                            <p:strVal val="ppt_w"/>
                                          </p:val>
                                        </p:tav>
                                        <p:tav tm="100000">
                                          <p:val>
                                            <p:fltVal val="0"/>
                                          </p:val>
                                        </p:tav>
                                      </p:tavLst>
                                    </p:anim>
                                    <p:anim calcmode="lin" valueType="num">
                                      <p:cBhvr>
                                        <p:cTn id="79" dur="500"/>
                                        <p:tgtEl>
                                          <p:spTgt spid="320652"/>
                                        </p:tgtEl>
                                        <p:attrNameLst>
                                          <p:attrName>ppt_h</p:attrName>
                                        </p:attrNameLst>
                                      </p:cBhvr>
                                      <p:tavLst>
                                        <p:tav tm="0">
                                          <p:val>
                                            <p:strVal val="ppt_h"/>
                                          </p:val>
                                        </p:tav>
                                        <p:tav tm="100000">
                                          <p:val>
                                            <p:fltVal val="0"/>
                                          </p:val>
                                        </p:tav>
                                      </p:tavLst>
                                    </p:anim>
                                    <p:animEffect transition="out" filter="fade">
                                      <p:cBhvr>
                                        <p:cTn id="80" dur="500"/>
                                        <p:tgtEl>
                                          <p:spTgt spid="320652"/>
                                        </p:tgtEl>
                                      </p:cBhvr>
                                    </p:animEffect>
                                    <p:set>
                                      <p:cBhvr>
                                        <p:cTn id="81" dur="1" fill="hold">
                                          <p:stCondLst>
                                            <p:cond delay="499"/>
                                          </p:stCondLst>
                                        </p:cTn>
                                        <p:tgtEl>
                                          <p:spTgt spid="320652"/>
                                        </p:tgtEl>
                                        <p:attrNameLst>
                                          <p:attrName>style.visibility</p:attrName>
                                        </p:attrNameLst>
                                      </p:cBhvr>
                                      <p:to>
                                        <p:strVal val="hidden"/>
                                      </p:to>
                                    </p:set>
                                  </p:childTnLst>
                                </p:cTn>
                              </p:par>
                              <p:par>
                                <p:cTn id="82" presetID="53" presetClass="exit" presetSubtype="16" fill="hold" nodeType="withEffect">
                                  <p:stCondLst>
                                    <p:cond delay="0"/>
                                  </p:stCondLst>
                                  <p:childTnLst>
                                    <p:anim calcmode="lin" valueType="num">
                                      <p:cBhvr>
                                        <p:cTn id="83" dur="500"/>
                                        <p:tgtEl>
                                          <p:spTgt spid="320653"/>
                                        </p:tgtEl>
                                        <p:attrNameLst>
                                          <p:attrName>ppt_w</p:attrName>
                                        </p:attrNameLst>
                                      </p:cBhvr>
                                      <p:tavLst>
                                        <p:tav tm="0">
                                          <p:val>
                                            <p:strVal val="ppt_w"/>
                                          </p:val>
                                        </p:tav>
                                        <p:tav tm="100000">
                                          <p:val>
                                            <p:fltVal val="0"/>
                                          </p:val>
                                        </p:tav>
                                      </p:tavLst>
                                    </p:anim>
                                    <p:anim calcmode="lin" valueType="num">
                                      <p:cBhvr>
                                        <p:cTn id="84" dur="500"/>
                                        <p:tgtEl>
                                          <p:spTgt spid="320653"/>
                                        </p:tgtEl>
                                        <p:attrNameLst>
                                          <p:attrName>ppt_h</p:attrName>
                                        </p:attrNameLst>
                                      </p:cBhvr>
                                      <p:tavLst>
                                        <p:tav tm="0">
                                          <p:val>
                                            <p:strVal val="ppt_h"/>
                                          </p:val>
                                        </p:tav>
                                        <p:tav tm="100000">
                                          <p:val>
                                            <p:fltVal val="0"/>
                                          </p:val>
                                        </p:tav>
                                      </p:tavLst>
                                    </p:anim>
                                    <p:animEffect transition="out" filter="fade">
                                      <p:cBhvr>
                                        <p:cTn id="85" dur="500"/>
                                        <p:tgtEl>
                                          <p:spTgt spid="320653"/>
                                        </p:tgtEl>
                                      </p:cBhvr>
                                    </p:animEffect>
                                    <p:set>
                                      <p:cBhvr>
                                        <p:cTn id="86" dur="1" fill="hold">
                                          <p:stCondLst>
                                            <p:cond delay="499"/>
                                          </p:stCondLst>
                                        </p:cTn>
                                        <p:tgtEl>
                                          <p:spTgt spid="320653"/>
                                        </p:tgtEl>
                                        <p:attrNameLst>
                                          <p:attrName>style.visibility</p:attrName>
                                        </p:attrNameLst>
                                      </p:cBhvr>
                                      <p:to>
                                        <p:strVal val="hidden"/>
                                      </p:to>
                                    </p:set>
                                  </p:childTnLst>
                                </p:cTn>
                              </p:par>
                              <p:par>
                                <p:cTn id="87" presetID="53" presetClass="exit" presetSubtype="16" fill="hold" grpId="1" nodeType="withEffect">
                                  <p:stCondLst>
                                    <p:cond delay="0"/>
                                  </p:stCondLst>
                                  <p:childTnLst>
                                    <p:anim calcmode="lin" valueType="num">
                                      <p:cBhvr>
                                        <p:cTn id="88" dur="500"/>
                                        <p:tgtEl>
                                          <p:spTgt spid="320584"/>
                                        </p:tgtEl>
                                        <p:attrNameLst>
                                          <p:attrName>ppt_w</p:attrName>
                                        </p:attrNameLst>
                                      </p:cBhvr>
                                      <p:tavLst>
                                        <p:tav tm="0">
                                          <p:val>
                                            <p:strVal val="ppt_w"/>
                                          </p:val>
                                        </p:tav>
                                        <p:tav tm="100000">
                                          <p:val>
                                            <p:fltVal val="0"/>
                                          </p:val>
                                        </p:tav>
                                      </p:tavLst>
                                    </p:anim>
                                    <p:anim calcmode="lin" valueType="num">
                                      <p:cBhvr>
                                        <p:cTn id="89" dur="500"/>
                                        <p:tgtEl>
                                          <p:spTgt spid="320584"/>
                                        </p:tgtEl>
                                        <p:attrNameLst>
                                          <p:attrName>ppt_h</p:attrName>
                                        </p:attrNameLst>
                                      </p:cBhvr>
                                      <p:tavLst>
                                        <p:tav tm="0">
                                          <p:val>
                                            <p:strVal val="ppt_h"/>
                                          </p:val>
                                        </p:tav>
                                        <p:tav tm="100000">
                                          <p:val>
                                            <p:fltVal val="0"/>
                                          </p:val>
                                        </p:tav>
                                      </p:tavLst>
                                    </p:anim>
                                    <p:animEffect transition="out" filter="fade">
                                      <p:cBhvr>
                                        <p:cTn id="90" dur="500"/>
                                        <p:tgtEl>
                                          <p:spTgt spid="320584"/>
                                        </p:tgtEl>
                                      </p:cBhvr>
                                    </p:animEffect>
                                    <p:set>
                                      <p:cBhvr>
                                        <p:cTn id="91" dur="1" fill="hold">
                                          <p:stCondLst>
                                            <p:cond delay="499"/>
                                          </p:stCondLst>
                                        </p:cTn>
                                        <p:tgtEl>
                                          <p:spTgt spid="320584"/>
                                        </p:tgtEl>
                                        <p:attrNameLst>
                                          <p:attrName>style.visibility</p:attrName>
                                        </p:attrNameLst>
                                      </p:cBhvr>
                                      <p:to>
                                        <p:strVal val="hidden"/>
                                      </p:to>
                                    </p:set>
                                  </p:childTnLst>
                                </p:cTn>
                              </p:par>
                              <p:par>
                                <p:cTn id="92" presetID="53" presetClass="exit" presetSubtype="16" fill="hold" nodeType="withEffect">
                                  <p:stCondLst>
                                    <p:cond delay="0"/>
                                  </p:stCondLst>
                                  <p:childTnLst>
                                    <p:anim calcmode="lin" valueType="num">
                                      <p:cBhvr>
                                        <p:cTn id="93" dur="500"/>
                                        <p:tgtEl>
                                          <p:spTgt spid="320632"/>
                                        </p:tgtEl>
                                        <p:attrNameLst>
                                          <p:attrName>ppt_w</p:attrName>
                                        </p:attrNameLst>
                                      </p:cBhvr>
                                      <p:tavLst>
                                        <p:tav tm="0">
                                          <p:val>
                                            <p:strVal val="ppt_w"/>
                                          </p:val>
                                        </p:tav>
                                        <p:tav tm="100000">
                                          <p:val>
                                            <p:fltVal val="0"/>
                                          </p:val>
                                        </p:tav>
                                      </p:tavLst>
                                    </p:anim>
                                    <p:anim calcmode="lin" valueType="num">
                                      <p:cBhvr>
                                        <p:cTn id="94" dur="500"/>
                                        <p:tgtEl>
                                          <p:spTgt spid="320632"/>
                                        </p:tgtEl>
                                        <p:attrNameLst>
                                          <p:attrName>ppt_h</p:attrName>
                                        </p:attrNameLst>
                                      </p:cBhvr>
                                      <p:tavLst>
                                        <p:tav tm="0">
                                          <p:val>
                                            <p:strVal val="ppt_h"/>
                                          </p:val>
                                        </p:tav>
                                        <p:tav tm="100000">
                                          <p:val>
                                            <p:fltVal val="0"/>
                                          </p:val>
                                        </p:tav>
                                      </p:tavLst>
                                    </p:anim>
                                    <p:animEffect transition="out" filter="fade">
                                      <p:cBhvr>
                                        <p:cTn id="95" dur="500"/>
                                        <p:tgtEl>
                                          <p:spTgt spid="320632"/>
                                        </p:tgtEl>
                                      </p:cBhvr>
                                    </p:animEffect>
                                    <p:set>
                                      <p:cBhvr>
                                        <p:cTn id="96" dur="1" fill="hold">
                                          <p:stCondLst>
                                            <p:cond delay="499"/>
                                          </p:stCondLst>
                                        </p:cTn>
                                        <p:tgtEl>
                                          <p:spTgt spid="320632"/>
                                        </p:tgtEl>
                                        <p:attrNameLst>
                                          <p:attrName>style.visibility</p:attrName>
                                        </p:attrNameLst>
                                      </p:cBhvr>
                                      <p:to>
                                        <p:strVal val="hidden"/>
                                      </p:to>
                                    </p:set>
                                  </p:childTnLst>
                                </p:cTn>
                              </p:par>
                            </p:childTnLst>
                          </p:cTn>
                        </p:par>
                        <p:par>
                          <p:cTn id="97" fill="hold">
                            <p:stCondLst>
                              <p:cond delay="12500"/>
                            </p:stCondLst>
                            <p:childTnLst>
                              <p:par>
                                <p:cTn id="98" presetID="0" presetClass="path" presetSubtype="0" accel="50000" decel="50000" fill="hold" nodeType="afterEffect">
                                  <p:stCondLst>
                                    <p:cond delay="0"/>
                                  </p:stCondLst>
                                  <p:childTnLst>
                                    <p:animMotion origin="layout" path="M 0.05573 0.05551 L 0.41806 0.21304 " pathEditMode="relative" ptsTypes="AA">
                                      <p:cBhvr>
                                        <p:cTn id="99" dur="3000" fill="hold"/>
                                        <p:tgtEl>
                                          <p:spTgt spid="320658"/>
                                        </p:tgtEl>
                                        <p:attrNameLst>
                                          <p:attrName>ppt_x</p:attrName>
                                          <p:attrName>ppt_y</p:attrName>
                                        </p:attrNameLst>
                                      </p:cBhvr>
                                    </p:animMotion>
                                  </p:childTnLst>
                                </p:cTn>
                              </p:par>
                            </p:childTnLst>
                          </p:cTn>
                        </p:par>
                        <p:par>
                          <p:cTn id="100" fill="hold">
                            <p:stCondLst>
                              <p:cond delay="15500"/>
                            </p:stCondLst>
                            <p:childTnLst>
                              <p:par>
                                <p:cTn id="101" presetID="53" presetClass="entr" presetSubtype="16" fill="hold" nodeType="afterEffect">
                                  <p:stCondLst>
                                    <p:cond delay="0"/>
                                  </p:stCondLst>
                                  <p:childTnLst>
                                    <p:set>
                                      <p:cBhvr>
                                        <p:cTn id="102" dur="1" fill="hold">
                                          <p:stCondLst>
                                            <p:cond delay="0"/>
                                          </p:stCondLst>
                                        </p:cTn>
                                        <p:tgtEl>
                                          <p:spTgt spid="320664"/>
                                        </p:tgtEl>
                                        <p:attrNameLst>
                                          <p:attrName>style.visibility</p:attrName>
                                        </p:attrNameLst>
                                      </p:cBhvr>
                                      <p:to>
                                        <p:strVal val="visible"/>
                                      </p:to>
                                    </p:set>
                                    <p:anim calcmode="lin" valueType="num">
                                      <p:cBhvr>
                                        <p:cTn id="103" dur="500" fill="hold"/>
                                        <p:tgtEl>
                                          <p:spTgt spid="320664"/>
                                        </p:tgtEl>
                                        <p:attrNameLst>
                                          <p:attrName>ppt_w</p:attrName>
                                        </p:attrNameLst>
                                      </p:cBhvr>
                                      <p:tavLst>
                                        <p:tav tm="0">
                                          <p:val>
                                            <p:fltVal val="0"/>
                                          </p:val>
                                        </p:tav>
                                        <p:tav tm="100000">
                                          <p:val>
                                            <p:strVal val="#ppt_w"/>
                                          </p:val>
                                        </p:tav>
                                      </p:tavLst>
                                    </p:anim>
                                    <p:anim calcmode="lin" valueType="num">
                                      <p:cBhvr>
                                        <p:cTn id="104" dur="500" fill="hold"/>
                                        <p:tgtEl>
                                          <p:spTgt spid="320664"/>
                                        </p:tgtEl>
                                        <p:attrNameLst>
                                          <p:attrName>ppt_h</p:attrName>
                                        </p:attrNameLst>
                                      </p:cBhvr>
                                      <p:tavLst>
                                        <p:tav tm="0">
                                          <p:val>
                                            <p:fltVal val="0"/>
                                          </p:val>
                                        </p:tav>
                                        <p:tav tm="100000">
                                          <p:val>
                                            <p:strVal val="#ppt_h"/>
                                          </p:val>
                                        </p:tav>
                                      </p:tavLst>
                                    </p:anim>
                                    <p:animEffect transition="in" filter="fade">
                                      <p:cBhvr>
                                        <p:cTn id="105" dur="500"/>
                                        <p:tgtEl>
                                          <p:spTgt spid="320664"/>
                                        </p:tgtEl>
                                      </p:cBhvr>
                                    </p:animEffect>
                                  </p:childTnLst>
                                </p:cTn>
                              </p:par>
                            </p:childTnLst>
                          </p:cTn>
                        </p:par>
                        <p:par>
                          <p:cTn id="106" fill="hold">
                            <p:stCondLst>
                              <p:cond delay="16000"/>
                            </p:stCondLst>
                            <p:childTnLst>
                              <p:par>
                                <p:cTn id="107" presetID="22" presetClass="entr" presetSubtype="8" fill="hold" nodeType="afterEffect">
                                  <p:stCondLst>
                                    <p:cond delay="0"/>
                                  </p:stCondLst>
                                  <p:childTnLst>
                                    <p:set>
                                      <p:cBhvr>
                                        <p:cTn id="108" dur="1" fill="hold">
                                          <p:stCondLst>
                                            <p:cond delay="0"/>
                                          </p:stCondLst>
                                        </p:cTn>
                                        <p:tgtEl>
                                          <p:spTgt spid="320597"/>
                                        </p:tgtEl>
                                        <p:attrNameLst>
                                          <p:attrName>style.visibility</p:attrName>
                                        </p:attrNameLst>
                                      </p:cBhvr>
                                      <p:to>
                                        <p:strVal val="visible"/>
                                      </p:to>
                                    </p:set>
                                    <p:animEffect transition="in" filter="wipe(left)">
                                      <p:cBhvr>
                                        <p:cTn id="109" dur="2000"/>
                                        <p:tgtEl>
                                          <p:spTgt spid="320597"/>
                                        </p:tgtEl>
                                      </p:cBhvr>
                                    </p:animEffect>
                                  </p:childTnLst>
                                </p:cTn>
                              </p:par>
                            </p:childTnLst>
                          </p:cTn>
                        </p:par>
                        <p:par>
                          <p:cTn id="110" fill="hold">
                            <p:stCondLst>
                              <p:cond delay="18000"/>
                            </p:stCondLst>
                            <p:childTnLst>
                              <p:par>
                                <p:cTn id="111" presetID="53" presetClass="exit" presetSubtype="16" fill="hold" nodeType="afterEffect">
                                  <p:stCondLst>
                                    <p:cond delay="0"/>
                                  </p:stCondLst>
                                  <p:childTnLst>
                                    <p:anim calcmode="lin" valueType="num">
                                      <p:cBhvr>
                                        <p:cTn id="112" dur="500"/>
                                        <p:tgtEl>
                                          <p:spTgt spid="320644"/>
                                        </p:tgtEl>
                                        <p:attrNameLst>
                                          <p:attrName>ppt_w</p:attrName>
                                        </p:attrNameLst>
                                      </p:cBhvr>
                                      <p:tavLst>
                                        <p:tav tm="0">
                                          <p:val>
                                            <p:strVal val="ppt_w"/>
                                          </p:val>
                                        </p:tav>
                                        <p:tav tm="100000">
                                          <p:val>
                                            <p:fltVal val="0"/>
                                          </p:val>
                                        </p:tav>
                                      </p:tavLst>
                                    </p:anim>
                                    <p:anim calcmode="lin" valueType="num">
                                      <p:cBhvr>
                                        <p:cTn id="113" dur="500"/>
                                        <p:tgtEl>
                                          <p:spTgt spid="320644"/>
                                        </p:tgtEl>
                                        <p:attrNameLst>
                                          <p:attrName>ppt_h</p:attrName>
                                        </p:attrNameLst>
                                      </p:cBhvr>
                                      <p:tavLst>
                                        <p:tav tm="0">
                                          <p:val>
                                            <p:strVal val="ppt_h"/>
                                          </p:val>
                                        </p:tav>
                                        <p:tav tm="100000">
                                          <p:val>
                                            <p:fltVal val="0"/>
                                          </p:val>
                                        </p:tav>
                                      </p:tavLst>
                                    </p:anim>
                                    <p:animEffect transition="out" filter="fade">
                                      <p:cBhvr>
                                        <p:cTn id="114" dur="500"/>
                                        <p:tgtEl>
                                          <p:spTgt spid="320644"/>
                                        </p:tgtEl>
                                      </p:cBhvr>
                                    </p:animEffect>
                                    <p:set>
                                      <p:cBhvr>
                                        <p:cTn id="115" dur="1" fill="hold">
                                          <p:stCondLst>
                                            <p:cond delay="499"/>
                                          </p:stCondLst>
                                        </p:cTn>
                                        <p:tgtEl>
                                          <p:spTgt spid="320644"/>
                                        </p:tgtEl>
                                        <p:attrNameLst>
                                          <p:attrName>style.visibility</p:attrName>
                                        </p:attrNameLst>
                                      </p:cBhvr>
                                      <p:to>
                                        <p:strVal val="hidden"/>
                                      </p:to>
                                    </p:set>
                                  </p:childTnLst>
                                </p:cTn>
                              </p:par>
                            </p:childTnLst>
                          </p:cTn>
                        </p:par>
                        <p:par>
                          <p:cTn id="116" fill="hold">
                            <p:stCondLst>
                              <p:cond delay="18500"/>
                            </p:stCondLst>
                            <p:childTnLst>
                              <p:par>
                                <p:cTn id="117" presetID="22" presetClass="entr" presetSubtype="1" fill="hold" nodeType="afterEffect">
                                  <p:stCondLst>
                                    <p:cond delay="0"/>
                                  </p:stCondLst>
                                  <p:childTnLst>
                                    <p:set>
                                      <p:cBhvr>
                                        <p:cTn id="118" dur="1" fill="hold">
                                          <p:stCondLst>
                                            <p:cond delay="0"/>
                                          </p:stCondLst>
                                        </p:cTn>
                                        <p:tgtEl>
                                          <p:spTgt spid="320579"/>
                                        </p:tgtEl>
                                        <p:attrNameLst>
                                          <p:attrName>style.visibility</p:attrName>
                                        </p:attrNameLst>
                                      </p:cBhvr>
                                      <p:to>
                                        <p:strVal val="visible"/>
                                      </p:to>
                                    </p:set>
                                    <p:animEffect transition="in" filter="wipe(up)">
                                      <p:cBhvr>
                                        <p:cTn id="119" dur="2000"/>
                                        <p:tgtEl>
                                          <p:spTgt spid="320579"/>
                                        </p:tgtEl>
                                      </p:cBhvr>
                                    </p:animEffect>
                                  </p:childTnLst>
                                </p:cTn>
                              </p:par>
                            </p:childTnLst>
                          </p:cTn>
                        </p:par>
                        <p:par>
                          <p:cTn id="120" fill="hold">
                            <p:stCondLst>
                              <p:cond delay="20500"/>
                            </p:stCondLst>
                            <p:childTnLst>
                              <p:par>
                                <p:cTn id="121" presetID="29" presetClass="entr" presetSubtype="0" fill="hold" grpId="0" nodeType="afterEffect">
                                  <p:stCondLst>
                                    <p:cond delay="0"/>
                                  </p:stCondLst>
                                  <p:childTnLst>
                                    <p:set>
                                      <p:cBhvr>
                                        <p:cTn id="122" dur="1" fill="hold">
                                          <p:stCondLst>
                                            <p:cond delay="0"/>
                                          </p:stCondLst>
                                        </p:cTn>
                                        <p:tgtEl>
                                          <p:spTgt spid="320517"/>
                                        </p:tgtEl>
                                        <p:attrNameLst>
                                          <p:attrName>style.visibility</p:attrName>
                                        </p:attrNameLst>
                                      </p:cBhvr>
                                      <p:to>
                                        <p:strVal val="visible"/>
                                      </p:to>
                                    </p:set>
                                    <p:anim calcmode="lin" valueType="num">
                                      <p:cBhvr>
                                        <p:cTn id="123" dur="1000" fill="hold"/>
                                        <p:tgtEl>
                                          <p:spTgt spid="320517"/>
                                        </p:tgtEl>
                                        <p:attrNameLst>
                                          <p:attrName>ppt_x</p:attrName>
                                        </p:attrNameLst>
                                      </p:cBhvr>
                                      <p:tavLst>
                                        <p:tav tm="0">
                                          <p:val>
                                            <p:strVal val="#ppt_x-.2"/>
                                          </p:val>
                                        </p:tav>
                                        <p:tav tm="100000">
                                          <p:val>
                                            <p:strVal val="#ppt_x"/>
                                          </p:val>
                                        </p:tav>
                                      </p:tavLst>
                                    </p:anim>
                                    <p:anim calcmode="lin" valueType="num">
                                      <p:cBhvr>
                                        <p:cTn id="124" dur="1000" fill="hold"/>
                                        <p:tgtEl>
                                          <p:spTgt spid="320517"/>
                                        </p:tgtEl>
                                        <p:attrNameLst>
                                          <p:attrName>ppt_y</p:attrName>
                                        </p:attrNameLst>
                                      </p:cBhvr>
                                      <p:tavLst>
                                        <p:tav tm="0">
                                          <p:val>
                                            <p:strVal val="#ppt_y"/>
                                          </p:val>
                                        </p:tav>
                                        <p:tav tm="100000">
                                          <p:val>
                                            <p:strVal val="#ppt_y"/>
                                          </p:val>
                                        </p:tav>
                                      </p:tavLst>
                                    </p:anim>
                                    <p:animEffect transition="in" filter="wipe(right)" prLst="gradientSize: 0.1">
                                      <p:cBhvr>
                                        <p:cTn id="125" dur="1000"/>
                                        <p:tgtEl>
                                          <p:spTgt spid="320517"/>
                                        </p:tgtEl>
                                      </p:cBhvr>
                                    </p:animEffect>
                                  </p:childTnLst>
                                </p:cTn>
                              </p:par>
                            </p:childTnLst>
                          </p:cTn>
                        </p:par>
                      </p:childTnLst>
                    </p:cTn>
                  </p:par>
                </p:childTnLst>
              </p:cTn>
              <p:nextCondLst>
                <p:cond evt="onClick" delay="0">
                  <p:tgtEl>
                    <p:spTgt spid="320672"/>
                  </p:tgtEl>
                </p:cond>
              </p:nextCondLst>
            </p:seq>
          </p:childTnLst>
        </p:cTn>
      </p:par>
    </p:tnLst>
    <p:bldLst>
      <p:bldP spid="320517" grpId="0" bldLvl="0" animBg="1"/>
      <p:bldP spid="320584" grpId="0"/>
      <p:bldP spid="320584" grpId="1"/>
      <p:bldP spid="320585" grpId="0"/>
      <p:bldP spid="320648" grpId="0" bldLvl="0" animBg="1"/>
      <p:bldP spid="320652" grpId="0" bldLvl="0" animBg="1"/>
      <p:bldP spid="320652" grpId="1" bldLvl="0" animBg="1"/>
      <p:bldP spid="320668" grpId="0"/>
      <p:bldP spid="320672"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endParaRPr lang="zh-CN" altLang="en-US" sz="1800" b="0" dirty="0">
              <a:solidFill>
                <a:srgbClr val="0000CC"/>
              </a:solidFill>
              <a:latin typeface="Arial" panose="020B0604020202020204" pitchFamily="34" charset="0"/>
            </a:endParaRPr>
          </a:p>
        </p:txBody>
      </p:sp>
      <p:cxnSp>
        <p:nvCxnSpPr>
          <p:cNvPr id="545795" name="AutoShape 3"/>
          <p:cNvCxnSpPr>
            <a:cxnSpLocks/>
          </p:cNvCxnSpPr>
          <p:nvPr/>
        </p:nvCxnSpPr>
        <p:spPr>
          <a:xfrm>
            <a:off x="1939115" y="4263072"/>
            <a:ext cx="1679591" cy="1420178"/>
          </a:xfrm>
          <a:prstGeom prst="bentConnector3">
            <a:avLst>
              <a:gd name="adj1" fmla="val -39892"/>
            </a:avLst>
          </a:prstGeom>
          <a:ln w="28575" cap="rnd" cmpd="sng">
            <a:solidFill>
              <a:srgbClr val="336699"/>
            </a:solidFill>
            <a:prstDash val="sysDot"/>
            <a:miter/>
            <a:headEnd type="none" w="med" len="med"/>
            <a:tailEnd type="none" w="med" len="med"/>
          </a:ln>
        </p:spPr>
      </p:cxnSp>
      <p:cxnSp>
        <p:nvCxnSpPr>
          <p:cNvPr id="545796" name="AutoShape 4"/>
          <p:cNvCxnSpPr>
            <a:cxnSpLocks/>
            <a:endCxn id="545794" idx="3"/>
          </p:cNvCxnSpPr>
          <p:nvPr/>
        </p:nvCxnSpPr>
        <p:spPr>
          <a:xfrm rot="10800000" flipV="1">
            <a:off x="8347075" y="4333875"/>
            <a:ext cx="1849438" cy="1342232"/>
          </a:xfrm>
          <a:prstGeom prst="bentConnector3">
            <a:avLst>
              <a:gd name="adj1" fmla="val -40835"/>
            </a:avLst>
          </a:prstGeom>
          <a:ln w="28575" cap="rnd" cmpd="sng">
            <a:solidFill>
              <a:srgbClr val="336699"/>
            </a:solidFill>
            <a:prstDash val="sysDot"/>
            <a:miter/>
            <a:headEnd type="none" w="med" len="med"/>
            <a:tailEnd type="none" w="med" len="med"/>
          </a:ln>
        </p:spPr>
      </p:cxnSp>
      <p:sp>
        <p:nvSpPr>
          <p:cNvPr id="545797"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dirty="0">
                <a:solidFill>
                  <a:srgbClr val="0000CC"/>
                </a:solidFill>
                <a:effectLst>
                  <a:outerShdw blurRad="38100" dist="38100" dir="2700000">
                    <a:srgbClr val="C0C0C0"/>
                  </a:outerShdw>
                </a:effectLst>
                <a:latin typeface="Arial" panose="020B0604020202020204" pitchFamily="34" charset="0"/>
              </a:rPr>
              <a:t>本节小结</a:t>
            </a:r>
          </a:p>
        </p:txBody>
      </p:sp>
      <p:sp>
        <p:nvSpPr>
          <p:cNvPr id="545798" name="AutoShape 6"/>
          <p:cNvSpPr/>
          <p:nvPr/>
        </p:nvSpPr>
        <p:spPr>
          <a:xfrm>
            <a:off x="1939115" y="3747135"/>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545799" name="Oval 7"/>
          <p:cNvSpPr/>
          <p:nvPr/>
        </p:nvSpPr>
        <p:spPr>
          <a:xfrm>
            <a:off x="1939115" y="3770947"/>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45800" name="Oval 8"/>
          <p:cNvSpPr/>
          <p:nvPr/>
        </p:nvSpPr>
        <p:spPr>
          <a:xfrm>
            <a:off x="2032777" y="3775710"/>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45801" name="Rectangle 9"/>
          <p:cNvSpPr/>
          <p:nvPr/>
        </p:nvSpPr>
        <p:spPr>
          <a:xfrm>
            <a:off x="2042302" y="1450022"/>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545802" name="Rectangle 10"/>
          <p:cNvSpPr/>
          <p:nvPr/>
        </p:nvSpPr>
        <p:spPr>
          <a:xfrm>
            <a:off x="2182002" y="1964372"/>
            <a:ext cx="1873250" cy="181483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002060"/>
                </a:solidFill>
                <a:effectLst>
                  <a:outerShdw blurRad="38100" dist="38100" dir="2700000">
                    <a:srgbClr val="C0C0C0"/>
                  </a:outerShdw>
                </a:effectLst>
                <a:latin typeface="Arial" panose="020B0604020202020204" pitchFamily="34" charset="0"/>
              </a:rPr>
              <a:t>缓冲技术引入的必要性。</a:t>
            </a:r>
          </a:p>
          <a:p>
            <a:pPr marL="116205" indent="-116205">
              <a:lnSpc>
                <a:spcPct val="80000"/>
              </a:lnSpc>
              <a:buAutoNum type="arabicPeriod"/>
            </a:pPr>
            <a:endParaRPr lang="zh-CN" altLang="en-US" sz="2000" dirty="0">
              <a:solidFill>
                <a:srgbClr val="00206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002060"/>
                </a:solidFill>
                <a:effectLst>
                  <a:outerShdw blurRad="38100" dist="38100" dir="2700000">
                    <a:srgbClr val="C0C0C0"/>
                  </a:outerShdw>
                </a:effectLst>
                <a:latin typeface="Arial" panose="020B0604020202020204" pitchFamily="34" charset="0"/>
              </a:rPr>
              <a:t>缓冲技术的概念及分类。</a:t>
            </a:r>
          </a:p>
          <a:p>
            <a:pPr marL="116205" indent="-116205">
              <a:lnSpc>
                <a:spcPct val="80000"/>
              </a:lnSpc>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pPr>
            <a:endParaRPr lang="zh-CN" altLang="en-US" sz="2000" dirty="0">
              <a:solidFill>
                <a:srgbClr val="660066"/>
              </a:solidFill>
              <a:effectLst>
                <a:outerShdw blurRad="38100" dist="38100" dir="2700000">
                  <a:srgbClr val="C0C0C0"/>
                </a:outerShdw>
              </a:effectLst>
              <a:latin typeface="Arial" panose="020B0604020202020204" pitchFamily="34" charset="0"/>
            </a:endParaRPr>
          </a:p>
        </p:txBody>
      </p:sp>
      <p:sp>
        <p:nvSpPr>
          <p:cNvPr id="545803"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endParaRPr lang="zh-CN" altLang="en-US" sz="1800" b="0" dirty="0">
              <a:latin typeface="Arial" panose="020B0604020202020204" pitchFamily="34" charset="0"/>
            </a:endParaRPr>
          </a:p>
        </p:txBody>
      </p:sp>
      <p:grpSp>
        <p:nvGrpSpPr>
          <p:cNvPr id="545804" name="Group 12"/>
          <p:cNvGrpSpPr/>
          <p:nvPr/>
        </p:nvGrpSpPr>
        <p:grpSpPr>
          <a:xfrm>
            <a:off x="4927600" y="3835400"/>
            <a:ext cx="2303463" cy="412750"/>
            <a:chOff x="2029" y="2178"/>
            <a:chExt cx="1600" cy="474"/>
          </a:xfrm>
        </p:grpSpPr>
        <p:sp>
          <p:nvSpPr>
            <p:cNvPr id="545805"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45806"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sp>
        <p:nvSpPr>
          <p:cNvPr id="545807"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545808" name="Rectangle 16"/>
          <p:cNvSpPr/>
          <p:nvPr/>
        </p:nvSpPr>
        <p:spPr>
          <a:xfrm>
            <a:off x="5181600" y="2060575"/>
            <a:ext cx="1922463" cy="132207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单缓冲区。</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双缓冲区。</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循环缓冲区</a:t>
            </a:r>
          </a:p>
        </p:txBody>
      </p:sp>
      <p:sp>
        <p:nvSpPr>
          <p:cNvPr id="545809" name="AutoShape 17"/>
          <p:cNvSpPr/>
          <p:nvPr/>
        </p:nvSpPr>
        <p:spPr>
          <a:xfrm>
            <a:off x="7962900" y="3835400"/>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545810" name="Oval 18"/>
          <p:cNvSpPr/>
          <p:nvPr/>
        </p:nvSpPr>
        <p:spPr>
          <a:xfrm>
            <a:off x="7962900" y="3871913"/>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nvGrpSpPr>
          <p:cNvPr id="545811" name="Group 19"/>
          <p:cNvGrpSpPr/>
          <p:nvPr/>
        </p:nvGrpSpPr>
        <p:grpSpPr>
          <a:xfrm>
            <a:off x="8115300" y="1490663"/>
            <a:ext cx="1952625" cy="2765425"/>
            <a:chOff x="3017" y="856"/>
            <a:chExt cx="1052" cy="1906"/>
          </a:xfrm>
        </p:grpSpPr>
        <p:sp>
          <p:nvSpPr>
            <p:cNvPr id="545812"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545813"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grpSp>
      <p:sp>
        <p:nvSpPr>
          <p:cNvPr id="545814" name="Rectangle 22"/>
          <p:cNvSpPr/>
          <p:nvPr/>
        </p:nvSpPr>
        <p:spPr>
          <a:xfrm>
            <a:off x="8264525" y="2030413"/>
            <a:ext cx="1835150" cy="206121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缓冲池的定义</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缓冲池的管理。</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缓冲池的工作方式。</a:t>
            </a:r>
          </a:p>
        </p:txBody>
      </p:sp>
      <p:sp>
        <p:nvSpPr>
          <p:cNvPr id="545815" name="Text Box 29"/>
          <p:cNvSpPr txBox="1"/>
          <p:nvPr/>
        </p:nvSpPr>
        <p:spPr>
          <a:xfrm>
            <a:off x="1894665" y="4372610"/>
            <a:ext cx="22320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缓冲技术的引入</a:t>
            </a:r>
          </a:p>
        </p:txBody>
      </p:sp>
      <p:sp>
        <p:nvSpPr>
          <p:cNvPr id="545816" name="Text Box 30"/>
          <p:cNvSpPr txBox="1"/>
          <p:nvPr/>
        </p:nvSpPr>
        <p:spPr>
          <a:xfrm>
            <a:off x="4727575" y="4516438"/>
            <a:ext cx="2736850"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缓冲区的分类</a:t>
            </a:r>
          </a:p>
        </p:txBody>
      </p:sp>
      <p:sp>
        <p:nvSpPr>
          <p:cNvPr id="545817" name="Text Box 31"/>
          <p:cNvSpPr txBox="1"/>
          <p:nvPr/>
        </p:nvSpPr>
        <p:spPr>
          <a:xfrm>
            <a:off x="7950200" y="4572000"/>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缓冲池</a:t>
            </a:r>
          </a:p>
        </p:txBody>
      </p:sp>
      <p:sp>
        <p:nvSpPr>
          <p:cNvPr id="27" name="矩形 26">
            <a:extLst>
              <a:ext uri="{FF2B5EF4-FFF2-40B4-BE49-F238E27FC236}">
                <a16:creationId xmlns:a16="http://schemas.microsoft.com/office/drawing/2014/main" id="{50CEAA0B-999C-4A0A-B562-36B06CB4BA57}"/>
              </a:ext>
            </a:extLst>
          </p:cNvPr>
          <p:cNvSpPr/>
          <p:nvPr/>
        </p:nvSpPr>
        <p:spPr>
          <a:xfrm>
            <a:off x="551590" y="187362"/>
            <a:ext cx="2880114" cy="385763"/>
          </a:xfrm>
          <a:prstGeom prst="rect">
            <a:avLst/>
          </a:prstGeom>
        </p:spPr>
        <p:txBody>
          <a:bodyPr wrap="none" fromWordArt="1">
            <a:prstTxWarp prst="textPlain">
              <a:avLst>
                <a:gd name="adj" fmla="val 50028"/>
              </a:avLst>
            </a:prstTxWarp>
            <a:normAutofit fontScale="6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5.5 缓冲技术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45796"/>
                                        </p:tgtEl>
                                        <p:attrNameLst>
                                          <p:attrName>style.visibility</p:attrName>
                                        </p:attrNameLst>
                                      </p:cBhvr>
                                      <p:to>
                                        <p:strVal val="visible"/>
                                      </p:to>
                                    </p:set>
                                    <p:anim calcmode="lin" valueType="num">
                                      <p:cBhvr additive="base">
                                        <p:cTn id="7" dur="500" fill="hold"/>
                                        <p:tgtEl>
                                          <p:spTgt spid="545796"/>
                                        </p:tgtEl>
                                        <p:attrNameLst>
                                          <p:attrName>ppt_x</p:attrName>
                                        </p:attrNameLst>
                                      </p:cBhvr>
                                      <p:tavLst>
                                        <p:tav tm="0">
                                          <p:val>
                                            <p:strVal val="#ppt_x"/>
                                          </p:val>
                                        </p:tav>
                                        <p:tav tm="100000">
                                          <p:val>
                                            <p:strVal val="#ppt_x"/>
                                          </p:val>
                                        </p:tav>
                                      </p:tavLst>
                                    </p:anim>
                                    <p:anim calcmode="lin" valueType="num">
                                      <p:cBhvr additive="base">
                                        <p:cTn id="8" dur="500" fill="hold"/>
                                        <p:tgtEl>
                                          <p:spTgt spid="54579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45794"/>
                                        </p:tgtEl>
                                        <p:attrNameLst>
                                          <p:attrName>style.visibility</p:attrName>
                                        </p:attrNameLst>
                                      </p:cBhvr>
                                      <p:to>
                                        <p:strVal val="visible"/>
                                      </p:to>
                                    </p:set>
                                    <p:anim calcmode="lin" valueType="num">
                                      <p:cBhvr additive="base">
                                        <p:cTn id="12" dur="500" fill="hold"/>
                                        <p:tgtEl>
                                          <p:spTgt spid="545794"/>
                                        </p:tgtEl>
                                        <p:attrNameLst>
                                          <p:attrName>ppt_x</p:attrName>
                                        </p:attrNameLst>
                                      </p:cBhvr>
                                      <p:tavLst>
                                        <p:tav tm="0">
                                          <p:val>
                                            <p:strVal val="#ppt_x"/>
                                          </p:val>
                                        </p:tav>
                                        <p:tav tm="100000">
                                          <p:val>
                                            <p:strVal val="#ppt_x"/>
                                          </p:val>
                                        </p:tav>
                                      </p:tavLst>
                                    </p:anim>
                                    <p:anim calcmode="lin" valueType="num">
                                      <p:cBhvr additive="base">
                                        <p:cTn id="13" dur="500" fill="hold"/>
                                        <p:tgtEl>
                                          <p:spTgt spid="54579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45795"/>
                                        </p:tgtEl>
                                        <p:attrNameLst>
                                          <p:attrName>style.visibility</p:attrName>
                                        </p:attrNameLst>
                                      </p:cBhvr>
                                      <p:to>
                                        <p:strVal val="visible"/>
                                      </p:to>
                                    </p:set>
                                    <p:anim calcmode="lin" valueType="num">
                                      <p:cBhvr additive="base">
                                        <p:cTn id="17" dur="500" fill="hold"/>
                                        <p:tgtEl>
                                          <p:spTgt spid="545795"/>
                                        </p:tgtEl>
                                        <p:attrNameLst>
                                          <p:attrName>ppt_x</p:attrName>
                                        </p:attrNameLst>
                                      </p:cBhvr>
                                      <p:tavLst>
                                        <p:tav tm="0">
                                          <p:val>
                                            <p:strVal val="#ppt_x"/>
                                          </p:val>
                                        </p:tav>
                                        <p:tav tm="100000">
                                          <p:val>
                                            <p:strVal val="#ppt_x"/>
                                          </p:val>
                                        </p:tav>
                                      </p:tavLst>
                                    </p:anim>
                                    <p:anim calcmode="lin" valueType="num">
                                      <p:cBhvr additive="base">
                                        <p:cTn id="18" dur="500" fill="hold"/>
                                        <p:tgtEl>
                                          <p:spTgt spid="54579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45797"/>
                                        </p:tgtEl>
                                        <p:attrNameLst>
                                          <p:attrName>style.visibility</p:attrName>
                                        </p:attrNameLst>
                                      </p:cBhvr>
                                      <p:to>
                                        <p:strVal val="visible"/>
                                      </p:to>
                                    </p:set>
                                    <p:anim calcmode="lin" valueType="num">
                                      <p:cBhvr additive="base">
                                        <p:cTn id="22" dur="500" fill="hold"/>
                                        <p:tgtEl>
                                          <p:spTgt spid="545797"/>
                                        </p:tgtEl>
                                        <p:attrNameLst>
                                          <p:attrName>ppt_x</p:attrName>
                                        </p:attrNameLst>
                                      </p:cBhvr>
                                      <p:tavLst>
                                        <p:tav tm="0">
                                          <p:val>
                                            <p:strVal val="#ppt_x"/>
                                          </p:val>
                                        </p:tav>
                                        <p:tav tm="100000">
                                          <p:val>
                                            <p:strVal val="#ppt_x"/>
                                          </p:val>
                                        </p:tav>
                                      </p:tavLst>
                                    </p:anim>
                                    <p:anim calcmode="lin" valueType="num">
                                      <p:cBhvr additive="base">
                                        <p:cTn id="23" dur="500" fill="hold"/>
                                        <p:tgtEl>
                                          <p:spTgt spid="54579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45798"/>
                                        </p:tgtEl>
                                        <p:attrNameLst>
                                          <p:attrName>style.visibility</p:attrName>
                                        </p:attrNameLst>
                                      </p:cBhvr>
                                      <p:to>
                                        <p:strVal val="visible"/>
                                      </p:to>
                                    </p:set>
                                    <p:anim calcmode="lin" valueType="num">
                                      <p:cBhvr additive="base">
                                        <p:cTn id="27" dur="500" fill="hold"/>
                                        <p:tgtEl>
                                          <p:spTgt spid="545798"/>
                                        </p:tgtEl>
                                        <p:attrNameLst>
                                          <p:attrName>ppt_x</p:attrName>
                                        </p:attrNameLst>
                                      </p:cBhvr>
                                      <p:tavLst>
                                        <p:tav tm="0">
                                          <p:val>
                                            <p:strVal val="#ppt_x"/>
                                          </p:val>
                                        </p:tav>
                                        <p:tav tm="100000">
                                          <p:val>
                                            <p:strVal val="#ppt_x"/>
                                          </p:val>
                                        </p:tav>
                                      </p:tavLst>
                                    </p:anim>
                                    <p:anim calcmode="lin" valueType="num">
                                      <p:cBhvr additive="base">
                                        <p:cTn id="28" dur="500" fill="hold"/>
                                        <p:tgtEl>
                                          <p:spTgt spid="54579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45815"/>
                                        </p:tgtEl>
                                        <p:attrNameLst>
                                          <p:attrName>style.visibility</p:attrName>
                                        </p:attrNameLst>
                                      </p:cBhvr>
                                      <p:to>
                                        <p:strVal val="visible"/>
                                      </p:to>
                                    </p:set>
                                    <p:anim calcmode="lin" valueType="num">
                                      <p:cBhvr additive="base">
                                        <p:cTn id="32" dur="500" fill="hold"/>
                                        <p:tgtEl>
                                          <p:spTgt spid="545815"/>
                                        </p:tgtEl>
                                        <p:attrNameLst>
                                          <p:attrName>ppt_x</p:attrName>
                                        </p:attrNameLst>
                                      </p:cBhvr>
                                      <p:tavLst>
                                        <p:tav tm="0">
                                          <p:val>
                                            <p:strVal val="#ppt_x"/>
                                          </p:val>
                                        </p:tav>
                                        <p:tav tm="100000">
                                          <p:val>
                                            <p:strVal val="#ppt_x"/>
                                          </p:val>
                                        </p:tav>
                                      </p:tavLst>
                                    </p:anim>
                                    <p:anim calcmode="lin" valueType="num">
                                      <p:cBhvr additive="base">
                                        <p:cTn id="33" dur="500" fill="hold"/>
                                        <p:tgtEl>
                                          <p:spTgt spid="545815"/>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45799"/>
                                        </p:tgtEl>
                                        <p:attrNameLst>
                                          <p:attrName>style.visibility</p:attrName>
                                        </p:attrNameLst>
                                      </p:cBhvr>
                                      <p:to>
                                        <p:strVal val="visible"/>
                                      </p:to>
                                    </p:set>
                                    <p:anim calcmode="lin" valueType="num">
                                      <p:cBhvr additive="base">
                                        <p:cTn id="37" dur="500" fill="hold"/>
                                        <p:tgtEl>
                                          <p:spTgt spid="545799"/>
                                        </p:tgtEl>
                                        <p:attrNameLst>
                                          <p:attrName>ppt_x</p:attrName>
                                        </p:attrNameLst>
                                      </p:cBhvr>
                                      <p:tavLst>
                                        <p:tav tm="0">
                                          <p:val>
                                            <p:strVal val="#ppt_x"/>
                                          </p:val>
                                        </p:tav>
                                        <p:tav tm="100000">
                                          <p:val>
                                            <p:strVal val="#ppt_x"/>
                                          </p:val>
                                        </p:tav>
                                      </p:tavLst>
                                    </p:anim>
                                    <p:anim calcmode="lin" valueType="num">
                                      <p:cBhvr additive="base">
                                        <p:cTn id="38" dur="500" fill="hold"/>
                                        <p:tgtEl>
                                          <p:spTgt spid="545799"/>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45800"/>
                                        </p:tgtEl>
                                        <p:attrNameLst>
                                          <p:attrName>style.visibility</p:attrName>
                                        </p:attrNameLst>
                                      </p:cBhvr>
                                      <p:to>
                                        <p:strVal val="visible"/>
                                      </p:to>
                                    </p:set>
                                    <p:anim calcmode="lin" valueType="num">
                                      <p:cBhvr additive="base">
                                        <p:cTn id="42" dur="500" fill="hold"/>
                                        <p:tgtEl>
                                          <p:spTgt spid="545800"/>
                                        </p:tgtEl>
                                        <p:attrNameLst>
                                          <p:attrName>ppt_x</p:attrName>
                                        </p:attrNameLst>
                                      </p:cBhvr>
                                      <p:tavLst>
                                        <p:tav tm="0">
                                          <p:val>
                                            <p:strVal val="#ppt_x"/>
                                          </p:val>
                                        </p:tav>
                                        <p:tav tm="100000">
                                          <p:val>
                                            <p:strVal val="#ppt_x"/>
                                          </p:val>
                                        </p:tav>
                                      </p:tavLst>
                                    </p:anim>
                                    <p:anim calcmode="lin" valueType="num">
                                      <p:cBhvr additive="base">
                                        <p:cTn id="43" dur="500" fill="hold"/>
                                        <p:tgtEl>
                                          <p:spTgt spid="545800"/>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545801"/>
                                        </p:tgtEl>
                                        <p:attrNameLst>
                                          <p:attrName>style.visibility</p:attrName>
                                        </p:attrNameLst>
                                      </p:cBhvr>
                                      <p:to>
                                        <p:strVal val="visible"/>
                                      </p:to>
                                    </p:set>
                                    <p:anim calcmode="lin" valueType="num">
                                      <p:cBhvr additive="base">
                                        <p:cTn id="47" dur="500" fill="hold"/>
                                        <p:tgtEl>
                                          <p:spTgt spid="545801"/>
                                        </p:tgtEl>
                                        <p:attrNameLst>
                                          <p:attrName>ppt_x</p:attrName>
                                        </p:attrNameLst>
                                      </p:cBhvr>
                                      <p:tavLst>
                                        <p:tav tm="0">
                                          <p:val>
                                            <p:strVal val="#ppt_x"/>
                                          </p:val>
                                        </p:tav>
                                        <p:tav tm="100000">
                                          <p:val>
                                            <p:strVal val="#ppt_x"/>
                                          </p:val>
                                        </p:tav>
                                      </p:tavLst>
                                    </p:anim>
                                    <p:anim calcmode="lin" valueType="num">
                                      <p:cBhvr additive="base">
                                        <p:cTn id="48" dur="500" fill="hold"/>
                                        <p:tgtEl>
                                          <p:spTgt spid="54580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545802"/>
                                        </p:tgtEl>
                                        <p:attrNameLst>
                                          <p:attrName>style.visibility</p:attrName>
                                        </p:attrNameLst>
                                      </p:cBhvr>
                                      <p:to>
                                        <p:strVal val="visible"/>
                                      </p:to>
                                    </p:set>
                                    <p:anim calcmode="lin" valueType="num">
                                      <p:cBhvr additive="base">
                                        <p:cTn id="52" dur="500" fill="hold"/>
                                        <p:tgtEl>
                                          <p:spTgt spid="545802"/>
                                        </p:tgtEl>
                                        <p:attrNameLst>
                                          <p:attrName>ppt_x</p:attrName>
                                        </p:attrNameLst>
                                      </p:cBhvr>
                                      <p:tavLst>
                                        <p:tav tm="0">
                                          <p:val>
                                            <p:strVal val="#ppt_x"/>
                                          </p:val>
                                        </p:tav>
                                        <p:tav tm="100000">
                                          <p:val>
                                            <p:strVal val="#ppt_x"/>
                                          </p:val>
                                        </p:tav>
                                      </p:tavLst>
                                    </p:anim>
                                    <p:anim calcmode="lin" valueType="num">
                                      <p:cBhvr additive="base">
                                        <p:cTn id="53" dur="500" fill="hold"/>
                                        <p:tgtEl>
                                          <p:spTgt spid="545802"/>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545803"/>
                                        </p:tgtEl>
                                        <p:attrNameLst>
                                          <p:attrName>style.visibility</p:attrName>
                                        </p:attrNameLst>
                                      </p:cBhvr>
                                      <p:to>
                                        <p:strVal val="visible"/>
                                      </p:to>
                                    </p:set>
                                    <p:anim calcmode="lin" valueType="num">
                                      <p:cBhvr additive="base">
                                        <p:cTn id="57" dur="500" fill="hold"/>
                                        <p:tgtEl>
                                          <p:spTgt spid="545803"/>
                                        </p:tgtEl>
                                        <p:attrNameLst>
                                          <p:attrName>ppt_x</p:attrName>
                                        </p:attrNameLst>
                                      </p:cBhvr>
                                      <p:tavLst>
                                        <p:tav tm="0">
                                          <p:val>
                                            <p:strVal val="#ppt_x"/>
                                          </p:val>
                                        </p:tav>
                                        <p:tav tm="100000">
                                          <p:val>
                                            <p:strVal val="#ppt_x"/>
                                          </p:val>
                                        </p:tav>
                                      </p:tavLst>
                                    </p:anim>
                                    <p:anim calcmode="lin" valueType="num">
                                      <p:cBhvr additive="base">
                                        <p:cTn id="58" dur="500" fill="hold"/>
                                        <p:tgtEl>
                                          <p:spTgt spid="545803"/>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545816"/>
                                        </p:tgtEl>
                                        <p:attrNameLst>
                                          <p:attrName>style.visibility</p:attrName>
                                        </p:attrNameLst>
                                      </p:cBhvr>
                                      <p:to>
                                        <p:strVal val="visible"/>
                                      </p:to>
                                    </p:set>
                                    <p:anim calcmode="lin" valueType="num">
                                      <p:cBhvr additive="base">
                                        <p:cTn id="62" dur="500" fill="hold"/>
                                        <p:tgtEl>
                                          <p:spTgt spid="545816"/>
                                        </p:tgtEl>
                                        <p:attrNameLst>
                                          <p:attrName>ppt_x</p:attrName>
                                        </p:attrNameLst>
                                      </p:cBhvr>
                                      <p:tavLst>
                                        <p:tav tm="0">
                                          <p:val>
                                            <p:strVal val="#ppt_x"/>
                                          </p:val>
                                        </p:tav>
                                        <p:tav tm="100000">
                                          <p:val>
                                            <p:strVal val="#ppt_x"/>
                                          </p:val>
                                        </p:tav>
                                      </p:tavLst>
                                    </p:anim>
                                    <p:anim calcmode="lin" valueType="num">
                                      <p:cBhvr additive="base">
                                        <p:cTn id="63" dur="500" fill="hold"/>
                                        <p:tgtEl>
                                          <p:spTgt spid="545816"/>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545804"/>
                                        </p:tgtEl>
                                        <p:attrNameLst>
                                          <p:attrName>style.visibility</p:attrName>
                                        </p:attrNameLst>
                                      </p:cBhvr>
                                      <p:to>
                                        <p:strVal val="visible"/>
                                      </p:to>
                                    </p:set>
                                    <p:anim calcmode="lin" valueType="num">
                                      <p:cBhvr additive="base">
                                        <p:cTn id="67" dur="500" fill="hold"/>
                                        <p:tgtEl>
                                          <p:spTgt spid="545804"/>
                                        </p:tgtEl>
                                        <p:attrNameLst>
                                          <p:attrName>ppt_x</p:attrName>
                                        </p:attrNameLst>
                                      </p:cBhvr>
                                      <p:tavLst>
                                        <p:tav tm="0">
                                          <p:val>
                                            <p:strVal val="#ppt_x"/>
                                          </p:val>
                                        </p:tav>
                                        <p:tav tm="100000">
                                          <p:val>
                                            <p:strVal val="#ppt_x"/>
                                          </p:val>
                                        </p:tav>
                                      </p:tavLst>
                                    </p:anim>
                                    <p:anim calcmode="lin" valueType="num">
                                      <p:cBhvr additive="base">
                                        <p:cTn id="68" dur="500" fill="hold"/>
                                        <p:tgtEl>
                                          <p:spTgt spid="545804"/>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545807"/>
                                        </p:tgtEl>
                                        <p:attrNameLst>
                                          <p:attrName>style.visibility</p:attrName>
                                        </p:attrNameLst>
                                      </p:cBhvr>
                                      <p:to>
                                        <p:strVal val="visible"/>
                                      </p:to>
                                    </p:set>
                                    <p:anim calcmode="lin" valueType="num">
                                      <p:cBhvr additive="base">
                                        <p:cTn id="72" dur="500" fill="hold"/>
                                        <p:tgtEl>
                                          <p:spTgt spid="545807"/>
                                        </p:tgtEl>
                                        <p:attrNameLst>
                                          <p:attrName>ppt_x</p:attrName>
                                        </p:attrNameLst>
                                      </p:cBhvr>
                                      <p:tavLst>
                                        <p:tav tm="0">
                                          <p:val>
                                            <p:strVal val="#ppt_x"/>
                                          </p:val>
                                        </p:tav>
                                        <p:tav tm="100000">
                                          <p:val>
                                            <p:strVal val="#ppt_x"/>
                                          </p:val>
                                        </p:tav>
                                      </p:tavLst>
                                    </p:anim>
                                    <p:anim calcmode="lin" valueType="num">
                                      <p:cBhvr additive="base">
                                        <p:cTn id="73" dur="500" fill="hold"/>
                                        <p:tgtEl>
                                          <p:spTgt spid="545807"/>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545808"/>
                                        </p:tgtEl>
                                        <p:attrNameLst>
                                          <p:attrName>style.visibility</p:attrName>
                                        </p:attrNameLst>
                                      </p:cBhvr>
                                      <p:to>
                                        <p:strVal val="visible"/>
                                      </p:to>
                                    </p:set>
                                    <p:anim calcmode="lin" valueType="num">
                                      <p:cBhvr additive="base">
                                        <p:cTn id="77" dur="500" fill="hold"/>
                                        <p:tgtEl>
                                          <p:spTgt spid="545808"/>
                                        </p:tgtEl>
                                        <p:attrNameLst>
                                          <p:attrName>ppt_x</p:attrName>
                                        </p:attrNameLst>
                                      </p:cBhvr>
                                      <p:tavLst>
                                        <p:tav tm="0">
                                          <p:val>
                                            <p:strVal val="#ppt_x"/>
                                          </p:val>
                                        </p:tav>
                                        <p:tav tm="100000">
                                          <p:val>
                                            <p:strVal val="#ppt_x"/>
                                          </p:val>
                                        </p:tav>
                                      </p:tavLst>
                                    </p:anim>
                                    <p:anim calcmode="lin" valueType="num">
                                      <p:cBhvr additive="base">
                                        <p:cTn id="78" dur="500" fill="hold"/>
                                        <p:tgtEl>
                                          <p:spTgt spid="545808"/>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545809"/>
                                        </p:tgtEl>
                                        <p:attrNameLst>
                                          <p:attrName>style.visibility</p:attrName>
                                        </p:attrNameLst>
                                      </p:cBhvr>
                                      <p:to>
                                        <p:strVal val="visible"/>
                                      </p:to>
                                    </p:set>
                                    <p:anim calcmode="lin" valueType="num">
                                      <p:cBhvr additive="base">
                                        <p:cTn id="82" dur="500" fill="hold"/>
                                        <p:tgtEl>
                                          <p:spTgt spid="545809"/>
                                        </p:tgtEl>
                                        <p:attrNameLst>
                                          <p:attrName>ppt_x</p:attrName>
                                        </p:attrNameLst>
                                      </p:cBhvr>
                                      <p:tavLst>
                                        <p:tav tm="0">
                                          <p:val>
                                            <p:strVal val="#ppt_x"/>
                                          </p:val>
                                        </p:tav>
                                        <p:tav tm="100000">
                                          <p:val>
                                            <p:strVal val="#ppt_x"/>
                                          </p:val>
                                        </p:tav>
                                      </p:tavLst>
                                    </p:anim>
                                    <p:anim calcmode="lin" valueType="num">
                                      <p:cBhvr additive="base">
                                        <p:cTn id="83" dur="500" fill="hold"/>
                                        <p:tgtEl>
                                          <p:spTgt spid="545809"/>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545817"/>
                                        </p:tgtEl>
                                        <p:attrNameLst>
                                          <p:attrName>style.visibility</p:attrName>
                                        </p:attrNameLst>
                                      </p:cBhvr>
                                      <p:to>
                                        <p:strVal val="visible"/>
                                      </p:to>
                                    </p:set>
                                    <p:anim calcmode="lin" valueType="num">
                                      <p:cBhvr additive="base">
                                        <p:cTn id="87" dur="500" fill="hold"/>
                                        <p:tgtEl>
                                          <p:spTgt spid="545817"/>
                                        </p:tgtEl>
                                        <p:attrNameLst>
                                          <p:attrName>ppt_x</p:attrName>
                                        </p:attrNameLst>
                                      </p:cBhvr>
                                      <p:tavLst>
                                        <p:tav tm="0">
                                          <p:val>
                                            <p:strVal val="#ppt_x"/>
                                          </p:val>
                                        </p:tav>
                                        <p:tav tm="100000">
                                          <p:val>
                                            <p:strVal val="#ppt_x"/>
                                          </p:val>
                                        </p:tav>
                                      </p:tavLst>
                                    </p:anim>
                                    <p:anim calcmode="lin" valueType="num">
                                      <p:cBhvr additive="base">
                                        <p:cTn id="88" dur="500" fill="hold"/>
                                        <p:tgtEl>
                                          <p:spTgt spid="545817"/>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545810"/>
                                        </p:tgtEl>
                                        <p:attrNameLst>
                                          <p:attrName>style.visibility</p:attrName>
                                        </p:attrNameLst>
                                      </p:cBhvr>
                                      <p:to>
                                        <p:strVal val="visible"/>
                                      </p:to>
                                    </p:set>
                                    <p:anim calcmode="lin" valueType="num">
                                      <p:cBhvr additive="base">
                                        <p:cTn id="92" dur="500" fill="hold"/>
                                        <p:tgtEl>
                                          <p:spTgt spid="545810"/>
                                        </p:tgtEl>
                                        <p:attrNameLst>
                                          <p:attrName>ppt_x</p:attrName>
                                        </p:attrNameLst>
                                      </p:cBhvr>
                                      <p:tavLst>
                                        <p:tav tm="0">
                                          <p:val>
                                            <p:strVal val="#ppt_x"/>
                                          </p:val>
                                        </p:tav>
                                        <p:tav tm="100000">
                                          <p:val>
                                            <p:strVal val="#ppt_x"/>
                                          </p:val>
                                        </p:tav>
                                      </p:tavLst>
                                    </p:anim>
                                    <p:anim calcmode="lin" valueType="num">
                                      <p:cBhvr additive="base">
                                        <p:cTn id="93" dur="500" fill="hold"/>
                                        <p:tgtEl>
                                          <p:spTgt spid="545810"/>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545811"/>
                                        </p:tgtEl>
                                        <p:attrNameLst>
                                          <p:attrName>style.visibility</p:attrName>
                                        </p:attrNameLst>
                                      </p:cBhvr>
                                      <p:to>
                                        <p:strVal val="visible"/>
                                      </p:to>
                                    </p:set>
                                    <p:anim calcmode="lin" valueType="num">
                                      <p:cBhvr additive="base">
                                        <p:cTn id="97" dur="500" fill="hold"/>
                                        <p:tgtEl>
                                          <p:spTgt spid="545811"/>
                                        </p:tgtEl>
                                        <p:attrNameLst>
                                          <p:attrName>ppt_x</p:attrName>
                                        </p:attrNameLst>
                                      </p:cBhvr>
                                      <p:tavLst>
                                        <p:tav tm="0">
                                          <p:val>
                                            <p:strVal val="#ppt_x"/>
                                          </p:val>
                                        </p:tav>
                                        <p:tav tm="100000">
                                          <p:val>
                                            <p:strVal val="#ppt_x"/>
                                          </p:val>
                                        </p:tav>
                                      </p:tavLst>
                                    </p:anim>
                                    <p:anim calcmode="lin" valueType="num">
                                      <p:cBhvr additive="base">
                                        <p:cTn id="98" dur="500" fill="hold"/>
                                        <p:tgtEl>
                                          <p:spTgt spid="545811"/>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545814"/>
                                        </p:tgtEl>
                                        <p:attrNameLst>
                                          <p:attrName>style.visibility</p:attrName>
                                        </p:attrNameLst>
                                      </p:cBhvr>
                                      <p:to>
                                        <p:strVal val="visible"/>
                                      </p:to>
                                    </p:set>
                                    <p:anim calcmode="lin" valueType="num">
                                      <p:cBhvr additive="base">
                                        <p:cTn id="102" dur="500" fill="hold"/>
                                        <p:tgtEl>
                                          <p:spTgt spid="545814"/>
                                        </p:tgtEl>
                                        <p:attrNameLst>
                                          <p:attrName>ppt_x</p:attrName>
                                        </p:attrNameLst>
                                      </p:cBhvr>
                                      <p:tavLst>
                                        <p:tav tm="0">
                                          <p:val>
                                            <p:strVal val="#ppt_x"/>
                                          </p:val>
                                        </p:tav>
                                        <p:tav tm="100000">
                                          <p:val>
                                            <p:strVal val="#ppt_x"/>
                                          </p:val>
                                        </p:tav>
                                      </p:tavLst>
                                    </p:anim>
                                    <p:anim calcmode="lin" valueType="num">
                                      <p:cBhvr additive="base">
                                        <p:cTn id="103" dur="500" fill="hold"/>
                                        <p:tgtEl>
                                          <p:spTgt spid="5458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4" grpId="0" bldLvl="0" animBg="1"/>
      <p:bldP spid="545797" grpId="0"/>
      <p:bldP spid="545798" grpId="0" bldLvl="0" animBg="1"/>
      <p:bldP spid="545799" grpId="0" bldLvl="0" animBg="1"/>
      <p:bldP spid="545800" grpId="0" bldLvl="0" animBg="1"/>
      <p:bldP spid="545801" grpId="0" bldLvl="0" animBg="1"/>
      <p:bldP spid="545802" grpId="0"/>
      <p:bldP spid="545803" grpId="0" bldLvl="0" animBg="1"/>
      <p:bldP spid="545807" grpId="0" bldLvl="0" animBg="1"/>
      <p:bldP spid="545808" grpId="0"/>
      <p:bldP spid="545809" grpId="0" bldLvl="0" animBg="1"/>
      <p:bldP spid="545810" grpId="0" bldLvl="0" animBg="1"/>
      <p:bldP spid="545814" grpId="0"/>
      <p:bldP spid="545815" grpId="0"/>
      <p:bldP spid="545816" grpId="0"/>
      <p:bldP spid="54581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任意多边形 401409"/>
          <p:cNvSpPr/>
          <p:nvPr/>
        </p:nvSpPr>
        <p:spPr>
          <a:xfrm rot="5400000">
            <a:off x="-2413000" y="1100387"/>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sp>
        <p:nvSpPr>
          <p:cNvPr id="401429" name="任意多边形 401428"/>
          <p:cNvSpPr/>
          <p:nvPr/>
        </p:nvSpPr>
        <p:spPr>
          <a:xfrm rot="-16200000" flipH="1">
            <a:off x="-2016125" y="1608387"/>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401439" name="组合 401438"/>
          <p:cNvGrpSpPr/>
          <p:nvPr/>
        </p:nvGrpSpPr>
        <p:grpSpPr>
          <a:xfrm>
            <a:off x="1982232" y="2287996"/>
            <a:ext cx="3979863" cy="385763"/>
            <a:chOff x="1338" y="2387"/>
            <a:chExt cx="2790" cy="320"/>
          </a:xfrm>
        </p:grpSpPr>
        <p:sp>
          <p:nvSpPr>
            <p:cNvPr id="401440" name="圆角矩形 401439">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一、驱动程序功能与特点</a:t>
              </a:r>
              <a:r>
                <a:rPr lang="en-US" altLang="zh-CN">
                  <a:solidFill>
                    <a:srgbClr val="000099"/>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401441" name="组合 401440"/>
            <p:cNvGrpSpPr/>
            <p:nvPr/>
          </p:nvGrpSpPr>
          <p:grpSpPr>
            <a:xfrm>
              <a:off x="1338" y="2432"/>
              <a:ext cx="240" cy="240"/>
              <a:chOff x="2078" y="1680"/>
              <a:chExt cx="1615" cy="1615"/>
            </a:xfrm>
          </p:grpSpPr>
          <p:sp>
            <p:nvSpPr>
              <p:cNvPr id="401442" name="椭圆 401441"/>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401443" name="椭圆 401442"/>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401444" name="椭圆 401443"/>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401445" name="椭圆 401444"/>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401446" name="椭圆 401445"/>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401447" name="椭圆 401446"/>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grpSp>
        <p:nvGrpSpPr>
          <p:cNvPr id="401448" name="组合 401447"/>
          <p:cNvGrpSpPr/>
          <p:nvPr/>
        </p:nvGrpSpPr>
        <p:grpSpPr>
          <a:xfrm>
            <a:off x="2078578" y="3942604"/>
            <a:ext cx="4051300" cy="390525"/>
            <a:chOff x="1092" y="3168"/>
            <a:chExt cx="3084" cy="320"/>
          </a:xfrm>
        </p:grpSpPr>
        <p:sp>
          <p:nvSpPr>
            <p:cNvPr id="401449" name="圆角矩形 401448">
              <a:hlinkClick r:id="rId4"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二、驱动程序处理过程</a:t>
              </a:r>
            </a:p>
          </p:txBody>
        </p:sp>
        <p:grpSp>
          <p:nvGrpSpPr>
            <p:cNvPr id="401450" name="组合 401449"/>
            <p:cNvGrpSpPr/>
            <p:nvPr/>
          </p:nvGrpSpPr>
          <p:grpSpPr>
            <a:xfrm>
              <a:off x="1092" y="3232"/>
              <a:ext cx="240" cy="240"/>
              <a:chOff x="2078" y="1680"/>
              <a:chExt cx="1615" cy="1615"/>
            </a:xfrm>
          </p:grpSpPr>
          <p:sp>
            <p:nvSpPr>
              <p:cNvPr id="401451" name="椭圆 401450"/>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401452" name="椭圆 401451"/>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401453" name="椭圆 401452"/>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401454" name="椭圆 401453"/>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401455" name="椭圆 401454"/>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401456" name="椭圆 401455"/>
              <p:cNvSpPr/>
              <p:nvPr/>
            </p:nvSpPr>
            <p:spPr>
              <a:xfrm>
                <a:off x="2337" y="1939"/>
                <a:ext cx="1096" cy="1098"/>
              </a:xfrm>
              <a:prstGeom prst="ellipse">
                <a:avLst/>
              </a:prstGeom>
              <a:gradFill rotWithShape="1">
                <a:gsLst>
                  <a:gs pos="0">
                    <a:srgbClr val="8D67E1"/>
                  </a:gs>
                  <a:gs pos="100000">
                    <a:srgbClr val="8D67E1">
                      <a:gamma/>
                      <a:shade val="48627"/>
                      <a:invGamma/>
                    </a:srgbClr>
                  </a:gs>
                </a:gsLst>
                <a:lin ang="2700000" scaled="1"/>
                <a:tileRect/>
              </a:gradFill>
              <a:ln w="38100">
                <a:noFill/>
              </a:ln>
            </p:spPr>
            <p:txBody>
              <a:bodyPr/>
              <a:lstStyle/>
              <a:p>
                <a:endParaRPr lang="zh-CN" altLang="en-US"/>
              </a:p>
            </p:txBody>
          </p:sp>
        </p:grpSp>
      </p:grpSp>
      <p:sp>
        <p:nvSpPr>
          <p:cNvPr id="401458" name="矩形 401457"/>
          <p:cNvSpPr/>
          <p:nvPr/>
        </p:nvSpPr>
        <p:spPr>
          <a:xfrm>
            <a:off x="407368" y="124460"/>
            <a:ext cx="3887788"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5.6 设备驱动程序</a:t>
            </a:r>
          </a:p>
        </p:txBody>
      </p:sp>
    </p:spTree>
  </p:cSld>
  <p:clrMapOvr>
    <a:masterClrMapping/>
  </p:clrMapOvr>
  <p:transition>
    <p:diamond/>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7" name="文本框 322566"/>
          <p:cNvSpPr txBox="1"/>
          <p:nvPr/>
        </p:nvSpPr>
        <p:spPr>
          <a:xfrm>
            <a:off x="1343472" y="1124744"/>
            <a:ext cx="9865096" cy="4742815"/>
          </a:xfrm>
          <a:prstGeom prst="rect">
            <a:avLst/>
          </a:prstGeom>
          <a:noFill/>
          <a:ln w="9525">
            <a:noFill/>
          </a:ln>
        </p:spPr>
        <p:txBody>
          <a:bodyPr wrap="square">
            <a:spAutoFit/>
          </a:bodyPr>
          <a:lstStyle/>
          <a:p>
            <a:pPr>
              <a:lnSpc>
                <a:spcPct val="110000"/>
              </a:lnSpc>
              <a:spcBef>
                <a:spcPct val="30000"/>
              </a:spcBef>
            </a:pPr>
            <a:r>
              <a:rPr lang="zh-CN" altLang="en-US" sz="2800" dirty="0">
                <a:solidFill>
                  <a:srgbClr val="0000CC"/>
                </a:solidFill>
                <a:effectLst>
                  <a:outerShdw blurRad="38100" dist="38100" dir="2700000">
                    <a:srgbClr val="C0C0C0"/>
                  </a:outerShdw>
                </a:effectLst>
                <a:latin typeface="Tahoma" panose="020B0604030504040204" pitchFamily="34" charset="0"/>
              </a:rPr>
              <a:t>设备驱动程序是什么</a:t>
            </a:r>
            <a:r>
              <a:rPr lang="en-US" altLang="zh-CN" sz="2800" dirty="0">
                <a:solidFill>
                  <a:srgbClr val="0000CC"/>
                </a:solidFill>
                <a:effectLst>
                  <a:outerShdw blurRad="38100" dist="38100" dir="2700000">
                    <a:srgbClr val="C0C0C0"/>
                  </a:outerShdw>
                </a:effectLst>
                <a:latin typeface="Tahoma" panose="020B0604030504040204" pitchFamily="34" charset="0"/>
              </a:rPr>
              <a:t>?</a:t>
            </a:r>
          </a:p>
          <a:p>
            <a:pPr lvl="1">
              <a:lnSpc>
                <a:spcPct val="110000"/>
              </a:lnSpc>
              <a:spcBef>
                <a:spcPct val="30000"/>
              </a:spcBef>
              <a:buClr>
                <a:srgbClr val="CC3300"/>
              </a:buClr>
              <a:buFont typeface="Wingdings" panose="05000000000000000000" pitchFamily="2" charset="2"/>
              <a:buChar char="n"/>
            </a:pPr>
            <a:r>
              <a:rPr lang="zh-CN" altLang="en-US" sz="2800" b="1" dirty="0">
                <a:latin typeface="Tahoma" panose="020B0604030504040204" pitchFamily="34" charset="0"/>
              </a:rPr>
              <a:t> 设备驱动程序也称为设备处理</a:t>
            </a:r>
            <a:r>
              <a:rPr lang="en-US" altLang="zh-CN" sz="2800" b="1" dirty="0">
                <a:latin typeface="Tahoma" panose="020B0604030504040204" pitchFamily="34" charset="0"/>
              </a:rPr>
              <a:t>(</a:t>
            </a:r>
            <a:r>
              <a:rPr lang="zh-CN" altLang="en-US" sz="2800" b="1" dirty="0">
                <a:latin typeface="Tahoma" panose="020B0604030504040204" pitchFamily="34" charset="0"/>
              </a:rPr>
              <a:t>程序</a:t>
            </a:r>
            <a:r>
              <a:rPr lang="en-US" altLang="zh-CN" sz="2800" b="1" dirty="0">
                <a:latin typeface="Tahoma" panose="020B0604030504040204" pitchFamily="34" charset="0"/>
              </a:rPr>
              <a:t>)</a:t>
            </a:r>
            <a:r>
              <a:rPr lang="zh-CN" altLang="en-US" sz="2800" b="1" dirty="0">
                <a:latin typeface="Tahoma" panose="020B0604030504040204" pitchFamily="34" charset="0"/>
              </a:rPr>
              <a:t>，有时因以进程的形式存在，因而也称设备驱动进程</a:t>
            </a:r>
            <a:r>
              <a:rPr lang="en-US" altLang="zh-CN" sz="2800" b="1" dirty="0">
                <a:latin typeface="Tahoma" panose="020B0604030504040204" pitchFamily="34" charset="0"/>
              </a:rPr>
              <a:t>(</a:t>
            </a:r>
            <a:r>
              <a:rPr lang="zh-CN" altLang="en-US" sz="2800" b="1" u="sng" dirty="0">
                <a:latin typeface="Tahoma" panose="020B0604030504040204" pitchFamily="34" charset="0"/>
              </a:rPr>
              <a:t>各系统用法不同</a:t>
            </a:r>
            <a:r>
              <a:rPr lang="en-US" altLang="zh-CN" sz="2800" b="1" dirty="0">
                <a:latin typeface="Tahoma" panose="020B0604030504040204" pitchFamily="34" charset="0"/>
              </a:rPr>
              <a:t>)</a:t>
            </a:r>
            <a:r>
              <a:rPr lang="zh-CN" altLang="en-US" sz="2800" b="1" dirty="0">
                <a:latin typeface="Tahoma" panose="020B0604030504040204" pitchFamily="34" charset="0"/>
              </a:rPr>
              <a:t>，是</a:t>
            </a:r>
            <a:r>
              <a:rPr lang="en-US" altLang="zh-CN" sz="2800" b="1" dirty="0">
                <a:latin typeface="Tahoma" panose="020B0604030504040204" pitchFamily="34" charset="0"/>
              </a:rPr>
              <a:t>I/O</a:t>
            </a:r>
            <a:r>
              <a:rPr lang="zh-CN" altLang="en-US" sz="2800" b="1" dirty="0">
                <a:latin typeface="Tahoma" panose="020B0604030504040204" pitchFamily="34" charset="0"/>
              </a:rPr>
              <a:t>进程与设备控制器之间的通信程序，是</a:t>
            </a:r>
            <a:r>
              <a:rPr lang="zh-CN" altLang="en-US" sz="2800" b="1" dirty="0">
                <a:solidFill>
                  <a:srgbClr val="D60093"/>
                </a:solidFill>
                <a:latin typeface="Tahoma" panose="020B0604030504040204" pitchFamily="34" charset="0"/>
              </a:rPr>
              <a:t>直接与硬件打交道的软件模块</a:t>
            </a:r>
            <a:r>
              <a:rPr lang="zh-CN" altLang="en-US" sz="2800" b="1" dirty="0">
                <a:latin typeface="Tahoma" panose="020B0604030504040204" pitchFamily="34" charset="0"/>
              </a:rPr>
              <a:t>。</a:t>
            </a:r>
          </a:p>
          <a:p>
            <a:pPr lvl="1">
              <a:lnSpc>
                <a:spcPct val="110000"/>
              </a:lnSpc>
              <a:spcBef>
                <a:spcPct val="30000"/>
              </a:spcBef>
              <a:buClr>
                <a:srgbClr val="CC3300"/>
              </a:buClr>
              <a:buFont typeface="Wingdings" panose="05000000000000000000" pitchFamily="2" charset="2"/>
              <a:buChar char="n"/>
            </a:pPr>
            <a:r>
              <a:rPr lang="zh-CN" altLang="en-US" sz="2800" b="1" dirty="0">
                <a:latin typeface="Tahoma" panose="020B0604030504040204" pitchFamily="34" charset="0"/>
              </a:rPr>
              <a:t> 直接控制设备读、写、打开和关闭等动作的核心模块，控制设备上数据的传输。</a:t>
            </a:r>
          </a:p>
          <a:p>
            <a:pPr lvl="1">
              <a:lnSpc>
                <a:spcPct val="110000"/>
              </a:lnSpc>
              <a:spcBef>
                <a:spcPct val="30000"/>
              </a:spcBef>
              <a:buClr>
                <a:srgbClr val="CC3300"/>
              </a:buClr>
              <a:buFont typeface="Wingdings" panose="05000000000000000000" pitchFamily="2" charset="2"/>
              <a:buChar char="n"/>
            </a:pPr>
            <a:r>
              <a:rPr lang="zh-CN" altLang="en-US" sz="2800" b="1" dirty="0">
                <a:latin typeface="Tahoma" panose="020B0604030504040204" pitchFamily="34" charset="0"/>
              </a:rPr>
              <a:t> 由于设备的物理特性不同，所以大多是每一类设备配置一个驱动程序。 </a:t>
            </a:r>
          </a:p>
        </p:txBody>
      </p:sp>
      <p:sp>
        <p:nvSpPr>
          <p:cNvPr id="4" name="矩形 3">
            <a:extLst>
              <a:ext uri="{FF2B5EF4-FFF2-40B4-BE49-F238E27FC236}">
                <a16:creationId xmlns:a16="http://schemas.microsoft.com/office/drawing/2014/main" id="{6D7E72BB-3FE9-44D2-88D8-1B2B0DAA831B}"/>
              </a:ext>
            </a:extLst>
          </p:cNvPr>
          <p:cNvSpPr/>
          <p:nvPr/>
        </p:nvSpPr>
        <p:spPr>
          <a:xfrm>
            <a:off x="407368" y="124460"/>
            <a:ext cx="3887788"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5.6 设备驱动程序</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22567"/>
                                        </p:tgtEl>
                                        <p:attrNameLst>
                                          <p:attrName>style.visibility</p:attrName>
                                        </p:attrNameLst>
                                      </p:cBhvr>
                                      <p:to>
                                        <p:strVal val="visible"/>
                                      </p:to>
                                    </p:set>
                                    <p:anim calcmode="lin" valueType="num">
                                      <p:cBhvr additive="base">
                                        <p:cTn id="7" dur="500" fill="hold"/>
                                        <p:tgtEl>
                                          <p:spTgt spid="322567"/>
                                        </p:tgtEl>
                                        <p:attrNameLst>
                                          <p:attrName>ppt_x</p:attrName>
                                        </p:attrNameLst>
                                      </p:cBhvr>
                                      <p:tavLst>
                                        <p:tav tm="0">
                                          <p:val>
                                            <p:strVal val="#ppt_x"/>
                                          </p:val>
                                        </p:tav>
                                        <p:tav tm="100000">
                                          <p:val>
                                            <p:strVal val="#ppt_x"/>
                                          </p:val>
                                        </p:tav>
                                      </p:tavLst>
                                    </p:anim>
                                    <p:anim calcmode="lin" valueType="num">
                                      <p:cBhvr additive="base">
                                        <p:cTn id="8" dur="500" fill="hold"/>
                                        <p:tgtEl>
                                          <p:spTgt spid="3225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8" name="文本框 323587"/>
          <p:cNvSpPr txBox="1"/>
          <p:nvPr/>
        </p:nvSpPr>
        <p:spPr>
          <a:xfrm>
            <a:off x="1271464" y="1815584"/>
            <a:ext cx="4537075" cy="583565"/>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、设备驱动程序的功能</a:t>
            </a:r>
            <a:r>
              <a:rPr lang="zh-CN" altLang="en-US" sz="3200" b="0" dirty="0">
                <a:latin typeface="Tahoma" panose="020B0604030504040204" pitchFamily="34" charset="0"/>
              </a:rPr>
              <a:t> </a:t>
            </a:r>
          </a:p>
        </p:txBody>
      </p:sp>
      <p:sp>
        <p:nvSpPr>
          <p:cNvPr id="323591" name="文本框 323590"/>
          <p:cNvSpPr txBox="1"/>
          <p:nvPr/>
        </p:nvSpPr>
        <p:spPr>
          <a:xfrm>
            <a:off x="1919536" y="2565400"/>
            <a:ext cx="9073008" cy="953135"/>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接收设备无关上层软件抽象请求，检查</a:t>
            </a:r>
            <a:r>
              <a:rPr lang="en-US" altLang="zh-CN" sz="280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合法性，设备状态信息，将抽象转化成具体要求。 </a:t>
            </a:r>
          </a:p>
        </p:txBody>
      </p:sp>
      <p:sp>
        <p:nvSpPr>
          <p:cNvPr id="323592" name="文本框 323591"/>
          <p:cNvSpPr txBox="1"/>
          <p:nvPr/>
        </p:nvSpPr>
        <p:spPr>
          <a:xfrm>
            <a:off x="1919536" y="3769876"/>
            <a:ext cx="9073008" cy="523220"/>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向</a:t>
            </a:r>
            <a:r>
              <a:rPr lang="en-US" altLang="zh-CN" sz="280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控制器</a:t>
            </a:r>
            <a:r>
              <a:rPr lang="en-US" altLang="zh-CN" sz="2800">
                <a:solidFill>
                  <a:srgbClr val="0000CC"/>
                </a:solidFill>
                <a:effectLst>
                  <a:outerShdw blurRad="38100" dist="38100" dir="2700000">
                    <a:srgbClr val="C0C0C0"/>
                  </a:outerShdw>
                </a:effectLst>
                <a:latin typeface="Tahoma" panose="020B0604030504040204" pitchFamily="34" charset="0"/>
              </a:rPr>
              <a:t>(</a:t>
            </a:r>
            <a:r>
              <a:rPr lang="zh-CN" altLang="en-US" sz="2800" u="sng" dirty="0">
                <a:solidFill>
                  <a:srgbClr val="0000CC"/>
                </a:solidFill>
                <a:effectLst>
                  <a:outerShdw blurRad="38100" dist="38100" dir="2700000">
                    <a:srgbClr val="C0C0C0"/>
                  </a:outerShdw>
                </a:effectLst>
                <a:latin typeface="Tahoma" panose="020B0604030504040204" pitchFamily="34" charset="0"/>
              </a:rPr>
              <a:t>寄存器</a:t>
            </a:r>
            <a:r>
              <a:rPr lang="en-US" altLang="zh-CN" sz="2800">
                <a:solidFill>
                  <a:srgbClr val="0000CC"/>
                </a:solidFill>
                <a:effectLst>
                  <a:outerShdw blurRad="38100" dist="38100" dir="2700000">
                    <a:srgbClr val="C0C0C0"/>
                  </a:outerShdw>
                </a:effectLst>
                <a:latin typeface="Tahoma" panose="020B0604030504040204" pitchFamily="34" charset="0"/>
              </a:rPr>
              <a:t>)</a:t>
            </a:r>
            <a:r>
              <a:rPr lang="zh-CN" altLang="en-US" sz="2800" dirty="0">
                <a:solidFill>
                  <a:srgbClr val="0000CC"/>
                </a:solidFill>
                <a:effectLst>
                  <a:outerShdw blurRad="38100" dist="38100" dir="2700000">
                    <a:srgbClr val="C0C0C0"/>
                  </a:outerShdw>
                </a:effectLst>
                <a:latin typeface="Tahoma" panose="020B0604030504040204" pitchFamily="34" charset="0"/>
              </a:rPr>
              <a:t>发控制命令执行</a:t>
            </a:r>
            <a:r>
              <a:rPr lang="en-US" altLang="zh-CN" sz="280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操作。 </a:t>
            </a:r>
          </a:p>
        </p:txBody>
      </p:sp>
      <p:sp>
        <p:nvSpPr>
          <p:cNvPr id="323593" name="文本框 323592"/>
          <p:cNvSpPr txBox="1"/>
          <p:nvPr/>
        </p:nvSpPr>
        <p:spPr>
          <a:xfrm>
            <a:off x="1919536" y="4570413"/>
            <a:ext cx="9073008" cy="953135"/>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响应控制器或通道的中断请求，根据中断类型调用相应中断处理程序进行处理。 </a:t>
            </a:r>
          </a:p>
        </p:txBody>
      </p:sp>
      <p:sp>
        <p:nvSpPr>
          <p:cNvPr id="323594" name="文本框 323593"/>
          <p:cNvSpPr txBox="1"/>
          <p:nvPr/>
        </p:nvSpPr>
        <p:spPr>
          <a:xfrm>
            <a:off x="1919536" y="5573713"/>
            <a:ext cx="9073008" cy="521970"/>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对于具有通道的系统，构造相应的通道程序。 </a:t>
            </a:r>
          </a:p>
        </p:txBody>
      </p:sp>
      <p:sp>
        <p:nvSpPr>
          <p:cNvPr id="323597" name="AutoShape 5"/>
          <p:cNvSpPr/>
          <p:nvPr/>
        </p:nvSpPr>
        <p:spPr>
          <a:xfrm>
            <a:off x="780431" y="1133716"/>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23598" name="Text Box 38"/>
          <p:cNvSpPr txBox="1"/>
          <p:nvPr/>
        </p:nvSpPr>
        <p:spPr>
          <a:xfrm>
            <a:off x="835994" y="1173404"/>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一、功能与特点</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0" name="矩形 9">
            <a:extLst>
              <a:ext uri="{FF2B5EF4-FFF2-40B4-BE49-F238E27FC236}">
                <a16:creationId xmlns:a16="http://schemas.microsoft.com/office/drawing/2014/main" id="{ABC5DCB5-E79A-41D7-92C1-722C66462217}"/>
              </a:ext>
            </a:extLst>
          </p:cNvPr>
          <p:cNvSpPr/>
          <p:nvPr/>
        </p:nvSpPr>
        <p:spPr>
          <a:xfrm>
            <a:off x="407368" y="124460"/>
            <a:ext cx="3887788"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5.6 设备驱动程序</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23597"/>
                                        </p:tgtEl>
                                        <p:attrNameLst>
                                          <p:attrName>style.visibility</p:attrName>
                                        </p:attrNameLst>
                                      </p:cBhvr>
                                      <p:to>
                                        <p:strVal val="visible"/>
                                      </p:to>
                                    </p:set>
                                    <p:anim calcmode="lin" valueType="num">
                                      <p:cBhvr additive="base">
                                        <p:cTn id="7" dur="500" fill="hold"/>
                                        <p:tgtEl>
                                          <p:spTgt spid="323597"/>
                                        </p:tgtEl>
                                        <p:attrNameLst>
                                          <p:attrName>ppt_x</p:attrName>
                                        </p:attrNameLst>
                                      </p:cBhvr>
                                      <p:tavLst>
                                        <p:tav tm="0">
                                          <p:val>
                                            <p:strVal val="#ppt_x"/>
                                          </p:val>
                                        </p:tav>
                                        <p:tav tm="100000">
                                          <p:val>
                                            <p:strVal val="#ppt_x"/>
                                          </p:val>
                                        </p:tav>
                                      </p:tavLst>
                                    </p:anim>
                                    <p:anim calcmode="lin" valueType="num">
                                      <p:cBhvr additive="base">
                                        <p:cTn id="8" dur="500" fill="hold"/>
                                        <p:tgtEl>
                                          <p:spTgt spid="32359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23598"/>
                                        </p:tgtEl>
                                        <p:attrNameLst>
                                          <p:attrName>style.visibility</p:attrName>
                                        </p:attrNameLst>
                                      </p:cBhvr>
                                      <p:to>
                                        <p:strVal val="visible"/>
                                      </p:to>
                                    </p:set>
                                    <p:anim calcmode="lin" valueType="num">
                                      <p:cBhvr additive="base">
                                        <p:cTn id="12" dur="500" fill="hold"/>
                                        <p:tgtEl>
                                          <p:spTgt spid="323598"/>
                                        </p:tgtEl>
                                        <p:attrNameLst>
                                          <p:attrName>ppt_x</p:attrName>
                                        </p:attrNameLst>
                                      </p:cBhvr>
                                      <p:tavLst>
                                        <p:tav tm="0">
                                          <p:val>
                                            <p:strVal val="#ppt_x"/>
                                          </p:val>
                                        </p:tav>
                                        <p:tav tm="100000">
                                          <p:val>
                                            <p:strVal val="#ppt_x"/>
                                          </p:val>
                                        </p:tav>
                                      </p:tavLst>
                                    </p:anim>
                                    <p:anim calcmode="lin" valueType="num">
                                      <p:cBhvr additive="base">
                                        <p:cTn id="13" dur="500" fill="hold"/>
                                        <p:tgtEl>
                                          <p:spTgt spid="32359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23588"/>
                                        </p:tgtEl>
                                        <p:attrNameLst>
                                          <p:attrName>style.visibility</p:attrName>
                                        </p:attrNameLst>
                                      </p:cBhvr>
                                      <p:to>
                                        <p:strVal val="visible"/>
                                      </p:to>
                                    </p:set>
                                    <p:anim calcmode="lin" valueType="num">
                                      <p:cBhvr additive="base">
                                        <p:cTn id="17" dur="500" fill="hold"/>
                                        <p:tgtEl>
                                          <p:spTgt spid="323588"/>
                                        </p:tgtEl>
                                        <p:attrNameLst>
                                          <p:attrName>ppt_x</p:attrName>
                                        </p:attrNameLst>
                                      </p:cBhvr>
                                      <p:tavLst>
                                        <p:tav tm="0">
                                          <p:val>
                                            <p:strVal val="0-#ppt_w/2"/>
                                          </p:val>
                                        </p:tav>
                                        <p:tav tm="100000">
                                          <p:val>
                                            <p:strVal val="#ppt_x"/>
                                          </p:val>
                                        </p:tav>
                                      </p:tavLst>
                                    </p:anim>
                                    <p:anim calcmode="lin" valueType="num">
                                      <p:cBhvr additive="base">
                                        <p:cTn id="18" dur="500" fill="hold"/>
                                        <p:tgtEl>
                                          <p:spTgt spid="32358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23591"/>
                                        </p:tgtEl>
                                        <p:attrNameLst>
                                          <p:attrName>style.visibility</p:attrName>
                                        </p:attrNameLst>
                                      </p:cBhvr>
                                      <p:to>
                                        <p:strVal val="visible"/>
                                      </p:to>
                                    </p:set>
                                    <p:anim calcmode="lin" valueType="num">
                                      <p:cBhvr additive="base">
                                        <p:cTn id="22" dur="500" fill="hold"/>
                                        <p:tgtEl>
                                          <p:spTgt spid="323591"/>
                                        </p:tgtEl>
                                        <p:attrNameLst>
                                          <p:attrName>ppt_x</p:attrName>
                                        </p:attrNameLst>
                                      </p:cBhvr>
                                      <p:tavLst>
                                        <p:tav tm="0">
                                          <p:val>
                                            <p:strVal val="0-#ppt_w/2"/>
                                          </p:val>
                                        </p:tav>
                                        <p:tav tm="100000">
                                          <p:val>
                                            <p:strVal val="#ppt_x"/>
                                          </p:val>
                                        </p:tav>
                                      </p:tavLst>
                                    </p:anim>
                                    <p:anim calcmode="lin" valueType="num">
                                      <p:cBhvr additive="base">
                                        <p:cTn id="23" dur="500" fill="hold"/>
                                        <p:tgtEl>
                                          <p:spTgt spid="32359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23592"/>
                                        </p:tgtEl>
                                        <p:attrNameLst>
                                          <p:attrName>style.visibility</p:attrName>
                                        </p:attrNameLst>
                                      </p:cBhvr>
                                      <p:to>
                                        <p:strVal val="visible"/>
                                      </p:to>
                                    </p:set>
                                    <p:anim calcmode="lin" valueType="num">
                                      <p:cBhvr additive="base">
                                        <p:cTn id="27" dur="500" fill="hold"/>
                                        <p:tgtEl>
                                          <p:spTgt spid="323592"/>
                                        </p:tgtEl>
                                        <p:attrNameLst>
                                          <p:attrName>ppt_x</p:attrName>
                                        </p:attrNameLst>
                                      </p:cBhvr>
                                      <p:tavLst>
                                        <p:tav tm="0">
                                          <p:val>
                                            <p:strVal val="0-#ppt_w/2"/>
                                          </p:val>
                                        </p:tav>
                                        <p:tav tm="100000">
                                          <p:val>
                                            <p:strVal val="#ppt_x"/>
                                          </p:val>
                                        </p:tav>
                                      </p:tavLst>
                                    </p:anim>
                                    <p:anim calcmode="lin" valueType="num">
                                      <p:cBhvr additive="base">
                                        <p:cTn id="28" dur="500" fill="hold"/>
                                        <p:tgtEl>
                                          <p:spTgt spid="32359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23593"/>
                                        </p:tgtEl>
                                        <p:attrNameLst>
                                          <p:attrName>style.visibility</p:attrName>
                                        </p:attrNameLst>
                                      </p:cBhvr>
                                      <p:to>
                                        <p:strVal val="visible"/>
                                      </p:to>
                                    </p:set>
                                    <p:anim calcmode="lin" valueType="num">
                                      <p:cBhvr additive="base">
                                        <p:cTn id="32" dur="500" fill="hold"/>
                                        <p:tgtEl>
                                          <p:spTgt spid="323593"/>
                                        </p:tgtEl>
                                        <p:attrNameLst>
                                          <p:attrName>ppt_x</p:attrName>
                                        </p:attrNameLst>
                                      </p:cBhvr>
                                      <p:tavLst>
                                        <p:tav tm="0">
                                          <p:val>
                                            <p:strVal val="0-#ppt_w/2"/>
                                          </p:val>
                                        </p:tav>
                                        <p:tav tm="100000">
                                          <p:val>
                                            <p:strVal val="#ppt_x"/>
                                          </p:val>
                                        </p:tav>
                                      </p:tavLst>
                                    </p:anim>
                                    <p:anim calcmode="lin" valueType="num">
                                      <p:cBhvr additive="base">
                                        <p:cTn id="33" dur="500" fill="hold"/>
                                        <p:tgtEl>
                                          <p:spTgt spid="323593"/>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23594"/>
                                        </p:tgtEl>
                                        <p:attrNameLst>
                                          <p:attrName>style.visibility</p:attrName>
                                        </p:attrNameLst>
                                      </p:cBhvr>
                                      <p:to>
                                        <p:strVal val="visible"/>
                                      </p:to>
                                    </p:set>
                                    <p:anim calcmode="lin" valueType="num">
                                      <p:cBhvr additive="base">
                                        <p:cTn id="37" dur="500" fill="hold"/>
                                        <p:tgtEl>
                                          <p:spTgt spid="323594"/>
                                        </p:tgtEl>
                                        <p:attrNameLst>
                                          <p:attrName>ppt_x</p:attrName>
                                        </p:attrNameLst>
                                      </p:cBhvr>
                                      <p:tavLst>
                                        <p:tav tm="0">
                                          <p:val>
                                            <p:strVal val="#ppt_x"/>
                                          </p:val>
                                        </p:tav>
                                        <p:tav tm="100000">
                                          <p:val>
                                            <p:strVal val="#ppt_x"/>
                                          </p:val>
                                        </p:tav>
                                      </p:tavLst>
                                    </p:anim>
                                    <p:anim calcmode="lin" valueType="num">
                                      <p:cBhvr additive="base">
                                        <p:cTn id="38" dur="500" fill="hold"/>
                                        <p:tgtEl>
                                          <p:spTgt spid="3235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8" grpId="0"/>
      <p:bldP spid="323591" grpId="0"/>
      <p:bldP spid="323592" grpId="0"/>
      <p:bldP spid="323593" grpId="0"/>
      <p:bldP spid="323594" grpId="0"/>
      <p:bldP spid="323597" grpId="0" bldLvl="0" animBg="1"/>
      <p:bldP spid="323598"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2" name="文本框 324611"/>
          <p:cNvSpPr txBox="1"/>
          <p:nvPr/>
        </p:nvSpPr>
        <p:spPr>
          <a:xfrm>
            <a:off x="1487488" y="1765315"/>
            <a:ext cx="4032250" cy="583565"/>
          </a:xfrm>
          <a:prstGeom prst="rect">
            <a:avLst/>
          </a:prstGeom>
          <a:noFill/>
          <a:ln w="9525">
            <a:noFill/>
          </a:ln>
        </p:spPr>
        <p:txBody>
          <a:bodyPr>
            <a:spAutoFit/>
          </a:bodyPr>
          <a:lstStyle/>
          <a:p>
            <a:pPr>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、设备处理方式</a:t>
            </a:r>
            <a:r>
              <a:rPr lang="zh-CN" altLang="en-US" sz="3200" b="0" dirty="0">
                <a:latin typeface="Tahoma" panose="020B0604030504040204" pitchFamily="34" charset="0"/>
              </a:rPr>
              <a:t> </a:t>
            </a:r>
          </a:p>
        </p:txBody>
      </p:sp>
      <p:sp>
        <p:nvSpPr>
          <p:cNvPr id="324615" name="文本框 324614"/>
          <p:cNvSpPr txBox="1"/>
          <p:nvPr/>
        </p:nvSpPr>
        <p:spPr>
          <a:xfrm>
            <a:off x="2063552" y="2511914"/>
            <a:ext cx="8856984" cy="953135"/>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为每一类设备设置一个进程。例如，为所有的交互式终端设置一个交互式终端进程。 </a:t>
            </a:r>
          </a:p>
        </p:txBody>
      </p:sp>
      <p:sp>
        <p:nvSpPr>
          <p:cNvPr id="324616" name="文本框 324615"/>
          <p:cNvSpPr txBox="1"/>
          <p:nvPr/>
        </p:nvSpPr>
        <p:spPr>
          <a:xfrm>
            <a:off x="2063552" y="3627021"/>
            <a:ext cx="8856984" cy="954107"/>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整个系统中设置一个</a:t>
            </a:r>
            <a:r>
              <a:rPr lang="en-US" altLang="zh-CN" sz="2800" dirty="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进程，负责各类设备</a:t>
            </a:r>
            <a:r>
              <a:rPr lang="en-US" altLang="zh-CN" sz="2800" dirty="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操作。也可以设置一个输入进程，一个输出进程。 </a:t>
            </a:r>
          </a:p>
        </p:txBody>
      </p:sp>
      <p:sp>
        <p:nvSpPr>
          <p:cNvPr id="324617" name="文本框 324616"/>
          <p:cNvSpPr txBox="1"/>
          <p:nvPr/>
        </p:nvSpPr>
        <p:spPr>
          <a:xfrm>
            <a:off x="2063552" y="4955077"/>
            <a:ext cx="8856984" cy="953135"/>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不设置专门设备处理进程，只为各类设备设置相应设备处理程序，供用户进程和系统进程调用。 </a:t>
            </a:r>
          </a:p>
        </p:txBody>
      </p:sp>
      <p:sp>
        <p:nvSpPr>
          <p:cNvPr id="324621" name="AutoShape 5"/>
          <p:cNvSpPr/>
          <p:nvPr/>
        </p:nvSpPr>
        <p:spPr>
          <a:xfrm>
            <a:off x="1143893" y="1013048"/>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24622" name="Text Box 38"/>
          <p:cNvSpPr txBox="1"/>
          <p:nvPr/>
        </p:nvSpPr>
        <p:spPr>
          <a:xfrm>
            <a:off x="1199456" y="1052736"/>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一、功能与特点</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9" name="矩形 8">
            <a:extLst>
              <a:ext uri="{FF2B5EF4-FFF2-40B4-BE49-F238E27FC236}">
                <a16:creationId xmlns:a16="http://schemas.microsoft.com/office/drawing/2014/main" id="{19510367-443A-4A89-B579-DEB7426533A4}"/>
              </a:ext>
            </a:extLst>
          </p:cNvPr>
          <p:cNvSpPr/>
          <p:nvPr/>
        </p:nvSpPr>
        <p:spPr>
          <a:xfrm>
            <a:off x="407368" y="124460"/>
            <a:ext cx="3887788"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5.6 设备驱动程序</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24621"/>
                                        </p:tgtEl>
                                        <p:attrNameLst>
                                          <p:attrName>style.visibility</p:attrName>
                                        </p:attrNameLst>
                                      </p:cBhvr>
                                      <p:to>
                                        <p:strVal val="visible"/>
                                      </p:to>
                                    </p:set>
                                    <p:anim calcmode="lin" valueType="num">
                                      <p:cBhvr additive="base">
                                        <p:cTn id="7" dur="500" fill="hold"/>
                                        <p:tgtEl>
                                          <p:spTgt spid="324621"/>
                                        </p:tgtEl>
                                        <p:attrNameLst>
                                          <p:attrName>ppt_x</p:attrName>
                                        </p:attrNameLst>
                                      </p:cBhvr>
                                      <p:tavLst>
                                        <p:tav tm="0">
                                          <p:val>
                                            <p:strVal val="#ppt_x"/>
                                          </p:val>
                                        </p:tav>
                                        <p:tav tm="100000">
                                          <p:val>
                                            <p:strVal val="#ppt_x"/>
                                          </p:val>
                                        </p:tav>
                                      </p:tavLst>
                                    </p:anim>
                                    <p:anim calcmode="lin" valueType="num">
                                      <p:cBhvr additive="base">
                                        <p:cTn id="8" dur="500" fill="hold"/>
                                        <p:tgtEl>
                                          <p:spTgt spid="32462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24622"/>
                                        </p:tgtEl>
                                        <p:attrNameLst>
                                          <p:attrName>style.visibility</p:attrName>
                                        </p:attrNameLst>
                                      </p:cBhvr>
                                      <p:to>
                                        <p:strVal val="visible"/>
                                      </p:to>
                                    </p:set>
                                    <p:anim calcmode="lin" valueType="num">
                                      <p:cBhvr additive="base">
                                        <p:cTn id="12" dur="500" fill="hold"/>
                                        <p:tgtEl>
                                          <p:spTgt spid="324622"/>
                                        </p:tgtEl>
                                        <p:attrNameLst>
                                          <p:attrName>ppt_x</p:attrName>
                                        </p:attrNameLst>
                                      </p:cBhvr>
                                      <p:tavLst>
                                        <p:tav tm="0">
                                          <p:val>
                                            <p:strVal val="#ppt_x"/>
                                          </p:val>
                                        </p:tav>
                                        <p:tav tm="100000">
                                          <p:val>
                                            <p:strVal val="#ppt_x"/>
                                          </p:val>
                                        </p:tav>
                                      </p:tavLst>
                                    </p:anim>
                                    <p:anim calcmode="lin" valueType="num">
                                      <p:cBhvr additive="base">
                                        <p:cTn id="13" dur="500" fill="hold"/>
                                        <p:tgtEl>
                                          <p:spTgt spid="32462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24612"/>
                                        </p:tgtEl>
                                        <p:attrNameLst>
                                          <p:attrName>style.visibility</p:attrName>
                                        </p:attrNameLst>
                                      </p:cBhvr>
                                      <p:to>
                                        <p:strVal val="visible"/>
                                      </p:to>
                                    </p:set>
                                    <p:anim calcmode="lin" valueType="num">
                                      <p:cBhvr additive="base">
                                        <p:cTn id="17" dur="500" fill="hold"/>
                                        <p:tgtEl>
                                          <p:spTgt spid="324612"/>
                                        </p:tgtEl>
                                        <p:attrNameLst>
                                          <p:attrName>ppt_x</p:attrName>
                                        </p:attrNameLst>
                                      </p:cBhvr>
                                      <p:tavLst>
                                        <p:tav tm="0">
                                          <p:val>
                                            <p:strVal val="0-#ppt_w/2"/>
                                          </p:val>
                                        </p:tav>
                                        <p:tav tm="100000">
                                          <p:val>
                                            <p:strVal val="#ppt_x"/>
                                          </p:val>
                                        </p:tav>
                                      </p:tavLst>
                                    </p:anim>
                                    <p:anim calcmode="lin" valueType="num">
                                      <p:cBhvr additive="base">
                                        <p:cTn id="18" dur="500" fill="hold"/>
                                        <p:tgtEl>
                                          <p:spTgt spid="32461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24615"/>
                                        </p:tgtEl>
                                        <p:attrNameLst>
                                          <p:attrName>style.visibility</p:attrName>
                                        </p:attrNameLst>
                                      </p:cBhvr>
                                      <p:to>
                                        <p:strVal val="visible"/>
                                      </p:to>
                                    </p:set>
                                    <p:anim calcmode="lin" valueType="num">
                                      <p:cBhvr additive="base">
                                        <p:cTn id="22" dur="500" fill="hold"/>
                                        <p:tgtEl>
                                          <p:spTgt spid="324615"/>
                                        </p:tgtEl>
                                        <p:attrNameLst>
                                          <p:attrName>ppt_x</p:attrName>
                                        </p:attrNameLst>
                                      </p:cBhvr>
                                      <p:tavLst>
                                        <p:tav tm="0">
                                          <p:val>
                                            <p:strVal val="0-#ppt_w/2"/>
                                          </p:val>
                                        </p:tav>
                                        <p:tav tm="100000">
                                          <p:val>
                                            <p:strVal val="#ppt_x"/>
                                          </p:val>
                                        </p:tav>
                                      </p:tavLst>
                                    </p:anim>
                                    <p:anim calcmode="lin" valueType="num">
                                      <p:cBhvr additive="base">
                                        <p:cTn id="23" dur="500" fill="hold"/>
                                        <p:tgtEl>
                                          <p:spTgt spid="32461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24616"/>
                                        </p:tgtEl>
                                        <p:attrNameLst>
                                          <p:attrName>style.visibility</p:attrName>
                                        </p:attrNameLst>
                                      </p:cBhvr>
                                      <p:to>
                                        <p:strVal val="visible"/>
                                      </p:to>
                                    </p:set>
                                    <p:anim calcmode="lin" valueType="num">
                                      <p:cBhvr additive="base">
                                        <p:cTn id="27" dur="500" fill="hold"/>
                                        <p:tgtEl>
                                          <p:spTgt spid="324616"/>
                                        </p:tgtEl>
                                        <p:attrNameLst>
                                          <p:attrName>ppt_x</p:attrName>
                                        </p:attrNameLst>
                                      </p:cBhvr>
                                      <p:tavLst>
                                        <p:tav tm="0">
                                          <p:val>
                                            <p:strVal val="0-#ppt_w/2"/>
                                          </p:val>
                                        </p:tav>
                                        <p:tav tm="100000">
                                          <p:val>
                                            <p:strVal val="#ppt_x"/>
                                          </p:val>
                                        </p:tav>
                                      </p:tavLst>
                                    </p:anim>
                                    <p:anim calcmode="lin" valueType="num">
                                      <p:cBhvr additive="base">
                                        <p:cTn id="28" dur="500" fill="hold"/>
                                        <p:tgtEl>
                                          <p:spTgt spid="324616"/>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24617"/>
                                        </p:tgtEl>
                                        <p:attrNameLst>
                                          <p:attrName>style.visibility</p:attrName>
                                        </p:attrNameLst>
                                      </p:cBhvr>
                                      <p:to>
                                        <p:strVal val="visible"/>
                                      </p:to>
                                    </p:set>
                                    <p:anim calcmode="lin" valueType="num">
                                      <p:cBhvr additive="base">
                                        <p:cTn id="32" dur="500" fill="hold"/>
                                        <p:tgtEl>
                                          <p:spTgt spid="324617"/>
                                        </p:tgtEl>
                                        <p:attrNameLst>
                                          <p:attrName>ppt_x</p:attrName>
                                        </p:attrNameLst>
                                      </p:cBhvr>
                                      <p:tavLst>
                                        <p:tav tm="0">
                                          <p:val>
                                            <p:strVal val="#ppt_x"/>
                                          </p:val>
                                        </p:tav>
                                        <p:tav tm="100000">
                                          <p:val>
                                            <p:strVal val="#ppt_x"/>
                                          </p:val>
                                        </p:tav>
                                      </p:tavLst>
                                    </p:anim>
                                    <p:anim calcmode="lin" valueType="num">
                                      <p:cBhvr additive="base">
                                        <p:cTn id="33" dur="500" fill="hold"/>
                                        <p:tgtEl>
                                          <p:spTgt spid="3246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2" grpId="0"/>
      <p:bldP spid="324615" grpId="0"/>
      <p:bldP spid="324616" grpId="0"/>
      <p:bldP spid="324617" grpId="0"/>
      <p:bldP spid="324621" grpId="0" bldLvl="0" animBg="1"/>
      <p:bldP spid="32462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6" name="文本框 325635"/>
          <p:cNvSpPr txBox="1"/>
          <p:nvPr/>
        </p:nvSpPr>
        <p:spPr>
          <a:xfrm>
            <a:off x="1487488" y="1766220"/>
            <a:ext cx="4608512" cy="583565"/>
          </a:xfrm>
          <a:prstGeom prst="rect">
            <a:avLst/>
          </a:prstGeom>
          <a:noFill/>
          <a:ln w="9525">
            <a:noFill/>
          </a:ln>
        </p:spPr>
        <p:txBody>
          <a:bodyPr>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3</a:t>
            </a:r>
            <a:r>
              <a:rPr lang="zh-CN" altLang="en-US" sz="2800" dirty="0">
                <a:solidFill>
                  <a:srgbClr val="800000"/>
                </a:solidFill>
                <a:effectLst>
                  <a:outerShdw blurRad="38100" dist="38100" dir="2700000">
                    <a:srgbClr val="C0C0C0"/>
                  </a:outerShdw>
                </a:effectLst>
                <a:latin typeface="Tahoma" panose="020B0604030504040204" pitchFamily="34" charset="0"/>
              </a:rPr>
              <a:t>、设备驱动程序的特点</a:t>
            </a:r>
            <a:r>
              <a:rPr lang="zh-CN" altLang="en-US" sz="3200" b="0" dirty="0">
                <a:latin typeface="Tahoma" panose="020B0604030504040204" pitchFamily="34" charset="0"/>
              </a:rPr>
              <a:t> </a:t>
            </a:r>
          </a:p>
        </p:txBody>
      </p:sp>
      <p:sp>
        <p:nvSpPr>
          <p:cNvPr id="325638" name="文本框 325637"/>
          <p:cNvSpPr txBox="1"/>
          <p:nvPr/>
        </p:nvSpPr>
        <p:spPr>
          <a:xfrm>
            <a:off x="2063749" y="2413920"/>
            <a:ext cx="8772602" cy="953135"/>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是请求</a:t>
            </a:r>
            <a:r>
              <a:rPr lang="en-US" altLang="zh-CN" sz="2800" dirty="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的进程与控制器间的通信程序；负责将进程</a:t>
            </a:r>
            <a:r>
              <a:rPr lang="en-US" altLang="zh-CN" sz="2800" dirty="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命令传送给设备控制器进行</a:t>
            </a:r>
            <a:r>
              <a:rPr lang="en-US" altLang="zh-CN" sz="2800" dirty="0">
                <a:solidFill>
                  <a:srgbClr val="0000CC"/>
                </a:solidFill>
                <a:effectLst>
                  <a:outerShdw blurRad="38100" dist="38100" dir="2700000">
                    <a:srgbClr val="C0C0C0"/>
                  </a:outerShdw>
                </a:effectLst>
                <a:latin typeface="Tahoma" panose="020B0604030504040204" pitchFamily="34" charset="0"/>
              </a:rPr>
              <a:t>I/O</a:t>
            </a:r>
            <a:r>
              <a:rPr lang="zh-CN" altLang="en-US" sz="2800" dirty="0">
                <a:solidFill>
                  <a:srgbClr val="0000CC"/>
                </a:solidFill>
                <a:effectLst>
                  <a:outerShdw blurRad="38100" dist="38100" dir="2700000">
                    <a:srgbClr val="C0C0C0"/>
                  </a:outerShdw>
                </a:effectLst>
                <a:latin typeface="Tahoma" panose="020B0604030504040204" pitchFamily="34" charset="0"/>
              </a:rPr>
              <a:t>。</a:t>
            </a:r>
          </a:p>
        </p:txBody>
      </p:sp>
      <p:sp>
        <p:nvSpPr>
          <p:cNvPr id="325640" name="文本框 325639"/>
          <p:cNvSpPr txBox="1"/>
          <p:nvPr/>
        </p:nvSpPr>
        <p:spPr>
          <a:xfrm>
            <a:off x="2043112" y="3555102"/>
            <a:ext cx="8880253" cy="521970"/>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常用处理方式：中断处理方式与</a:t>
            </a:r>
            <a:r>
              <a:rPr lang="en-US" altLang="zh-CN" sz="2800" dirty="0">
                <a:solidFill>
                  <a:srgbClr val="0000CC"/>
                </a:solidFill>
                <a:effectLst>
                  <a:outerShdw blurRad="38100" dist="38100" dir="2700000">
                    <a:srgbClr val="C0C0C0"/>
                  </a:outerShdw>
                </a:effectLst>
                <a:latin typeface="Tahoma" panose="020B0604030504040204" pitchFamily="34" charset="0"/>
              </a:rPr>
              <a:t>DMA</a:t>
            </a:r>
            <a:r>
              <a:rPr lang="zh-CN" altLang="en-US" sz="2800" dirty="0">
                <a:solidFill>
                  <a:srgbClr val="0000CC"/>
                </a:solidFill>
                <a:effectLst>
                  <a:outerShdw blurRad="38100" dist="38100" dir="2700000">
                    <a:srgbClr val="C0C0C0"/>
                  </a:outerShdw>
                </a:effectLst>
                <a:latin typeface="Tahoma" panose="020B0604030504040204" pitchFamily="34" charset="0"/>
              </a:rPr>
              <a:t>方式。</a:t>
            </a:r>
          </a:p>
        </p:txBody>
      </p:sp>
      <p:sp>
        <p:nvSpPr>
          <p:cNvPr id="325641" name="文本框 325640"/>
          <p:cNvSpPr txBox="1"/>
          <p:nvPr/>
        </p:nvSpPr>
        <p:spPr>
          <a:xfrm>
            <a:off x="2043112" y="4293096"/>
            <a:ext cx="8772601" cy="1814830"/>
          </a:xfrm>
          <a:prstGeom prst="rect">
            <a:avLst/>
          </a:prstGeom>
          <a:noFill/>
          <a:ln w="9525">
            <a:noFill/>
          </a:ln>
        </p:spPr>
        <p:txBody>
          <a:bodyPr wrap="square">
            <a:spAutoFit/>
          </a:bodyPr>
          <a:lstStyle/>
          <a:p>
            <a:pPr>
              <a:spcBef>
                <a:spcPct val="50000"/>
              </a:spcBef>
              <a:buClr>
                <a:srgbClr val="CC3300"/>
              </a:buClr>
              <a:buFont typeface="Wingdings" panose="05000000000000000000" pitchFamily="2" charset="2"/>
              <a:buChar char="n"/>
            </a:pPr>
            <a:r>
              <a:rPr lang="zh-CN" altLang="en-US" sz="2800" dirty="0">
                <a:solidFill>
                  <a:srgbClr val="0000CC"/>
                </a:solidFill>
                <a:effectLst>
                  <a:outerShdw blurRad="38100" dist="38100" dir="2700000">
                    <a:srgbClr val="C0C0C0"/>
                  </a:outerShdw>
                </a:effectLst>
                <a:latin typeface="Tahoma" panose="020B0604030504040204" pitchFamily="34" charset="0"/>
              </a:rPr>
              <a:t> 最突出特点；程序中全部是依赖设备硬件代码，是系统底层中唯一知道设备控制器细节及用途部分。例如，磁盘驱动程序具体了解磁盘磁道、柱面、磁头、磁臂运动、马达驱动器等控制机制。</a:t>
            </a:r>
          </a:p>
        </p:txBody>
      </p:sp>
      <p:sp>
        <p:nvSpPr>
          <p:cNvPr id="325645" name="AutoShape 5"/>
          <p:cNvSpPr/>
          <p:nvPr/>
        </p:nvSpPr>
        <p:spPr>
          <a:xfrm>
            <a:off x="1071885" y="1013048"/>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25646" name="Text Box 38"/>
          <p:cNvSpPr txBox="1"/>
          <p:nvPr/>
        </p:nvSpPr>
        <p:spPr>
          <a:xfrm>
            <a:off x="1127448" y="1052736"/>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一、功能与特点</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9" name="矩形 8">
            <a:extLst>
              <a:ext uri="{FF2B5EF4-FFF2-40B4-BE49-F238E27FC236}">
                <a16:creationId xmlns:a16="http://schemas.microsoft.com/office/drawing/2014/main" id="{76721A27-D68F-4C19-A883-F17A8B7B0AA3}"/>
              </a:ext>
            </a:extLst>
          </p:cNvPr>
          <p:cNvSpPr/>
          <p:nvPr/>
        </p:nvSpPr>
        <p:spPr>
          <a:xfrm>
            <a:off x="407368" y="124460"/>
            <a:ext cx="3887788"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5.6 设备驱动程序</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25645"/>
                                        </p:tgtEl>
                                        <p:attrNameLst>
                                          <p:attrName>style.visibility</p:attrName>
                                        </p:attrNameLst>
                                      </p:cBhvr>
                                      <p:to>
                                        <p:strVal val="visible"/>
                                      </p:to>
                                    </p:set>
                                    <p:anim calcmode="lin" valueType="num">
                                      <p:cBhvr additive="base">
                                        <p:cTn id="7" dur="500" fill="hold"/>
                                        <p:tgtEl>
                                          <p:spTgt spid="325645"/>
                                        </p:tgtEl>
                                        <p:attrNameLst>
                                          <p:attrName>ppt_x</p:attrName>
                                        </p:attrNameLst>
                                      </p:cBhvr>
                                      <p:tavLst>
                                        <p:tav tm="0">
                                          <p:val>
                                            <p:strVal val="#ppt_x"/>
                                          </p:val>
                                        </p:tav>
                                        <p:tav tm="100000">
                                          <p:val>
                                            <p:strVal val="#ppt_x"/>
                                          </p:val>
                                        </p:tav>
                                      </p:tavLst>
                                    </p:anim>
                                    <p:anim calcmode="lin" valueType="num">
                                      <p:cBhvr additive="base">
                                        <p:cTn id="8" dur="500" fill="hold"/>
                                        <p:tgtEl>
                                          <p:spTgt spid="32564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25646"/>
                                        </p:tgtEl>
                                        <p:attrNameLst>
                                          <p:attrName>style.visibility</p:attrName>
                                        </p:attrNameLst>
                                      </p:cBhvr>
                                      <p:to>
                                        <p:strVal val="visible"/>
                                      </p:to>
                                    </p:set>
                                    <p:anim calcmode="lin" valueType="num">
                                      <p:cBhvr additive="base">
                                        <p:cTn id="12" dur="500" fill="hold"/>
                                        <p:tgtEl>
                                          <p:spTgt spid="325646"/>
                                        </p:tgtEl>
                                        <p:attrNameLst>
                                          <p:attrName>ppt_x</p:attrName>
                                        </p:attrNameLst>
                                      </p:cBhvr>
                                      <p:tavLst>
                                        <p:tav tm="0">
                                          <p:val>
                                            <p:strVal val="#ppt_x"/>
                                          </p:val>
                                        </p:tav>
                                        <p:tav tm="100000">
                                          <p:val>
                                            <p:strVal val="#ppt_x"/>
                                          </p:val>
                                        </p:tav>
                                      </p:tavLst>
                                    </p:anim>
                                    <p:anim calcmode="lin" valueType="num">
                                      <p:cBhvr additive="base">
                                        <p:cTn id="13" dur="500" fill="hold"/>
                                        <p:tgtEl>
                                          <p:spTgt spid="32564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25636"/>
                                        </p:tgtEl>
                                        <p:attrNameLst>
                                          <p:attrName>style.visibility</p:attrName>
                                        </p:attrNameLst>
                                      </p:cBhvr>
                                      <p:to>
                                        <p:strVal val="visible"/>
                                      </p:to>
                                    </p:set>
                                    <p:anim calcmode="lin" valueType="num">
                                      <p:cBhvr additive="base">
                                        <p:cTn id="17" dur="500" fill="hold"/>
                                        <p:tgtEl>
                                          <p:spTgt spid="325636"/>
                                        </p:tgtEl>
                                        <p:attrNameLst>
                                          <p:attrName>ppt_x</p:attrName>
                                        </p:attrNameLst>
                                      </p:cBhvr>
                                      <p:tavLst>
                                        <p:tav tm="0">
                                          <p:val>
                                            <p:strVal val="0-#ppt_w/2"/>
                                          </p:val>
                                        </p:tav>
                                        <p:tav tm="100000">
                                          <p:val>
                                            <p:strVal val="#ppt_x"/>
                                          </p:val>
                                        </p:tav>
                                      </p:tavLst>
                                    </p:anim>
                                    <p:anim calcmode="lin" valueType="num">
                                      <p:cBhvr additive="base">
                                        <p:cTn id="18" dur="500" fill="hold"/>
                                        <p:tgtEl>
                                          <p:spTgt spid="32563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25638"/>
                                        </p:tgtEl>
                                        <p:attrNameLst>
                                          <p:attrName>style.visibility</p:attrName>
                                        </p:attrNameLst>
                                      </p:cBhvr>
                                      <p:to>
                                        <p:strVal val="visible"/>
                                      </p:to>
                                    </p:set>
                                    <p:anim calcmode="lin" valueType="num">
                                      <p:cBhvr additive="base">
                                        <p:cTn id="22" dur="500" fill="hold"/>
                                        <p:tgtEl>
                                          <p:spTgt spid="325638"/>
                                        </p:tgtEl>
                                        <p:attrNameLst>
                                          <p:attrName>ppt_x</p:attrName>
                                        </p:attrNameLst>
                                      </p:cBhvr>
                                      <p:tavLst>
                                        <p:tav tm="0">
                                          <p:val>
                                            <p:strVal val="0-#ppt_w/2"/>
                                          </p:val>
                                        </p:tav>
                                        <p:tav tm="100000">
                                          <p:val>
                                            <p:strVal val="#ppt_x"/>
                                          </p:val>
                                        </p:tav>
                                      </p:tavLst>
                                    </p:anim>
                                    <p:anim calcmode="lin" valueType="num">
                                      <p:cBhvr additive="base">
                                        <p:cTn id="23" dur="500" fill="hold"/>
                                        <p:tgtEl>
                                          <p:spTgt spid="32563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25640"/>
                                        </p:tgtEl>
                                        <p:attrNameLst>
                                          <p:attrName>style.visibility</p:attrName>
                                        </p:attrNameLst>
                                      </p:cBhvr>
                                      <p:to>
                                        <p:strVal val="visible"/>
                                      </p:to>
                                    </p:set>
                                    <p:anim calcmode="lin" valueType="num">
                                      <p:cBhvr additive="base">
                                        <p:cTn id="27" dur="500" fill="hold"/>
                                        <p:tgtEl>
                                          <p:spTgt spid="325640"/>
                                        </p:tgtEl>
                                        <p:attrNameLst>
                                          <p:attrName>ppt_x</p:attrName>
                                        </p:attrNameLst>
                                      </p:cBhvr>
                                      <p:tavLst>
                                        <p:tav tm="0">
                                          <p:val>
                                            <p:strVal val="#ppt_x"/>
                                          </p:val>
                                        </p:tav>
                                        <p:tav tm="100000">
                                          <p:val>
                                            <p:strVal val="#ppt_x"/>
                                          </p:val>
                                        </p:tav>
                                      </p:tavLst>
                                    </p:anim>
                                    <p:anim calcmode="lin" valueType="num">
                                      <p:cBhvr additive="base">
                                        <p:cTn id="28" dur="500" fill="hold"/>
                                        <p:tgtEl>
                                          <p:spTgt spid="32564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25641"/>
                                        </p:tgtEl>
                                        <p:attrNameLst>
                                          <p:attrName>style.visibility</p:attrName>
                                        </p:attrNameLst>
                                      </p:cBhvr>
                                      <p:to>
                                        <p:strVal val="visible"/>
                                      </p:to>
                                    </p:set>
                                    <p:anim calcmode="lin" valueType="num">
                                      <p:cBhvr additive="base">
                                        <p:cTn id="32" dur="500" fill="hold"/>
                                        <p:tgtEl>
                                          <p:spTgt spid="325641"/>
                                        </p:tgtEl>
                                        <p:attrNameLst>
                                          <p:attrName>ppt_x</p:attrName>
                                        </p:attrNameLst>
                                      </p:cBhvr>
                                      <p:tavLst>
                                        <p:tav tm="0">
                                          <p:val>
                                            <p:strVal val="#ppt_x"/>
                                          </p:val>
                                        </p:tav>
                                        <p:tav tm="100000">
                                          <p:val>
                                            <p:strVal val="#ppt_x"/>
                                          </p:val>
                                        </p:tav>
                                      </p:tavLst>
                                    </p:anim>
                                    <p:anim calcmode="lin" valueType="num">
                                      <p:cBhvr additive="base">
                                        <p:cTn id="33" dur="500" fill="hold"/>
                                        <p:tgtEl>
                                          <p:spTgt spid="3256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p:bldP spid="325638" grpId="0"/>
      <p:bldP spid="325640" grpId="0"/>
      <p:bldP spid="325641" grpId="0"/>
      <p:bldP spid="325645" grpId="0" bldLvl="0" animBg="1"/>
      <p:bldP spid="32564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0" name="文本框 326659"/>
          <p:cNvSpPr txBox="1"/>
          <p:nvPr/>
        </p:nvSpPr>
        <p:spPr>
          <a:xfrm>
            <a:off x="1559496" y="1772816"/>
            <a:ext cx="8535484" cy="583565"/>
          </a:xfrm>
          <a:prstGeom prst="rect">
            <a:avLst/>
          </a:prstGeom>
          <a:noFill/>
          <a:ln w="9525">
            <a:noFill/>
          </a:ln>
        </p:spPr>
        <p:txBody>
          <a:bodyPr wrap="square">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、将抽象的</a:t>
            </a:r>
            <a:r>
              <a:rPr lang="en-US" altLang="zh-CN" sz="2800">
                <a:solidFill>
                  <a:srgbClr val="800000"/>
                </a:solidFill>
                <a:effectLst>
                  <a:outerShdw blurRad="38100" dist="38100" dir="2700000">
                    <a:srgbClr val="C0C0C0"/>
                  </a:outerShdw>
                </a:effectLst>
                <a:latin typeface="Tahoma" panose="020B0604030504040204" pitchFamily="34" charset="0"/>
              </a:rPr>
              <a:t>I/O</a:t>
            </a:r>
            <a:r>
              <a:rPr lang="zh-CN" altLang="en-US" sz="2800" dirty="0">
                <a:solidFill>
                  <a:srgbClr val="800000"/>
                </a:solidFill>
                <a:effectLst>
                  <a:outerShdw blurRad="38100" dist="38100" dir="2700000">
                    <a:srgbClr val="C0C0C0"/>
                  </a:outerShdw>
                </a:effectLst>
                <a:latin typeface="Tahoma" panose="020B0604030504040204" pitchFamily="34" charset="0"/>
              </a:rPr>
              <a:t>请求转化成具体的要求</a:t>
            </a:r>
            <a:r>
              <a:rPr lang="zh-CN" altLang="en-US" sz="3200" b="0" dirty="0">
                <a:latin typeface="Tahoma" panose="020B0604030504040204" pitchFamily="34" charset="0"/>
              </a:rPr>
              <a:t> </a:t>
            </a:r>
          </a:p>
        </p:txBody>
      </p:sp>
      <p:sp>
        <p:nvSpPr>
          <p:cNvPr id="326661" name="文本框 326660"/>
          <p:cNvSpPr txBox="1"/>
          <p:nvPr/>
        </p:nvSpPr>
        <p:spPr>
          <a:xfrm>
            <a:off x="2134171" y="2390354"/>
            <a:ext cx="8703354" cy="829945"/>
          </a:xfrm>
          <a:prstGeom prst="rect">
            <a:avLst/>
          </a:prstGeom>
          <a:noFill/>
          <a:ln w="9525">
            <a:noFill/>
          </a:ln>
        </p:spPr>
        <p:txBody>
          <a:bodyPr wrap="square">
            <a:spAutoFit/>
          </a:bodyPr>
          <a:lstStyle/>
          <a:p>
            <a:pPr>
              <a:spcBef>
                <a:spcPct val="50000"/>
              </a:spcBef>
              <a:buClr>
                <a:srgbClr val="0000FF"/>
              </a:buClr>
              <a:buSzPct val="70000"/>
              <a:buFont typeface="Wingdings" panose="05000000000000000000" pitchFamily="2" charset="2"/>
            </a:pPr>
            <a:r>
              <a:rPr lang="zh-CN" altLang="en-US" dirty="0">
                <a:solidFill>
                  <a:srgbClr val="0000CC"/>
                </a:solidFill>
                <a:latin typeface="Tahoma" panose="020B0604030504040204" pitchFamily="34" charset="0"/>
              </a:rPr>
              <a:t>进程利用简单</a:t>
            </a:r>
            <a:r>
              <a:rPr lang="en-US" altLang="zh-CN">
                <a:solidFill>
                  <a:srgbClr val="0000CC"/>
                </a:solidFill>
                <a:latin typeface="Tahoma" panose="020B0604030504040204" pitchFamily="34" charset="0"/>
              </a:rPr>
              <a:t>(</a:t>
            </a:r>
            <a:r>
              <a:rPr lang="zh-CN" altLang="en-US" dirty="0">
                <a:solidFill>
                  <a:srgbClr val="0000CC"/>
                </a:solidFill>
                <a:latin typeface="Tahoma" panose="020B0604030504040204" pitchFamily="34" charset="0"/>
              </a:rPr>
              <a:t>与物理特性无关</a:t>
            </a:r>
            <a:r>
              <a:rPr lang="en-US" altLang="zh-CN">
                <a:solidFill>
                  <a:srgbClr val="0000CC"/>
                </a:solidFill>
                <a:latin typeface="Tahoma" panose="020B0604030504040204" pitchFamily="34" charset="0"/>
              </a:rPr>
              <a:t>)</a:t>
            </a:r>
            <a:r>
              <a:rPr lang="zh-CN" altLang="en-US" dirty="0">
                <a:solidFill>
                  <a:srgbClr val="0000CC"/>
                </a:solidFill>
                <a:latin typeface="Tahoma" panose="020B0604030504040204" pitchFamily="34" charset="0"/>
              </a:rPr>
              <a:t>命令形式要求</a:t>
            </a:r>
            <a:r>
              <a:rPr lang="en-US" altLang="zh-CN">
                <a:solidFill>
                  <a:srgbClr val="0000CC"/>
                </a:solidFill>
                <a:latin typeface="Tahoma" panose="020B0604030504040204" pitchFamily="34" charset="0"/>
              </a:rPr>
              <a:t>I/O</a:t>
            </a:r>
            <a:r>
              <a:rPr lang="zh-CN" altLang="en-US" dirty="0">
                <a:solidFill>
                  <a:srgbClr val="0000CC"/>
                </a:solidFill>
                <a:latin typeface="Tahoma" panose="020B0604030504040204" pitchFamily="34" charset="0"/>
              </a:rPr>
              <a:t>操作。如盘块号转化成柱面、盘面、磁道和扇区。</a:t>
            </a:r>
          </a:p>
        </p:txBody>
      </p:sp>
      <p:sp>
        <p:nvSpPr>
          <p:cNvPr id="326663" name="文本框 326662"/>
          <p:cNvSpPr txBox="1"/>
          <p:nvPr/>
        </p:nvSpPr>
        <p:spPr>
          <a:xfrm>
            <a:off x="1559496" y="3287291"/>
            <a:ext cx="8954234" cy="583565"/>
          </a:xfrm>
          <a:prstGeom prst="rect">
            <a:avLst/>
          </a:prstGeom>
          <a:noFill/>
          <a:ln w="9525">
            <a:noFill/>
          </a:ln>
        </p:spPr>
        <p:txBody>
          <a:bodyPr wrap="square">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、检查</a:t>
            </a:r>
            <a:r>
              <a:rPr lang="en-US" altLang="zh-CN" sz="2800">
                <a:solidFill>
                  <a:srgbClr val="800000"/>
                </a:solidFill>
                <a:effectLst>
                  <a:outerShdw blurRad="38100" dist="38100" dir="2700000">
                    <a:srgbClr val="C0C0C0"/>
                  </a:outerShdw>
                </a:effectLst>
                <a:latin typeface="Tahoma" panose="020B0604030504040204" pitchFamily="34" charset="0"/>
              </a:rPr>
              <a:t>I/O</a:t>
            </a:r>
            <a:r>
              <a:rPr lang="zh-CN" altLang="en-US" sz="2800" dirty="0">
                <a:solidFill>
                  <a:srgbClr val="800000"/>
                </a:solidFill>
                <a:effectLst>
                  <a:outerShdw blurRad="38100" dist="38100" dir="2700000">
                    <a:srgbClr val="C0C0C0"/>
                  </a:outerShdw>
                </a:effectLst>
                <a:latin typeface="Tahoma" panose="020B0604030504040204" pitchFamily="34" charset="0"/>
              </a:rPr>
              <a:t>请求的合法性</a:t>
            </a:r>
            <a:r>
              <a:rPr lang="zh-CN" altLang="en-US" sz="3200" b="0" dirty="0">
                <a:latin typeface="Tahoma" panose="020B0604030504040204" pitchFamily="34" charset="0"/>
              </a:rPr>
              <a:t>  </a:t>
            </a:r>
          </a:p>
        </p:txBody>
      </p:sp>
      <p:sp>
        <p:nvSpPr>
          <p:cNvPr id="326664" name="文本框 326663"/>
          <p:cNvSpPr txBox="1"/>
          <p:nvPr/>
        </p:nvSpPr>
        <p:spPr>
          <a:xfrm>
            <a:off x="2134170" y="3908004"/>
            <a:ext cx="7531961" cy="460375"/>
          </a:xfrm>
          <a:prstGeom prst="rect">
            <a:avLst/>
          </a:prstGeom>
          <a:noFill/>
          <a:ln w="9525">
            <a:noFill/>
          </a:ln>
        </p:spPr>
        <p:txBody>
          <a:bodyPr wrap="square">
            <a:spAutoFit/>
          </a:bodyPr>
          <a:lstStyle/>
          <a:p>
            <a:pPr>
              <a:spcBef>
                <a:spcPct val="50000"/>
              </a:spcBef>
              <a:buClr>
                <a:srgbClr val="0000FF"/>
              </a:buClr>
              <a:buSzPct val="70000"/>
              <a:buFont typeface="Wingdings" panose="05000000000000000000" pitchFamily="2" charset="2"/>
            </a:pPr>
            <a:r>
              <a:rPr lang="zh-CN" altLang="en-US" dirty="0">
                <a:solidFill>
                  <a:srgbClr val="0000CC"/>
                </a:solidFill>
                <a:latin typeface="Tahoma" panose="020B0604030504040204" pitchFamily="34" charset="0"/>
              </a:rPr>
              <a:t>如请求打印机设备读取数据，是非法的。</a:t>
            </a:r>
          </a:p>
        </p:txBody>
      </p:sp>
      <p:sp>
        <p:nvSpPr>
          <p:cNvPr id="326666" name="文本框 326665"/>
          <p:cNvSpPr txBox="1"/>
          <p:nvPr/>
        </p:nvSpPr>
        <p:spPr>
          <a:xfrm>
            <a:off x="1559496" y="4439816"/>
            <a:ext cx="7196223" cy="583565"/>
          </a:xfrm>
          <a:prstGeom prst="rect">
            <a:avLst/>
          </a:prstGeom>
          <a:noFill/>
          <a:ln w="9525">
            <a:noFill/>
          </a:ln>
        </p:spPr>
        <p:txBody>
          <a:bodyPr wrap="square">
            <a:spAutoFit/>
          </a:bodyPr>
          <a:lstStyle/>
          <a:p>
            <a:pPr>
              <a:spcBef>
                <a:spcPct val="20000"/>
              </a:spcBef>
              <a:buSzPct val="80000"/>
            </a:pPr>
            <a:r>
              <a:rPr lang="en-US" altLang="zh-CN" sz="2800">
                <a:solidFill>
                  <a:srgbClr val="800000"/>
                </a:solidFill>
                <a:effectLst>
                  <a:outerShdw blurRad="38100" dist="38100" dir="2700000">
                    <a:srgbClr val="C0C0C0"/>
                  </a:outerShdw>
                </a:effectLst>
                <a:latin typeface="Tahoma" panose="020B0604030504040204" pitchFamily="34" charset="0"/>
              </a:rPr>
              <a:t>3</a:t>
            </a:r>
            <a:r>
              <a:rPr lang="zh-CN" altLang="en-US" sz="2800" dirty="0">
                <a:solidFill>
                  <a:srgbClr val="800000"/>
                </a:solidFill>
                <a:effectLst>
                  <a:outerShdw blurRad="38100" dist="38100" dir="2700000">
                    <a:srgbClr val="C0C0C0"/>
                  </a:outerShdw>
                </a:effectLst>
                <a:latin typeface="Tahoma" panose="020B0604030504040204" pitchFamily="34" charset="0"/>
              </a:rPr>
              <a:t>、启动</a:t>
            </a:r>
            <a:r>
              <a:rPr lang="en-US" altLang="zh-CN" sz="2800">
                <a:solidFill>
                  <a:srgbClr val="800000"/>
                </a:solidFill>
                <a:effectLst>
                  <a:outerShdw blurRad="38100" dist="38100" dir="2700000">
                    <a:srgbClr val="C0C0C0"/>
                  </a:outerShdw>
                </a:effectLst>
                <a:latin typeface="Tahoma" panose="020B0604030504040204" pitchFamily="34" charset="0"/>
              </a:rPr>
              <a:t>I/O</a:t>
            </a:r>
            <a:r>
              <a:rPr lang="zh-CN" altLang="en-US" sz="2800" dirty="0">
                <a:solidFill>
                  <a:srgbClr val="800000"/>
                </a:solidFill>
                <a:effectLst>
                  <a:outerShdw blurRad="38100" dist="38100" dir="2700000">
                    <a:srgbClr val="C0C0C0"/>
                  </a:outerShdw>
                </a:effectLst>
                <a:latin typeface="Tahoma" panose="020B0604030504040204" pitchFamily="34" charset="0"/>
              </a:rPr>
              <a:t>前的准备</a:t>
            </a:r>
            <a:r>
              <a:rPr lang="zh-CN" altLang="en-US" sz="3200" b="0" dirty="0">
                <a:latin typeface="Tahoma" panose="020B0604030504040204" pitchFamily="34" charset="0"/>
              </a:rPr>
              <a:t> </a:t>
            </a:r>
          </a:p>
        </p:txBody>
      </p:sp>
      <p:sp>
        <p:nvSpPr>
          <p:cNvPr id="326667" name="文本框 326666"/>
          <p:cNvSpPr txBox="1"/>
          <p:nvPr/>
        </p:nvSpPr>
        <p:spPr>
          <a:xfrm>
            <a:off x="2134170" y="5055766"/>
            <a:ext cx="8786365" cy="829945"/>
          </a:xfrm>
          <a:prstGeom prst="rect">
            <a:avLst/>
          </a:prstGeom>
          <a:noFill/>
          <a:ln w="9525">
            <a:noFill/>
          </a:ln>
        </p:spPr>
        <p:txBody>
          <a:bodyPr wrap="square">
            <a:spAutoFit/>
          </a:bodyPr>
          <a:lstStyle/>
          <a:p>
            <a:pPr>
              <a:spcBef>
                <a:spcPct val="50000"/>
              </a:spcBef>
              <a:buClr>
                <a:srgbClr val="0000FF"/>
              </a:buClr>
              <a:buSzPct val="70000"/>
              <a:buFont typeface="Wingdings" panose="05000000000000000000" pitchFamily="2" charset="2"/>
            </a:pPr>
            <a:r>
              <a:rPr lang="zh-CN" altLang="en-US" dirty="0">
                <a:solidFill>
                  <a:srgbClr val="0000CC"/>
                </a:solidFill>
                <a:latin typeface="Tahoma" panose="020B0604030504040204" pitchFamily="34" charset="0"/>
              </a:rPr>
              <a:t>检查设备状态等，然后向设备控制器发启动命令。如从状态寄存器中读出设备状态，是否就绪等。 </a:t>
            </a:r>
          </a:p>
        </p:txBody>
      </p:sp>
      <p:sp>
        <p:nvSpPr>
          <p:cNvPr id="326669" name="AutoShape 5"/>
          <p:cNvSpPr/>
          <p:nvPr/>
        </p:nvSpPr>
        <p:spPr>
          <a:xfrm>
            <a:off x="1071885" y="1013048"/>
            <a:ext cx="3514725" cy="576263"/>
          </a:xfrm>
          <a:prstGeom prst="roundRect">
            <a:avLst>
              <a:gd name="adj" fmla="val 16667"/>
            </a:avLst>
          </a:prstGeom>
          <a:solidFill>
            <a:srgbClr val="FFFFFF">
              <a:alpha val="89803"/>
            </a:srgbClr>
          </a:solidFill>
          <a:ln w="28575" cap="flat" cmpd="sng">
            <a:solidFill>
              <a:srgbClr val="66FF33"/>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26670" name="Text Box 38"/>
          <p:cNvSpPr txBox="1"/>
          <p:nvPr/>
        </p:nvSpPr>
        <p:spPr>
          <a:xfrm>
            <a:off x="1127448" y="1052736"/>
            <a:ext cx="3459162"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二、其处理过程</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1" name="矩形 10">
            <a:extLst>
              <a:ext uri="{FF2B5EF4-FFF2-40B4-BE49-F238E27FC236}">
                <a16:creationId xmlns:a16="http://schemas.microsoft.com/office/drawing/2014/main" id="{81ABADC7-71E2-4A27-87E3-F26CEADF0994}"/>
              </a:ext>
            </a:extLst>
          </p:cNvPr>
          <p:cNvSpPr/>
          <p:nvPr/>
        </p:nvSpPr>
        <p:spPr>
          <a:xfrm>
            <a:off x="407368" y="124460"/>
            <a:ext cx="3887788" cy="504825"/>
          </a:xfrm>
          <a:prstGeom prst="rect">
            <a:avLst/>
          </a:prstGeom>
        </p:spPr>
        <p:txBody>
          <a:bodyPr wrap="none" fromWordArt="1">
            <a:prstTxWarp prst="textPlain">
              <a:avLst>
                <a:gd name="adj" fmla="val 50028"/>
              </a:avLst>
            </a:prstTxWarp>
            <a:normAutofit fontScale="85000" lnSpcReduction="20000"/>
          </a:bodyPr>
          <a:lstStyle/>
          <a:p>
            <a:pPr algn="ctr"/>
            <a:r>
              <a:rPr lang="zh-CN" altLang="en-US" sz="3600" b="0" dirty="0">
                <a:ln w="19050" cap="flat" cmpd="sng">
                  <a:solidFill>
                    <a:schemeClr val="bg1"/>
                  </a:solidFill>
                  <a:prstDash val="solid"/>
                  <a:headEnd type="none" w="med" len="med"/>
                  <a:tailEnd type="none" w="med" len="med"/>
                </a:ln>
                <a:solidFill>
                  <a:schemeClr val="bg1"/>
                </a:solidFill>
                <a:effectLst>
                  <a:outerShdw dist="35921" dir="2699999" algn="ctr" rotWithShape="0">
                    <a:srgbClr val="990000"/>
                  </a:outerShdw>
                </a:effectLst>
                <a:latin typeface="宋体" panose="02010600030101010101" pitchFamily="2" charset="-122"/>
                <a:ea typeface="宋体" panose="02010600030101010101" pitchFamily="2" charset="-122"/>
              </a:rPr>
              <a:t>5.6 设备驱动程序</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26669"/>
                                        </p:tgtEl>
                                        <p:attrNameLst>
                                          <p:attrName>style.visibility</p:attrName>
                                        </p:attrNameLst>
                                      </p:cBhvr>
                                      <p:to>
                                        <p:strVal val="visible"/>
                                      </p:to>
                                    </p:set>
                                    <p:anim calcmode="lin" valueType="num">
                                      <p:cBhvr additive="base">
                                        <p:cTn id="7" dur="500" fill="hold"/>
                                        <p:tgtEl>
                                          <p:spTgt spid="326669"/>
                                        </p:tgtEl>
                                        <p:attrNameLst>
                                          <p:attrName>ppt_x</p:attrName>
                                        </p:attrNameLst>
                                      </p:cBhvr>
                                      <p:tavLst>
                                        <p:tav tm="0">
                                          <p:val>
                                            <p:strVal val="#ppt_x"/>
                                          </p:val>
                                        </p:tav>
                                        <p:tav tm="100000">
                                          <p:val>
                                            <p:strVal val="#ppt_x"/>
                                          </p:val>
                                        </p:tav>
                                      </p:tavLst>
                                    </p:anim>
                                    <p:anim calcmode="lin" valueType="num">
                                      <p:cBhvr additive="base">
                                        <p:cTn id="8" dur="500" fill="hold"/>
                                        <p:tgtEl>
                                          <p:spTgt spid="32666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26670"/>
                                        </p:tgtEl>
                                        <p:attrNameLst>
                                          <p:attrName>style.visibility</p:attrName>
                                        </p:attrNameLst>
                                      </p:cBhvr>
                                      <p:to>
                                        <p:strVal val="visible"/>
                                      </p:to>
                                    </p:set>
                                    <p:anim calcmode="lin" valueType="num">
                                      <p:cBhvr additive="base">
                                        <p:cTn id="12" dur="500" fill="hold"/>
                                        <p:tgtEl>
                                          <p:spTgt spid="326670"/>
                                        </p:tgtEl>
                                        <p:attrNameLst>
                                          <p:attrName>ppt_x</p:attrName>
                                        </p:attrNameLst>
                                      </p:cBhvr>
                                      <p:tavLst>
                                        <p:tav tm="0">
                                          <p:val>
                                            <p:strVal val="#ppt_x"/>
                                          </p:val>
                                        </p:tav>
                                        <p:tav tm="100000">
                                          <p:val>
                                            <p:strVal val="#ppt_x"/>
                                          </p:val>
                                        </p:tav>
                                      </p:tavLst>
                                    </p:anim>
                                    <p:anim calcmode="lin" valueType="num">
                                      <p:cBhvr additive="base">
                                        <p:cTn id="13" dur="500" fill="hold"/>
                                        <p:tgtEl>
                                          <p:spTgt spid="32667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26660"/>
                                        </p:tgtEl>
                                        <p:attrNameLst>
                                          <p:attrName>style.visibility</p:attrName>
                                        </p:attrNameLst>
                                      </p:cBhvr>
                                      <p:to>
                                        <p:strVal val="visible"/>
                                      </p:to>
                                    </p:set>
                                    <p:anim calcmode="lin" valueType="num">
                                      <p:cBhvr additive="base">
                                        <p:cTn id="17" dur="500" fill="hold"/>
                                        <p:tgtEl>
                                          <p:spTgt spid="326660"/>
                                        </p:tgtEl>
                                        <p:attrNameLst>
                                          <p:attrName>ppt_x</p:attrName>
                                        </p:attrNameLst>
                                      </p:cBhvr>
                                      <p:tavLst>
                                        <p:tav tm="0">
                                          <p:val>
                                            <p:strVal val="0-#ppt_w/2"/>
                                          </p:val>
                                        </p:tav>
                                        <p:tav tm="100000">
                                          <p:val>
                                            <p:strVal val="#ppt_x"/>
                                          </p:val>
                                        </p:tav>
                                      </p:tavLst>
                                    </p:anim>
                                    <p:anim calcmode="lin" valueType="num">
                                      <p:cBhvr additive="base">
                                        <p:cTn id="18" dur="500" fill="hold"/>
                                        <p:tgtEl>
                                          <p:spTgt spid="32666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26661"/>
                                        </p:tgtEl>
                                        <p:attrNameLst>
                                          <p:attrName>style.visibility</p:attrName>
                                        </p:attrNameLst>
                                      </p:cBhvr>
                                      <p:to>
                                        <p:strVal val="visible"/>
                                      </p:to>
                                    </p:set>
                                    <p:anim calcmode="lin" valueType="num">
                                      <p:cBhvr additive="base">
                                        <p:cTn id="22" dur="500" fill="hold"/>
                                        <p:tgtEl>
                                          <p:spTgt spid="326661"/>
                                        </p:tgtEl>
                                        <p:attrNameLst>
                                          <p:attrName>ppt_x</p:attrName>
                                        </p:attrNameLst>
                                      </p:cBhvr>
                                      <p:tavLst>
                                        <p:tav tm="0">
                                          <p:val>
                                            <p:strVal val="0-#ppt_w/2"/>
                                          </p:val>
                                        </p:tav>
                                        <p:tav tm="100000">
                                          <p:val>
                                            <p:strVal val="#ppt_x"/>
                                          </p:val>
                                        </p:tav>
                                      </p:tavLst>
                                    </p:anim>
                                    <p:anim calcmode="lin" valueType="num">
                                      <p:cBhvr additive="base">
                                        <p:cTn id="23" dur="500" fill="hold"/>
                                        <p:tgtEl>
                                          <p:spTgt spid="32666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26663"/>
                                        </p:tgtEl>
                                        <p:attrNameLst>
                                          <p:attrName>style.visibility</p:attrName>
                                        </p:attrNameLst>
                                      </p:cBhvr>
                                      <p:to>
                                        <p:strVal val="visible"/>
                                      </p:to>
                                    </p:set>
                                    <p:anim calcmode="lin" valueType="num">
                                      <p:cBhvr additive="base">
                                        <p:cTn id="27" dur="500" fill="hold"/>
                                        <p:tgtEl>
                                          <p:spTgt spid="326663"/>
                                        </p:tgtEl>
                                        <p:attrNameLst>
                                          <p:attrName>ppt_x</p:attrName>
                                        </p:attrNameLst>
                                      </p:cBhvr>
                                      <p:tavLst>
                                        <p:tav tm="0">
                                          <p:val>
                                            <p:strVal val="#ppt_x"/>
                                          </p:val>
                                        </p:tav>
                                        <p:tav tm="100000">
                                          <p:val>
                                            <p:strVal val="#ppt_x"/>
                                          </p:val>
                                        </p:tav>
                                      </p:tavLst>
                                    </p:anim>
                                    <p:anim calcmode="lin" valueType="num">
                                      <p:cBhvr additive="base">
                                        <p:cTn id="28" dur="500" fill="hold"/>
                                        <p:tgtEl>
                                          <p:spTgt spid="326663"/>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26664"/>
                                        </p:tgtEl>
                                        <p:attrNameLst>
                                          <p:attrName>style.visibility</p:attrName>
                                        </p:attrNameLst>
                                      </p:cBhvr>
                                      <p:to>
                                        <p:strVal val="visible"/>
                                      </p:to>
                                    </p:set>
                                    <p:anim calcmode="lin" valueType="num">
                                      <p:cBhvr additive="base">
                                        <p:cTn id="32" dur="500" fill="hold"/>
                                        <p:tgtEl>
                                          <p:spTgt spid="326664"/>
                                        </p:tgtEl>
                                        <p:attrNameLst>
                                          <p:attrName>ppt_x</p:attrName>
                                        </p:attrNameLst>
                                      </p:cBhvr>
                                      <p:tavLst>
                                        <p:tav tm="0">
                                          <p:val>
                                            <p:strVal val="#ppt_x"/>
                                          </p:val>
                                        </p:tav>
                                        <p:tav tm="100000">
                                          <p:val>
                                            <p:strVal val="#ppt_x"/>
                                          </p:val>
                                        </p:tav>
                                      </p:tavLst>
                                    </p:anim>
                                    <p:anim calcmode="lin" valueType="num">
                                      <p:cBhvr additive="base">
                                        <p:cTn id="33" dur="500" fill="hold"/>
                                        <p:tgtEl>
                                          <p:spTgt spid="326664"/>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326666"/>
                                        </p:tgtEl>
                                        <p:attrNameLst>
                                          <p:attrName>style.visibility</p:attrName>
                                        </p:attrNameLst>
                                      </p:cBhvr>
                                      <p:to>
                                        <p:strVal val="visible"/>
                                      </p:to>
                                    </p:set>
                                    <p:anim calcmode="lin" valueType="num">
                                      <p:cBhvr additive="base">
                                        <p:cTn id="37" dur="500" fill="hold"/>
                                        <p:tgtEl>
                                          <p:spTgt spid="326666"/>
                                        </p:tgtEl>
                                        <p:attrNameLst>
                                          <p:attrName>ppt_x</p:attrName>
                                        </p:attrNameLst>
                                      </p:cBhvr>
                                      <p:tavLst>
                                        <p:tav tm="0">
                                          <p:val>
                                            <p:strVal val="0-#ppt_w/2"/>
                                          </p:val>
                                        </p:tav>
                                        <p:tav tm="100000">
                                          <p:val>
                                            <p:strVal val="#ppt_x"/>
                                          </p:val>
                                        </p:tav>
                                      </p:tavLst>
                                    </p:anim>
                                    <p:anim calcmode="lin" valueType="num">
                                      <p:cBhvr additive="base">
                                        <p:cTn id="38" dur="500" fill="hold"/>
                                        <p:tgtEl>
                                          <p:spTgt spid="326666"/>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326667"/>
                                        </p:tgtEl>
                                        <p:attrNameLst>
                                          <p:attrName>style.visibility</p:attrName>
                                        </p:attrNameLst>
                                      </p:cBhvr>
                                      <p:to>
                                        <p:strVal val="visible"/>
                                      </p:to>
                                    </p:set>
                                    <p:anim calcmode="lin" valueType="num">
                                      <p:cBhvr additive="base">
                                        <p:cTn id="42" dur="500" fill="hold"/>
                                        <p:tgtEl>
                                          <p:spTgt spid="326667"/>
                                        </p:tgtEl>
                                        <p:attrNameLst>
                                          <p:attrName>ppt_x</p:attrName>
                                        </p:attrNameLst>
                                      </p:cBhvr>
                                      <p:tavLst>
                                        <p:tav tm="0">
                                          <p:val>
                                            <p:strVal val="0-#ppt_w/2"/>
                                          </p:val>
                                        </p:tav>
                                        <p:tav tm="100000">
                                          <p:val>
                                            <p:strVal val="#ppt_x"/>
                                          </p:val>
                                        </p:tav>
                                      </p:tavLst>
                                    </p:anim>
                                    <p:anim calcmode="lin" valueType="num">
                                      <p:cBhvr additive="base">
                                        <p:cTn id="43" dur="500" fill="hold"/>
                                        <p:tgtEl>
                                          <p:spTgt spid="3266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0" grpId="0"/>
      <p:bldP spid="326661" grpId="0"/>
      <p:bldP spid="326663" grpId="0"/>
      <p:bldP spid="326664" grpId="0"/>
      <p:bldP spid="326666" grpId="0"/>
      <p:bldP spid="326667" grpId="0"/>
      <p:bldP spid="326669" grpId="0" bldLvl="0" animBg="1"/>
      <p:bldP spid="32667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QUIZZES" val="0"/>
  <p:tag name="GENSWF_OUTPUT_FILE_NAME" val="05"/>
  <p:tag name="ISPRING_RESOURCE_PATHS_HASH" val="ec59275676694b9b3f9df358c13c5283dfc2a42f"/>
</p:tagLst>
</file>

<file path=ppt/tags/tag2.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Contents"/>
  <p:tag name="GENSWF_ADVANCE_TIME" val="0.00"/>
  <p:tag name="ISPRING_SLIDE_INDENT_LEVEL" val="1"/>
  <p:tag name="ISPRING_PRESENTER_ID" val="None"/>
  <p:tag name="ISPRING_CUSTOM_TIMING_USED" val="0"/>
  <p:tag name="ISPRING_AUDIO_BITRATE" val="0"/>
</p:tagLst>
</file>

<file path=ppt/tags/tag4.xml><?xml version="1.0" encoding="utf-8"?>
<p:tagLst xmlns:a="http://schemas.openxmlformats.org/drawingml/2006/main" xmlns:r="http://schemas.openxmlformats.org/officeDocument/2006/relationships" xmlns:p="http://schemas.openxmlformats.org/presentationml/2006/main">
  <p:tag name="ISPRING_AUDIO_BITRATE" val="0"/>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华文新魏"/>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14053</Words>
  <Application>Microsoft Office PowerPoint</Application>
  <PresentationFormat>宽屏</PresentationFormat>
  <Paragraphs>2082</Paragraphs>
  <Slides>142</Slides>
  <Notes>142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142</vt:i4>
      </vt:variant>
    </vt:vector>
  </HeadingPairs>
  <TitlesOfParts>
    <vt:vector size="149" baseType="lpstr">
      <vt:lpstr>宋体</vt:lpstr>
      <vt:lpstr>Arial</vt:lpstr>
      <vt:lpstr>Tahoma</vt:lpstr>
      <vt:lpstr>Times New Roman</vt:lpstr>
      <vt:lpstr>Wingdings</vt:lpstr>
      <vt:lpstr>Blends</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cscw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dc:title>
  <dc:creator>FC</dc:creator>
  <cp:lastModifiedBy>p xh</cp:lastModifiedBy>
  <cp:revision>363</cp:revision>
  <dcterms:created xsi:type="dcterms:W3CDTF">2004-05-16T04:54:48Z</dcterms:created>
  <dcterms:modified xsi:type="dcterms:W3CDTF">2020-02-17T08:38:28Z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